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7" r:id="rId3"/>
    <p:sldId id="270" r:id="rId4"/>
    <p:sldId id="271" r:id="rId5"/>
    <p:sldId id="272" r:id="rId6"/>
    <p:sldId id="273" r:id="rId7"/>
    <p:sldId id="258" r:id="rId8"/>
    <p:sldId id="259" r:id="rId9"/>
    <p:sldId id="260" r:id="rId10"/>
    <p:sldId id="261" r:id="rId11"/>
    <p:sldId id="262" r:id="rId12"/>
    <p:sldId id="274" r:id="rId13"/>
    <p:sldId id="275" r:id="rId14"/>
    <p:sldId id="263" r:id="rId15"/>
    <p:sldId id="264" r:id="rId16"/>
    <p:sldId id="265" r:id="rId17"/>
    <p:sldId id="269" r:id="rId18"/>
    <p:sldId id="267" r:id="rId19"/>
    <p:sldId id="268"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270" autoAdjust="0"/>
    <p:restoredTop sz="94660"/>
  </p:normalViewPr>
  <p:slideViewPr>
    <p:cSldViewPr snapToGrid="0">
      <p:cViewPr varScale="1">
        <p:scale>
          <a:sx n="115" d="100"/>
          <a:sy n="115" d="100"/>
        </p:scale>
        <p:origin x="93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960327-1FAC-4D33-954C-97C141E230ED}" type="datetimeFigureOut">
              <a:rPr lang="tr-TR" smtClean="0"/>
              <a:t>6.05.2016</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441A4B-4E7F-4D3D-BC50-91B2E73CEF5E}" type="slidenum">
              <a:rPr lang="tr-TR" smtClean="0"/>
              <a:t>‹#›</a:t>
            </a:fld>
            <a:endParaRPr lang="tr-TR"/>
          </a:p>
        </p:txBody>
      </p:sp>
    </p:spTree>
    <p:extLst>
      <p:ext uri="{BB962C8B-B14F-4D97-AF65-F5344CB8AC3E}">
        <p14:creationId xmlns:p14="http://schemas.microsoft.com/office/powerpoint/2010/main" val="3114011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smtClean="0"/>
              <a:t>Asıl başlık stili için tıklatın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CB7B87BC-FB1D-45FA-AAA4-63A3382911AD}" type="datetime1">
              <a:rPr lang="en-US" smtClean="0"/>
              <a:t>5/6/2016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CFA2DFA0-82B8-4D1D-B86A-707BA20BCA3B}" type="datetime1">
              <a:rPr lang="en-US" smtClean="0"/>
              <a:t>5/6/2016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smtClean="0"/>
              <a:t>Asıl başlık stili için tıklatın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CE6B8C6E-6996-4DBC-A01D-B7013B157617}" type="datetime1">
              <a:rPr lang="en-US" smtClean="0"/>
              <a:t>5/6/2016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smtClean="0"/>
              <a:t>Asıl başlık stili için tıklatın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smtClean="0"/>
              <a:t>Asıl metin stillerini düzenle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2C658FB8-083E-40D0-9552-B3BF1C1A33D0}" type="datetime1">
              <a:rPr lang="en-US" smtClean="0"/>
              <a:t>5/6/2016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A9171FF8-62B4-44A1-B841-9CB82E2711D6}" type="datetime1">
              <a:rPr lang="en-US" smtClean="0"/>
              <a:t>5/6/2016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CB63E4D-B1F2-44B4-B183-D182176D40A6}" type="datetime1">
              <a:rPr lang="en-US" smtClean="0"/>
              <a:t>5/6/2016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8CCE7E-8937-4F32-A635-D46BC13D6A5E}" type="datetime1">
              <a:rPr lang="en-US" smtClean="0"/>
              <a:t>5/6/2016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5C7171B-2EB3-4F8B-83DD-6AE324B51FBF}" type="datetime1">
              <a:rPr lang="en-US" smtClean="0"/>
              <a:t>5/6/2016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43A03869-4E8E-4861-A623-1A7380A63EDA}" type="datetime1">
              <a:rPr lang="en-US" smtClean="0"/>
              <a:t>5/6/2016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3"/>
          <p:cNvSpPr>
            <a:spLocks noGrp="1"/>
          </p:cNvSpPr>
          <p:nvPr>
            <p:ph type="dt" sz="half" idx="10"/>
          </p:nvPr>
        </p:nvSpPr>
        <p:spPr/>
        <p:txBody>
          <a:bodyPr/>
          <a:lstStyle/>
          <a:p>
            <a:fld id="{196B694C-1315-492B-A356-0D350AD5D91F}" type="datetime1">
              <a:rPr lang="en-US" smtClean="0"/>
              <a:t>5/6/2016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AAF95969-3550-4066-B10A-9336B5D316F5}" type="datetime1">
              <a:rPr lang="en-US" smtClean="0"/>
              <a:t>5/6/2016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F8CCB052-70FC-49E0-89E3-A2EF0C25E613}" type="datetime1">
              <a:rPr lang="en-US" smtClean="0"/>
              <a:t>5/6/2016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89B890B9-8F5F-45A2-A009-D17309E6188D}" type="datetime1">
              <a:rPr lang="en-US" smtClean="0"/>
              <a:t>5/6/2016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7" name="Date Placeholder 2"/>
          <p:cNvSpPr>
            <a:spLocks noGrp="1"/>
          </p:cNvSpPr>
          <p:nvPr>
            <p:ph type="dt" sz="half" idx="10"/>
          </p:nvPr>
        </p:nvSpPr>
        <p:spPr/>
        <p:txBody>
          <a:bodyPr/>
          <a:lstStyle/>
          <a:p>
            <a:fld id="{3BD02876-D86A-41B0-A141-25F8281A6120}" type="datetime1">
              <a:rPr lang="en-US" smtClean="0"/>
              <a:t>5/6/2016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BBFFEF2-F12F-4E68-B23A-0C0944CCC729}" type="datetime1">
              <a:rPr lang="en-US" smtClean="0"/>
              <a:t>5/6/2016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7" name="Date Placeholder 4"/>
          <p:cNvSpPr>
            <a:spLocks noGrp="1"/>
          </p:cNvSpPr>
          <p:nvPr>
            <p:ph type="dt" sz="half" idx="10"/>
          </p:nvPr>
        </p:nvSpPr>
        <p:spPr/>
        <p:txBody>
          <a:bodyPr/>
          <a:lstStyle/>
          <a:p>
            <a:fld id="{F75D8A28-0CD1-4597-B534-522CC24D937A}" type="datetime1">
              <a:rPr lang="en-US" smtClean="0"/>
              <a:t>5/6/2016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22761F44-BB49-4985-AFFF-E250EF30A77E}" type="datetime1">
              <a:rPr lang="en-US" smtClean="0"/>
              <a:t>5/6/2016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2B8B188-9717-40C2-9616-B4D8FDC7F5D8}" type="datetime1">
              <a:rPr lang="en-US" smtClean="0"/>
              <a:t>5/6/2016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683171" y="2276864"/>
            <a:ext cx="8825658" cy="721426"/>
          </a:xfrm>
        </p:spPr>
        <p:txBody>
          <a:bodyPr/>
          <a:lstStyle/>
          <a:p>
            <a:pPr algn="ctr"/>
            <a:r>
              <a:rPr lang="tr-TR" sz="4400" dirty="0"/>
              <a:t>Linux Ağ Yönetimi Ders </a:t>
            </a:r>
            <a:r>
              <a:rPr lang="tr-TR" sz="4400" dirty="0" smtClean="0"/>
              <a:t>Notları</a:t>
            </a:r>
            <a:endParaRPr lang="tr-TR" sz="4400" dirty="0"/>
          </a:p>
        </p:txBody>
      </p:sp>
      <p:sp>
        <p:nvSpPr>
          <p:cNvPr id="3" name="Alt Başlık 2"/>
          <p:cNvSpPr>
            <a:spLocks noGrp="1"/>
          </p:cNvSpPr>
          <p:nvPr>
            <p:ph type="subTitle" idx="1"/>
          </p:nvPr>
        </p:nvSpPr>
        <p:spPr>
          <a:xfrm>
            <a:off x="1683171" y="2998290"/>
            <a:ext cx="8825658" cy="861420"/>
          </a:xfrm>
        </p:spPr>
        <p:txBody>
          <a:bodyPr/>
          <a:lstStyle/>
          <a:p>
            <a:pPr algn="ctr"/>
            <a:r>
              <a:rPr lang="tr-TR" dirty="0" err="1" smtClean="0"/>
              <a:t>LInux</a:t>
            </a:r>
            <a:r>
              <a:rPr lang="tr-TR" dirty="0" smtClean="0"/>
              <a:t> </a:t>
            </a:r>
            <a:r>
              <a:rPr lang="tr-TR" dirty="0"/>
              <a:t>Topluluğu ve Açık Kaynak </a:t>
            </a:r>
            <a:r>
              <a:rPr lang="tr-TR"/>
              <a:t>Kodlu </a:t>
            </a:r>
            <a:r>
              <a:rPr lang="tr-TR" smtClean="0"/>
              <a:t>Yazılımlar</a:t>
            </a:r>
            <a:endParaRPr lang="tr-TR" dirty="0"/>
          </a:p>
        </p:txBody>
      </p:sp>
      <p:sp>
        <p:nvSpPr>
          <p:cNvPr id="5" name="Slayt Numarası Yer Tutucusu 4"/>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1896600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290945" y="723208"/>
            <a:ext cx="9958648" cy="590204"/>
          </a:xfrm>
        </p:spPr>
        <p:txBody>
          <a:bodyPr/>
          <a:lstStyle/>
          <a:p>
            <a:r>
              <a:rPr lang="tr-TR" sz="3600" dirty="0"/>
              <a:t>Gömülü Sistemler ve Linux(Embedded Linux)</a:t>
            </a:r>
          </a:p>
        </p:txBody>
      </p:sp>
      <p:sp>
        <p:nvSpPr>
          <p:cNvPr id="9" name="Slayt Numarası Yer Tutucusu 8"/>
          <p:cNvSpPr>
            <a:spLocks noGrp="1"/>
          </p:cNvSpPr>
          <p:nvPr>
            <p:ph type="sldNum" sz="quarter" idx="12"/>
          </p:nvPr>
        </p:nvSpPr>
        <p:spPr/>
        <p:txBody>
          <a:bodyPr/>
          <a:lstStyle/>
          <a:p>
            <a:fld id="{D57F1E4F-1CFF-5643-939E-02111984F565}" type="slidenum">
              <a:rPr lang="en-US" smtClean="0"/>
              <a:t>10</a:t>
            </a:fld>
            <a:endParaRPr lang="en-US" dirty="0"/>
          </a:p>
        </p:txBody>
      </p:sp>
      <p:sp>
        <p:nvSpPr>
          <p:cNvPr id="11" name="Metin kutusu 10"/>
          <p:cNvSpPr txBox="1"/>
          <p:nvPr/>
        </p:nvSpPr>
        <p:spPr>
          <a:xfrm>
            <a:off x="349135" y="2274838"/>
            <a:ext cx="10003405" cy="2862322"/>
          </a:xfrm>
          <a:prstGeom prst="rect">
            <a:avLst/>
          </a:prstGeom>
          <a:noFill/>
        </p:spPr>
        <p:txBody>
          <a:bodyPr wrap="square" rtlCol="0">
            <a:spAutoFit/>
          </a:bodyPr>
          <a:lstStyle/>
          <a:p>
            <a:pPr marL="285750" indent="-285750">
              <a:buFont typeface="Wingdings" panose="05000000000000000000" pitchFamily="2" charset="2"/>
              <a:buChar char="§"/>
            </a:pPr>
            <a:r>
              <a:rPr lang="tr-TR" dirty="0"/>
              <a:t>Gömülü Linux, Linux işletim sisteminin cep telefonları, elde taşınabilir medya oynatıcılar ve diğer tüketici elektroniği cihazları gibi gömülü sistemlerde kullanılan </a:t>
            </a:r>
            <a:r>
              <a:rPr lang="tr-TR" dirty="0" smtClean="0"/>
              <a:t>adıdır.</a:t>
            </a:r>
          </a:p>
          <a:p>
            <a:pPr marL="285750" indent="-285750">
              <a:buFont typeface="Wingdings" panose="05000000000000000000" pitchFamily="2" charset="2"/>
              <a:buChar char="§"/>
            </a:pPr>
            <a:endParaRPr lang="tr-TR" dirty="0"/>
          </a:p>
          <a:p>
            <a:pPr marL="285750" indent="-285750">
              <a:buFont typeface="Wingdings" panose="05000000000000000000" pitchFamily="2" charset="2"/>
              <a:buChar char="§"/>
            </a:pPr>
            <a:r>
              <a:rPr lang="tr-TR" dirty="0" smtClean="0"/>
              <a:t>Geçmişte </a:t>
            </a:r>
            <a:r>
              <a:rPr lang="tr-TR" dirty="0"/>
              <a:t>gömülü sistemler için yapılan yazılımlar doğrudan </a:t>
            </a:r>
            <a:r>
              <a:rPr lang="tr-TR" dirty="0" err="1" smtClean="0"/>
              <a:t>assembler</a:t>
            </a:r>
            <a:r>
              <a:rPr lang="tr-TR" dirty="0"/>
              <a:t> </a:t>
            </a:r>
            <a:r>
              <a:rPr lang="tr-TR" dirty="0" smtClean="0"/>
              <a:t>ile </a:t>
            </a:r>
            <a:r>
              <a:rPr lang="tr-TR" dirty="0"/>
              <a:t>yazılarak geliştiriliyordu. Geliştiriciler tüm donanım sürücülerini ve </a:t>
            </a:r>
            <a:r>
              <a:rPr lang="tr-TR" dirty="0" err="1"/>
              <a:t>arayüzlerini</a:t>
            </a:r>
            <a:r>
              <a:rPr lang="tr-TR" dirty="0"/>
              <a:t> baştan geliştirmek </a:t>
            </a:r>
            <a:r>
              <a:rPr lang="tr-TR" dirty="0" smtClean="0"/>
              <a:t>zorundaydı.</a:t>
            </a:r>
          </a:p>
          <a:p>
            <a:pPr marL="285750" indent="-285750">
              <a:buFont typeface="Wingdings" panose="05000000000000000000" pitchFamily="2" charset="2"/>
              <a:buChar char="§"/>
            </a:pPr>
            <a:endParaRPr lang="tr-TR" dirty="0"/>
          </a:p>
          <a:p>
            <a:pPr marL="285750" indent="-285750">
              <a:buFont typeface="Wingdings" panose="05000000000000000000" pitchFamily="2" charset="2"/>
              <a:buChar char="§"/>
            </a:pPr>
            <a:r>
              <a:rPr lang="tr-TR" dirty="0" smtClean="0"/>
              <a:t>Daha </a:t>
            </a:r>
            <a:r>
              <a:rPr lang="tr-TR" dirty="0"/>
              <a:t>sonraki uygulamalarda, küçük bir ücretsiz yazılım seti ile desteklenmiş Linux çekirdeğinin gömülü cihazların sınırlı donanım alanlarına sığdırılabildiği çalışmalar gerçekleştirildi. </a:t>
            </a: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0881" y="3903225"/>
            <a:ext cx="2851119" cy="2313952"/>
          </a:xfrm>
          <a:prstGeom prst="rect">
            <a:avLst/>
          </a:prstGeom>
        </p:spPr>
      </p:pic>
    </p:spTree>
    <p:extLst>
      <p:ext uri="{BB962C8B-B14F-4D97-AF65-F5344CB8AC3E}">
        <p14:creationId xmlns:p14="http://schemas.microsoft.com/office/powerpoint/2010/main" val="10792127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290945" y="723208"/>
            <a:ext cx="9883833" cy="590204"/>
          </a:xfrm>
        </p:spPr>
        <p:txBody>
          <a:bodyPr/>
          <a:lstStyle/>
          <a:p>
            <a:r>
              <a:rPr lang="tr-TR" sz="3600" dirty="0" err="1" smtClean="0"/>
              <a:t>Debian</a:t>
            </a:r>
            <a:endParaRPr lang="tr-TR" sz="3600" dirty="0"/>
          </a:p>
        </p:txBody>
      </p:sp>
      <p:sp>
        <p:nvSpPr>
          <p:cNvPr id="9" name="Slayt Numarası Yer Tutucusu 8"/>
          <p:cNvSpPr>
            <a:spLocks noGrp="1"/>
          </p:cNvSpPr>
          <p:nvPr>
            <p:ph type="sldNum" sz="quarter" idx="12"/>
          </p:nvPr>
        </p:nvSpPr>
        <p:spPr/>
        <p:txBody>
          <a:bodyPr/>
          <a:lstStyle/>
          <a:p>
            <a:fld id="{D57F1E4F-1CFF-5643-939E-02111984F565}" type="slidenum">
              <a:rPr lang="en-US" smtClean="0"/>
              <a:t>11</a:t>
            </a:fld>
            <a:endParaRPr lang="en-US" dirty="0"/>
          </a:p>
        </p:txBody>
      </p:sp>
      <p:sp>
        <p:nvSpPr>
          <p:cNvPr id="11" name="Metin kutusu 10"/>
          <p:cNvSpPr txBox="1"/>
          <p:nvPr/>
        </p:nvSpPr>
        <p:spPr>
          <a:xfrm>
            <a:off x="349135" y="1463040"/>
            <a:ext cx="9825643" cy="4247317"/>
          </a:xfrm>
          <a:prstGeom prst="rect">
            <a:avLst/>
          </a:prstGeom>
          <a:noFill/>
        </p:spPr>
        <p:txBody>
          <a:bodyPr wrap="square" rtlCol="0">
            <a:spAutoFit/>
          </a:bodyPr>
          <a:lstStyle/>
          <a:p>
            <a:pPr marL="285750" indent="-285750">
              <a:buFont typeface="Wingdings" panose="05000000000000000000" pitchFamily="2" charset="2"/>
              <a:buChar char="§"/>
            </a:pPr>
            <a:r>
              <a:rPr lang="tr-TR" dirty="0" err="1"/>
              <a:t>Debian</a:t>
            </a:r>
            <a:r>
              <a:rPr lang="tr-TR" dirty="0"/>
              <a:t> 1993 yılında başlatılmış, Dünya'nın çeşitli bölgelerindeki gönüllüler tarafından hazırlanan; GNU/</a:t>
            </a:r>
            <a:r>
              <a:rPr lang="tr-TR" dirty="0" err="1"/>
              <a:t>Hurd</a:t>
            </a:r>
            <a:r>
              <a:rPr lang="tr-TR" dirty="0"/>
              <a:t>, GNU/Linux gibi farklı çekirdek seçeneklerine dayalı tamamen özgür bir Linux </a:t>
            </a:r>
            <a:r>
              <a:rPr lang="tr-TR" dirty="0" smtClean="0"/>
              <a:t>dağıtımıdır.</a:t>
            </a:r>
          </a:p>
          <a:p>
            <a:pPr marL="285750" indent="-285750">
              <a:buFont typeface="Wingdings" panose="05000000000000000000" pitchFamily="2" charset="2"/>
              <a:buChar char="§"/>
            </a:pPr>
            <a:endParaRPr lang="tr-TR" dirty="0" smtClean="0"/>
          </a:p>
          <a:p>
            <a:pPr marL="285750" indent="-285750">
              <a:buFont typeface="Wingdings" panose="05000000000000000000" pitchFamily="2" charset="2"/>
              <a:buChar char="§"/>
            </a:pPr>
            <a:r>
              <a:rPr lang="tr-TR" dirty="0"/>
              <a:t>AMD64, ARM, DEC Alpha, i386, IA-64, </a:t>
            </a:r>
            <a:r>
              <a:rPr lang="tr-TR" dirty="0" err="1"/>
              <a:t>PowerPC</a:t>
            </a:r>
            <a:r>
              <a:rPr lang="tr-TR" dirty="0"/>
              <a:t>, SPARC, MIPS, HPPA, S390 gibi çok sayıda donanım platformunda da çalışabilmektedir</a:t>
            </a:r>
            <a:r>
              <a:rPr lang="tr-TR" dirty="0" smtClean="0"/>
              <a:t>.</a:t>
            </a:r>
          </a:p>
          <a:p>
            <a:pPr marL="285750" indent="-285750">
              <a:buFont typeface="Wingdings" panose="05000000000000000000" pitchFamily="2" charset="2"/>
              <a:buChar char="§"/>
            </a:pPr>
            <a:endParaRPr lang="tr-TR" dirty="0" smtClean="0"/>
          </a:p>
          <a:p>
            <a:pPr marL="285750" indent="-285750">
              <a:buFont typeface="Wingdings" panose="05000000000000000000" pitchFamily="2" charset="2"/>
              <a:buChar char="§"/>
            </a:pPr>
            <a:r>
              <a:rPr lang="tr-TR" dirty="0"/>
              <a:t>Desteklediği donanım ve çekirdek zenginliğinin yanı sıra </a:t>
            </a:r>
            <a:r>
              <a:rPr lang="tr-TR" dirty="0" err="1"/>
              <a:t>Debian'ı</a:t>
            </a:r>
            <a:r>
              <a:rPr lang="tr-TR" dirty="0"/>
              <a:t> diğer dağıtımlara nispetle özgün kılan en önemli husus, dağıtım kapsamındaki yazılımların bütünüyle özgür lisans şartlarına sahip olması, yazılım özgürlüğünü denetlemek ve sürekli kılmaya yönelik bir </a:t>
            </a:r>
            <a:r>
              <a:rPr lang="tr-TR" b="1" dirty="0" err="1"/>
              <a:t>Debian</a:t>
            </a:r>
            <a:r>
              <a:rPr lang="tr-TR" b="1" dirty="0"/>
              <a:t> Sosyal Sözleşmesi'nin </a:t>
            </a:r>
            <a:r>
              <a:rPr lang="tr-TR" dirty="0"/>
              <a:t>bulunmasıdır</a:t>
            </a:r>
            <a:r>
              <a:rPr lang="tr-TR" dirty="0" smtClean="0"/>
              <a:t>.</a:t>
            </a:r>
          </a:p>
          <a:p>
            <a:pPr marL="285750" indent="-285750">
              <a:buFont typeface="Wingdings" panose="05000000000000000000" pitchFamily="2" charset="2"/>
              <a:buChar char="§"/>
            </a:pPr>
            <a:endParaRPr lang="tr-TR" dirty="0" smtClean="0"/>
          </a:p>
          <a:p>
            <a:pPr marL="285750" indent="-285750">
              <a:buFont typeface="Wingdings" panose="05000000000000000000" pitchFamily="2" charset="2"/>
              <a:buChar char="§"/>
            </a:pPr>
            <a:r>
              <a:rPr lang="tr-TR" dirty="0" err="1" smtClean="0"/>
              <a:t>Debian'da</a:t>
            </a:r>
            <a:r>
              <a:rPr lang="tr-TR" dirty="0"/>
              <a:t>, kendine özgü bir paket </a:t>
            </a:r>
            <a:r>
              <a:rPr lang="tr-TR" dirty="0" smtClean="0"/>
              <a:t>türü olan .</a:t>
            </a:r>
            <a:r>
              <a:rPr lang="tr-TR" dirty="0" err="1"/>
              <a:t>deb</a:t>
            </a:r>
            <a:r>
              <a:rPr lang="tr-TR" dirty="0"/>
              <a:t> kullanılmaktadır. Paket yönetimi için alt seviyede </a:t>
            </a:r>
            <a:r>
              <a:rPr lang="tr-TR" dirty="0" err="1"/>
              <a:t>dpkg</a:t>
            </a:r>
            <a:r>
              <a:rPr lang="tr-TR" dirty="0"/>
              <a:t> ve </a:t>
            </a:r>
            <a:r>
              <a:rPr lang="tr-TR" dirty="0" smtClean="0"/>
              <a:t>üst </a:t>
            </a:r>
            <a:r>
              <a:rPr lang="tr-TR" dirty="0"/>
              <a:t>seviyede APT denilen gelişkin bir paket yönetim sistemi de mevcuttur</a:t>
            </a:r>
            <a:r>
              <a:rPr lang="tr-TR" dirty="0" smtClean="0"/>
              <a:t>.</a:t>
            </a:r>
            <a:endParaRPr lang="tr-TR" b="1"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5880" y="3906983"/>
            <a:ext cx="1611518" cy="2129283"/>
          </a:xfrm>
          <a:prstGeom prst="rect">
            <a:avLst/>
          </a:prstGeom>
        </p:spPr>
      </p:pic>
    </p:spTree>
    <p:extLst>
      <p:ext uri="{BB962C8B-B14F-4D97-AF65-F5344CB8AC3E}">
        <p14:creationId xmlns:p14="http://schemas.microsoft.com/office/powerpoint/2010/main" val="22292275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290945" y="723208"/>
            <a:ext cx="9883833" cy="590204"/>
          </a:xfrm>
        </p:spPr>
        <p:txBody>
          <a:bodyPr/>
          <a:lstStyle/>
          <a:p>
            <a:r>
              <a:rPr lang="tr-TR" sz="3600" dirty="0" err="1" smtClean="0"/>
              <a:t>Debian</a:t>
            </a:r>
            <a:endParaRPr lang="tr-TR" sz="3600" dirty="0"/>
          </a:p>
        </p:txBody>
      </p:sp>
      <p:sp>
        <p:nvSpPr>
          <p:cNvPr id="9" name="Slayt Numarası Yer Tutucusu 8"/>
          <p:cNvSpPr>
            <a:spLocks noGrp="1"/>
          </p:cNvSpPr>
          <p:nvPr>
            <p:ph type="sldNum" sz="quarter" idx="12"/>
          </p:nvPr>
        </p:nvSpPr>
        <p:spPr/>
        <p:txBody>
          <a:bodyPr/>
          <a:lstStyle/>
          <a:p>
            <a:fld id="{D57F1E4F-1CFF-5643-939E-02111984F565}" type="slidenum">
              <a:rPr lang="en-US" smtClean="0"/>
              <a:t>12</a:t>
            </a:fld>
            <a:endParaRPr lang="en-US" dirty="0"/>
          </a:p>
        </p:txBody>
      </p:sp>
      <p:sp>
        <p:nvSpPr>
          <p:cNvPr id="11" name="Metin kutusu 10"/>
          <p:cNvSpPr txBox="1"/>
          <p:nvPr/>
        </p:nvSpPr>
        <p:spPr>
          <a:xfrm>
            <a:off x="349135" y="1463040"/>
            <a:ext cx="9825643" cy="4770537"/>
          </a:xfrm>
          <a:prstGeom prst="rect">
            <a:avLst/>
          </a:prstGeom>
          <a:noFill/>
        </p:spPr>
        <p:txBody>
          <a:bodyPr wrap="square" rtlCol="0">
            <a:spAutoFit/>
          </a:bodyPr>
          <a:lstStyle/>
          <a:p>
            <a:pPr marL="285750" indent="-285750">
              <a:buFont typeface="Arial" panose="020B0604020202020204" pitchFamily="34" charset="0"/>
              <a:buChar char="•"/>
            </a:pPr>
            <a:r>
              <a:rPr lang="tr-TR" sz="1600" dirty="0" err="1"/>
              <a:t>Debian</a:t>
            </a:r>
            <a:r>
              <a:rPr lang="tr-TR" sz="1600" dirty="0"/>
              <a:t> Projesi, resmi olarak </a:t>
            </a:r>
            <a:r>
              <a:rPr lang="tr-TR" sz="1600" dirty="0" err="1"/>
              <a:t>Ian</a:t>
            </a:r>
            <a:r>
              <a:rPr lang="tr-TR" sz="1600" dirty="0"/>
              <a:t> </a:t>
            </a:r>
            <a:r>
              <a:rPr lang="tr-TR" sz="1600" dirty="0" err="1"/>
              <a:t>Murdock</a:t>
            </a:r>
            <a:r>
              <a:rPr lang="tr-TR" sz="1600" dirty="0"/>
              <a:t> tarafından 16 Ağustos 1993'te kurulmuştur. </a:t>
            </a:r>
            <a:r>
              <a:rPr lang="tr-TR" sz="1600" dirty="0" err="1"/>
              <a:t>Ian</a:t>
            </a:r>
            <a:r>
              <a:rPr lang="tr-TR" sz="1600" dirty="0"/>
              <a:t>, </a:t>
            </a:r>
            <a:r>
              <a:rPr lang="tr-TR" sz="1600" dirty="0" err="1"/>
              <a:t>Debian'ı</a:t>
            </a:r>
            <a:r>
              <a:rPr lang="tr-TR" sz="1600" dirty="0"/>
              <a:t> açık olarak; Linux ve GNU ruhuna uygun olarak geliştirilmesi için </a:t>
            </a:r>
            <a:r>
              <a:rPr lang="tr-TR" sz="1600" dirty="0" smtClean="0"/>
              <a:t>tasarladı. </a:t>
            </a:r>
            <a:r>
              <a:rPr lang="tr-TR" sz="1600" dirty="0" err="1" smtClean="0"/>
              <a:t>Debian</a:t>
            </a:r>
            <a:r>
              <a:rPr lang="tr-TR" sz="1600" dirty="0" smtClean="0"/>
              <a:t> </a:t>
            </a:r>
            <a:r>
              <a:rPr lang="tr-TR" sz="1600" dirty="0"/>
              <a:t>Projesi, </a:t>
            </a:r>
            <a:r>
              <a:rPr lang="tr-TR" sz="1600" dirty="0" err="1"/>
              <a:t>FSF'nin</a:t>
            </a:r>
            <a:r>
              <a:rPr lang="tr-TR" sz="1600" dirty="0"/>
              <a:t> GNU projesi tarafından bir yıl boyunca </a:t>
            </a:r>
            <a:r>
              <a:rPr lang="tr-TR" sz="1600" dirty="0" smtClean="0"/>
              <a:t>desteklendi.</a:t>
            </a:r>
            <a:endParaRPr lang="tr-TR" sz="1600" dirty="0"/>
          </a:p>
          <a:p>
            <a:pPr marL="285750" indent="-285750">
              <a:buFont typeface="Arial" panose="020B0604020202020204" pitchFamily="34" charset="0"/>
              <a:buChar char="•"/>
            </a:pPr>
            <a:endParaRPr lang="tr-TR" sz="1600" dirty="0"/>
          </a:p>
          <a:p>
            <a:pPr marL="285750" indent="-285750">
              <a:buFont typeface="Arial" panose="020B0604020202020204" pitchFamily="34" charset="0"/>
              <a:buChar char="•"/>
            </a:pPr>
            <a:r>
              <a:rPr lang="tr-TR" sz="1600" dirty="0" err="1"/>
              <a:t>Debian</a:t>
            </a:r>
            <a:r>
              <a:rPr lang="tr-TR" sz="1600" dirty="0"/>
              <a:t>, dikkatli bir şekilde </a:t>
            </a:r>
            <a:r>
              <a:rPr lang="tr-TR" sz="1600" dirty="0" smtClean="0"/>
              <a:t>bir araya </a:t>
            </a:r>
            <a:r>
              <a:rPr lang="tr-TR" sz="1600" dirty="0"/>
              <a:t>getirmeyi ifade eder ve benzer şekilde geliştirilmeli ve desteklenmelidir. </a:t>
            </a:r>
            <a:r>
              <a:rPr lang="tr-TR" sz="1600" dirty="0" err="1"/>
              <a:t>Debian</a:t>
            </a:r>
            <a:r>
              <a:rPr lang="tr-TR" sz="1600" dirty="0"/>
              <a:t>, başlangıçta sıkı kenetlenmiş küçük bir grup Özgür Yazılım </a:t>
            </a:r>
            <a:r>
              <a:rPr lang="tr-TR" sz="1600" dirty="0" smtClean="0"/>
              <a:t>savunucusu tarafından </a:t>
            </a:r>
            <a:r>
              <a:rPr lang="tr-TR" sz="1600" dirty="0"/>
              <a:t>başlatıldı ve zamanla büyük, iyi organize edilmiş geliştirici ve kullanıcı topluluğuna dönüştü.</a:t>
            </a:r>
          </a:p>
          <a:p>
            <a:pPr marL="285750" indent="-285750">
              <a:buFont typeface="Arial" panose="020B0604020202020204" pitchFamily="34" charset="0"/>
              <a:buChar char="•"/>
            </a:pPr>
            <a:endParaRPr lang="tr-TR" sz="1600" dirty="0"/>
          </a:p>
          <a:p>
            <a:pPr marL="285750" indent="-285750">
              <a:buFont typeface="Arial" panose="020B0604020202020204" pitchFamily="34" charset="0"/>
              <a:buChar char="•"/>
            </a:pPr>
            <a:r>
              <a:rPr lang="tr-TR" sz="1600" dirty="0" err="1"/>
              <a:t>Debian</a:t>
            </a:r>
            <a:r>
              <a:rPr lang="tr-TR" sz="1600" dirty="0"/>
              <a:t> projesi başladığında her geliştiriciye ve kullanıcıya çalışmalarıyla katkıda bulunmalarına olanak veren tek dağıtımdı. Bu da </a:t>
            </a:r>
            <a:r>
              <a:rPr lang="tr-TR" sz="1600" dirty="0" err="1"/>
              <a:t>Debian'ın</a:t>
            </a:r>
            <a:r>
              <a:rPr lang="tr-TR" sz="1600" dirty="0"/>
              <a:t> ticari varlık teşkil etmediğinin en önemli örneklerinden biridir. </a:t>
            </a:r>
            <a:r>
              <a:rPr lang="tr-TR" sz="1600" b="1" dirty="0"/>
              <a:t>Projeyi örgütlemek için, bir tüzüğe, sosyal sözleşmeye, poliçe belgelerine sahip tek dağıtımdır. </a:t>
            </a:r>
            <a:r>
              <a:rPr lang="tr-TR" sz="1600" dirty="0"/>
              <a:t>Ayrıca </a:t>
            </a:r>
            <a:r>
              <a:rPr lang="tr-TR" sz="1600" dirty="0" err="1"/>
              <a:t>Debian</a:t>
            </a:r>
            <a:r>
              <a:rPr lang="tr-TR" sz="1600" dirty="0"/>
              <a:t>, </a:t>
            </a:r>
            <a:r>
              <a:rPr lang="tr-TR" sz="1600" b="1" dirty="0"/>
              <a:t>sistemin güncellemelere karşı tutarlılığını sağlamak için, </a:t>
            </a:r>
            <a:r>
              <a:rPr lang="tr-TR" sz="1600" b="1" dirty="0" err="1"/>
              <a:t>inter</a:t>
            </a:r>
            <a:r>
              <a:rPr lang="tr-TR" sz="1600" b="1" dirty="0"/>
              <a:t>-paket bağımlılıklarını dikkatle inceleyen detaylı bağımlılık bilgisini sağlayan "mikro paketlenmiş" tek dağıtımdır.</a:t>
            </a:r>
          </a:p>
          <a:p>
            <a:pPr marL="285750" indent="-285750">
              <a:buFont typeface="Arial" panose="020B0604020202020204" pitchFamily="34" charset="0"/>
              <a:buChar char="•"/>
            </a:pPr>
            <a:endParaRPr lang="tr-TR" sz="1600" dirty="0"/>
          </a:p>
          <a:p>
            <a:pPr marL="285750" indent="-285750">
              <a:buFont typeface="Arial" panose="020B0604020202020204" pitchFamily="34" charset="0"/>
              <a:buChar char="•"/>
            </a:pPr>
            <a:r>
              <a:rPr lang="tr-TR" sz="1600" dirty="0"/>
              <a:t>Yüksek kaliteyi korumak ve sürdürmek için, </a:t>
            </a:r>
            <a:r>
              <a:rPr lang="tr-TR" sz="1600" dirty="0" err="1"/>
              <a:t>Debian</a:t>
            </a:r>
            <a:r>
              <a:rPr lang="tr-TR" sz="1600" dirty="0"/>
              <a:t>, teslim etme ve paketleme için kapsamlı bir prosedür ve politika duruşunu esas almıştır. Bu standartlar, açık ve görünmez bir şekilde, </a:t>
            </a:r>
            <a:r>
              <a:rPr lang="tr-TR" sz="1600" dirty="0" err="1"/>
              <a:t>Debian'ın</a:t>
            </a:r>
            <a:r>
              <a:rPr lang="tr-TR" sz="1600" dirty="0"/>
              <a:t> anahtar kavramlarını araçlar, özdevinim ve belgelendirmeyle desteklemektedirler.</a:t>
            </a: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5880" y="3906983"/>
            <a:ext cx="1611518" cy="2129283"/>
          </a:xfrm>
          <a:prstGeom prst="rect">
            <a:avLst/>
          </a:prstGeom>
        </p:spPr>
      </p:pic>
    </p:spTree>
    <p:extLst>
      <p:ext uri="{BB962C8B-B14F-4D97-AF65-F5344CB8AC3E}">
        <p14:creationId xmlns:p14="http://schemas.microsoft.com/office/powerpoint/2010/main" val="42191284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290945" y="723208"/>
            <a:ext cx="9883833" cy="590204"/>
          </a:xfrm>
        </p:spPr>
        <p:txBody>
          <a:bodyPr/>
          <a:lstStyle/>
          <a:p>
            <a:r>
              <a:rPr lang="tr-TR" sz="3600" dirty="0" err="1" smtClean="0"/>
              <a:t>Debian</a:t>
            </a:r>
            <a:endParaRPr lang="tr-TR" sz="3600" dirty="0"/>
          </a:p>
        </p:txBody>
      </p:sp>
      <p:sp>
        <p:nvSpPr>
          <p:cNvPr id="9" name="Slayt Numarası Yer Tutucusu 8"/>
          <p:cNvSpPr>
            <a:spLocks noGrp="1"/>
          </p:cNvSpPr>
          <p:nvPr>
            <p:ph type="sldNum" sz="quarter" idx="12"/>
          </p:nvPr>
        </p:nvSpPr>
        <p:spPr/>
        <p:txBody>
          <a:bodyPr/>
          <a:lstStyle/>
          <a:p>
            <a:fld id="{D57F1E4F-1CFF-5643-939E-02111984F565}" type="slidenum">
              <a:rPr lang="en-US" smtClean="0"/>
              <a:t>13</a:t>
            </a:fld>
            <a:endParaRPr lang="en-US" dirty="0"/>
          </a:p>
        </p:txBody>
      </p:sp>
      <p:sp>
        <p:nvSpPr>
          <p:cNvPr id="11" name="Metin kutusu 10"/>
          <p:cNvSpPr txBox="1"/>
          <p:nvPr/>
        </p:nvSpPr>
        <p:spPr>
          <a:xfrm>
            <a:off x="349135" y="1463040"/>
            <a:ext cx="9825643" cy="4524315"/>
          </a:xfrm>
          <a:prstGeom prst="rect">
            <a:avLst/>
          </a:prstGeom>
          <a:noFill/>
        </p:spPr>
        <p:txBody>
          <a:bodyPr wrap="square" rtlCol="0">
            <a:spAutoFit/>
          </a:bodyPr>
          <a:lstStyle/>
          <a:p>
            <a:pPr marL="285750" indent="-285750">
              <a:buFont typeface="Arial" panose="020B0604020202020204" pitchFamily="34" charset="0"/>
              <a:buChar char="•"/>
            </a:pPr>
            <a:r>
              <a:rPr lang="tr-TR" sz="1600" dirty="0" err="1"/>
              <a:t>Debian</a:t>
            </a:r>
            <a:r>
              <a:rPr lang="tr-TR" sz="1600" dirty="0"/>
              <a:t> 3 değişik şekilde bulunabilir: </a:t>
            </a:r>
            <a:r>
              <a:rPr lang="tr-TR" sz="1600" b="1" dirty="0"/>
              <a:t>Kararsız, Deneme, </a:t>
            </a:r>
            <a:r>
              <a:rPr lang="tr-TR" sz="1600" b="1" dirty="0" smtClean="0"/>
              <a:t>Kararlı</a:t>
            </a:r>
          </a:p>
          <a:p>
            <a:pPr marL="285750" indent="-285750">
              <a:buFont typeface="Arial" panose="020B0604020202020204" pitchFamily="34" charset="0"/>
              <a:buChar char="•"/>
            </a:pPr>
            <a:endParaRPr lang="tr-TR" sz="1600" b="1" dirty="0"/>
          </a:p>
          <a:p>
            <a:pPr marL="285750" indent="-285750">
              <a:buFont typeface="Arial" panose="020B0604020202020204" pitchFamily="34" charset="0"/>
              <a:buChar char="•"/>
            </a:pPr>
            <a:r>
              <a:rPr lang="tr-TR" sz="1600" b="1" dirty="0" smtClean="0"/>
              <a:t>Kararsız</a:t>
            </a:r>
          </a:p>
          <a:p>
            <a:r>
              <a:rPr lang="tr-TR" sz="1600" dirty="0" smtClean="0"/>
              <a:t>Bu </a:t>
            </a:r>
            <a:r>
              <a:rPr lang="tr-TR" sz="1600" dirty="0"/>
              <a:t>sürümün adı </a:t>
            </a:r>
            <a:r>
              <a:rPr lang="tr-TR" sz="1600" dirty="0" err="1"/>
              <a:t>sid</a:t>
            </a:r>
            <a:r>
              <a:rPr lang="tr-TR" sz="1600" dirty="0"/>
              <a:t> olup yeni geliştirilen ya da güncellenmiş paketlerin deneme sürümünden önce ilk konulduğu sürümdür. Dolayısıyla en güncel sürüm olmakla birlikte kararsız oluşundan dolayı çalışma garantisi yoktur. Daha çok </a:t>
            </a:r>
            <a:r>
              <a:rPr lang="tr-TR" sz="1600" dirty="0" err="1"/>
              <a:t>Debian</a:t>
            </a:r>
            <a:r>
              <a:rPr lang="tr-TR" sz="1600" dirty="0"/>
              <a:t> geliştiricileri tarafından kullanılır. Büyük bir hatası olmayan paketler buradan deneme sürümüne aktarılırlar.</a:t>
            </a:r>
          </a:p>
          <a:p>
            <a:endParaRPr lang="tr-TR" sz="1600" dirty="0"/>
          </a:p>
          <a:p>
            <a:pPr marL="285750" indent="-285750">
              <a:buFont typeface="Arial" panose="020B0604020202020204" pitchFamily="34" charset="0"/>
              <a:buChar char="•"/>
            </a:pPr>
            <a:r>
              <a:rPr lang="tr-TR" sz="1600" b="1" dirty="0" smtClean="0"/>
              <a:t>Deneme</a:t>
            </a:r>
            <a:endParaRPr lang="tr-TR" sz="1600" b="1" dirty="0"/>
          </a:p>
          <a:p>
            <a:r>
              <a:rPr lang="tr-TR" sz="1600" dirty="0"/>
              <a:t>Geliştirilmesi test aşamasında devam eden sürümdür. Tam anlamıyla kararlı değildir. Kararsız sürümden paketler bu sürüme aktarılıp burada denemeye bırakılırlar. Deneme aşaması birkaç yıl devam eder ve sonunda yeni kararlı sürüm olarak ilan edilir. </a:t>
            </a:r>
            <a:r>
              <a:rPr lang="tr-TR" sz="1600" dirty="0" err="1"/>
              <a:t>Debian'ın</a:t>
            </a:r>
            <a:r>
              <a:rPr lang="tr-TR" sz="1600" dirty="0"/>
              <a:t> güncel olmasını isteyen kullanıcılar, bu sürümü tercih etmektedirler. Paketlerde günlük yenilemeler olmakta ve kullanıcılar her an işletim sistemlerini güncelleyebilmektedirler. Fakat deneme aşamasında bir sürüm olduğu için dikkatli olmak gerekir.</a:t>
            </a:r>
          </a:p>
          <a:p>
            <a:pPr marL="285750" indent="-285750">
              <a:buFont typeface="Arial" panose="020B0604020202020204" pitchFamily="34" charset="0"/>
              <a:buChar char="•"/>
            </a:pPr>
            <a:endParaRPr lang="tr-TR" sz="1600" dirty="0"/>
          </a:p>
          <a:p>
            <a:pPr marL="285750" indent="-285750">
              <a:buFont typeface="Arial" panose="020B0604020202020204" pitchFamily="34" charset="0"/>
              <a:buChar char="•"/>
            </a:pPr>
            <a:r>
              <a:rPr lang="tr-TR" sz="1600" b="1" dirty="0" smtClean="0"/>
              <a:t>Kararlı</a:t>
            </a:r>
          </a:p>
          <a:p>
            <a:r>
              <a:rPr lang="tr-TR" sz="1600" dirty="0" smtClean="0"/>
              <a:t>Deneme </a:t>
            </a:r>
            <a:r>
              <a:rPr lang="tr-TR" sz="1600" dirty="0"/>
              <a:t>sürecini bitirmiş kararlı olan sürümlerdir. Birkaç yılda bir yeni sürüm yapılmaktadır.</a:t>
            </a: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5880" y="3906983"/>
            <a:ext cx="1611518" cy="2129283"/>
          </a:xfrm>
          <a:prstGeom prst="rect">
            <a:avLst/>
          </a:prstGeom>
        </p:spPr>
      </p:pic>
    </p:spTree>
    <p:extLst>
      <p:ext uri="{BB962C8B-B14F-4D97-AF65-F5344CB8AC3E}">
        <p14:creationId xmlns:p14="http://schemas.microsoft.com/office/powerpoint/2010/main" val="458916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290945" y="723208"/>
            <a:ext cx="9883833" cy="590204"/>
          </a:xfrm>
        </p:spPr>
        <p:txBody>
          <a:bodyPr/>
          <a:lstStyle/>
          <a:p>
            <a:r>
              <a:rPr lang="tr-TR" sz="3600" dirty="0" err="1" smtClean="0"/>
              <a:t>Red</a:t>
            </a:r>
            <a:r>
              <a:rPr lang="tr-TR" sz="3600" dirty="0" smtClean="0"/>
              <a:t> Hat</a:t>
            </a:r>
            <a:endParaRPr lang="tr-TR" sz="3600" dirty="0"/>
          </a:p>
        </p:txBody>
      </p:sp>
      <p:sp>
        <p:nvSpPr>
          <p:cNvPr id="9" name="Slayt Numarası Yer Tutucusu 8"/>
          <p:cNvSpPr>
            <a:spLocks noGrp="1"/>
          </p:cNvSpPr>
          <p:nvPr>
            <p:ph type="sldNum" sz="quarter" idx="12"/>
          </p:nvPr>
        </p:nvSpPr>
        <p:spPr/>
        <p:txBody>
          <a:bodyPr/>
          <a:lstStyle/>
          <a:p>
            <a:fld id="{D57F1E4F-1CFF-5643-939E-02111984F565}" type="slidenum">
              <a:rPr lang="en-US" smtClean="0"/>
              <a:t>14</a:t>
            </a:fld>
            <a:endParaRPr lang="en-US" dirty="0"/>
          </a:p>
        </p:txBody>
      </p:sp>
      <p:sp>
        <p:nvSpPr>
          <p:cNvPr id="11" name="Metin kutusu 10"/>
          <p:cNvSpPr txBox="1"/>
          <p:nvPr/>
        </p:nvSpPr>
        <p:spPr>
          <a:xfrm>
            <a:off x="349135" y="1463040"/>
            <a:ext cx="9825643" cy="4801314"/>
          </a:xfrm>
          <a:prstGeom prst="rect">
            <a:avLst/>
          </a:prstGeom>
          <a:noFill/>
        </p:spPr>
        <p:txBody>
          <a:bodyPr wrap="square" rtlCol="0">
            <a:spAutoFit/>
          </a:bodyPr>
          <a:lstStyle/>
          <a:p>
            <a:pPr marL="285750" indent="-285750">
              <a:buFont typeface="Wingdings" panose="05000000000000000000" pitchFamily="2" charset="2"/>
              <a:buChar char="§"/>
            </a:pPr>
            <a:r>
              <a:rPr lang="tr-TR" dirty="0" err="1"/>
              <a:t>Red</a:t>
            </a:r>
            <a:r>
              <a:rPr lang="tr-TR" dirty="0"/>
              <a:t> Hat Linux, </a:t>
            </a:r>
            <a:r>
              <a:rPr lang="tr-TR" dirty="0" err="1"/>
              <a:t>Red</a:t>
            </a:r>
            <a:r>
              <a:rPr lang="tr-TR" dirty="0"/>
              <a:t> Hat firmasının 1995 ve 2004 yılları arasında geliştirdiği, döneminin popüler Linux tabanlı işletim sistemidir. Geliştirici firma, </a:t>
            </a:r>
            <a:r>
              <a:rPr lang="tr-TR" dirty="0" err="1"/>
              <a:t>Red</a:t>
            </a:r>
            <a:r>
              <a:rPr lang="tr-TR" dirty="0"/>
              <a:t> Hat Linux dağıtımından farklı olarak 2000 yılından itibaren ticari kullanıma yönelik ücretli </a:t>
            </a:r>
            <a:r>
              <a:rPr lang="tr-TR" dirty="0" err="1"/>
              <a:t>Red</a:t>
            </a:r>
            <a:r>
              <a:rPr lang="tr-TR" dirty="0"/>
              <a:t> Hat Enterprise Linux dağıtımını yayınlamaya başlamış, ücretsiz </a:t>
            </a:r>
            <a:r>
              <a:rPr lang="tr-TR" dirty="0" err="1"/>
              <a:t>Red</a:t>
            </a:r>
            <a:r>
              <a:rPr lang="tr-TR" dirty="0"/>
              <a:t> Hat Linux projesine ise 2004 yılında son vermiştir</a:t>
            </a:r>
            <a:r>
              <a:rPr lang="tr-TR" dirty="0" smtClean="0"/>
              <a:t>.</a:t>
            </a:r>
          </a:p>
          <a:p>
            <a:pPr marL="285750" indent="-285750">
              <a:buFont typeface="Wingdings" panose="05000000000000000000" pitchFamily="2" charset="2"/>
              <a:buChar char="§"/>
            </a:pPr>
            <a:endParaRPr lang="tr-TR" b="1" dirty="0"/>
          </a:p>
          <a:p>
            <a:pPr marL="285750" indent="-285750">
              <a:buFont typeface="Wingdings" panose="05000000000000000000" pitchFamily="2" charset="2"/>
              <a:buChar char="§"/>
            </a:pPr>
            <a:r>
              <a:rPr lang="tr-TR" dirty="0"/>
              <a:t>Firma </a:t>
            </a:r>
            <a:r>
              <a:rPr lang="tr-TR" dirty="0" err="1"/>
              <a:t>Red</a:t>
            </a:r>
            <a:r>
              <a:rPr lang="tr-TR" dirty="0"/>
              <a:t> Hat Linux projesine son vermeden </a:t>
            </a:r>
            <a:r>
              <a:rPr lang="tr-TR" dirty="0" smtClean="0"/>
              <a:t>önce; artık </a:t>
            </a:r>
            <a:r>
              <a:rPr lang="tr-TR" dirty="0"/>
              <a:t>açık kaynak sürüm çıkartmayacağını, bunun yerine hiçbir kar amacı gütmeyen ve mevcut </a:t>
            </a:r>
            <a:r>
              <a:rPr lang="tr-TR" dirty="0" err="1"/>
              <a:t>Red</a:t>
            </a:r>
            <a:r>
              <a:rPr lang="tr-TR" dirty="0"/>
              <a:t> Hat kaynağını alıp geliştirecek bir organizasyona destekçi olacağını açıkladı. Böylelikle topluluk destekli </a:t>
            </a:r>
            <a:r>
              <a:rPr lang="tr-TR" b="1" dirty="0" err="1"/>
              <a:t>Fedora</a:t>
            </a:r>
            <a:r>
              <a:rPr lang="tr-TR" dirty="0"/>
              <a:t> dağıtımı ortaya çıkmıştır</a:t>
            </a:r>
            <a:r>
              <a:rPr lang="tr-TR" dirty="0" smtClean="0"/>
              <a:t>.</a:t>
            </a:r>
          </a:p>
          <a:p>
            <a:pPr marL="285750" indent="-285750">
              <a:buFont typeface="Wingdings" panose="05000000000000000000" pitchFamily="2" charset="2"/>
              <a:buChar char="§"/>
            </a:pPr>
            <a:endParaRPr lang="tr-TR" b="1" dirty="0"/>
          </a:p>
          <a:p>
            <a:pPr marL="285750" indent="-285750">
              <a:buFont typeface="Wingdings" panose="05000000000000000000" pitchFamily="2" charset="2"/>
              <a:buChar char="§"/>
            </a:pPr>
            <a:r>
              <a:rPr lang="tr-TR" dirty="0" err="1"/>
              <a:t>Red</a:t>
            </a:r>
            <a:r>
              <a:rPr lang="tr-TR" dirty="0"/>
              <a:t> Hat Linux ve dolayısıyla </a:t>
            </a:r>
            <a:r>
              <a:rPr lang="tr-TR" dirty="0" err="1"/>
              <a:t>Fedora'yı</a:t>
            </a:r>
            <a:r>
              <a:rPr lang="tr-TR" dirty="0"/>
              <a:t> özel yapan şey kararlı ve bilinen paketlerin, sağlam bilgi ile bir araya getirilmesidir. Paketler güncel değildir; güvenlik güncellemeleri </a:t>
            </a:r>
            <a:r>
              <a:rPr lang="tr-TR" dirty="0" smtClean="0"/>
              <a:t>dışında paketler sürekli güncellenmez. Sonuç olarak </a:t>
            </a:r>
            <a:r>
              <a:rPr lang="tr-TR" dirty="0" err="1" smtClean="0"/>
              <a:t>Red</a:t>
            </a:r>
            <a:r>
              <a:rPr lang="tr-TR" dirty="0" smtClean="0"/>
              <a:t> Hat ve </a:t>
            </a:r>
            <a:r>
              <a:rPr lang="tr-TR" dirty="0" err="1" smtClean="0"/>
              <a:t>Fedora</a:t>
            </a:r>
            <a:r>
              <a:rPr lang="tr-TR" dirty="0" smtClean="0"/>
              <a:t>; iyi </a:t>
            </a:r>
            <a:r>
              <a:rPr lang="tr-TR" dirty="0"/>
              <a:t>test edilmiş, nispeten kararlı bir Linux </a:t>
            </a:r>
            <a:r>
              <a:rPr lang="tr-TR" dirty="0" smtClean="0"/>
              <a:t>dağıtımlarıdır.</a:t>
            </a:r>
          </a:p>
          <a:p>
            <a:pPr marL="285750" indent="-285750">
              <a:buFont typeface="Wingdings" panose="05000000000000000000" pitchFamily="2" charset="2"/>
              <a:buChar char="§"/>
            </a:pPr>
            <a:endParaRPr lang="tr-TR" b="1" dirty="0"/>
          </a:p>
          <a:p>
            <a:pPr marL="285750" indent="-285750">
              <a:buFont typeface="Wingdings" panose="05000000000000000000" pitchFamily="2" charset="2"/>
              <a:buChar char="§"/>
            </a:pPr>
            <a:r>
              <a:rPr lang="tr-TR" dirty="0" smtClean="0"/>
              <a:t>Paket</a:t>
            </a:r>
            <a:r>
              <a:rPr lang="tr-TR" b="1" dirty="0" smtClean="0"/>
              <a:t> </a:t>
            </a:r>
            <a:r>
              <a:rPr lang="tr-TR" dirty="0" smtClean="0"/>
              <a:t>sistemi olarak </a:t>
            </a:r>
            <a:r>
              <a:rPr lang="tr-TR" b="1" dirty="0" smtClean="0"/>
              <a:t>RPM</a:t>
            </a:r>
            <a:r>
              <a:rPr lang="tr-TR" dirty="0" smtClean="0"/>
              <a:t> kullanır.</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5878" y="3000894"/>
            <a:ext cx="3231522" cy="3764724"/>
          </a:xfrm>
          <a:prstGeom prst="rect">
            <a:avLst/>
          </a:prstGeom>
        </p:spPr>
      </p:pic>
    </p:spTree>
    <p:extLst>
      <p:ext uri="{BB962C8B-B14F-4D97-AF65-F5344CB8AC3E}">
        <p14:creationId xmlns:p14="http://schemas.microsoft.com/office/powerpoint/2010/main" val="19808933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290945" y="723208"/>
            <a:ext cx="10061595" cy="590204"/>
          </a:xfrm>
        </p:spPr>
        <p:txBody>
          <a:bodyPr/>
          <a:lstStyle/>
          <a:p>
            <a:r>
              <a:rPr lang="tr-TR" sz="3600" dirty="0"/>
              <a:t>Açık Kaynak </a:t>
            </a:r>
            <a:r>
              <a:rPr lang="tr-TR" sz="3600" dirty="0" smtClean="0"/>
              <a:t>Kodlu ve Özgür </a:t>
            </a:r>
            <a:r>
              <a:rPr lang="tr-TR" sz="3600" dirty="0"/>
              <a:t>Yazılım Lisansları</a:t>
            </a:r>
          </a:p>
        </p:txBody>
      </p:sp>
      <p:sp>
        <p:nvSpPr>
          <p:cNvPr id="9" name="Slayt Numarası Yer Tutucusu 8"/>
          <p:cNvSpPr>
            <a:spLocks noGrp="1"/>
          </p:cNvSpPr>
          <p:nvPr>
            <p:ph type="sldNum" sz="quarter" idx="12"/>
          </p:nvPr>
        </p:nvSpPr>
        <p:spPr/>
        <p:txBody>
          <a:bodyPr/>
          <a:lstStyle/>
          <a:p>
            <a:fld id="{D57F1E4F-1CFF-5643-939E-02111984F565}" type="slidenum">
              <a:rPr lang="en-US" smtClean="0"/>
              <a:t>15</a:t>
            </a:fld>
            <a:endParaRPr lang="en-US" dirty="0"/>
          </a:p>
        </p:txBody>
      </p:sp>
      <p:sp>
        <p:nvSpPr>
          <p:cNvPr id="11" name="Metin kutusu 10"/>
          <p:cNvSpPr txBox="1"/>
          <p:nvPr/>
        </p:nvSpPr>
        <p:spPr>
          <a:xfrm>
            <a:off x="349135" y="1463040"/>
            <a:ext cx="10357658" cy="4801314"/>
          </a:xfrm>
          <a:prstGeom prst="rect">
            <a:avLst/>
          </a:prstGeom>
          <a:noFill/>
        </p:spPr>
        <p:txBody>
          <a:bodyPr wrap="square" rtlCol="0">
            <a:spAutoFit/>
          </a:bodyPr>
          <a:lstStyle/>
          <a:p>
            <a:pPr marL="285750" indent="-285750">
              <a:buFont typeface="Wingdings" panose="05000000000000000000" pitchFamily="2" charset="2"/>
              <a:buChar char="§"/>
            </a:pPr>
            <a:r>
              <a:rPr lang="tr-TR" dirty="0"/>
              <a:t>Özgür yazılım lisansları ve özelliklerinden bahsetmeden önce </a:t>
            </a:r>
            <a:r>
              <a:rPr lang="tr-TR" b="1" dirty="0"/>
              <a:t>“özgür</a:t>
            </a:r>
            <a:r>
              <a:rPr lang="tr-TR" b="1" dirty="0" smtClean="0"/>
              <a:t>” </a:t>
            </a:r>
            <a:r>
              <a:rPr lang="tr-TR" dirty="0"/>
              <a:t>yazılım kavramının üzerinde durmakta fayda var. Özgür yazılım hareketi, Richard </a:t>
            </a:r>
            <a:r>
              <a:rPr lang="tr-TR" dirty="0" err="1"/>
              <a:t>Stallman’ın</a:t>
            </a:r>
            <a:r>
              <a:rPr lang="tr-TR" dirty="0"/>
              <a:t> 1983’te </a:t>
            </a:r>
            <a:r>
              <a:rPr lang="tr-TR" b="1" dirty="0"/>
              <a:t>GNU</a:t>
            </a:r>
            <a:r>
              <a:rPr lang="tr-TR" dirty="0"/>
              <a:t> Projesini hayata geçirmesiyle başladı. 1985’te projeye parasal kaynak sağlanması için Özgür Yazılım Vakfı kuruldu. Bu tarihten sonra özgür yazılımın yaygınlaştırılması ve lisanslanması ile ilgili pek çok çalışma </a:t>
            </a:r>
            <a:r>
              <a:rPr lang="tr-TR" dirty="0" smtClean="0"/>
              <a:t>yapıldı.</a:t>
            </a:r>
          </a:p>
          <a:p>
            <a:pPr marL="285750" indent="-285750">
              <a:buFont typeface="Wingdings" panose="05000000000000000000" pitchFamily="2" charset="2"/>
              <a:buChar char="§"/>
            </a:pPr>
            <a:endParaRPr lang="tr-TR" dirty="0"/>
          </a:p>
          <a:p>
            <a:pPr marL="285750" indent="-285750">
              <a:buFont typeface="Wingdings" panose="05000000000000000000" pitchFamily="2" charset="2"/>
              <a:buChar char="§"/>
            </a:pPr>
            <a:r>
              <a:rPr lang="tr-TR" dirty="0" err="1" smtClean="0"/>
              <a:t>İngilizce'deki</a:t>
            </a:r>
            <a:r>
              <a:rPr lang="tr-TR" dirty="0" smtClean="0"/>
              <a:t> </a:t>
            </a:r>
            <a:r>
              <a:rPr lang="tr-TR" dirty="0"/>
              <a:t>“</a:t>
            </a:r>
            <a:r>
              <a:rPr lang="tr-TR" dirty="0" err="1"/>
              <a:t>free</a:t>
            </a:r>
            <a:r>
              <a:rPr lang="tr-TR" dirty="0"/>
              <a:t>” sözcüğünün </a:t>
            </a:r>
            <a:r>
              <a:rPr lang="tr-TR" dirty="0" err="1"/>
              <a:t>Türkçe’deki</a:t>
            </a:r>
            <a:r>
              <a:rPr lang="tr-TR" dirty="0"/>
              <a:t> karşılığı “özgür” </a:t>
            </a:r>
            <a:r>
              <a:rPr lang="tr-TR" dirty="0" smtClean="0"/>
              <a:t>sözcüğüdür. </a:t>
            </a:r>
            <a:r>
              <a:rPr lang="tr-TR" dirty="0" err="1"/>
              <a:t>Stallman</a:t>
            </a:r>
            <a:r>
              <a:rPr lang="tr-TR" dirty="0"/>
              <a:t> ve arkadaşlarının kastettiği </a:t>
            </a:r>
            <a:r>
              <a:rPr lang="tr-TR" dirty="0" smtClean="0"/>
              <a:t>anlamıyla; </a:t>
            </a:r>
            <a:r>
              <a:rPr lang="tr-TR" dirty="0"/>
              <a:t>kullanıcının bir yazılımın kaynak koduna erişebilmesi, dolayısıyla değiştirip geliştirebilmesi ve bunu satabilmesi ve/veya dağıtabilmesi </a:t>
            </a:r>
            <a:r>
              <a:rPr lang="tr-TR" dirty="0" smtClean="0"/>
              <a:t>yazılımın özgürlüğünü </a:t>
            </a:r>
            <a:r>
              <a:rPr lang="tr-TR" dirty="0"/>
              <a:t>ifade eder</a:t>
            </a:r>
            <a:r>
              <a:rPr lang="tr-TR" dirty="0" smtClean="0"/>
              <a:t>.</a:t>
            </a:r>
          </a:p>
          <a:p>
            <a:pPr marL="285750" indent="-285750">
              <a:buFont typeface="Wingdings" panose="05000000000000000000" pitchFamily="2" charset="2"/>
              <a:buChar char="§"/>
            </a:pPr>
            <a:endParaRPr lang="tr-TR" dirty="0"/>
          </a:p>
          <a:p>
            <a:pPr marL="285750" indent="-285750">
              <a:buFont typeface="Wingdings" panose="05000000000000000000" pitchFamily="2" charset="2"/>
              <a:buChar char="§"/>
            </a:pPr>
            <a:r>
              <a:rPr lang="tr-TR" dirty="0" smtClean="0"/>
              <a:t>“</a:t>
            </a:r>
            <a:r>
              <a:rPr lang="tr-TR" dirty="0"/>
              <a:t>Özgür yazılım” pek çok kişi tarafından “bedava yazılım” olarak algılandığı için bir grup geliştirici özgür yazılımların daha iyi pazarlanabilmesini, daha çok kullanıcıya ulaşabilmesini kolaylaştırmak için </a:t>
            </a:r>
            <a:r>
              <a:rPr lang="tr-TR" b="1" dirty="0"/>
              <a:t>“açık kaynak” </a:t>
            </a:r>
            <a:r>
              <a:rPr lang="tr-TR" dirty="0"/>
              <a:t>kavramını ortaya atmıştır. Ancak bir yazılımın “açık kaynak” olması onun “özgür” yazılım olduğunu garanti etmez. Açık Kaynak Tanımı kullanıcının özgürlüğünden çok yazılımın kaynak kodunun değiştirilebilmesi, böylece daha esnek, daha güçlü bir alt yapı geliştirilmesi üzerinde </a:t>
            </a:r>
            <a:r>
              <a:rPr lang="tr-TR" dirty="0" smtClean="0"/>
              <a:t>durur</a:t>
            </a:r>
            <a:r>
              <a:rPr lang="tr-TR" dirty="0"/>
              <a:t>.</a:t>
            </a:r>
          </a:p>
        </p:txBody>
      </p:sp>
    </p:spTree>
    <p:extLst>
      <p:ext uri="{BB962C8B-B14F-4D97-AF65-F5344CB8AC3E}">
        <p14:creationId xmlns:p14="http://schemas.microsoft.com/office/powerpoint/2010/main" val="28719236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290945" y="723208"/>
            <a:ext cx="9883833" cy="590204"/>
          </a:xfrm>
        </p:spPr>
        <p:txBody>
          <a:bodyPr/>
          <a:lstStyle/>
          <a:p>
            <a:r>
              <a:rPr lang="tr-TR" sz="3600" dirty="0"/>
              <a:t>GNU </a:t>
            </a:r>
            <a:r>
              <a:rPr lang="tr-TR" sz="3600" dirty="0" smtClean="0"/>
              <a:t>Genel Kamu Lisansı(GNU </a:t>
            </a:r>
            <a:r>
              <a:rPr lang="tr-TR" sz="3600" dirty="0"/>
              <a:t>GPL)</a:t>
            </a:r>
          </a:p>
        </p:txBody>
      </p:sp>
      <p:sp>
        <p:nvSpPr>
          <p:cNvPr id="9" name="Slayt Numarası Yer Tutucusu 8"/>
          <p:cNvSpPr>
            <a:spLocks noGrp="1"/>
          </p:cNvSpPr>
          <p:nvPr>
            <p:ph type="sldNum" sz="quarter" idx="12"/>
          </p:nvPr>
        </p:nvSpPr>
        <p:spPr/>
        <p:txBody>
          <a:bodyPr/>
          <a:lstStyle/>
          <a:p>
            <a:fld id="{D57F1E4F-1CFF-5643-939E-02111984F565}" type="slidenum">
              <a:rPr lang="en-US" smtClean="0"/>
              <a:t>16</a:t>
            </a:fld>
            <a:endParaRPr lang="en-US" dirty="0"/>
          </a:p>
        </p:txBody>
      </p:sp>
      <p:sp>
        <p:nvSpPr>
          <p:cNvPr id="11" name="Metin kutusu 10"/>
          <p:cNvSpPr txBox="1"/>
          <p:nvPr/>
        </p:nvSpPr>
        <p:spPr>
          <a:xfrm>
            <a:off x="349135" y="1463040"/>
            <a:ext cx="9825643" cy="4247317"/>
          </a:xfrm>
          <a:prstGeom prst="rect">
            <a:avLst/>
          </a:prstGeom>
          <a:noFill/>
        </p:spPr>
        <p:txBody>
          <a:bodyPr wrap="square" rtlCol="0">
            <a:spAutoFit/>
          </a:bodyPr>
          <a:lstStyle/>
          <a:p>
            <a:pPr marL="285750" indent="-285750">
              <a:buFont typeface="Wingdings" panose="05000000000000000000" pitchFamily="2" charset="2"/>
              <a:buChar char="§"/>
            </a:pPr>
            <a:r>
              <a:rPr lang="tr-TR" dirty="0"/>
              <a:t>Özgür yazılım lisanslarının kuşkusuz en popüleri GNU </a:t>
            </a:r>
            <a:r>
              <a:rPr lang="tr-TR" dirty="0" err="1"/>
              <a:t>GPL’dir</a:t>
            </a:r>
            <a:r>
              <a:rPr lang="tr-TR" dirty="0"/>
              <a:t>. </a:t>
            </a:r>
            <a:r>
              <a:rPr lang="tr-TR" dirty="0" err="1"/>
              <a:t>GPL’yi</a:t>
            </a:r>
            <a:r>
              <a:rPr lang="tr-TR" dirty="0"/>
              <a:t> diğer özgür yazılım lisanslarından ayıran en önemli özelliği yazılımı kullanan kişinin kaynak kodunu geliştirerek istediği gibi kullanabilmesi, yine GPL ile lisanslaması koşuluyla </a:t>
            </a:r>
            <a:r>
              <a:rPr lang="tr-TR" dirty="0" smtClean="0"/>
              <a:t>dağıtabilmesidir.</a:t>
            </a:r>
          </a:p>
          <a:p>
            <a:pPr marL="285750" indent="-285750">
              <a:buFont typeface="Wingdings" panose="05000000000000000000" pitchFamily="2" charset="2"/>
              <a:buChar char="§"/>
            </a:pPr>
            <a:endParaRPr lang="tr-TR" dirty="0"/>
          </a:p>
          <a:p>
            <a:pPr marL="285750" indent="-285750">
              <a:buFont typeface="Wingdings" panose="05000000000000000000" pitchFamily="2" charset="2"/>
              <a:buChar char="§"/>
            </a:pPr>
            <a:r>
              <a:rPr lang="tr-TR" dirty="0" smtClean="0"/>
              <a:t>Üretici</a:t>
            </a:r>
            <a:r>
              <a:rPr lang="tr-TR" dirty="0"/>
              <a:t>, sahip olduğu telif hakkıyla kullanıcının bu haklara sahip olabilmesini temin etmek zorundadır ki buna da </a:t>
            </a:r>
            <a:r>
              <a:rPr lang="tr-TR" b="1" dirty="0" err="1"/>
              <a:t>Copyleft</a:t>
            </a:r>
            <a:r>
              <a:rPr lang="tr-TR" b="1" dirty="0"/>
              <a:t> </a:t>
            </a:r>
            <a:r>
              <a:rPr lang="tr-TR" dirty="0" smtClean="0"/>
              <a:t>deniliyor.</a:t>
            </a:r>
          </a:p>
          <a:p>
            <a:pPr marL="285750" indent="-285750">
              <a:buFont typeface="Wingdings" panose="05000000000000000000" pitchFamily="2" charset="2"/>
              <a:buChar char="§"/>
            </a:pPr>
            <a:endParaRPr lang="tr-TR" dirty="0"/>
          </a:p>
          <a:p>
            <a:pPr marL="285750" indent="-285750">
              <a:buFont typeface="Wingdings" panose="05000000000000000000" pitchFamily="2" charset="2"/>
              <a:buChar char="§"/>
            </a:pPr>
            <a:r>
              <a:rPr lang="tr-TR" b="1" dirty="0" err="1" smtClean="0"/>
              <a:t>Copyleft</a:t>
            </a:r>
            <a:r>
              <a:rPr lang="tr-TR" b="1" dirty="0" smtClean="0"/>
              <a:t> </a:t>
            </a:r>
            <a:r>
              <a:rPr lang="tr-TR" b="1" dirty="0"/>
              <a:t>kavramından kısaca şöyle söz edilebilir: </a:t>
            </a:r>
            <a:r>
              <a:rPr lang="tr-TR" dirty="0"/>
              <a:t>Sahipli yazılımlar, telif hakkını kullanıcının yararına (yani kullanıcının yazılımı değiştirmesi ve kopyalaması yönünde) kullanmazken, özgür yazılımlar kullanıcıya bu hakları verecek şekilde lisanslanmış olmalıdırlar. </a:t>
            </a:r>
            <a:r>
              <a:rPr lang="tr-TR" dirty="0" err="1" smtClean="0"/>
              <a:t>Copyleft</a:t>
            </a:r>
            <a:r>
              <a:rPr lang="tr-TR" dirty="0" smtClean="0"/>
              <a:t> </a:t>
            </a:r>
            <a:r>
              <a:rPr lang="tr-TR" dirty="0"/>
              <a:t>ile korunan yazılımları </a:t>
            </a:r>
            <a:r>
              <a:rPr lang="tr-TR" dirty="0" smtClean="0"/>
              <a:t>kullananlar, yazılımı kopyalar, değiştirir, dağıtırken </a:t>
            </a:r>
            <a:r>
              <a:rPr lang="tr-TR" dirty="0" err="1"/>
              <a:t>Copyleft’i</a:t>
            </a:r>
            <a:r>
              <a:rPr lang="tr-TR" dirty="0"/>
              <a:t> ortadan </a:t>
            </a:r>
            <a:r>
              <a:rPr lang="tr-TR" dirty="0" smtClean="0"/>
              <a:t>kaldıramazlar.</a:t>
            </a:r>
          </a:p>
          <a:p>
            <a:pPr marL="285750" indent="-285750">
              <a:buFont typeface="Wingdings" panose="05000000000000000000" pitchFamily="2" charset="2"/>
              <a:buChar char="§"/>
            </a:pPr>
            <a:endParaRPr lang="tr-TR" dirty="0"/>
          </a:p>
          <a:p>
            <a:pPr marL="285750" indent="-285750">
              <a:buFont typeface="Wingdings" panose="05000000000000000000" pitchFamily="2" charset="2"/>
              <a:buChar char="§"/>
            </a:pPr>
            <a:r>
              <a:rPr lang="tr-TR" dirty="0" smtClean="0"/>
              <a:t>GNU GPL, </a:t>
            </a:r>
            <a:r>
              <a:rPr lang="tr-TR" dirty="0" err="1" smtClean="0"/>
              <a:t>Copyleft</a:t>
            </a:r>
            <a:r>
              <a:rPr lang="tr-TR" dirty="0" smtClean="0"/>
              <a:t> şartı taşıyan özgür yazılım lisanslarının en iyi örneklerinden birisidir.</a:t>
            </a:r>
            <a:endParaRPr lang="tr-TR"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5095" y="5594036"/>
            <a:ext cx="1573088" cy="781825"/>
          </a:xfrm>
          <a:prstGeom prst="rect">
            <a:avLst/>
          </a:prstGeom>
        </p:spPr>
      </p:pic>
    </p:spTree>
    <p:extLst>
      <p:ext uri="{BB962C8B-B14F-4D97-AF65-F5344CB8AC3E}">
        <p14:creationId xmlns:p14="http://schemas.microsoft.com/office/powerpoint/2010/main" val="31863923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290945" y="723208"/>
            <a:ext cx="9883833" cy="590204"/>
          </a:xfrm>
        </p:spPr>
        <p:txBody>
          <a:bodyPr/>
          <a:lstStyle/>
          <a:p>
            <a:r>
              <a:rPr lang="tr-TR" sz="3600" dirty="0"/>
              <a:t>GNU </a:t>
            </a:r>
            <a:r>
              <a:rPr lang="tr-TR" sz="3600" dirty="0" smtClean="0"/>
              <a:t>Genel Kamu Lisansı(GNU </a:t>
            </a:r>
            <a:r>
              <a:rPr lang="tr-TR" sz="3600" dirty="0"/>
              <a:t>GPL)</a:t>
            </a:r>
          </a:p>
        </p:txBody>
      </p:sp>
      <p:sp>
        <p:nvSpPr>
          <p:cNvPr id="9" name="Slayt Numarası Yer Tutucusu 8"/>
          <p:cNvSpPr>
            <a:spLocks noGrp="1"/>
          </p:cNvSpPr>
          <p:nvPr>
            <p:ph type="sldNum" sz="quarter" idx="12"/>
          </p:nvPr>
        </p:nvSpPr>
        <p:spPr/>
        <p:txBody>
          <a:bodyPr/>
          <a:lstStyle/>
          <a:p>
            <a:fld id="{D57F1E4F-1CFF-5643-939E-02111984F565}" type="slidenum">
              <a:rPr lang="en-US" smtClean="0"/>
              <a:t>17</a:t>
            </a:fld>
            <a:endParaRPr lang="en-US" dirty="0"/>
          </a:p>
        </p:txBody>
      </p:sp>
      <p:sp>
        <p:nvSpPr>
          <p:cNvPr id="11" name="Metin kutusu 10"/>
          <p:cNvSpPr txBox="1"/>
          <p:nvPr/>
        </p:nvSpPr>
        <p:spPr>
          <a:xfrm>
            <a:off x="349135" y="1463040"/>
            <a:ext cx="9825643" cy="4524315"/>
          </a:xfrm>
          <a:prstGeom prst="rect">
            <a:avLst/>
          </a:prstGeom>
          <a:noFill/>
        </p:spPr>
        <p:txBody>
          <a:bodyPr wrap="square" rtlCol="0">
            <a:spAutoFit/>
          </a:bodyPr>
          <a:lstStyle/>
          <a:p>
            <a:pPr marL="285750" indent="-285750">
              <a:buFont typeface="Arial" panose="020B0604020202020204" pitchFamily="34" charset="0"/>
              <a:buChar char="•"/>
            </a:pPr>
            <a:r>
              <a:rPr lang="tr-TR" dirty="0"/>
              <a:t>GNU GPL, yazılımın ticari olmasını engellemez, buna rağmen genelde bu lisansa sahip yazılımlar ücretsizdir. </a:t>
            </a:r>
            <a:r>
              <a:rPr lang="tr-TR" dirty="0" err="1"/>
              <a:t>GPL’li</a:t>
            </a:r>
            <a:r>
              <a:rPr lang="tr-TR" dirty="0"/>
              <a:t> yazılımların türevleri de </a:t>
            </a:r>
            <a:r>
              <a:rPr lang="tr-TR" dirty="0" err="1"/>
              <a:t>GPL’ye</a:t>
            </a:r>
            <a:r>
              <a:rPr lang="tr-TR" dirty="0"/>
              <a:t> sahip olmak zorunda olduğu için, bu durum sahipli yazılım üretimine geliştirilmesine engel olmakta ve rekabeti azalttığı düşünülmektedir.</a:t>
            </a:r>
          </a:p>
          <a:p>
            <a:endParaRPr lang="tr-TR" b="1" dirty="0"/>
          </a:p>
          <a:p>
            <a:r>
              <a:rPr lang="tr-TR" b="1" dirty="0" smtClean="0"/>
              <a:t>Kısaca özetlersek;</a:t>
            </a:r>
            <a:endParaRPr lang="tr-TR" dirty="0"/>
          </a:p>
          <a:p>
            <a:pPr marL="285750" lvl="0" indent="-285750">
              <a:buFont typeface="Wingdings" panose="05000000000000000000" pitchFamily="2" charset="2"/>
              <a:buChar char="Ø"/>
            </a:pPr>
            <a:r>
              <a:rPr lang="tr-TR" dirty="0"/>
              <a:t>Yazılımı kullanan kişi kaynak kodunu geliştirerek istediği gibi kullanabilir</a:t>
            </a:r>
            <a:r>
              <a:rPr lang="tr-TR" dirty="0" smtClean="0"/>
              <a:t>.</a:t>
            </a:r>
            <a:endParaRPr lang="tr-TR" dirty="0"/>
          </a:p>
          <a:p>
            <a:pPr marL="285750" lvl="0" indent="-285750">
              <a:buFont typeface="Wingdings" panose="05000000000000000000" pitchFamily="2" charset="2"/>
              <a:buChar char="Ø"/>
            </a:pPr>
            <a:r>
              <a:rPr lang="tr-TR" dirty="0" err="1"/>
              <a:t>Copyleft</a:t>
            </a:r>
            <a:r>
              <a:rPr lang="tr-TR" dirty="0"/>
              <a:t>/Karşılıklılık </a:t>
            </a:r>
            <a:r>
              <a:rPr lang="tr-TR" dirty="0" smtClean="0"/>
              <a:t>şartı vardır. </a:t>
            </a:r>
            <a:r>
              <a:rPr lang="tr-TR" dirty="0"/>
              <a:t>Y</a:t>
            </a:r>
            <a:r>
              <a:rPr lang="tr-TR" dirty="0" smtClean="0"/>
              <a:t>ani </a:t>
            </a:r>
            <a:r>
              <a:rPr lang="tr-TR" dirty="0"/>
              <a:t>değiştirilmiş kodun tekrar açık kaynak olması ve GPL ile </a:t>
            </a:r>
            <a:r>
              <a:rPr lang="tr-TR" dirty="0" smtClean="0"/>
              <a:t>lisanslanması gerekir.</a:t>
            </a:r>
          </a:p>
          <a:p>
            <a:pPr marL="285750" indent="-285750">
              <a:buFont typeface="Wingdings" panose="05000000000000000000" pitchFamily="2" charset="2"/>
              <a:buChar char="Ø"/>
            </a:pPr>
            <a:r>
              <a:rPr lang="tr-TR" dirty="0"/>
              <a:t>Amaç kullanıcıya sunulan yazılım sayısını arttırmaktır.</a:t>
            </a:r>
          </a:p>
          <a:p>
            <a:pPr marL="285750" indent="-285750">
              <a:buFont typeface="Wingdings" panose="05000000000000000000" pitchFamily="2" charset="2"/>
              <a:buChar char="Ø"/>
            </a:pPr>
            <a:r>
              <a:rPr lang="tr-TR" dirty="0"/>
              <a:t>GNU yazılımlar arasındaki uyumluluk sorunu yok denecek kadar azdır</a:t>
            </a:r>
            <a:r>
              <a:rPr lang="tr-TR" dirty="0" smtClean="0"/>
              <a:t>.</a:t>
            </a:r>
            <a:endParaRPr lang="tr-TR" dirty="0"/>
          </a:p>
          <a:p>
            <a:pPr marL="285750" lvl="0" indent="-285750">
              <a:buFont typeface="Wingdings" panose="05000000000000000000" pitchFamily="2" charset="2"/>
              <a:buChar char="Ø"/>
            </a:pPr>
            <a:r>
              <a:rPr lang="tr-TR" dirty="0" err="1"/>
              <a:t>GPL’li</a:t>
            </a:r>
            <a:r>
              <a:rPr lang="tr-TR" dirty="0"/>
              <a:t> yazılımların türevleri de </a:t>
            </a:r>
            <a:r>
              <a:rPr lang="tr-TR" dirty="0" err="1" smtClean="0"/>
              <a:t>GPL’e</a:t>
            </a:r>
            <a:r>
              <a:rPr lang="tr-TR" dirty="0" smtClean="0"/>
              <a:t> </a:t>
            </a:r>
            <a:r>
              <a:rPr lang="tr-TR" dirty="0"/>
              <a:t>sahip olmak </a:t>
            </a:r>
            <a:r>
              <a:rPr lang="tr-TR" dirty="0" smtClean="0"/>
              <a:t>zorundadır.</a:t>
            </a:r>
            <a:endParaRPr lang="tr-TR" dirty="0"/>
          </a:p>
          <a:p>
            <a:pPr marL="285750" lvl="0" indent="-285750">
              <a:buFont typeface="Wingdings" panose="05000000000000000000" pitchFamily="2" charset="2"/>
              <a:buChar char="Ø"/>
            </a:pPr>
            <a:r>
              <a:rPr lang="tr-TR" dirty="0"/>
              <a:t>Yazılımın ticari olmasını </a:t>
            </a:r>
            <a:r>
              <a:rPr lang="tr-TR" dirty="0" smtClean="0"/>
              <a:t>engellemez.</a:t>
            </a:r>
            <a:endParaRPr lang="tr-TR" dirty="0"/>
          </a:p>
          <a:p>
            <a:pPr marL="285750" lvl="0" indent="-285750">
              <a:buFont typeface="Wingdings" panose="05000000000000000000" pitchFamily="2" charset="2"/>
              <a:buChar char="Ø"/>
            </a:pPr>
            <a:r>
              <a:rPr lang="tr-TR" dirty="0"/>
              <a:t>Açık bir şekilde patent almaya izin vermez</a:t>
            </a:r>
            <a:r>
              <a:rPr lang="tr-TR" dirty="0" smtClean="0"/>
              <a:t>.</a:t>
            </a:r>
          </a:p>
          <a:p>
            <a:pPr marL="285750" indent="-285750">
              <a:buFont typeface="Wingdings" panose="05000000000000000000" pitchFamily="2" charset="2"/>
              <a:buChar char="Ø"/>
            </a:pPr>
            <a:r>
              <a:rPr lang="tr-TR" dirty="0"/>
              <a:t>Marka(</a:t>
            </a:r>
            <a:r>
              <a:rPr lang="tr-TR" dirty="0" err="1"/>
              <a:t>Trademark</a:t>
            </a:r>
            <a:r>
              <a:rPr lang="tr-TR" dirty="0"/>
              <a:t>) hakkı ile ilgili herhangi bir bilgi verilmemiştir.</a:t>
            </a:r>
          </a:p>
          <a:p>
            <a:pPr marL="285750" indent="-285750">
              <a:buFont typeface="Wingdings" panose="05000000000000000000" pitchFamily="2" charset="2"/>
              <a:buChar char="Ø"/>
            </a:pPr>
            <a:r>
              <a:rPr lang="tr-TR" dirty="0"/>
              <a:t>Sadece lisans hükmüne dayanır anlaşmaya değil</a:t>
            </a:r>
            <a:r>
              <a:rPr lang="tr-TR" dirty="0" smtClean="0"/>
              <a:t>.</a:t>
            </a:r>
            <a:endParaRPr lang="tr-TR"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5095" y="5594036"/>
            <a:ext cx="1573088" cy="781825"/>
          </a:xfrm>
          <a:prstGeom prst="rect">
            <a:avLst/>
          </a:prstGeom>
        </p:spPr>
      </p:pic>
    </p:spTree>
    <p:extLst>
      <p:ext uri="{BB962C8B-B14F-4D97-AF65-F5344CB8AC3E}">
        <p14:creationId xmlns:p14="http://schemas.microsoft.com/office/powerpoint/2010/main" val="2550044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290945" y="723208"/>
            <a:ext cx="9883833" cy="590204"/>
          </a:xfrm>
        </p:spPr>
        <p:txBody>
          <a:bodyPr/>
          <a:lstStyle/>
          <a:p>
            <a:r>
              <a:rPr lang="tr-TR" sz="3600" dirty="0"/>
              <a:t>BSD </a:t>
            </a:r>
            <a:r>
              <a:rPr lang="tr-TR" sz="3600" dirty="0" smtClean="0"/>
              <a:t>Lisansı</a:t>
            </a:r>
            <a:endParaRPr lang="tr-TR" sz="3600" dirty="0"/>
          </a:p>
        </p:txBody>
      </p:sp>
      <p:sp>
        <p:nvSpPr>
          <p:cNvPr id="9" name="Slayt Numarası Yer Tutucusu 8"/>
          <p:cNvSpPr>
            <a:spLocks noGrp="1"/>
          </p:cNvSpPr>
          <p:nvPr>
            <p:ph type="sldNum" sz="quarter" idx="12"/>
          </p:nvPr>
        </p:nvSpPr>
        <p:spPr/>
        <p:txBody>
          <a:bodyPr/>
          <a:lstStyle/>
          <a:p>
            <a:fld id="{D57F1E4F-1CFF-5643-939E-02111984F565}" type="slidenum">
              <a:rPr lang="en-US" smtClean="0"/>
              <a:t>18</a:t>
            </a:fld>
            <a:endParaRPr lang="en-US" dirty="0"/>
          </a:p>
        </p:txBody>
      </p:sp>
      <p:sp>
        <p:nvSpPr>
          <p:cNvPr id="11" name="Metin kutusu 10"/>
          <p:cNvSpPr txBox="1"/>
          <p:nvPr/>
        </p:nvSpPr>
        <p:spPr>
          <a:xfrm>
            <a:off x="290945" y="1225689"/>
            <a:ext cx="9825643" cy="5632311"/>
          </a:xfrm>
          <a:prstGeom prst="rect">
            <a:avLst/>
          </a:prstGeom>
          <a:noFill/>
        </p:spPr>
        <p:txBody>
          <a:bodyPr wrap="square" rtlCol="0">
            <a:spAutoFit/>
          </a:bodyPr>
          <a:lstStyle/>
          <a:p>
            <a:pPr marL="285750" indent="-285750">
              <a:buFont typeface="Wingdings" panose="05000000000000000000" pitchFamily="2" charset="2"/>
              <a:buChar char="§"/>
            </a:pPr>
            <a:r>
              <a:rPr lang="tr-TR" dirty="0"/>
              <a:t>Kaliforniya Üniversitesi tarafından çıkarılan BSD lisansı, açık kaynak kodunu destekleyen ama </a:t>
            </a:r>
            <a:r>
              <a:rPr lang="tr-TR" dirty="0" err="1"/>
              <a:t>copyleft</a:t>
            </a:r>
            <a:r>
              <a:rPr lang="tr-TR" dirty="0"/>
              <a:t> zorunluluğu taşımayan bir lisans </a:t>
            </a:r>
            <a:r>
              <a:rPr lang="tr-TR" dirty="0" smtClean="0"/>
              <a:t>türüdür.</a:t>
            </a:r>
          </a:p>
          <a:p>
            <a:pPr marL="285750" indent="-285750">
              <a:buFont typeface="Wingdings" panose="05000000000000000000" pitchFamily="2" charset="2"/>
              <a:buChar char="§"/>
            </a:pPr>
            <a:endParaRPr lang="tr-TR" dirty="0"/>
          </a:p>
          <a:p>
            <a:pPr marL="285750" indent="-285750">
              <a:buFont typeface="Wingdings" panose="05000000000000000000" pitchFamily="2" charset="2"/>
              <a:buChar char="§"/>
            </a:pPr>
            <a:r>
              <a:rPr lang="tr-TR" dirty="0" smtClean="0"/>
              <a:t>Lisansın </a:t>
            </a:r>
            <a:r>
              <a:rPr lang="tr-TR" dirty="0"/>
              <a:t>tek şartı kaynak kodunun değiştirildikten sonra Kaliforniya Üniversitesi’ne ait olduğunu belirten ve özgün kaynak koduyla beraber gelen yazıyla dağıtılmasıdır. </a:t>
            </a:r>
            <a:endParaRPr lang="tr-TR" dirty="0" smtClean="0"/>
          </a:p>
          <a:p>
            <a:pPr marL="285750" indent="-285750">
              <a:buFont typeface="Wingdings" panose="05000000000000000000" pitchFamily="2" charset="2"/>
              <a:buChar char="§"/>
            </a:pPr>
            <a:endParaRPr lang="tr-TR" dirty="0"/>
          </a:p>
          <a:p>
            <a:pPr marL="285750" indent="-285750">
              <a:buFont typeface="Wingdings" panose="05000000000000000000" pitchFamily="2" charset="2"/>
              <a:buChar char="§"/>
            </a:pPr>
            <a:r>
              <a:rPr lang="tr-TR" dirty="0" smtClean="0"/>
              <a:t>Ancak </a:t>
            </a:r>
            <a:r>
              <a:rPr lang="tr-TR" dirty="0"/>
              <a:t>bu kurala uymayan pek çok geliştirici bu yazıdaki “Kaliforniya Üniversitesi” ibaresi yerine kendi şirketlerinin ismini yazarak yazılımlarını dağıttıkları için ortaya pek çok farklı metinle lisanslanmış yazılım çıktı. Bu yüzden bunların biraz olsun önüne geçebilmek amacıyla Kaliforniya Üniversitesi yazının o kısmını çıkararak lisansı yeniledi. Lisansın ilk versiyonu gözden geçirildi ve sonuç olarak çıkan lisanslara değiştirilmiş BSD lisansları </a:t>
            </a:r>
            <a:r>
              <a:rPr lang="tr-TR" dirty="0" smtClean="0"/>
              <a:t>denildi.</a:t>
            </a:r>
          </a:p>
          <a:p>
            <a:pPr marL="285750" indent="-285750">
              <a:buFont typeface="Wingdings" panose="05000000000000000000" pitchFamily="2" charset="2"/>
              <a:buChar char="§"/>
            </a:pPr>
            <a:endParaRPr lang="tr-TR" dirty="0"/>
          </a:p>
          <a:p>
            <a:pPr marL="285750" indent="-285750">
              <a:buFont typeface="Wingdings" panose="05000000000000000000" pitchFamily="2" charset="2"/>
              <a:buChar char="§"/>
            </a:pPr>
            <a:r>
              <a:rPr lang="tr-TR" dirty="0" smtClean="0"/>
              <a:t>Temel </a:t>
            </a:r>
            <a:r>
              <a:rPr lang="tr-TR" dirty="0"/>
              <a:t>özellikleri aynı olmakla birlikte birkaç farklı BSD lisansı vardır. Bunlar </a:t>
            </a:r>
            <a:r>
              <a:rPr lang="tr-TR" b="1" dirty="0"/>
              <a:t>Orijinal BSD Lisansı, Değiştirilmiş BSD Lisansı, </a:t>
            </a:r>
            <a:r>
              <a:rPr lang="tr-TR" b="1" dirty="0" err="1"/>
              <a:t>FreeBSD</a:t>
            </a:r>
            <a:r>
              <a:rPr lang="tr-TR" b="1" dirty="0"/>
              <a:t> Lisansı, Açık(Net) BSD Lisansı </a:t>
            </a:r>
            <a:r>
              <a:rPr lang="tr-TR" dirty="0" smtClean="0"/>
              <a:t>şeklindedirler.</a:t>
            </a:r>
          </a:p>
          <a:p>
            <a:pPr marL="285750" indent="-285750">
              <a:buFont typeface="Wingdings" panose="05000000000000000000" pitchFamily="2" charset="2"/>
              <a:buChar char="§"/>
            </a:pPr>
            <a:endParaRPr lang="tr-TR" dirty="0"/>
          </a:p>
          <a:p>
            <a:pPr marL="285750" indent="-285750">
              <a:buFont typeface="Wingdings" panose="05000000000000000000" pitchFamily="2" charset="2"/>
              <a:buChar char="§"/>
            </a:pPr>
            <a:r>
              <a:rPr lang="tr-TR" dirty="0" smtClean="0"/>
              <a:t>BSD </a:t>
            </a:r>
            <a:r>
              <a:rPr lang="tr-TR" dirty="0"/>
              <a:t>lisanslarından Orijinal BSD Lisansı hariç diğerleri GPL uyumludur. BSD lisansı bir GPL türevi değildir ancak göreceli olarak </a:t>
            </a:r>
            <a:r>
              <a:rPr lang="tr-TR" dirty="0" err="1"/>
              <a:t>GPL’den</a:t>
            </a:r>
            <a:r>
              <a:rPr lang="tr-TR" dirty="0"/>
              <a:t> daha özgür bir ortam sunar. </a:t>
            </a:r>
            <a:r>
              <a:rPr lang="tr-TR" dirty="0" smtClean="0"/>
              <a:t>Örneğin </a:t>
            </a:r>
            <a:r>
              <a:rPr lang="tr-TR" dirty="0"/>
              <a:t>BSD </a:t>
            </a:r>
            <a:r>
              <a:rPr lang="tr-TR" dirty="0" smtClean="0"/>
              <a:t>lisansı </a:t>
            </a:r>
            <a:r>
              <a:rPr lang="tr-TR" dirty="0"/>
              <a:t>sayesinde açık olarak dağıtılan yazılımın kodlarını kapatıp yeni geliştirdiğiniz yazılım üzerinden para kazanabilirsiniz</a:t>
            </a:r>
            <a:r>
              <a:rPr lang="tr-TR" dirty="0" smtClean="0"/>
              <a:t>.</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2540" y="5664258"/>
            <a:ext cx="1428750" cy="666750"/>
          </a:xfrm>
          <a:prstGeom prst="rect">
            <a:avLst/>
          </a:prstGeom>
        </p:spPr>
      </p:pic>
    </p:spTree>
    <p:extLst>
      <p:ext uri="{BB962C8B-B14F-4D97-AF65-F5344CB8AC3E}">
        <p14:creationId xmlns:p14="http://schemas.microsoft.com/office/powerpoint/2010/main" val="26844530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290945" y="723208"/>
            <a:ext cx="9883833" cy="590204"/>
          </a:xfrm>
        </p:spPr>
        <p:txBody>
          <a:bodyPr/>
          <a:lstStyle/>
          <a:p>
            <a:r>
              <a:rPr lang="tr-TR" sz="3600" dirty="0"/>
              <a:t>BSD </a:t>
            </a:r>
            <a:r>
              <a:rPr lang="tr-TR" sz="3600" dirty="0" smtClean="0"/>
              <a:t>Lisansı</a:t>
            </a:r>
            <a:endParaRPr lang="tr-TR" sz="3600" dirty="0"/>
          </a:p>
        </p:txBody>
      </p:sp>
      <p:sp>
        <p:nvSpPr>
          <p:cNvPr id="9" name="Slayt Numarası Yer Tutucusu 8"/>
          <p:cNvSpPr>
            <a:spLocks noGrp="1"/>
          </p:cNvSpPr>
          <p:nvPr>
            <p:ph type="sldNum" sz="quarter" idx="12"/>
          </p:nvPr>
        </p:nvSpPr>
        <p:spPr/>
        <p:txBody>
          <a:bodyPr/>
          <a:lstStyle/>
          <a:p>
            <a:fld id="{D57F1E4F-1CFF-5643-939E-02111984F565}" type="slidenum">
              <a:rPr lang="en-US" smtClean="0"/>
              <a:t>19</a:t>
            </a:fld>
            <a:endParaRPr lang="en-US" dirty="0"/>
          </a:p>
        </p:txBody>
      </p:sp>
      <p:sp>
        <p:nvSpPr>
          <p:cNvPr id="11" name="Metin kutusu 10"/>
          <p:cNvSpPr txBox="1"/>
          <p:nvPr/>
        </p:nvSpPr>
        <p:spPr>
          <a:xfrm>
            <a:off x="290945" y="1313412"/>
            <a:ext cx="9825643" cy="4524315"/>
          </a:xfrm>
          <a:prstGeom prst="rect">
            <a:avLst/>
          </a:prstGeom>
          <a:noFill/>
        </p:spPr>
        <p:txBody>
          <a:bodyPr wrap="square" rtlCol="0">
            <a:spAutoFit/>
          </a:bodyPr>
          <a:lstStyle/>
          <a:p>
            <a:r>
              <a:rPr lang="tr-TR" b="1" dirty="0" smtClean="0"/>
              <a:t>Kısaca özetlersek;</a:t>
            </a:r>
          </a:p>
          <a:p>
            <a:endParaRPr lang="tr-TR" b="1" dirty="0"/>
          </a:p>
          <a:p>
            <a:pPr marL="285750" lvl="0" indent="-285750">
              <a:buFont typeface="Wingdings" panose="05000000000000000000" pitchFamily="2" charset="2"/>
              <a:buChar char="Ø"/>
            </a:pPr>
            <a:r>
              <a:rPr lang="tr-TR" dirty="0" err="1"/>
              <a:t>Copyleft</a:t>
            </a:r>
            <a:r>
              <a:rPr lang="tr-TR" dirty="0"/>
              <a:t> şartı yok</a:t>
            </a:r>
            <a:r>
              <a:rPr lang="tr-TR" dirty="0" smtClean="0"/>
              <a:t>.</a:t>
            </a:r>
          </a:p>
          <a:p>
            <a:pPr marL="285750" lvl="0" indent="-285750">
              <a:buFont typeface="Wingdings" panose="05000000000000000000" pitchFamily="2" charset="2"/>
              <a:buChar char="Ø"/>
            </a:pPr>
            <a:endParaRPr lang="tr-TR" dirty="0"/>
          </a:p>
          <a:p>
            <a:pPr marL="285750" lvl="0" indent="-285750">
              <a:buFont typeface="Wingdings" panose="05000000000000000000" pitchFamily="2" charset="2"/>
              <a:buChar char="Ø"/>
            </a:pPr>
            <a:r>
              <a:rPr lang="tr-TR" dirty="0"/>
              <a:t>Orijinal BSD Lisansı hariç diğer BSD türleri(</a:t>
            </a:r>
            <a:r>
              <a:rPr lang="tr-TR" dirty="0" err="1"/>
              <a:t>FreeBSD</a:t>
            </a:r>
            <a:r>
              <a:rPr lang="tr-TR" dirty="0"/>
              <a:t> </a:t>
            </a:r>
            <a:r>
              <a:rPr lang="tr-TR" dirty="0" err="1"/>
              <a:t>vs</a:t>
            </a:r>
            <a:r>
              <a:rPr lang="tr-TR" dirty="0"/>
              <a:t>). GPL uyumludur</a:t>
            </a:r>
            <a:r>
              <a:rPr lang="tr-TR" dirty="0" smtClean="0"/>
              <a:t>.</a:t>
            </a:r>
          </a:p>
          <a:p>
            <a:pPr marL="285750" lvl="0" indent="-285750">
              <a:buFont typeface="Wingdings" panose="05000000000000000000" pitchFamily="2" charset="2"/>
              <a:buChar char="Ø"/>
            </a:pPr>
            <a:endParaRPr lang="tr-TR" dirty="0"/>
          </a:p>
          <a:p>
            <a:pPr marL="285750" lvl="0" indent="-285750">
              <a:buFont typeface="Wingdings" panose="05000000000000000000" pitchFamily="2" charset="2"/>
              <a:buChar char="Ø"/>
            </a:pPr>
            <a:r>
              <a:rPr lang="tr-TR" dirty="0" err="1"/>
              <a:t>GPL’den</a:t>
            </a:r>
            <a:r>
              <a:rPr lang="tr-TR" dirty="0"/>
              <a:t> daha özgür bir ortam sunar</a:t>
            </a:r>
            <a:r>
              <a:rPr lang="tr-TR" dirty="0" smtClean="0"/>
              <a:t>.</a:t>
            </a:r>
          </a:p>
          <a:p>
            <a:pPr marL="285750" lvl="0" indent="-285750">
              <a:buFont typeface="Wingdings" panose="05000000000000000000" pitchFamily="2" charset="2"/>
              <a:buChar char="Ø"/>
            </a:pPr>
            <a:endParaRPr lang="tr-TR" dirty="0"/>
          </a:p>
          <a:p>
            <a:pPr marL="285750" lvl="0" indent="-285750">
              <a:buFont typeface="Wingdings" panose="05000000000000000000" pitchFamily="2" charset="2"/>
              <a:buChar char="Ø"/>
            </a:pPr>
            <a:r>
              <a:rPr lang="tr-TR" dirty="0"/>
              <a:t>Hiç kimse hiçbir kuruluş </a:t>
            </a:r>
            <a:r>
              <a:rPr lang="tr-TR" dirty="0" err="1"/>
              <a:t>BSD'nin</a:t>
            </a:r>
            <a:r>
              <a:rPr lang="tr-TR" dirty="0"/>
              <a:t> sahibi değildir</a:t>
            </a:r>
            <a:r>
              <a:rPr lang="tr-TR" dirty="0" smtClean="0"/>
              <a:t>.</a:t>
            </a:r>
          </a:p>
          <a:p>
            <a:pPr marL="285750" lvl="0" indent="-285750">
              <a:buFont typeface="Wingdings" panose="05000000000000000000" pitchFamily="2" charset="2"/>
              <a:buChar char="Ø"/>
            </a:pPr>
            <a:endParaRPr lang="tr-TR" dirty="0"/>
          </a:p>
          <a:p>
            <a:pPr marL="285750" lvl="0" indent="-285750">
              <a:buFont typeface="Wingdings" panose="05000000000000000000" pitchFamily="2" charset="2"/>
              <a:buChar char="Ø"/>
            </a:pPr>
            <a:r>
              <a:rPr lang="tr-TR" dirty="0"/>
              <a:t>BSD lisansı yazılım üzerine sınırlama getirmez</a:t>
            </a:r>
            <a:r>
              <a:rPr lang="tr-TR" dirty="0" smtClean="0"/>
              <a:t>.</a:t>
            </a:r>
          </a:p>
          <a:p>
            <a:pPr marL="285750" lvl="0" indent="-285750">
              <a:buFont typeface="Wingdings" panose="05000000000000000000" pitchFamily="2" charset="2"/>
              <a:buChar char="Ø"/>
            </a:pPr>
            <a:endParaRPr lang="tr-TR" dirty="0"/>
          </a:p>
          <a:p>
            <a:pPr marL="285750" lvl="0" indent="-285750">
              <a:buFont typeface="Wingdings" panose="05000000000000000000" pitchFamily="2" charset="2"/>
              <a:buChar char="Ø"/>
            </a:pPr>
            <a:r>
              <a:rPr lang="tr-TR" dirty="0"/>
              <a:t>BSD lisansıyla üretilen yazılımların giderleri kamu fonlarından </a:t>
            </a:r>
            <a:r>
              <a:rPr lang="tr-TR" dirty="0" smtClean="0"/>
              <a:t>karşılanır ve bu yüzden yazılımların lisansları da kamuya ait olmaktadır.</a:t>
            </a:r>
          </a:p>
          <a:p>
            <a:pPr marL="285750" lvl="0" indent="-285750">
              <a:buFont typeface="Wingdings" panose="05000000000000000000" pitchFamily="2" charset="2"/>
              <a:buChar char="Ø"/>
            </a:pPr>
            <a:endParaRPr lang="tr-TR" dirty="0"/>
          </a:p>
          <a:p>
            <a:pPr marL="285750" lvl="0" indent="-285750">
              <a:buFont typeface="Wingdings" panose="05000000000000000000" pitchFamily="2" charset="2"/>
              <a:buChar char="Ø"/>
            </a:pPr>
            <a:r>
              <a:rPr lang="tr-TR" dirty="0" smtClean="0"/>
              <a:t>İsteyen </a:t>
            </a:r>
            <a:r>
              <a:rPr lang="tr-TR" dirty="0"/>
              <a:t>herkes BSD lisanslı ürünleri kullanma hakkına sahiptir</a:t>
            </a:r>
            <a:r>
              <a:rPr lang="tr-TR" dirty="0" smtClean="0"/>
              <a:t>.</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2540" y="5664258"/>
            <a:ext cx="1428750" cy="666750"/>
          </a:xfrm>
          <a:prstGeom prst="rect">
            <a:avLst/>
          </a:prstGeom>
        </p:spPr>
      </p:pic>
    </p:spTree>
    <p:extLst>
      <p:ext uri="{BB962C8B-B14F-4D97-AF65-F5344CB8AC3E}">
        <p14:creationId xmlns:p14="http://schemas.microsoft.com/office/powerpoint/2010/main" val="19790760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290945" y="723208"/>
            <a:ext cx="9883833" cy="590204"/>
          </a:xfrm>
        </p:spPr>
        <p:txBody>
          <a:bodyPr/>
          <a:lstStyle/>
          <a:p>
            <a:r>
              <a:rPr lang="tr-TR" sz="3600" dirty="0"/>
              <a:t>Linux’un Gelişimi ve Popüler İşletim Sistemleri</a:t>
            </a:r>
          </a:p>
        </p:txBody>
      </p:sp>
      <p:sp>
        <p:nvSpPr>
          <p:cNvPr id="9" name="Slayt Numarası Yer Tutucusu 8"/>
          <p:cNvSpPr>
            <a:spLocks noGrp="1"/>
          </p:cNvSpPr>
          <p:nvPr>
            <p:ph type="sldNum" sz="quarter" idx="12"/>
          </p:nvPr>
        </p:nvSpPr>
        <p:spPr/>
        <p:txBody>
          <a:bodyPr/>
          <a:lstStyle/>
          <a:p>
            <a:fld id="{D57F1E4F-1CFF-5643-939E-02111984F565}" type="slidenum">
              <a:rPr lang="en-US" smtClean="0"/>
              <a:t>2</a:t>
            </a:fld>
            <a:endParaRPr lang="en-US" dirty="0"/>
          </a:p>
        </p:txBody>
      </p:sp>
      <p:sp>
        <p:nvSpPr>
          <p:cNvPr id="11" name="Metin kutusu 10"/>
          <p:cNvSpPr txBox="1"/>
          <p:nvPr/>
        </p:nvSpPr>
        <p:spPr>
          <a:xfrm>
            <a:off x="349135" y="1463040"/>
            <a:ext cx="9825643" cy="4801314"/>
          </a:xfrm>
          <a:prstGeom prst="rect">
            <a:avLst/>
          </a:prstGeom>
          <a:noFill/>
        </p:spPr>
        <p:txBody>
          <a:bodyPr wrap="square" rtlCol="0">
            <a:spAutoFit/>
          </a:bodyPr>
          <a:lstStyle/>
          <a:p>
            <a:r>
              <a:rPr lang="tr-TR" b="1" dirty="0" smtClean="0"/>
              <a:t>Linux;</a:t>
            </a:r>
          </a:p>
          <a:p>
            <a:pPr marL="285750" indent="-285750">
              <a:buFont typeface="Wingdings" panose="05000000000000000000" pitchFamily="2" charset="2"/>
              <a:buChar char="§"/>
            </a:pPr>
            <a:r>
              <a:rPr lang="tr-TR" dirty="0" err="1" smtClean="0"/>
              <a:t>Linus</a:t>
            </a:r>
            <a:r>
              <a:rPr lang="tr-TR" dirty="0" smtClean="0"/>
              <a:t> </a:t>
            </a:r>
            <a:r>
              <a:rPr lang="tr-TR" dirty="0" err="1"/>
              <a:t>Torvalds</a:t>
            </a:r>
            <a:r>
              <a:rPr lang="tr-TR" dirty="0"/>
              <a:t> adında Finlandiyalı bir bilgisayar mühendisinin 1991 yılında Helsinki Üniversitesi'nde bir öğrenci </a:t>
            </a:r>
            <a:r>
              <a:rPr lang="tr-TR" dirty="0" smtClean="0"/>
              <a:t>iken </a:t>
            </a:r>
            <a:r>
              <a:rPr lang="tr-TR" dirty="0"/>
              <a:t>geliştirmeye başladığı </a:t>
            </a:r>
            <a:r>
              <a:rPr lang="tr-TR" dirty="0" smtClean="0"/>
              <a:t>Unix tabanlı </a:t>
            </a:r>
            <a:r>
              <a:rPr lang="tr-TR" dirty="0"/>
              <a:t>bir işletim sistemi </a:t>
            </a:r>
            <a:r>
              <a:rPr lang="tr-TR" dirty="0" smtClean="0"/>
              <a:t>çekirdeğidir. </a:t>
            </a:r>
            <a:r>
              <a:rPr lang="tr-TR" dirty="0"/>
              <a:t>Bilinenin </a:t>
            </a:r>
            <a:r>
              <a:rPr lang="tr-TR" dirty="0" smtClean="0"/>
              <a:t>aksine Linux, </a:t>
            </a:r>
            <a:r>
              <a:rPr lang="tr-TR" dirty="0"/>
              <a:t>bir işletim sistemi değil işletim sistemi çekirdeğidir. Yani Linux, Linux dağıtımlarının bel kemiğini oluşturmaktadır</a:t>
            </a:r>
            <a:r>
              <a:rPr lang="tr-TR" dirty="0" smtClean="0"/>
              <a:t>.</a:t>
            </a:r>
          </a:p>
          <a:p>
            <a:pPr marL="285750" indent="-285750">
              <a:buFont typeface="Wingdings" panose="05000000000000000000" pitchFamily="2" charset="2"/>
              <a:buChar char="§"/>
            </a:pPr>
            <a:endParaRPr lang="tr-TR" dirty="0" smtClean="0"/>
          </a:p>
          <a:p>
            <a:pPr marL="285750" lvl="0" indent="-285750">
              <a:buFont typeface="Wingdings" panose="05000000000000000000" pitchFamily="2" charset="2"/>
              <a:buChar char="§"/>
            </a:pPr>
            <a:r>
              <a:rPr lang="tr-TR" dirty="0" smtClean="0"/>
              <a:t>Özgür bir </a:t>
            </a:r>
            <a:r>
              <a:rPr lang="tr-TR" dirty="0"/>
              <a:t>yazılımdır</a:t>
            </a:r>
            <a:r>
              <a:rPr lang="tr-TR" dirty="0" smtClean="0"/>
              <a:t>.</a:t>
            </a:r>
          </a:p>
          <a:p>
            <a:pPr marL="285750" lvl="0" indent="-285750">
              <a:buFont typeface="Wingdings" panose="05000000000000000000" pitchFamily="2" charset="2"/>
              <a:buChar char="§"/>
            </a:pPr>
            <a:endParaRPr lang="tr-TR" dirty="0"/>
          </a:p>
          <a:p>
            <a:pPr marL="285750" lvl="0" indent="-285750">
              <a:buFont typeface="Wingdings" panose="05000000000000000000" pitchFamily="2" charset="2"/>
              <a:buChar char="§"/>
            </a:pPr>
            <a:r>
              <a:rPr lang="tr-TR" dirty="0"/>
              <a:t>Kamuya aittir</a:t>
            </a:r>
            <a:r>
              <a:rPr lang="tr-TR" dirty="0" smtClean="0"/>
              <a:t>.</a:t>
            </a:r>
          </a:p>
          <a:p>
            <a:pPr marL="285750" lvl="0" indent="-285750">
              <a:buFont typeface="Wingdings" panose="05000000000000000000" pitchFamily="2" charset="2"/>
              <a:buChar char="§"/>
            </a:pPr>
            <a:endParaRPr lang="tr-TR" dirty="0"/>
          </a:p>
          <a:p>
            <a:pPr marL="285750" lvl="0" indent="-285750">
              <a:buFont typeface="Wingdings" panose="05000000000000000000" pitchFamily="2" charset="2"/>
              <a:buChar char="§"/>
            </a:pPr>
            <a:r>
              <a:rPr lang="tr-TR" dirty="0"/>
              <a:t>Açık kaynak kodludur</a:t>
            </a:r>
            <a:r>
              <a:rPr lang="tr-TR" dirty="0" smtClean="0"/>
              <a:t>.</a:t>
            </a:r>
          </a:p>
          <a:p>
            <a:pPr marL="285750" lvl="0" indent="-285750">
              <a:buFont typeface="Wingdings" panose="05000000000000000000" pitchFamily="2" charset="2"/>
              <a:buChar char="§"/>
            </a:pPr>
            <a:endParaRPr lang="tr-TR" dirty="0"/>
          </a:p>
          <a:p>
            <a:pPr marL="285750" lvl="0" indent="-285750">
              <a:buFont typeface="Wingdings" panose="05000000000000000000" pitchFamily="2" charset="2"/>
              <a:buChar char="§"/>
            </a:pPr>
            <a:r>
              <a:rPr lang="tr-TR" dirty="0" smtClean="0"/>
              <a:t>Genel Kamu Lisansı(GPL) ile lisanslanmıştır.</a:t>
            </a:r>
          </a:p>
          <a:p>
            <a:pPr marL="285750" lvl="0" indent="-285750">
              <a:buFont typeface="Wingdings" panose="05000000000000000000" pitchFamily="2" charset="2"/>
              <a:buChar char="§"/>
            </a:pPr>
            <a:endParaRPr lang="tr-TR" dirty="0"/>
          </a:p>
          <a:p>
            <a:pPr marL="285750" lvl="0" indent="-285750">
              <a:buFont typeface="Wingdings" panose="05000000000000000000" pitchFamily="2" charset="2"/>
              <a:buChar char="§"/>
            </a:pPr>
            <a:r>
              <a:rPr lang="tr-TR" dirty="0"/>
              <a:t>Hataların keşfedilmesi ve düzeltilmesi oldukça kısa zaman alır</a:t>
            </a:r>
            <a:r>
              <a:rPr lang="tr-TR" dirty="0" smtClean="0"/>
              <a:t>.</a:t>
            </a:r>
          </a:p>
          <a:p>
            <a:pPr marL="285750" lvl="0" indent="-285750">
              <a:buFont typeface="Wingdings" panose="05000000000000000000" pitchFamily="2" charset="2"/>
              <a:buChar char="§"/>
            </a:pPr>
            <a:endParaRPr lang="tr-TR" dirty="0"/>
          </a:p>
          <a:p>
            <a:pPr marL="285750" lvl="0" indent="-285750">
              <a:buFont typeface="Wingdings" panose="05000000000000000000" pitchFamily="2" charset="2"/>
              <a:buChar char="§"/>
            </a:pPr>
            <a:r>
              <a:rPr lang="tr-TR" dirty="0"/>
              <a:t>Kullanıcı </a:t>
            </a:r>
            <a:r>
              <a:rPr lang="tr-TR" dirty="0" smtClean="0"/>
              <a:t>istediği kısımları </a:t>
            </a:r>
            <a:r>
              <a:rPr lang="tr-TR" dirty="0"/>
              <a:t>değiştirmekte ve eklentiler yapmakta özgürdür</a:t>
            </a:r>
            <a:r>
              <a:rPr lang="tr-TR" dirty="0" smtClean="0"/>
              <a:t>.</a:t>
            </a:r>
            <a:endParaRPr lang="tr-TR" dirty="0"/>
          </a:p>
        </p:txBody>
      </p:sp>
      <p:pic>
        <p:nvPicPr>
          <p:cNvPr id="12" name="Resim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9576" y="3032700"/>
            <a:ext cx="2524125" cy="2990850"/>
          </a:xfrm>
          <a:prstGeom prst="rect">
            <a:avLst/>
          </a:prstGeom>
        </p:spPr>
      </p:pic>
    </p:spTree>
    <p:extLst>
      <p:ext uri="{BB962C8B-B14F-4D97-AF65-F5344CB8AC3E}">
        <p14:creationId xmlns:p14="http://schemas.microsoft.com/office/powerpoint/2010/main" val="9715284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290945" y="723208"/>
            <a:ext cx="9883833" cy="590204"/>
          </a:xfrm>
        </p:spPr>
        <p:txBody>
          <a:bodyPr/>
          <a:lstStyle/>
          <a:p>
            <a:r>
              <a:rPr lang="tr-TR" sz="3600" dirty="0" smtClean="0"/>
              <a:t>Yazılım Lisansları Karşılaştırma</a:t>
            </a:r>
            <a:endParaRPr lang="tr-TR" sz="3600" dirty="0"/>
          </a:p>
        </p:txBody>
      </p:sp>
      <p:sp>
        <p:nvSpPr>
          <p:cNvPr id="9" name="Slayt Numarası Yer Tutucusu 8"/>
          <p:cNvSpPr>
            <a:spLocks noGrp="1"/>
          </p:cNvSpPr>
          <p:nvPr>
            <p:ph type="sldNum" sz="quarter" idx="12"/>
          </p:nvPr>
        </p:nvSpPr>
        <p:spPr/>
        <p:txBody>
          <a:bodyPr/>
          <a:lstStyle/>
          <a:p>
            <a:fld id="{D57F1E4F-1CFF-5643-939E-02111984F565}" type="slidenum">
              <a:rPr lang="en-US" smtClean="0"/>
              <a:t>20</a:t>
            </a:fld>
            <a:endParaRPr lang="en-US"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944" y="1313412"/>
            <a:ext cx="6882939" cy="5195453"/>
          </a:xfrm>
          <a:prstGeom prst="rect">
            <a:avLst/>
          </a:prstGeom>
        </p:spPr>
      </p:pic>
    </p:spTree>
    <p:extLst>
      <p:ext uri="{BB962C8B-B14F-4D97-AF65-F5344CB8AC3E}">
        <p14:creationId xmlns:p14="http://schemas.microsoft.com/office/powerpoint/2010/main" val="29993973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290945" y="723208"/>
            <a:ext cx="9883833" cy="590204"/>
          </a:xfrm>
        </p:spPr>
        <p:txBody>
          <a:bodyPr/>
          <a:lstStyle/>
          <a:p>
            <a:r>
              <a:rPr lang="tr-TR" sz="3600" dirty="0"/>
              <a:t>Linux’un Gelişimi ve Popüler İşletim Sistemleri</a:t>
            </a:r>
          </a:p>
        </p:txBody>
      </p:sp>
      <p:sp>
        <p:nvSpPr>
          <p:cNvPr id="9" name="Slayt Numarası Yer Tutucusu 8"/>
          <p:cNvSpPr>
            <a:spLocks noGrp="1"/>
          </p:cNvSpPr>
          <p:nvPr>
            <p:ph type="sldNum" sz="quarter" idx="12"/>
          </p:nvPr>
        </p:nvSpPr>
        <p:spPr/>
        <p:txBody>
          <a:bodyPr/>
          <a:lstStyle/>
          <a:p>
            <a:fld id="{D57F1E4F-1CFF-5643-939E-02111984F565}" type="slidenum">
              <a:rPr lang="en-US" smtClean="0"/>
              <a:t>3</a:t>
            </a:fld>
            <a:endParaRPr lang="en-US" dirty="0"/>
          </a:p>
        </p:txBody>
      </p:sp>
      <p:sp>
        <p:nvSpPr>
          <p:cNvPr id="11" name="Metin kutusu 10"/>
          <p:cNvSpPr txBox="1"/>
          <p:nvPr/>
        </p:nvSpPr>
        <p:spPr>
          <a:xfrm>
            <a:off x="349135" y="1463040"/>
            <a:ext cx="9825643" cy="3693319"/>
          </a:xfrm>
          <a:prstGeom prst="rect">
            <a:avLst/>
          </a:prstGeom>
          <a:noFill/>
        </p:spPr>
        <p:txBody>
          <a:bodyPr wrap="square" rtlCol="0">
            <a:spAutoFit/>
          </a:bodyPr>
          <a:lstStyle/>
          <a:p>
            <a:r>
              <a:rPr lang="tr-TR" dirty="0"/>
              <a:t>Çok geniş bir donanım desteğine sahip olan Linux çekirdeği; Sunucu bilgisayarlar, masaüstü-dizüstü bilgisayarlar, iş istasyonları, akıllı telefonlar, yeni nesil TV'ler ve tabletler gibi hemen her platformda tam bir uyum içerisinde çalışabilmektedir. GNU/Linux sunucu işletim sistemlerinde kullanım oranı bakımından ilk sırada tercih </a:t>
            </a:r>
            <a:r>
              <a:rPr lang="tr-TR" dirty="0" smtClean="0"/>
              <a:t>edilmektedir.</a:t>
            </a:r>
          </a:p>
          <a:p>
            <a:endParaRPr lang="tr-TR" dirty="0"/>
          </a:p>
          <a:p>
            <a:r>
              <a:rPr lang="tr-TR" dirty="0"/>
              <a:t>GNU/Linux gelişimi açık bir şekilde yapılmaktadır. Bunun anlamı, işletim sisteminin her aşaması açık olarak Internet üzerinde yayınlanmakta, dünyanın dört bir yanında kullanıcılar tarafından test edilmekte, hataları ve eksiklikleri belirlenerek düzeltilmekte ve geliştirilmektedir. Zaman zaman bu deneme aşamaları belirli bir noktada durdurulur ve güvenilir bir işletim sistemi sunulup, geliştirme için ayrı bir seriye devam edilir. Hatalar, anında kullanıcılar tarafından belirlenip rapor edilmekte ve birçok kişinin katkısıyla düzeltilmektedir.</a:t>
            </a:r>
          </a:p>
          <a:p>
            <a:endParaRPr lang="tr-TR" dirty="0"/>
          </a:p>
        </p:txBody>
      </p:sp>
      <p:pic>
        <p:nvPicPr>
          <p:cNvPr id="12" name="Resim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9576" y="3032700"/>
            <a:ext cx="2524125" cy="2990850"/>
          </a:xfrm>
          <a:prstGeom prst="rect">
            <a:avLst/>
          </a:prstGeom>
        </p:spPr>
      </p:pic>
    </p:spTree>
    <p:extLst>
      <p:ext uri="{BB962C8B-B14F-4D97-AF65-F5344CB8AC3E}">
        <p14:creationId xmlns:p14="http://schemas.microsoft.com/office/powerpoint/2010/main" val="6746665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290945" y="723208"/>
            <a:ext cx="9883833" cy="590204"/>
          </a:xfrm>
        </p:spPr>
        <p:txBody>
          <a:bodyPr/>
          <a:lstStyle/>
          <a:p>
            <a:r>
              <a:rPr lang="tr-TR" sz="3600" dirty="0"/>
              <a:t>Linux’un </a:t>
            </a:r>
            <a:r>
              <a:rPr lang="tr-TR" sz="3600" dirty="0" smtClean="0"/>
              <a:t>Tarihi</a:t>
            </a:r>
            <a:endParaRPr lang="tr-TR" sz="3600" dirty="0"/>
          </a:p>
        </p:txBody>
      </p:sp>
      <p:sp>
        <p:nvSpPr>
          <p:cNvPr id="9" name="Slayt Numarası Yer Tutucusu 8"/>
          <p:cNvSpPr>
            <a:spLocks noGrp="1"/>
          </p:cNvSpPr>
          <p:nvPr>
            <p:ph type="sldNum" sz="quarter" idx="12"/>
          </p:nvPr>
        </p:nvSpPr>
        <p:spPr/>
        <p:txBody>
          <a:bodyPr/>
          <a:lstStyle/>
          <a:p>
            <a:fld id="{D57F1E4F-1CFF-5643-939E-02111984F565}" type="slidenum">
              <a:rPr lang="en-US" smtClean="0"/>
              <a:t>4</a:t>
            </a:fld>
            <a:endParaRPr lang="en-US" dirty="0"/>
          </a:p>
        </p:txBody>
      </p:sp>
      <p:sp>
        <p:nvSpPr>
          <p:cNvPr id="11" name="Metin kutusu 10"/>
          <p:cNvSpPr txBox="1"/>
          <p:nvPr/>
        </p:nvSpPr>
        <p:spPr>
          <a:xfrm>
            <a:off x="349135" y="1463040"/>
            <a:ext cx="9825643" cy="5262979"/>
          </a:xfrm>
          <a:prstGeom prst="rect">
            <a:avLst/>
          </a:prstGeom>
          <a:noFill/>
        </p:spPr>
        <p:txBody>
          <a:bodyPr wrap="square" rtlCol="0">
            <a:spAutoFit/>
          </a:bodyPr>
          <a:lstStyle/>
          <a:p>
            <a:pPr marL="285750" indent="-285750">
              <a:buFont typeface="Arial" panose="020B0604020202020204" pitchFamily="34" charset="0"/>
              <a:buChar char="•"/>
            </a:pPr>
            <a:r>
              <a:rPr lang="tr-TR" sz="1600" b="1" dirty="0" smtClean="0"/>
              <a:t>1970’ler Unix</a:t>
            </a:r>
          </a:p>
          <a:p>
            <a:r>
              <a:rPr lang="tr-TR" sz="1600" dirty="0" smtClean="0"/>
              <a:t>Unix </a:t>
            </a:r>
            <a:r>
              <a:rPr lang="tr-TR" sz="1600" dirty="0" err="1" smtClean="0"/>
              <a:t>AT&amp;T'nin</a:t>
            </a:r>
            <a:r>
              <a:rPr lang="tr-TR" sz="1600" dirty="0" smtClean="0"/>
              <a:t> </a:t>
            </a:r>
            <a:r>
              <a:rPr lang="tr-TR" sz="1600" dirty="0" err="1"/>
              <a:t>Bell</a:t>
            </a:r>
            <a:r>
              <a:rPr lang="tr-TR" sz="1600" dirty="0"/>
              <a:t> </a:t>
            </a:r>
            <a:r>
              <a:rPr lang="tr-TR" sz="1600" dirty="0" smtClean="0"/>
              <a:t>Laboratuvarlarında </a:t>
            </a:r>
            <a:r>
              <a:rPr lang="tr-TR" sz="1600" dirty="0" err="1"/>
              <a:t>Ken</a:t>
            </a:r>
            <a:r>
              <a:rPr lang="tr-TR" sz="1600" dirty="0"/>
              <a:t> </a:t>
            </a:r>
            <a:r>
              <a:rPr lang="tr-TR" sz="1600" dirty="0" err="1"/>
              <a:t>Thompson</a:t>
            </a:r>
            <a:r>
              <a:rPr lang="tr-TR" sz="1600" dirty="0"/>
              <a:t> ve </a:t>
            </a:r>
            <a:r>
              <a:rPr lang="tr-TR" sz="1600" dirty="0" err="1"/>
              <a:t>Dennis</a:t>
            </a:r>
            <a:r>
              <a:rPr lang="tr-TR" sz="1600" dirty="0"/>
              <a:t> </a:t>
            </a:r>
            <a:r>
              <a:rPr lang="tr-TR" sz="1600" dirty="0" err="1"/>
              <a:t>Ritchie</a:t>
            </a:r>
            <a:r>
              <a:rPr lang="tr-TR" sz="1600" dirty="0"/>
              <a:t> öncülüğünde geliştirilmiştir. Her ne kadar işletim sistemi </a:t>
            </a:r>
            <a:r>
              <a:rPr lang="tr-TR" sz="1600" dirty="0" err="1"/>
              <a:t>Bell</a:t>
            </a:r>
            <a:r>
              <a:rPr lang="tr-TR" sz="1600" dirty="0"/>
              <a:t> ve </a:t>
            </a:r>
            <a:r>
              <a:rPr lang="tr-TR" sz="1600" dirty="0" err="1"/>
              <a:t>AT&amp;T'de</a:t>
            </a:r>
            <a:r>
              <a:rPr lang="tr-TR" sz="1600" dirty="0"/>
              <a:t> kullanılmak üzere tasarlanmışsa da, 1970'lerin sonunda AT&amp;T lisansı başka firmalara da açmıştır, böylece çeşitli firma ve kurumlar kendi Unix türevlerini piyasaya sürmüştür: Kaliforniya Üniversitesi, Berkeley (BSD), Microsoft (</a:t>
            </a:r>
            <a:r>
              <a:rPr lang="tr-TR" sz="1600" dirty="0" err="1"/>
              <a:t>Xenix</a:t>
            </a:r>
            <a:r>
              <a:rPr lang="tr-TR" sz="1600" dirty="0"/>
              <a:t>), IBM (AIX), Sun </a:t>
            </a:r>
            <a:r>
              <a:rPr lang="tr-TR" sz="1600" dirty="0" err="1"/>
              <a:t>Microsystems</a:t>
            </a:r>
            <a:r>
              <a:rPr lang="tr-TR" sz="1600" dirty="0"/>
              <a:t> (</a:t>
            </a:r>
            <a:r>
              <a:rPr lang="tr-TR" sz="1600" dirty="0" err="1"/>
              <a:t>Solaris</a:t>
            </a:r>
            <a:r>
              <a:rPr lang="tr-TR" sz="1600" dirty="0" smtClean="0"/>
              <a:t>).</a:t>
            </a:r>
          </a:p>
          <a:p>
            <a:endParaRPr lang="tr-TR" sz="1600" dirty="0"/>
          </a:p>
          <a:p>
            <a:pPr marL="285750" indent="-285750">
              <a:buFont typeface="Arial" panose="020B0604020202020204" pitchFamily="34" charset="0"/>
              <a:buChar char="•"/>
            </a:pPr>
            <a:r>
              <a:rPr lang="tr-TR" sz="1600" b="1" dirty="0" smtClean="0"/>
              <a:t>1980’ler GNU Hareketi</a:t>
            </a:r>
          </a:p>
          <a:p>
            <a:r>
              <a:rPr lang="tr-TR" sz="1600" dirty="0"/>
              <a:t>1980'lerden hemen her yazılım "değiştirilmeye ve kullanıcıları tarafından geliştirilmeye" yasak halde dağıtılıyordu. Bunun üzerine Richard </a:t>
            </a:r>
            <a:r>
              <a:rPr lang="tr-TR" sz="1600" dirty="0" err="1"/>
              <a:t>Stallman</a:t>
            </a:r>
            <a:r>
              <a:rPr lang="tr-TR" sz="1600" dirty="0"/>
              <a:t> Unix benzeri bir işletim sistemi ve bu sistemi çalıştıran yazılımlar grubu geliştirmeye karar verdi. Geliştirdiği bu yazılımları dağıtırken de daha önce karşılaştığı durumla başkalarının karşılaşmasını engellemek için özel bir lisanslama biçimi geliştirdi, lisanslama isminin adı GPL (General </a:t>
            </a:r>
            <a:r>
              <a:rPr lang="tr-TR" sz="1600" dirty="0" err="1"/>
              <a:t>Public</a:t>
            </a:r>
            <a:r>
              <a:rPr lang="tr-TR" sz="1600" dirty="0"/>
              <a:t> License) idi. Geliştirmeye başladığı sisteme ise "GNU is Not </a:t>
            </a:r>
            <a:r>
              <a:rPr lang="tr-TR" sz="1600" dirty="0" err="1"/>
              <a:t>Unix"in</a:t>
            </a:r>
            <a:r>
              <a:rPr lang="tr-TR" sz="1600" dirty="0"/>
              <a:t> kısaltması olarak GNU ismini verdi. Bu yazılımlar grubunu dağıtırken Özgür Yazılım </a:t>
            </a:r>
            <a:r>
              <a:rPr lang="tr-TR" sz="1600" dirty="0" err="1"/>
              <a:t>Derneğ'ni</a:t>
            </a:r>
            <a:r>
              <a:rPr lang="tr-TR" sz="1600" dirty="0"/>
              <a:t> (FSF: </a:t>
            </a:r>
            <a:r>
              <a:rPr lang="tr-TR" sz="1600" dirty="0" err="1"/>
              <a:t>Free</a:t>
            </a:r>
            <a:r>
              <a:rPr lang="tr-TR" sz="1600" dirty="0"/>
              <a:t> Software Foundation) </a:t>
            </a:r>
            <a:r>
              <a:rPr lang="tr-TR" sz="1600" dirty="0" smtClean="0"/>
              <a:t>kurmuştur.</a:t>
            </a:r>
          </a:p>
          <a:p>
            <a:endParaRPr lang="tr-TR" sz="1600" b="1" dirty="0"/>
          </a:p>
          <a:p>
            <a:r>
              <a:rPr lang="tr-TR" sz="1600" dirty="0" err="1"/>
              <a:t>GNU'nun</a:t>
            </a:r>
            <a:r>
              <a:rPr lang="tr-TR" sz="1600" dirty="0"/>
              <a:t> geliştirilmesi, Unix felsefesi dahilinde olmuştur. İşletim sistemi Unix-benzeri bir sistem olacak, baştan yazılacak ancak Unix'in bazı eksiklikleri giderilecekti. İşletim sisteminin çekirdeğine </a:t>
            </a:r>
            <a:r>
              <a:rPr lang="tr-TR" sz="1600" dirty="0" err="1"/>
              <a:t>Hurd</a:t>
            </a:r>
            <a:r>
              <a:rPr lang="tr-TR" sz="1600" dirty="0"/>
              <a:t>, çevre yazılımlarına ise GNU Projesi dahilindeki yazılımlar olarak bakılıyordu. Çoğunlukla sistemin geliştirilmesine çevre yazılımlarla başlanılmıştır. Bunların başında C derleyicisi olan GNU C Compiler (</a:t>
            </a:r>
            <a:r>
              <a:rPr lang="tr-TR" sz="1600" dirty="0" err="1"/>
              <a:t>gcc</a:t>
            </a:r>
            <a:r>
              <a:rPr lang="tr-TR" sz="1600" dirty="0"/>
              <a:t>) gelir.</a:t>
            </a:r>
          </a:p>
        </p:txBody>
      </p:sp>
      <p:pic>
        <p:nvPicPr>
          <p:cNvPr id="12" name="Resim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2160" y="4237907"/>
            <a:ext cx="2099840" cy="2488112"/>
          </a:xfrm>
          <a:prstGeom prst="rect">
            <a:avLst/>
          </a:prstGeom>
        </p:spPr>
      </p:pic>
    </p:spTree>
    <p:extLst>
      <p:ext uri="{BB962C8B-B14F-4D97-AF65-F5344CB8AC3E}">
        <p14:creationId xmlns:p14="http://schemas.microsoft.com/office/powerpoint/2010/main" val="35018434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290945" y="723208"/>
            <a:ext cx="9883833" cy="590204"/>
          </a:xfrm>
        </p:spPr>
        <p:txBody>
          <a:bodyPr/>
          <a:lstStyle/>
          <a:p>
            <a:r>
              <a:rPr lang="tr-TR" sz="3600" dirty="0"/>
              <a:t>Linux’un </a:t>
            </a:r>
            <a:r>
              <a:rPr lang="tr-TR" sz="3600" dirty="0" smtClean="0"/>
              <a:t>Tarihi</a:t>
            </a:r>
            <a:endParaRPr lang="tr-TR" sz="3600" dirty="0"/>
          </a:p>
        </p:txBody>
      </p:sp>
      <p:sp>
        <p:nvSpPr>
          <p:cNvPr id="9" name="Slayt Numarası Yer Tutucusu 8"/>
          <p:cNvSpPr>
            <a:spLocks noGrp="1"/>
          </p:cNvSpPr>
          <p:nvPr>
            <p:ph type="sldNum" sz="quarter" idx="12"/>
          </p:nvPr>
        </p:nvSpPr>
        <p:spPr/>
        <p:txBody>
          <a:bodyPr/>
          <a:lstStyle/>
          <a:p>
            <a:fld id="{D57F1E4F-1CFF-5643-939E-02111984F565}" type="slidenum">
              <a:rPr lang="en-US" smtClean="0"/>
              <a:t>5</a:t>
            </a:fld>
            <a:endParaRPr lang="en-US" dirty="0"/>
          </a:p>
        </p:txBody>
      </p:sp>
      <p:sp>
        <p:nvSpPr>
          <p:cNvPr id="11" name="Metin kutusu 10"/>
          <p:cNvSpPr txBox="1"/>
          <p:nvPr/>
        </p:nvSpPr>
        <p:spPr>
          <a:xfrm>
            <a:off x="349135" y="1463040"/>
            <a:ext cx="9825643" cy="4524315"/>
          </a:xfrm>
          <a:prstGeom prst="rect">
            <a:avLst/>
          </a:prstGeom>
          <a:noFill/>
        </p:spPr>
        <p:txBody>
          <a:bodyPr wrap="square" rtlCol="0">
            <a:spAutoFit/>
          </a:bodyPr>
          <a:lstStyle/>
          <a:p>
            <a:pPr marL="285750" indent="-285750">
              <a:buFont typeface="Arial" panose="020B0604020202020204" pitchFamily="34" charset="0"/>
              <a:buChar char="•"/>
            </a:pPr>
            <a:r>
              <a:rPr lang="tr-TR" sz="1600" b="1" dirty="0" smtClean="0"/>
              <a:t>1991 İlk Linux Sürümü</a:t>
            </a:r>
          </a:p>
          <a:p>
            <a:r>
              <a:rPr lang="tr-TR" sz="1600" dirty="0"/>
              <a:t>1980'ler boyunca </a:t>
            </a:r>
            <a:r>
              <a:rPr lang="tr-TR" sz="1600" dirty="0" err="1"/>
              <a:t>GNU'nun</a:t>
            </a:r>
            <a:r>
              <a:rPr lang="tr-TR" sz="1600" dirty="0"/>
              <a:t> gelişmesiyle birlikte, 1991 yılında </a:t>
            </a:r>
            <a:r>
              <a:rPr lang="tr-TR" sz="1600" dirty="0" err="1"/>
              <a:t>Finlandiya'lı</a:t>
            </a:r>
            <a:r>
              <a:rPr lang="tr-TR" sz="1600" dirty="0"/>
              <a:t> bilgisayar bilimleri öğrencisi olan </a:t>
            </a:r>
            <a:r>
              <a:rPr lang="tr-TR" sz="1600" dirty="0" err="1"/>
              <a:t>Linus</a:t>
            </a:r>
            <a:r>
              <a:rPr lang="tr-TR" sz="1600" dirty="0"/>
              <a:t> </a:t>
            </a:r>
            <a:r>
              <a:rPr lang="tr-TR" sz="1600" dirty="0" err="1"/>
              <a:t>Torvalds</a:t>
            </a:r>
            <a:r>
              <a:rPr lang="tr-TR" sz="1600" dirty="0"/>
              <a:t> kendi işletim sistemi çekirdeğini yazmıştır. Bu çekirdeği tamamen hobi olarak geliştirmiştir ve duyurusunu Usenet üzerinden duyururken "GNU kadar gelişmiş ve profesyonel bir şey olmayacağını" da belirtmiştir. İlk geliştirdiği dağıtımda, sadece çekirdeği yazdığı için, çevre araçları (küçük programlar, derleyiciler ve kabuk) GNU Projesinden almıştır</a:t>
            </a:r>
            <a:r>
              <a:rPr lang="tr-TR" sz="1600" dirty="0" smtClean="0"/>
              <a:t>.</a:t>
            </a:r>
          </a:p>
          <a:p>
            <a:endParaRPr lang="tr-TR" sz="1600" b="1" dirty="0" smtClean="0"/>
          </a:p>
          <a:p>
            <a:pPr marL="285750" indent="-285750">
              <a:buFont typeface="Arial" panose="020B0604020202020204" pitchFamily="34" charset="0"/>
              <a:buChar char="•"/>
            </a:pPr>
            <a:r>
              <a:rPr lang="tr-TR" sz="1600" b="1" dirty="0" smtClean="0"/>
              <a:t>1992 - 1993</a:t>
            </a:r>
            <a:endParaRPr lang="tr-TR" sz="1600" b="1" dirty="0"/>
          </a:p>
          <a:p>
            <a:r>
              <a:rPr lang="tr-TR" sz="1600" dirty="0" err="1"/>
              <a:t>Linus</a:t>
            </a:r>
            <a:r>
              <a:rPr lang="tr-TR" sz="1600" dirty="0"/>
              <a:t> </a:t>
            </a:r>
            <a:r>
              <a:rPr lang="tr-TR" sz="1600" dirty="0" err="1"/>
              <a:t>Torvalds'in</a:t>
            </a:r>
            <a:r>
              <a:rPr lang="tr-TR" sz="1600" dirty="0"/>
              <a:t> geliştirdiği işletim sistemini ilk başta farklı bir lisansla dağıtmış olsa da, </a:t>
            </a:r>
            <a:r>
              <a:rPr lang="tr-TR" sz="1600" b="1" dirty="0"/>
              <a:t>1992'de</a:t>
            </a:r>
            <a:r>
              <a:rPr lang="tr-TR" sz="1600" dirty="0"/>
              <a:t> GNU GPL ile dağıtmıştır ve sistem bundan sonra başka programcılar tarafından hızla geliştirilmeye başlanmıştır. </a:t>
            </a:r>
            <a:r>
              <a:rPr lang="tr-TR" sz="1600" b="1" dirty="0"/>
              <a:t>1993</a:t>
            </a:r>
            <a:r>
              <a:rPr lang="tr-TR" sz="1600" dirty="0"/>
              <a:t> yılında 100'den fazla programcı Linux çekirdeğini geliştirmekle uğraşmıştır. Çekirdeğin geliştirilmesi haricinde Linux'un GNU ortamı ile uyumlu çalışması </a:t>
            </a:r>
            <a:r>
              <a:rPr lang="tr-TR" sz="1600" dirty="0" err="1"/>
              <a:t>sağlanılmış</a:t>
            </a:r>
            <a:r>
              <a:rPr lang="tr-TR" sz="1600" dirty="0"/>
              <a:t> ve aynı yıl içerisinde </a:t>
            </a:r>
            <a:r>
              <a:rPr lang="tr-TR" sz="1600" b="1" dirty="0" err="1"/>
              <a:t>Slackware</a:t>
            </a:r>
            <a:r>
              <a:rPr lang="tr-TR" sz="1600" dirty="0"/>
              <a:t>, yılın ilerleyen aylarındaysa </a:t>
            </a:r>
            <a:r>
              <a:rPr lang="tr-TR" sz="1600" b="1" dirty="0" err="1"/>
              <a:t>Debian</a:t>
            </a:r>
            <a:r>
              <a:rPr lang="tr-TR" sz="1600" b="1" dirty="0"/>
              <a:t> </a:t>
            </a:r>
            <a:r>
              <a:rPr lang="tr-TR" sz="1600" dirty="0"/>
              <a:t>dağıtımları piyasaya çıkmıştır</a:t>
            </a:r>
            <a:r>
              <a:rPr lang="tr-TR" sz="1600" dirty="0" smtClean="0"/>
              <a:t>.</a:t>
            </a:r>
          </a:p>
          <a:p>
            <a:endParaRPr lang="tr-TR" sz="1600" b="1" dirty="0" smtClean="0"/>
          </a:p>
          <a:p>
            <a:pPr marL="285750" indent="-285750">
              <a:buFont typeface="Arial" panose="020B0604020202020204" pitchFamily="34" charset="0"/>
              <a:buChar char="•"/>
            </a:pPr>
            <a:r>
              <a:rPr lang="tr-TR" sz="1600" b="1" dirty="0" smtClean="0"/>
              <a:t>1994</a:t>
            </a:r>
          </a:p>
          <a:p>
            <a:r>
              <a:rPr lang="tr-TR" sz="1600" dirty="0" err="1" smtClean="0"/>
              <a:t>Torvalds</a:t>
            </a:r>
            <a:r>
              <a:rPr lang="tr-TR" sz="1600" dirty="0" smtClean="0"/>
              <a:t>, Linux çekirdeğindeki bütün bileşenlerin tam ve yeterli olduğuna karar verdi, </a:t>
            </a:r>
            <a:r>
              <a:rPr lang="tr-TR" sz="1600" b="1" dirty="0" smtClean="0"/>
              <a:t>kararlı Linux sürümü 1.0’ı </a:t>
            </a:r>
            <a:r>
              <a:rPr lang="tr-TR" sz="1600" dirty="0" smtClean="0"/>
              <a:t>çıkardı. Bunun ardından </a:t>
            </a:r>
            <a:r>
              <a:rPr lang="tr-TR" sz="1600" dirty="0"/>
              <a:t>t</a:t>
            </a:r>
            <a:r>
              <a:rPr lang="tr-TR" sz="1600" dirty="0" smtClean="0"/>
              <a:t>icari Linux dağıtımı üreticilerinden </a:t>
            </a:r>
            <a:r>
              <a:rPr lang="tr-TR" sz="1600" b="1" dirty="0" err="1" smtClean="0"/>
              <a:t>Red</a:t>
            </a:r>
            <a:r>
              <a:rPr lang="tr-TR" sz="1600" b="1" dirty="0" smtClean="0"/>
              <a:t> Hat</a:t>
            </a:r>
            <a:r>
              <a:rPr lang="tr-TR" sz="1600" dirty="0" smtClean="0"/>
              <a:t> ve </a:t>
            </a:r>
            <a:r>
              <a:rPr lang="tr-TR" sz="1600" b="1" dirty="0" smtClean="0"/>
              <a:t>SUSE</a:t>
            </a:r>
            <a:r>
              <a:rPr lang="tr-TR" sz="1600" dirty="0" smtClean="0"/>
              <a:t>, ilk </a:t>
            </a:r>
            <a:r>
              <a:rPr lang="tr-TR" sz="1600" dirty="0"/>
              <a:t>L</a:t>
            </a:r>
            <a:r>
              <a:rPr lang="tr-TR" sz="1600" dirty="0" smtClean="0"/>
              <a:t>inux dağıtımlarını yayınladı.</a:t>
            </a:r>
            <a:endParaRPr lang="tr-TR" sz="1600" b="1" dirty="0"/>
          </a:p>
        </p:txBody>
      </p:sp>
      <p:pic>
        <p:nvPicPr>
          <p:cNvPr id="12" name="Resim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2160" y="4237907"/>
            <a:ext cx="2099840" cy="2488112"/>
          </a:xfrm>
          <a:prstGeom prst="rect">
            <a:avLst/>
          </a:prstGeom>
        </p:spPr>
      </p:pic>
    </p:spTree>
    <p:extLst>
      <p:ext uri="{BB962C8B-B14F-4D97-AF65-F5344CB8AC3E}">
        <p14:creationId xmlns:p14="http://schemas.microsoft.com/office/powerpoint/2010/main" val="33936093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290945" y="723208"/>
            <a:ext cx="9883833" cy="590204"/>
          </a:xfrm>
        </p:spPr>
        <p:txBody>
          <a:bodyPr/>
          <a:lstStyle/>
          <a:p>
            <a:r>
              <a:rPr lang="tr-TR" sz="3600" dirty="0"/>
              <a:t>Linux’un </a:t>
            </a:r>
            <a:r>
              <a:rPr lang="tr-TR" sz="3600" dirty="0" smtClean="0"/>
              <a:t>Tarihi</a:t>
            </a:r>
            <a:endParaRPr lang="tr-TR" sz="3600" dirty="0"/>
          </a:p>
        </p:txBody>
      </p:sp>
      <p:sp>
        <p:nvSpPr>
          <p:cNvPr id="9" name="Slayt Numarası Yer Tutucusu 8"/>
          <p:cNvSpPr>
            <a:spLocks noGrp="1"/>
          </p:cNvSpPr>
          <p:nvPr>
            <p:ph type="sldNum" sz="quarter" idx="12"/>
          </p:nvPr>
        </p:nvSpPr>
        <p:spPr/>
        <p:txBody>
          <a:bodyPr/>
          <a:lstStyle/>
          <a:p>
            <a:fld id="{D57F1E4F-1CFF-5643-939E-02111984F565}" type="slidenum">
              <a:rPr lang="en-US" smtClean="0"/>
              <a:t>6</a:t>
            </a:fld>
            <a:endParaRPr lang="en-US" dirty="0"/>
          </a:p>
        </p:txBody>
      </p:sp>
      <p:sp>
        <p:nvSpPr>
          <p:cNvPr id="11" name="Metin kutusu 10"/>
          <p:cNvSpPr txBox="1"/>
          <p:nvPr/>
        </p:nvSpPr>
        <p:spPr>
          <a:xfrm>
            <a:off x="349135" y="1463040"/>
            <a:ext cx="9825643" cy="4225772"/>
          </a:xfrm>
          <a:prstGeom prst="rect">
            <a:avLst/>
          </a:prstGeom>
          <a:noFill/>
        </p:spPr>
        <p:txBody>
          <a:bodyPr wrap="square" rtlCol="0">
            <a:spAutoFit/>
          </a:bodyPr>
          <a:lstStyle/>
          <a:p>
            <a:pPr marL="285750" indent="-285750">
              <a:buFont typeface="Arial" panose="020B0604020202020204" pitchFamily="34" charset="0"/>
              <a:buChar char="•"/>
            </a:pPr>
            <a:r>
              <a:rPr lang="tr-TR" sz="1580" b="1" dirty="0" smtClean="0"/>
              <a:t>Linux ve Günümüz</a:t>
            </a:r>
          </a:p>
          <a:p>
            <a:r>
              <a:rPr lang="tr-TR" sz="1580" dirty="0"/>
              <a:t>Bugün GNU </a:t>
            </a:r>
            <a:r>
              <a:rPr lang="tr-TR" sz="1580" dirty="0" err="1"/>
              <a:t>Hurd'ün</a:t>
            </a:r>
            <a:r>
              <a:rPr lang="tr-TR" sz="1580" dirty="0"/>
              <a:t> geliştirilmesi hale devam etmektedir ancak Linux çekirdeği kadar yaygın bir kullanımı yoktur. Bugün piyasadaki yaygın sistemler, Linux çekirdeği etrafına GNU yazılımlarıyla dağıtılarak gelmektedir, dolayısıyla bu sistemlere </a:t>
            </a:r>
            <a:r>
              <a:rPr lang="tr-TR" sz="1580" b="1" dirty="0"/>
              <a:t>GNU/Linux</a:t>
            </a:r>
            <a:r>
              <a:rPr lang="tr-TR" sz="1580" dirty="0"/>
              <a:t> sistemler denilmektedir, ancak kolay söylenmesi amacıyla sistemin tamamına "Linux" denilmesi </a:t>
            </a:r>
            <a:r>
              <a:rPr lang="tr-TR" sz="1580" dirty="0" smtClean="0"/>
              <a:t>yaygındı</a:t>
            </a:r>
            <a:r>
              <a:rPr lang="tr-TR" sz="1580" b="1" dirty="0" smtClean="0"/>
              <a:t>r.</a:t>
            </a:r>
          </a:p>
          <a:p>
            <a:endParaRPr lang="tr-TR" sz="1580" b="1" dirty="0"/>
          </a:p>
          <a:p>
            <a:r>
              <a:rPr lang="tr-TR" sz="1580" dirty="0"/>
              <a:t>GNU/Linux‘a gelirsek; </a:t>
            </a:r>
            <a:r>
              <a:rPr lang="tr-TR" sz="1580" dirty="0" err="1"/>
              <a:t>Torvalds</a:t>
            </a:r>
            <a:r>
              <a:rPr lang="tr-TR" sz="1580" dirty="0"/>
              <a:t>, çekirdeğin geliştirilmesi ile ilgili çalışmaları yönetmeye devam etmektedir. </a:t>
            </a:r>
            <a:r>
              <a:rPr lang="tr-TR" sz="1580" dirty="0" err="1"/>
              <a:t>Stallman</a:t>
            </a:r>
            <a:r>
              <a:rPr lang="tr-TR" sz="1580" dirty="0"/>
              <a:t> ise zaman zaman GNU bileşenlerini destekleyen Özgür Yazılım Vakfı'na (</a:t>
            </a:r>
            <a:r>
              <a:rPr lang="tr-TR" sz="1580" dirty="0" err="1"/>
              <a:t>Free</a:t>
            </a:r>
            <a:r>
              <a:rPr lang="tr-TR" sz="1580" dirty="0"/>
              <a:t> Software Foundation) başkanlık etmektedir. Son olarak, bireyler ve kurumlar 3. parti GNU olmayan bileşenleri geliştirmektedirler. Bu 3. parti bileşenler işin çok büyük bir kısmını içermekte ve ayrıca hem çekirdek modüllerini hem kullanıcı uygulamalarını ve kütüphaneleri kapsamaktadır</a:t>
            </a:r>
            <a:r>
              <a:rPr lang="tr-TR" sz="1580" dirty="0" smtClean="0"/>
              <a:t>.</a:t>
            </a:r>
          </a:p>
          <a:p>
            <a:endParaRPr lang="tr-TR" sz="1580" dirty="0"/>
          </a:p>
          <a:p>
            <a:r>
              <a:rPr lang="en-US" sz="1580" b="1" dirty="0"/>
              <a:t>2011</a:t>
            </a:r>
            <a:r>
              <a:rPr lang="en-US" sz="1580" b="1" dirty="0" smtClean="0"/>
              <a:t>:</a:t>
            </a:r>
            <a:r>
              <a:rPr lang="tr-TR" sz="1580" dirty="0" smtClean="0"/>
              <a:t> Linux çekirdeğinin </a:t>
            </a:r>
            <a:r>
              <a:rPr lang="tr-TR" sz="1580" b="1" dirty="0" smtClean="0"/>
              <a:t>3.0</a:t>
            </a:r>
            <a:r>
              <a:rPr lang="tr-TR" sz="1580" dirty="0" smtClean="0"/>
              <a:t> sürümü yayınlandı.</a:t>
            </a:r>
            <a:endParaRPr lang="en-US" sz="1580" dirty="0"/>
          </a:p>
          <a:p>
            <a:r>
              <a:rPr lang="en-US" sz="1580" b="1" dirty="0"/>
              <a:t>2012</a:t>
            </a:r>
            <a:r>
              <a:rPr lang="en-US" sz="1580" b="1" dirty="0" smtClean="0"/>
              <a:t>:</a:t>
            </a:r>
            <a:r>
              <a:rPr lang="en-US" sz="1580" dirty="0" smtClean="0"/>
              <a:t> </a:t>
            </a:r>
            <a:r>
              <a:rPr lang="tr-TR" sz="1580" dirty="0" smtClean="0"/>
              <a:t>Sunucu pazarında, </a:t>
            </a:r>
            <a:r>
              <a:rPr lang="tr-TR" sz="1580" dirty="0" err="1" smtClean="0"/>
              <a:t>Linux’ün</a:t>
            </a:r>
            <a:r>
              <a:rPr lang="tr-TR" sz="1580" dirty="0"/>
              <a:t> p</a:t>
            </a:r>
            <a:r>
              <a:rPr lang="tr-TR" sz="1580" dirty="0" smtClean="0"/>
              <a:t>azar payı diğer Unix tabanlı işletim sistemlerinin önüne geçti.</a:t>
            </a:r>
          </a:p>
          <a:p>
            <a:r>
              <a:rPr lang="en-US" sz="1580" b="1" dirty="0" smtClean="0"/>
              <a:t>2013</a:t>
            </a:r>
            <a:r>
              <a:rPr lang="en-US" sz="1580" b="1" dirty="0"/>
              <a:t>:</a:t>
            </a:r>
            <a:r>
              <a:rPr lang="en-US" sz="1580" dirty="0"/>
              <a:t> </a:t>
            </a:r>
            <a:r>
              <a:rPr lang="tr-TR" sz="1580" dirty="0" smtClean="0"/>
              <a:t>Linux tabanlı </a:t>
            </a:r>
            <a:r>
              <a:rPr lang="tr-TR" sz="1580" b="1" dirty="0" err="1" smtClean="0"/>
              <a:t>Android</a:t>
            </a:r>
            <a:r>
              <a:rPr lang="tr-TR" sz="1580" dirty="0" smtClean="0"/>
              <a:t> işletim sistemi akıllı telefon pazarının 75%’ine sahip oldu.</a:t>
            </a:r>
          </a:p>
          <a:p>
            <a:r>
              <a:rPr lang="en-US" sz="1580" b="1" dirty="0" smtClean="0"/>
              <a:t>2014</a:t>
            </a:r>
            <a:r>
              <a:rPr lang="en-US" sz="1580" b="1" dirty="0"/>
              <a:t>:</a:t>
            </a:r>
            <a:r>
              <a:rPr lang="en-US" sz="1580" dirty="0"/>
              <a:t> </a:t>
            </a:r>
            <a:r>
              <a:rPr lang="tr-TR" sz="1580" b="1" dirty="0" err="1" smtClean="0"/>
              <a:t>Ubuntu</a:t>
            </a:r>
            <a:r>
              <a:rPr lang="tr-TR" sz="1580" dirty="0" smtClean="0"/>
              <a:t> kullanan kişi sayısı 22 milyona ulaştı.</a:t>
            </a:r>
            <a:endParaRPr lang="en-US" sz="1580" dirty="0"/>
          </a:p>
          <a:p>
            <a:r>
              <a:rPr lang="en-US" sz="1580" b="1" dirty="0"/>
              <a:t>2015:</a:t>
            </a:r>
            <a:r>
              <a:rPr lang="en-US" sz="1580" dirty="0"/>
              <a:t> </a:t>
            </a:r>
            <a:r>
              <a:rPr lang="tr-TR" sz="1580" dirty="0"/>
              <a:t>Linux çekirdeğinin </a:t>
            </a:r>
            <a:r>
              <a:rPr lang="tr-TR" sz="1580" b="1" dirty="0" smtClean="0"/>
              <a:t>4.0</a:t>
            </a:r>
            <a:r>
              <a:rPr lang="tr-TR" sz="1580" dirty="0" smtClean="0"/>
              <a:t> </a:t>
            </a:r>
            <a:r>
              <a:rPr lang="tr-TR" sz="1580" dirty="0"/>
              <a:t>sürümü yayınlandı</a:t>
            </a:r>
            <a:r>
              <a:rPr lang="tr-TR" sz="1580" dirty="0" smtClean="0"/>
              <a:t>.</a:t>
            </a:r>
            <a:endParaRPr lang="en-US" sz="1580" dirty="0"/>
          </a:p>
        </p:txBody>
      </p:sp>
      <p:pic>
        <p:nvPicPr>
          <p:cNvPr id="12" name="Resim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2160" y="4237907"/>
            <a:ext cx="2099840" cy="2488112"/>
          </a:xfrm>
          <a:prstGeom prst="rect">
            <a:avLst/>
          </a:prstGeom>
        </p:spPr>
      </p:pic>
    </p:spTree>
    <p:extLst>
      <p:ext uri="{BB962C8B-B14F-4D97-AF65-F5344CB8AC3E}">
        <p14:creationId xmlns:p14="http://schemas.microsoft.com/office/powerpoint/2010/main" val="10586364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290945" y="723208"/>
            <a:ext cx="9883833" cy="590204"/>
          </a:xfrm>
        </p:spPr>
        <p:txBody>
          <a:bodyPr/>
          <a:lstStyle/>
          <a:p>
            <a:r>
              <a:rPr lang="tr-TR" sz="3600" dirty="0" smtClean="0"/>
              <a:t>Açık Kaynak Kodlu Yazılım Felsefesi</a:t>
            </a:r>
            <a:endParaRPr lang="tr-TR" sz="3600" dirty="0"/>
          </a:p>
        </p:txBody>
      </p:sp>
      <p:sp>
        <p:nvSpPr>
          <p:cNvPr id="9" name="Slayt Numarası Yer Tutucusu 8"/>
          <p:cNvSpPr>
            <a:spLocks noGrp="1"/>
          </p:cNvSpPr>
          <p:nvPr>
            <p:ph type="sldNum" sz="quarter" idx="12"/>
          </p:nvPr>
        </p:nvSpPr>
        <p:spPr/>
        <p:txBody>
          <a:bodyPr/>
          <a:lstStyle/>
          <a:p>
            <a:fld id="{D57F1E4F-1CFF-5643-939E-02111984F565}" type="slidenum">
              <a:rPr lang="en-US" smtClean="0"/>
              <a:t>7</a:t>
            </a:fld>
            <a:endParaRPr lang="en-US" dirty="0"/>
          </a:p>
        </p:txBody>
      </p:sp>
      <p:sp>
        <p:nvSpPr>
          <p:cNvPr id="11" name="Metin kutusu 10"/>
          <p:cNvSpPr txBox="1"/>
          <p:nvPr/>
        </p:nvSpPr>
        <p:spPr>
          <a:xfrm>
            <a:off x="349135" y="1463040"/>
            <a:ext cx="9825643" cy="4247317"/>
          </a:xfrm>
          <a:prstGeom prst="rect">
            <a:avLst/>
          </a:prstGeom>
          <a:noFill/>
        </p:spPr>
        <p:txBody>
          <a:bodyPr wrap="square" rtlCol="0">
            <a:spAutoFit/>
          </a:bodyPr>
          <a:lstStyle/>
          <a:p>
            <a:r>
              <a:rPr lang="tr-TR" dirty="0"/>
              <a:t>Açık kaynak yazılım veya açık kaynaklı yazılım veya kaynağı açık yazılım, kaynak kodu isteyen </a:t>
            </a:r>
            <a:r>
              <a:rPr lang="tr-TR" b="1" i="1" dirty="0"/>
              <a:t>herkese açık olan yazılımlardır</a:t>
            </a:r>
            <a:r>
              <a:rPr lang="tr-TR" b="1" i="1" dirty="0" smtClean="0"/>
              <a:t>.</a:t>
            </a:r>
          </a:p>
          <a:p>
            <a:endParaRPr lang="tr-TR" b="1" i="1" dirty="0"/>
          </a:p>
          <a:p>
            <a:pPr marL="285750" indent="-285750">
              <a:buFont typeface="Wingdings" panose="05000000000000000000" pitchFamily="2" charset="2"/>
              <a:buChar char="§"/>
            </a:pPr>
            <a:r>
              <a:rPr lang="tr-TR" dirty="0"/>
              <a:t>Bu tür yazılımların ayırt edici özelliği kullanıcıya yazılımı değiştirme özgürlüğü sağlamasıdır. Açık kaynak kodlu yazılımlar, uyarlanabilir, sağlam, hızlı ve güvenlidir. Açık kaynak kod dünyası, yeni bir yazılım üretme biçimi, yeni iş modelleri sunmaktadır. Dünyanın her tarafından bilişim uzmanlarınca imece yöntemi ile endüstri standartlarında geliştirilen açık kaynak kod yazılımları, insanlığın ortak malıdır</a:t>
            </a:r>
            <a:r>
              <a:rPr lang="tr-TR" dirty="0" smtClean="0"/>
              <a:t>.</a:t>
            </a:r>
          </a:p>
          <a:p>
            <a:pPr marL="285750" indent="-285750">
              <a:buFont typeface="Wingdings" panose="05000000000000000000" pitchFamily="2" charset="2"/>
              <a:buChar char="§"/>
            </a:pPr>
            <a:endParaRPr lang="tr-TR" dirty="0"/>
          </a:p>
          <a:p>
            <a:pPr marL="285750" indent="-285750">
              <a:buFont typeface="Wingdings" panose="05000000000000000000" pitchFamily="2" charset="2"/>
              <a:buChar char="§"/>
            </a:pPr>
            <a:r>
              <a:rPr lang="tr-TR" dirty="0" smtClean="0"/>
              <a:t>Açık </a:t>
            </a:r>
            <a:r>
              <a:rPr lang="tr-TR" dirty="0"/>
              <a:t>kaynaklı yazılım savunucuları her üretilen ve dağıtılan programla birlikte kaynak kodunun da dağıtılmasını savunurlar. Bu sayede geliştirme esnasında ve ilerde yeni sürümlerin ortaya çıkması esnasında daha çok sayıda gözün süzgecinden geçmiş daha kaliteli bir yazılım çıktığını düşünürler. Açık kaynaklı yazılımlar 2005 senesi itibariyle bir patlama yapmışlar ve </a:t>
            </a:r>
            <a:r>
              <a:rPr lang="tr-TR" dirty="0" smtClean="0"/>
              <a:t>on binlere </a:t>
            </a:r>
            <a:r>
              <a:rPr lang="tr-TR" dirty="0"/>
              <a:t>varan program ve varyanta ulaşmışlardır. En iyi bilineni GNU/</a:t>
            </a:r>
            <a:r>
              <a:rPr lang="tr-TR" dirty="0" err="1"/>
              <a:t>Linux’dur</a:t>
            </a:r>
            <a:r>
              <a:rPr lang="tr-TR" dirty="0" smtClean="0"/>
              <a:t>.</a:t>
            </a:r>
            <a:endParaRPr lang="tr-TR"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6661" y="4417972"/>
            <a:ext cx="2549955" cy="2202234"/>
          </a:xfrm>
          <a:prstGeom prst="rect">
            <a:avLst/>
          </a:prstGeom>
        </p:spPr>
      </p:pic>
    </p:spTree>
    <p:extLst>
      <p:ext uri="{BB962C8B-B14F-4D97-AF65-F5344CB8AC3E}">
        <p14:creationId xmlns:p14="http://schemas.microsoft.com/office/powerpoint/2010/main" val="24392278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290945" y="723208"/>
            <a:ext cx="9883833" cy="590204"/>
          </a:xfrm>
        </p:spPr>
        <p:txBody>
          <a:bodyPr/>
          <a:lstStyle/>
          <a:p>
            <a:r>
              <a:rPr lang="tr-TR" sz="3600" dirty="0" smtClean="0"/>
              <a:t>Açık Kaynak Kodlu Yazılım Felsefesi</a:t>
            </a:r>
            <a:endParaRPr lang="tr-TR" sz="3600" dirty="0"/>
          </a:p>
        </p:txBody>
      </p:sp>
      <p:sp>
        <p:nvSpPr>
          <p:cNvPr id="9" name="Slayt Numarası Yer Tutucusu 8"/>
          <p:cNvSpPr>
            <a:spLocks noGrp="1"/>
          </p:cNvSpPr>
          <p:nvPr>
            <p:ph type="sldNum" sz="quarter" idx="12"/>
          </p:nvPr>
        </p:nvSpPr>
        <p:spPr/>
        <p:txBody>
          <a:bodyPr/>
          <a:lstStyle/>
          <a:p>
            <a:fld id="{D57F1E4F-1CFF-5643-939E-02111984F565}" type="slidenum">
              <a:rPr lang="en-US" smtClean="0"/>
              <a:t>8</a:t>
            </a:fld>
            <a:endParaRPr lang="en-US" dirty="0"/>
          </a:p>
        </p:txBody>
      </p:sp>
      <p:sp>
        <p:nvSpPr>
          <p:cNvPr id="11" name="Metin kutusu 10"/>
          <p:cNvSpPr txBox="1"/>
          <p:nvPr/>
        </p:nvSpPr>
        <p:spPr>
          <a:xfrm>
            <a:off x="349135" y="1463040"/>
            <a:ext cx="9825643" cy="4801314"/>
          </a:xfrm>
          <a:prstGeom prst="rect">
            <a:avLst/>
          </a:prstGeom>
          <a:noFill/>
        </p:spPr>
        <p:txBody>
          <a:bodyPr wrap="square" rtlCol="0">
            <a:spAutoFit/>
          </a:bodyPr>
          <a:lstStyle/>
          <a:p>
            <a:r>
              <a:rPr lang="tr-TR" b="1" dirty="0"/>
              <a:t>Açık kaynak kodlu yazılım toplulukları, şu görüşlerle açık kaynak ortamlarını desteklemektedir</a:t>
            </a:r>
            <a:r>
              <a:rPr lang="tr-TR" b="1" dirty="0" smtClean="0"/>
              <a:t>:</a:t>
            </a:r>
          </a:p>
          <a:p>
            <a:endParaRPr lang="tr-TR" b="1" dirty="0"/>
          </a:p>
          <a:p>
            <a:pPr marL="285750" indent="-285750">
              <a:buFont typeface="Wingdings" panose="05000000000000000000" pitchFamily="2" charset="2"/>
              <a:buChar char="§"/>
            </a:pPr>
            <a:r>
              <a:rPr lang="tr-TR" dirty="0" smtClean="0"/>
              <a:t>Açık </a:t>
            </a:r>
            <a:r>
              <a:rPr lang="tr-TR" dirty="0"/>
              <a:t>kaynak kodlu yazılımlar tasarruf ve güvenliğin ötesinde de bir ülke ekonomisi için </a:t>
            </a:r>
            <a:r>
              <a:rPr lang="tr-TR" dirty="0" smtClean="0"/>
              <a:t>önemlidir.</a:t>
            </a:r>
          </a:p>
          <a:p>
            <a:pPr marL="285750" indent="-285750">
              <a:buFont typeface="Wingdings" panose="05000000000000000000" pitchFamily="2" charset="2"/>
              <a:buChar char="§"/>
            </a:pPr>
            <a:endParaRPr lang="tr-TR" dirty="0"/>
          </a:p>
          <a:p>
            <a:pPr marL="285750" indent="-285750">
              <a:buFont typeface="Wingdings" panose="05000000000000000000" pitchFamily="2" charset="2"/>
              <a:buChar char="§"/>
            </a:pPr>
            <a:r>
              <a:rPr lang="tr-TR" dirty="0" smtClean="0"/>
              <a:t>Açık </a:t>
            </a:r>
            <a:r>
              <a:rPr lang="tr-TR" dirty="0"/>
              <a:t>kaynak ortamları, teknoloji üretebilecek gençleri yetiştirmenin etkin yollarından </a:t>
            </a:r>
            <a:r>
              <a:rPr lang="tr-TR" dirty="0" smtClean="0"/>
              <a:t>biridir.</a:t>
            </a:r>
          </a:p>
          <a:p>
            <a:pPr marL="285750" indent="-285750">
              <a:buFont typeface="Wingdings" panose="05000000000000000000" pitchFamily="2" charset="2"/>
              <a:buChar char="§"/>
            </a:pPr>
            <a:endParaRPr lang="tr-TR" dirty="0" smtClean="0"/>
          </a:p>
          <a:p>
            <a:pPr marL="285750" indent="-285750">
              <a:buFont typeface="Wingdings" panose="05000000000000000000" pitchFamily="2" charset="2"/>
              <a:buChar char="§"/>
            </a:pPr>
            <a:r>
              <a:rPr lang="tr-TR" dirty="0" smtClean="0"/>
              <a:t>Tüm </a:t>
            </a:r>
            <a:r>
              <a:rPr lang="tr-TR" dirty="0"/>
              <a:t>üretim ve servis sektörlerinde bilişim maliyeti gittikçe artmaktadır. Açık kaynak yazılımlar, en başta lisanslar nedeniyle bu maliyetleri düşürerek, yerli sanayici ve bilişimciye destek demektir, ülkenin rekabet yeteneği artırmak </a:t>
            </a:r>
            <a:r>
              <a:rPr lang="tr-TR" dirty="0" smtClean="0"/>
              <a:t>demektir.</a:t>
            </a:r>
          </a:p>
          <a:p>
            <a:pPr marL="285750" indent="-285750">
              <a:buFont typeface="Wingdings" panose="05000000000000000000" pitchFamily="2" charset="2"/>
              <a:buChar char="§"/>
            </a:pPr>
            <a:endParaRPr lang="tr-TR" dirty="0" smtClean="0"/>
          </a:p>
          <a:p>
            <a:pPr marL="285750" indent="-285750">
              <a:buFont typeface="Wingdings" panose="05000000000000000000" pitchFamily="2" charset="2"/>
              <a:buChar char="§"/>
            </a:pPr>
            <a:r>
              <a:rPr lang="tr-TR" dirty="0" smtClean="0"/>
              <a:t>Temel </a:t>
            </a:r>
            <a:r>
              <a:rPr lang="tr-TR" dirty="0"/>
              <a:t>bilişim eğitimin marka bağımlılığı yaratmayacak, kullanıcıyı tüm alternatif platform ve ürünlerde çalışabilme yeteneğini kazandıracak, ürünlere değil kavramlara ağırlık vermesi gerekir</a:t>
            </a:r>
            <a:r>
              <a:rPr lang="tr-TR" dirty="0" smtClean="0"/>
              <a:t>.</a:t>
            </a:r>
            <a:endParaRPr lang="tr-TR" dirty="0"/>
          </a:p>
          <a:p>
            <a:endParaRPr lang="tr-TR" b="1"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6661" y="4417972"/>
            <a:ext cx="2549955" cy="2202234"/>
          </a:xfrm>
          <a:prstGeom prst="rect">
            <a:avLst/>
          </a:prstGeom>
        </p:spPr>
      </p:pic>
    </p:spTree>
    <p:extLst>
      <p:ext uri="{BB962C8B-B14F-4D97-AF65-F5344CB8AC3E}">
        <p14:creationId xmlns:p14="http://schemas.microsoft.com/office/powerpoint/2010/main" val="37342160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290945" y="723208"/>
            <a:ext cx="9883833" cy="590204"/>
          </a:xfrm>
        </p:spPr>
        <p:txBody>
          <a:bodyPr/>
          <a:lstStyle/>
          <a:p>
            <a:r>
              <a:rPr lang="tr-TR" sz="3600" dirty="0"/>
              <a:t>Linux Dağıtımları</a:t>
            </a:r>
          </a:p>
        </p:txBody>
      </p:sp>
      <p:sp>
        <p:nvSpPr>
          <p:cNvPr id="9" name="Slayt Numarası Yer Tutucusu 8"/>
          <p:cNvSpPr>
            <a:spLocks noGrp="1"/>
          </p:cNvSpPr>
          <p:nvPr>
            <p:ph type="sldNum" sz="quarter" idx="12"/>
          </p:nvPr>
        </p:nvSpPr>
        <p:spPr/>
        <p:txBody>
          <a:bodyPr/>
          <a:lstStyle/>
          <a:p>
            <a:fld id="{D57F1E4F-1CFF-5643-939E-02111984F565}" type="slidenum">
              <a:rPr lang="en-US" smtClean="0"/>
              <a:t>9</a:t>
            </a:fld>
            <a:endParaRPr lang="en-US" dirty="0"/>
          </a:p>
        </p:txBody>
      </p:sp>
      <p:sp>
        <p:nvSpPr>
          <p:cNvPr id="11" name="Metin kutusu 10"/>
          <p:cNvSpPr txBox="1"/>
          <p:nvPr/>
        </p:nvSpPr>
        <p:spPr>
          <a:xfrm>
            <a:off x="349135" y="1463040"/>
            <a:ext cx="9825643" cy="3693319"/>
          </a:xfrm>
          <a:prstGeom prst="rect">
            <a:avLst/>
          </a:prstGeom>
          <a:noFill/>
        </p:spPr>
        <p:txBody>
          <a:bodyPr wrap="square" rtlCol="0">
            <a:spAutoFit/>
          </a:bodyPr>
          <a:lstStyle/>
          <a:p>
            <a:r>
              <a:rPr lang="tr-TR" dirty="0" smtClean="0"/>
              <a:t>Bir </a:t>
            </a:r>
            <a:r>
              <a:rPr lang="tr-TR" b="1" dirty="0"/>
              <a:t>Linux dağıtımı</a:t>
            </a:r>
            <a:r>
              <a:rPr lang="tr-TR" dirty="0"/>
              <a:t>, tam bir işletim sistemi olarak çalışır hale gelmiş bir özgür yazılım projeleri topluluğunu ifade eder.</a:t>
            </a:r>
          </a:p>
          <a:p>
            <a:endParaRPr lang="tr-TR" dirty="0" smtClean="0"/>
          </a:p>
          <a:p>
            <a:pPr marL="285750" indent="-285750">
              <a:buFont typeface="Wingdings" panose="05000000000000000000" pitchFamily="2" charset="2"/>
              <a:buChar char="§"/>
            </a:pPr>
            <a:r>
              <a:rPr lang="tr-TR" dirty="0"/>
              <a:t>Masaüstü kullanıcılarına yönelik bir GNU/Linux dağıtımında; Linux çekirdeği ve GNU yazılımları temeli </a:t>
            </a:r>
            <a:r>
              <a:rPr lang="tr-TR" dirty="0" smtClean="0"/>
              <a:t>üzerine </a:t>
            </a:r>
            <a:r>
              <a:rPr lang="tr-TR" b="1" dirty="0" smtClean="0"/>
              <a:t>isteğe bağlı olarak</a:t>
            </a:r>
            <a:r>
              <a:rPr lang="tr-TR" dirty="0" smtClean="0"/>
              <a:t> </a:t>
            </a:r>
            <a:r>
              <a:rPr lang="tr-TR" dirty="0"/>
              <a:t>bir grafiksel masaüstü ortamı, bir internet tarayıcı, ofis yazılım seti, video-müzik oynatıcı, CD/DVD yazıcı vb. türden çeşitli özgür yazılımlar ilave edilerek, son kullanıcıya sunulmaktadır</a:t>
            </a:r>
            <a:r>
              <a:rPr lang="tr-TR" dirty="0" smtClean="0"/>
              <a:t>.</a:t>
            </a:r>
          </a:p>
          <a:p>
            <a:pPr marL="285750" indent="-285750">
              <a:buFont typeface="Wingdings" panose="05000000000000000000" pitchFamily="2" charset="2"/>
              <a:buChar char="§"/>
            </a:pPr>
            <a:endParaRPr lang="tr-TR" dirty="0"/>
          </a:p>
          <a:p>
            <a:pPr marL="285750" indent="-285750">
              <a:buFont typeface="Wingdings" panose="05000000000000000000" pitchFamily="2" charset="2"/>
              <a:buChar char="§"/>
            </a:pPr>
            <a:r>
              <a:rPr lang="tr-TR" dirty="0"/>
              <a:t>Şu anda GNU yazılımlarını ve diğer özgür yazılımları bir araya getiren ve tüm bunları bir Linux çekirdeği ile beraber toplu, derlenmiş ve kolayca kurulabilen bir işletim sistemi olarak piyasaya süren birçok çalışma mevcuttur. Bunlardan öne çıkan bazı dağıtımlar şöyle sıralanabilir: </a:t>
            </a:r>
            <a:r>
              <a:rPr lang="tr-TR" b="1" dirty="0" err="1"/>
              <a:t>Debian</a:t>
            </a:r>
            <a:r>
              <a:rPr lang="tr-TR" b="1" dirty="0"/>
              <a:t>, </a:t>
            </a:r>
            <a:r>
              <a:rPr lang="tr-TR" b="1" dirty="0" err="1"/>
              <a:t>Fedora</a:t>
            </a:r>
            <a:r>
              <a:rPr lang="tr-TR" b="1" dirty="0"/>
              <a:t>, Linux </a:t>
            </a:r>
            <a:r>
              <a:rPr lang="tr-TR" b="1" dirty="0" err="1"/>
              <a:t>Mint</a:t>
            </a:r>
            <a:r>
              <a:rPr lang="tr-TR" b="1" dirty="0"/>
              <a:t>, </a:t>
            </a:r>
            <a:r>
              <a:rPr lang="tr-TR" b="1" dirty="0" err="1"/>
              <a:t>Mageia</a:t>
            </a:r>
            <a:r>
              <a:rPr lang="tr-TR" b="1" dirty="0"/>
              <a:t>, Pisi Linux, </a:t>
            </a:r>
            <a:r>
              <a:rPr lang="tr-TR" b="1" dirty="0" err="1"/>
              <a:t>openSUSE</a:t>
            </a:r>
            <a:r>
              <a:rPr lang="tr-TR" b="1" dirty="0"/>
              <a:t>, </a:t>
            </a:r>
            <a:r>
              <a:rPr lang="tr-TR" b="1" dirty="0" err="1"/>
              <a:t>Red</a:t>
            </a:r>
            <a:r>
              <a:rPr lang="tr-TR" b="1" dirty="0"/>
              <a:t> Hat, </a:t>
            </a:r>
            <a:r>
              <a:rPr lang="tr-TR" b="1" dirty="0" err="1"/>
              <a:t>Slackware</a:t>
            </a:r>
            <a:r>
              <a:rPr lang="tr-TR" b="1" dirty="0"/>
              <a:t>, </a:t>
            </a:r>
            <a:r>
              <a:rPr lang="tr-TR" b="1" dirty="0" err="1"/>
              <a:t>Ubuntu</a:t>
            </a:r>
            <a:r>
              <a:rPr lang="tr-TR" b="1" dirty="0"/>
              <a:t>, </a:t>
            </a:r>
            <a:r>
              <a:rPr lang="tr-TR" b="1" dirty="0" err="1" smtClean="0"/>
              <a:t>Pardus</a:t>
            </a:r>
            <a:r>
              <a:rPr lang="tr-TR" b="1" dirty="0"/>
              <a:t> </a:t>
            </a:r>
            <a:r>
              <a:rPr lang="tr-TR" b="1" dirty="0" smtClean="0"/>
              <a:t>…</a:t>
            </a:r>
            <a:endParaRPr lang="tr-TR" b="1" dirty="0"/>
          </a:p>
        </p:txBody>
      </p:sp>
      <p:pic>
        <p:nvPicPr>
          <p:cNvPr id="12" name="Resim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9576" y="3032700"/>
            <a:ext cx="2524125" cy="2990850"/>
          </a:xfrm>
          <a:prstGeom prst="rect">
            <a:avLst/>
          </a:prstGeom>
        </p:spPr>
      </p:pic>
    </p:spTree>
    <p:extLst>
      <p:ext uri="{BB962C8B-B14F-4D97-AF65-F5344CB8AC3E}">
        <p14:creationId xmlns:p14="http://schemas.microsoft.com/office/powerpoint/2010/main" val="38582806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221</TotalTime>
  <Words>2465</Words>
  <Application>Microsoft Office PowerPoint</Application>
  <PresentationFormat>Geniş ekran</PresentationFormat>
  <Paragraphs>186</Paragraphs>
  <Slides>20</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20</vt:i4>
      </vt:variant>
    </vt:vector>
  </HeadingPairs>
  <TitlesOfParts>
    <vt:vector size="26" baseType="lpstr">
      <vt:lpstr>Arial</vt:lpstr>
      <vt:lpstr>Calibri</vt:lpstr>
      <vt:lpstr>Century Gothic</vt:lpstr>
      <vt:lpstr>Wingdings</vt:lpstr>
      <vt:lpstr>Wingdings 3</vt:lpstr>
      <vt:lpstr>İyon</vt:lpstr>
      <vt:lpstr>Linux Ağ Yönetimi Ders Notları</vt:lpstr>
      <vt:lpstr>Linux’un Gelişimi ve Popüler İşletim Sistemleri</vt:lpstr>
      <vt:lpstr>Linux’un Gelişimi ve Popüler İşletim Sistemleri</vt:lpstr>
      <vt:lpstr>Linux’un Tarihi</vt:lpstr>
      <vt:lpstr>Linux’un Tarihi</vt:lpstr>
      <vt:lpstr>Linux’un Tarihi</vt:lpstr>
      <vt:lpstr>Açık Kaynak Kodlu Yazılım Felsefesi</vt:lpstr>
      <vt:lpstr>Açık Kaynak Kodlu Yazılım Felsefesi</vt:lpstr>
      <vt:lpstr>Linux Dağıtımları</vt:lpstr>
      <vt:lpstr>Gömülü Sistemler ve Linux(Embedded Linux)</vt:lpstr>
      <vt:lpstr>Debian</vt:lpstr>
      <vt:lpstr>Debian</vt:lpstr>
      <vt:lpstr>Debian</vt:lpstr>
      <vt:lpstr>Red Hat</vt:lpstr>
      <vt:lpstr>Açık Kaynak Kodlu ve Özgür Yazılım Lisansları</vt:lpstr>
      <vt:lpstr>GNU Genel Kamu Lisansı(GNU GPL)</vt:lpstr>
      <vt:lpstr>GNU Genel Kamu Lisansı(GNU GPL)</vt:lpstr>
      <vt:lpstr>BSD Lisansı</vt:lpstr>
      <vt:lpstr>BSD Lisansı</vt:lpstr>
      <vt:lpstr>Yazılım Lisansları Karşılaştırma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Ağ Yönetimi Ders Notları</dc:title>
  <dc:creator>Fuat BAKKAL</dc:creator>
  <cp:lastModifiedBy>Fuat BAKKAL</cp:lastModifiedBy>
  <cp:revision>30</cp:revision>
  <dcterms:created xsi:type="dcterms:W3CDTF">2016-04-28T19:12:41Z</dcterms:created>
  <dcterms:modified xsi:type="dcterms:W3CDTF">2016-05-05T21:45:32Z</dcterms:modified>
</cp:coreProperties>
</file>