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56" r:id="rId2"/>
    <p:sldId id="301" r:id="rId3"/>
    <p:sldId id="257" r:id="rId4"/>
    <p:sldId id="258" r:id="rId5"/>
    <p:sldId id="259" r:id="rId6"/>
    <p:sldId id="260" r:id="rId7"/>
    <p:sldId id="302" r:id="rId8"/>
    <p:sldId id="263" r:id="rId9"/>
    <p:sldId id="281" r:id="rId10"/>
    <p:sldId id="264" r:id="rId11"/>
    <p:sldId id="265" r:id="rId12"/>
    <p:sldId id="267" r:id="rId13"/>
    <p:sldId id="282" r:id="rId14"/>
    <p:sldId id="283" r:id="rId15"/>
    <p:sldId id="268" r:id="rId16"/>
    <p:sldId id="295" r:id="rId17"/>
    <p:sldId id="296" r:id="rId18"/>
    <p:sldId id="298" r:id="rId19"/>
    <p:sldId id="266" r:id="rId20"/>
    <p:sldId id="297" r:id="rId21"/>
    <p:sldId id="290" r:id="rId22"/>
    <p:sldId id="291" r:id="rId23"/>
    <p:sldId id="289" r:id="rId24"/>
    <p:sldId id="294" r:id="rId25"/>
    <p:sldId id="293" r:id="rId26"/>
  </p:sldIdLst>
  <p:sldSz cx="9144000" cy="6858000" type="screen4x3"/>
  <p:notesSz cx="6669088" cy="99282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88" autoAdjust="0"/>
    <p:restoredTop sz="64760" autoAdjust="0"/>
  </p:normalViewPr>
  <p:slideViewPr>
    <p:cSldViewPr>
      <p:cViewPr varScale="1">
        <p:scale>
          <a:sx n="47" d="100"/>
          <a:sy n="47" d="100"/>
        </p:scale>
        <p:origin x="2250" y="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778250" y="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23706F-302F-46D2-A724-33680C5E0CB3}" type="datetimeFigureOut">
              <a:rPr lang="tr-TR" smtClean="0"/>
              <a:pPr/>
              <a:t>10.11.2016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778250" y="942975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4C5A26-8991-4BF3-AF1A-5FA139D84A89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577563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889938" cy="496411"/>
          </a:xfrm>
          <a:prstGeom prst="rect">
            <a:avLst/>
          </a:prstGeom>
        </p:spPr>
        <p:txBody>
          <a:bodyPr vert="horz" lIns="92301" tIns="46151" rIns="92301" bIns="46151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777608" y="1"/>
            <a:ext cx="2889938" cy="496411"/>
          </a:xfrm>
          <a:prstGeom prst="rect">
            <a:avLst/>
          </a:prstGeom>
        </p:spPr>
        <p:txBody>
          <a:bodyPr vert="horz" lIns="92301" tIns="46151" rIns="92301" bIns="46151" rtlCol="0"/>
          <a:lstStyle>
            <a:lvl1pPr algn="r">
              <a:defRPr sz="1200"/>
            </a:lvl1pPr>
          </a:lstStyle>
          <a:p>
            <a:fld id="{10D105C3-9A90-4F88-9078-7CDAA6972B13}" type="datetimeFigureOut">
              <a:rPr lang="tr-TR" smtClean="0"/>
              <a:pPr/>
              <a:t>10.11.2016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52488" y="744538"/>
            <a:ext cx="4965700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301" tIns="46151" rIns="92301" bIns="46151" rtlCol="0" anchor="ctr"/>
          <a:lstStyle/>
          <a:p>
            <a:endParaRPr lang="tr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66909" y="4715907"/>
            <a:ext cx="5335270" cy="4467701"/>
          </a:xfrm>
          <a:prstGeom prst="rect">
            <a:avLst/>
          </a:prstGeom>
        </p:spPr>
        <p:txBody>
          <a:bodyPr vert="horz" lIns="92301" tIns="46151" rIns="92301" bIns="4615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430091"/>
            <a:ext cx="2889938" cy="496411"/>
          </a:xfrm>
          <a:prstGeom prst="rect">
            <a:avLst/>
          </a:prstGeom>
        </p:spPr>
        <p:txBody>
          <a:bodyPr vert="horz" lIns="92301" tIns="46151" rIns="92301" bIns="46151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777608" y="9430091"/>
            <a:ext cx="2889938" cy="496411"/>
          </a:xfrm>
          <a:prstGeom prst="rect">
            <a:avLst/>
          </a:prstGeom>
        </p:spPr>
        <p:txBody>
          <a:bodyPr vert="horz" lIns="92301" tIns="46151" rIns="92301" bIns="46151" rtlCol="0" anchor="b"/>
          <a:lstStyle>
            <a:lvl1pPr algn="r">
              <a:defRPr sz="1200"/>
            </a:lvl1pPr>
          </a:lstStyle>
          <a:p>
            <a:fld id="{40119BEE-4A5D-46E8-B458-3D8FB775C967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460440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19BEE-4A5D-46E8-B458-3D8FB775C967}" type="slidenum">
              <a:rPr lang="tr-TR" smtClean="0"/>
              <a:pPr/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188300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r-TR" dirty="0"/>
          </a:p>
          <a:p>
            <a:pPr rtl="0"/>
            <a:r>
              <a:rPr lang="tr-TR" dirty="0">
                <a:effectLst/>
              </a:rPr>
              <a:t>açıklık</a:t>
            </a:r>
          </a:p>
          <a:p>
            <a:endParaRPr lang="tr-TR" dirty="0"/>
          </a:p>
          <a:p>
            <a:r>
              <a:rPr lang="tr-TR" dirty="0"/>
              <a:t>önsel açıklanan teklif hizmetleri</a:t>
            </a:r>
            <a:br>
              <a:rPr lang="tr-TR" dirty="0"/>
            </a:br>
            <a:r>
              <a:rPr lang="tr-TR" dirty="0"/>
              <a:t>Sözdizimi ve semantik protokolleri üzerinden bilinir</a:t>
            </a:r>
            <a:br>
              <a:rPr lang="tr-TR" dirty="0"/>
            </a:br>
            <a:br>
              <a:rPr lang="tr-TR" dirty="0"/>
            </a:br>
            <a:r>
              <a:rPr lang="tr-TR" dirty="0"/>
              <a:t>Hizmetler </a:t>
            </a:r>
            <a:r>
              <a:rPr lang="tr-TR" dirty="0" err="1"/>
              <a:t>arayüzler</a:t>
            </a:r>
            <a:r>
              <a:rPr lang="tr-TR" dirty="0"/>
              <a:t> üzerinden belirtilmiş</a:t>
            </a:r>
            <a:br>
              <a:rPr lang="tr-TR" dirty="0"/>
            </a:br>
            <a:br>
              <a:rPr lang="tr-TR" dirty="0"/>
            </a:br>
            <a:r>
              <a:rPr lang="tr-TR" dirty="0"/>
              <a:t>Faydaları</a:t>
            </a:r>
            <a:br>
              <a:rPr lang="tr-TR" dirty="0"/>
            </a:br>
            <a:r>
              <a:rPr lang="tr-TR" dirty="0"/>
              <a:t>Birlikte çalışabilirlik</a:t>
            </a:r>
            <a:br>
              <a:rPr lang="tr-TR" dirty="0"/>
            </a:br>
            <a:r>
              <a:rPr lang="tr-TR" dirty="0"/>
              <a:t>taşınabilirlik</a:t>
            </a:r>
            <a:br>
              <a:rPr lang="tr-TR" dirty="0"/>
            </a:br>
            <a:r>
              <a:rPr lang="tr-TR" dirty="0" err="1"/>
              <a:t>uzayabilirlik</a:t>
            </a:r>
            <a:br>
              <a:rPr lang="tr-TR" dirty="0"/>
            </a:br>
            <a:br>
              <a:rPr lang="tr-TR" dirty="0"/>
            </a:br>
            <a:r>
              <a:rPr lang="tr-TR" dirty="0" err="1"/>
              <a:t>uzayabilirlik</a:t>
            </a:r>
            <a:br>
              <a:rPr lang="tr-TR" dirty="0"/>
            </a:br>
            <a:r>
              <a:rPr lang="tr-TR" dirty="0"/>
              <a:t>Açık sistem zamanla gelişmeye ve yeni işlevler karşılamak için genişletilebilir olmalıdır.</a:t>
            </a:r>
            <a:br>
              <a:rPr lang="tr-TR" dirty="0"/>
            </a:br>
            <a:r>
              <a:rPr lang="tr-TR" dirty="0"/>
              <a:t>mekanizması ayrı politikası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19BEE-4A5D-46E8-B458-3D8FB775C967}" type="slidenum">
              <a:rPr lang="tr-TR" smtClean="0"/>
              <a:pPr/>
              <a:t>10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022365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tr-TR" dirty="0"/>
              <a:t>ölçeklenebilirlik Sorunları</a:t>
            </a:r>
          </a:p>
          <a:p>
            <a:endParaRPr lang="tr-TR" dirty="0"/>
          </a:p>
          <a:p>
            <a:r>
              <a:rPr lang="tr-TR" dirty="0"/>
              <a:t>merkezi hizmetler</a:t>
            </a:r>
            <a:br>
              <a:rPr lang="tr-TR" dirty="0"/>
            </a:br>
            <a:r>
              <a:rPr lang="tr-TR" dirty="0"/>
              <a:t>tüm kullanıcılar için tek bir sunucu</a:t>
            </a:r>
            <a:br>
              <a:rPr lang="tr-TR" dirty="0"/>
            </a:br>
            <a:r>
              <a:rPr lang="tr-TR" dirty="0"/>
              <a:t>merkezi veri</a:t>
            </a:r>
            <a:br>
              <a:rPr lang="tr-TR" dirty="0"/>
            </a:br>
            <a:r>
              <a:rPr lang="tr-TR" dirty="0"/>
              <a:t>Tek bir on-</a:t>
            </a:r>
            <a:r>
              <a:rPr lang="tr-TR" dirty="0" err="1"/>
              <a:t>line</a:t>
            </a:r>
            <a:r>
              <a:rPr lang="tr-TR" dirty="0"/>
              <a:t> olarak telefon rehberi</a:t>
            </a:r>
            <a:br>
              <a:rPr lang="tr-TR" dirty="0"/>
            </a:br>
            <a:r>
              <a:rPr lang="tr-TR" dirty="0"/>
              <a:t>merkezi algoritmalar</a:t>
            </a:r>
            <a:br>
              <a:rPr lang="tr-TR" dirty="0"/>
            </a:br>
            <a:r>
              <a:rPr lang="tr-TR" dirty="0"/>
              <a:t>tam bilgiye dayanarak yönlendirme yapıyor</a:t>
            </a:r>
            <a:endParaRPr lang="tr-TR" dirty="0"/>
          </a:p>
          <a:p>
            <a:endParaRPr lang="tr-TR" dirty="0"/>
          </a:p>
          <a:p>
            <a:r>
              <a:rPr lang="tr-TR" dirty="0"/>
              <a:t>Ölçeklenebilirlik Üç farklı boyutları</a:t>
            </a:r>
            <a:br>
              <a:rPr lang="tr-TR" dirty="0"/>
            </a:br>
            <a:r>
              <a:rPr lang="tr-TR" dirty="0"/>
              <a:t>• Boyut (kullanıcı ve / veya veri sayısı)</a:t>
            </a:r>
            <a:br>
              <a:rPr lang="tr-TR" dirty="0"/>
            </a:br>
            <a:r>
              <a:rPr lang="tr-TR" dirty="0"/>
              <a:t>• Coğrafi (katılımcılar arasındaki maksimum mesafe)</a:t>
            </a:r>
            <a:br>
              <a:rPr lang="tr-TR" dirty="0"/>
            </a:br>
            <a:r>
              <a:rPr lang="tr-TR" dirty="0"/>
              <a:t>• İdari (idari alanların sayısı)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19BEE-4A5D-46E8-B458-3D8FB775C967}" type="slidenum">
              <a:rPr lang="tr-TR" smtClean="0"/>
              <a:pPr/>
              <a:t>11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222253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tr-TR" dirty="0"/>
              <a:t>Teknikleri ölçekleme</a:t>
            </a:r>
            <a:endParaRPr lang="tr-TR" dirty="0"/>
          </a:p>
          <a:p>
            <a:r>
              <a:rPr lang="tr-TR" dirty="0" err="1"/>
              <a:t>desantralize</a:t>
            </a:r>
            <a:r>
              <a:rPr lang="tr-TR" dirty="0"/>
              <a:t> algoritmaların Özellikleri</a:t>
            </a:r>
            <a:br>
              <a:rPr lang="tr-TR" dirty="0"/>
            </a:br>
            <a:r>
              <a:rPr lang="tr-TR" dirty="0"/>
              <a:t>Hiçbir makine tam devlet vardır</a:t>
            </a:r>
            <a:br>
              <a:rPr lang="tr-TR" dirty="0"/>
            </a:br>
            <a:r>
              <a:rPr lang="tr-TR" dirty="0"/>
              <a:t>Yerel bilgilere dayanarak karar</a:t>
            </a:r>
            <a:br>
              <a:rPr lang="tr-TR" dirty="0"/>
            </a:br>
            <a:r>
              <a:rPr lang="tr-TR" dirty="0"/>
              <a:t>sistemini getirmez tek başarısızlık</a:t>
            </a:r>
            <a:br>
              <a:rPr lang="tr-TR" dirty="0"/>
            </a:br>
            <a:r>
              <a:rPr lang="tr-TR" dirty="0"/>
              <a:t>Hiçbir küresel saat</a:t>
            </a:r>
            <a:br>
              <a:rPr lang="tr-TR" dirty="0"/>
            </a:br>
            <a:br>
              <a:rPr lang="tr-TR" dirty="0"/>
            </a:br>
            <a:r>
              <a:rPr lang="tr-TR" dirty="0"/>
              <a:t>teknikleri</a:t>
            </a:r>
            <a:br>
              <a:rPr lang="tr-TR" dirty="0"/>
            </a:br>
            <a:r>
              <a:rPr lang="tr-TR" dirty="0"/>
              <a:t>(Coğrafi ölçeklenebilirlik için) asenkron iletişim</a:t>
            </a:r>
            <a:br>
              <a:rPr lang="tr-TR" dirty="0"/>
            </a:br>
            <a:r>
              <a:rPr lang="tr-TR" dirty="0"/>
              <a:t>Toplu işler için mümkün</a:t>
            </a:r>
            <a:br>
              <a:rPr lang="tr-TR" dirty="0"/>
            </a:br>
            <a:r>
              <a:rPr lang="tr-TR" dirty="0"/>
              <a:t>Mümkün değil interaktif işler için (12 slayt bakınız)</a:t>
            </a:r>
            <a:br>
              <a:rPr lang="tr-TR" dirty="0"/>
            </a:br>
            <a:r>
              <a:rPr lang="tr-TR" dirty="0"/>
              <a:t>Dağıtım (13 slayt bakınız)</a:t>
            </a:r>
            <a:br>
              <a:rPr lang="tr-TR" dirty="0"/>
            </a:br>
            <a:r>
              <a:rPr lang="tr-TR" dirty="0"/>
              <a:t>Önbelleğe alma ve yineleme (kullanılabilirlik ve performans)</a:t>
            </a: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19BEE-4A5D-46E8-B458-3D8FB775C967}" type="slidenum">
              <a:rPr lang="tr-TR" smtClean="0"/>
              <a:pPr/>
              <a:t>12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560238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tr-TR" dirty="0"/>
              <a:t>Teknikleri ölçekleme</a:t>
            </a:r>
            <a:br>
              <a:rPr lang="tr-TR" dirty="0"/>
            </a:br>
            <a:r>
              <a:rPr lang="tr-TR" dirty="0"/>
              <a:t>Bir sunucu ya da</a:t>
            </a:r>
            <a:br>
              <a:rPr lang="tr-TR" dirty="0"/>
            </a:br>
            <a:r>
              <a:rPr lang="tr-TR" dirty="0"/>
              <a:t>Bir istemci onay formları da dolu edilmektedir olarak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19BEE-4A5D-46E8-B458-3D8FB775C967}" type="slidenum">
              <a:rPr lang="tr-TR" smtClean="0"/>
              <a:pPr/>
              <a:t>13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482463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19BEE-4A5D-46E8-B458-3D8FB775C967}" type="slidenum">
              <a:rPr lang="tr-TR" smtClean="0"/>
              <a:pPr/>
              <a:t>14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898681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tr-TR" dirty="0"/>
              <a:t>Dağıtık Hesaplama Sistemleri</a:t>
            </a:r>
            <a:br>
              <a:rPr lang="tr-TR" dirty="0"/>
            </a:br>
            <a:r>
              <a:rPr lang="tr-TR" dirty="0"/>
              <a:t>küme Bilgisayar</a:t>
            </a:r>
            <a:br>
              <a:rPr lang="tr-TR" dirty="0"/>
            </a:br>
            <a:r>
              <a:rPr lang="tr-TR" dirty="0" err="1"/>
              <a:t>grid</a:t>
            </a:r>
            <a:r>
              <a:rPr lang="tr-TR" dirty="0"/>
              <a:t> Hesaplama</a:t>
            </a:r>
            <a:br>
              <a:rPr lang="tr-TR" dirty="0"/>
            </a:br>
            <a:r>
              <a:rPr lang="tr-TR" dirty="0"/>
              <a:t>Bulut bilişim</a:t>
            </a:r>
            <a:br>
              <a:rPr lang="tr-TR" dirty="0"/>
            </a:br>
            <a:r>
              <a:rPr lang="tr-TR" dirty="0"/>
              <a:t>Dağıtık Bilgi Sistemleri</a:t>
            </a:r>
            <a:br>
              <a:rPr lang="tr-TR" dirty="0"/>
            </a:br>
            <a:r>
              <a:rPr lang="tr-TR" dirty="0"/>
              <a:t>Dağıtılmış Gömülü Sistemler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19BEE-4A5D-46E8-B458-3D8FB775C967}" type="slidenum">
              <a:rPr lang="tr-TR" smtClean="0"/>
              <a:pPr/>
              <a:t>15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742575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tr-TR" dirty="0"/>
              <a:t>Benzer iş istasyonları ve PC'ler toplanması yakından yüksek hızlı yerel alan ağı vasıtasıyla bağlanmış</a:t>
            </a:r>
            <a:endParaRPr lang="tr-TR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19BEE-4A5D-46E8-B458-3D8FB775C967}" type="slidenum">
              <a:rPr lang="tr-TR" smtClean="0"/>
              <a:pPr/>
              <a:t>16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810882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tr-TR" dirty="0"/>
              <a:t>Her sistem, farklı bir idari etki altında düşebilir dağıtık sistemlerin koleksiyonu.</a:t>
            </a:r>
            <a:br>
              <a:rPr lang="tr-TR" dirty="0"/>
            </a:br>
            <a:r>
              <a:rPr lang="tr-TR"/>
              <a:t>Donanım, yazılım ve ağ muhtemelen çok farklı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19BEE-4A5D-46E8-B458-3D8FB775C967}" type="slidenum">
              <a:rPr lang="tr-TR" smtClean="0"/>
              <a:pPr/>
              <a:t>17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687816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tr-TR" dirty="0" err="1"/>
              <a:t>Cloud</a:t>
            </a:r>
            <a:r>
              <a:rPr lang="tr-TR" dirty="0"/>
              <a:t> </a:t>
            </a:r>
            <a:r>
              <a:rPr lang="tr-TR" dirty="0" err="1"/>
              <a:t>computing</a:t>
            </a:r>
            <a:r>
              <a:rPr lang="tr-TR" dirty="0"/>
              <a:t> </a:t>
            </a:r>
            <a:r>
              <a:rPr lang="tr-TR" dirty="0" err="1"/>
              <a:t>grid</a:t>
            </a:r>
            <a:r>
              <a:rPr lang="tr-TR" dirty="0"/>
              <a:t> </a:t>
            </a:r>
            <a:r>
              <a:rPr lang="tr-TR" dirty="0" err="1"/>
              <a:t>computing</a:t>
            </a:r>
            <a:r>
              <a:rPr lang="tr-TR" dirty="0"/>
              <a:t> </a:t>
            </a:r>
            <a:r>
              <a:rPr lang="tr-TR" dirty="0" err="1"/>
              <a:t>Grid</a:t>
            </a:r>
            <a:r>
              <a:rPr lang="tr-TR" dirty="0"/>
              <a:t> hesaplama VEYA değerlendirme sonucu türüdür</a:t>
            </a:r>
            <a:br>
              <a:rPr lang="tr-TR" dirty="0"/>
            </a:br>
            <a:r>
              <a:rPr lang="tr-TR" dirty="0"/>
              <a:t>Izgara diyor ki: "en fazla işlem gücü elde etmek için kaynaklarınızı paylaşarak etki ve çabalara katılmaya edelim".</a:t>
            </a:r>
            <a:br>
              <a:rPr lang="tr-TR" dirty="0"/>
            </a:br>
            <a:r>
              <a:rPr lang="tr-TR" dirty="0"/>
              <a:t>Bulut diyor ki: "Size ihtiyacımız olandan daha fazla hesaplama gücü sağlayabilir. Sadece "ne istediğini bize ve size verecektir.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19BEE-4A5D-46E8-B458-3D8FB775C967}" type="slidenum">
              <a:rPr lang="tr-TR" smtClean="0"/>
              <a:pPr/>
              <a:t>18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050912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tr-TR" dirty="0"/>
              <a:t>Dağıtılmış Yaygın Sistemler</a:t>
            </a:r>
            <a:br>
              <a:rPr lang="tr-TR" dirty="0"/>
            </a:br>
            <a:r>
              <a:rPr lang="tr-TR" dirty="0"/>
              <a:t>ağ yetenekleri ile "küçük" düğümleri</a:t>
            </a:r>
            <a:br>
              <a:rPr lang="tr-TR" dirty="0"/>
            </a:br>
            <a:r>
              <a:rPr lang="tr-TR" dirty="0"/>
              <a:t>Computing "her yerde" </a:t>
            </a:r>
            <a:r>
              <a:rPr lang="tr-TR" dirty="0" err="1"/>
              <a:t>dir</a:t>
            </a:r>
            <a:br>
              <a:rPr lang="tr-TR" dirty="0"/>
            </a:br>
            <a:r>
              <a:rPr lang="tr-TR" dirty="0"/>
              <a:t>İnsan yönetici kontrol eksikliği</a:t>
            </a:r>
            <a:br>
              <a:rPr lang="tr-TR" dirty="0"/>
            </a:br>
            <a:r>
              <a:rPr lang="tr-TR" dirty="0"/>
              <a:t>Ev ağları: </a:t>
            </a:r>
            <a:r>
              <a:rPr lang="tr-TR" dirty="0" err="1"/>
              <a:t>tivo</a:t>
            </a:r>
            <a:r>
              <a:rPr lang="tr-TR" dirty="0"/>
              <a:t>, Windows Media Center, ...</a:t>
            </a:r>
            <a:br>
              <a:rPr lang="tr-TR" dirty="0"/>
            </a:br>
            <a:r>
              <a:rPr lang="tr-TR" dirty="0"/>
              <a:t>Mobil bilgisayar: akıllı telefonlar, iPod, Araba tabanlı PC'ler</a:t>
            </a:r>
            <a:br>
              <a:rPr lang="tr-TR" dirty="0"/>
            </a:br>
            <a:r>
              <a:rPr lang="tr-TR" dirty="0"/>
              <a:t>Otomatik olarak çevre ve sokuluyor keşfetmek</a:t>
            </a:r>
            <a:br>
              <a:rPr lang="tr-TR" dirty="0"/>
            </a:br>
            <a:r>
              <a:rPr lang="tr-TR" dirty="0"/>
              <a:t>algılayıcı ağlar</a:t>
            </a:r>
            <a:br>
              <a:rPr lang="tr-TR" dirty="0"/>
            </a:br>
            <a:r>
              <a:rPr lang="tr-TR" dirty="0"/>
              <a:t>Sağlık: kişisel alan ağları</a:t>
            </a: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19BEE-4A5D-46E8-B458-3D8FB775C967}" type="slidenum">
              <a:rPr lang="tr-TR" smtClean="0"/>
              <a:pPr/>
              <a:t>19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232648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dirty="0"/>
              <a:t>Bir dağıtık sistem</a:t>
            </a:r>
            <a:br>
              <a:rPr lang="tr-TR" dirty="0"/>
            </a:br>
            <a:br>
              <a:rPr lang="tr-TR" dirty="0"/>
            </a:br>
            <a:r>
              <a:rPr lang="tr-TR" dirty="0"/>
              <a:t>   tek bir tutarlı SYSTEM olarak kullanıcılarına görünen bağımsız bilgisayarlar topluluğu</a:t>
            </a:r>
          </a:p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19BEE-4A5D-46E8-B458-3D8FB775C967}" type="slidenum">
              <a:rPr lang="tr-TR" smtClean="0"/>
              <a:pPr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3335465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tr-TR" dirty="0"/>
              <a:t>yaygın sistemler için gereksinimler</a:t>
            </a:r>
            <a:br>
              <a:rPr lang="tr-TR" dirty="0"/>
            </a:br>
            <a:r>
              <a:rPr lang="tr-TR" dirty="0"/>
              <a:t>bağlamsal değişiklikleri kucaklıyorum. (Çevre her zaman değişebilir farkında olmak)</a:t>
            </a:r>
            <a:br>
              <a:rPr lang="tr-TR" dirty="0"/>
            </a:br>
            <a:r>
              <a:rPr lang="tr-TR" dirty="0"/>
              <a:t>ad hoc kompozisyon teşvik edin. (Birçok cihaz farklı kullanıcılar tarafından çok farklı şekillerde kullanılacaktır)</a:t>
            </a:r>
            <a:br>
              <a:rPr lang="tr-TR" dirty="0"/>
            </a:br>
            <a:r>
              <a:rPr lang="tr-TR" dirty="0"/>
              <a:t>Varsayılan olarak paylaşım tanır.</a:t>
            </a:r>
            <a:br>
              <a:rPr lang="tr-TR" dirty="0"/>
            </a:br>
            <a:br>
              <a:rPr lang="tr-TR" dirty="0"/>
            </a:br>
            <a:r>
              <a:rPr lang="tr-TR" dirty="0"/>
              <a:t>masaüstü bilgisayarında ötesine geçmek</a:t>
            </a:r>
            <a:br>
              <a:rPr lang="tr-TR" dirty="0"/>
            </a:br>
            <a:r>
              <a:rPr lang="tr-TR" dirty="0"/>
              <a:t>Bilgisayar ortamında her yerde gömülü</a:t>
            </a:r>
            <a:br>
              <a:rPr lang="tr-TR" dirty="0"/>
            </a:br>
            <a:r>
              <a:rPr lang="tr-TR" dirty="0"/>
              <a:t>Bilgisayar yetenekleri, her zaman, her yerde</a:t>
            </a:r>
            <a:br>
              <a:rPr lang="tr-TR" dirty="0"/>
            </a:br>
            <a:r>
              <a:rPr lang="tr-TR" dirty="0"/>
              <a:t>"Görünmez" kaynakları</a:t>
            </a:r>
            <a:br>
              <a:rPr lang="tr-TR" dirty="0"/>
            </a:br>
            <a:r>
              <a:rPr lang="tr-TR" dirty="0"/>
              <a:t>Makineler kullanıcıların varlığını algılar ve buna göre hareket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19BEE-4A5D-46E8-B458-3D8FB775C967}" type="slidenum">
              <a:rPr lang="tr-TR" smtClean="0"/>
              <a:pPr/>
              <a:t>20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9374320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tr-TR" dirty="0"/>
              <a:t>sadece operatör yerinde işleme veri depolamak ve süre, bir </a:t>
            </a:r>
            <a:r>
              <a:rPr lang="tr-TR" dirty="0" err="1"/>
              <a:t>sensör</a:t>
            </a:r>
            <a:r>
              <a:rPr lang="tr-TR" dirty="0"/>
              <a:t> ağ </a:t>
            </a:r>
            <a:r>
              <a:rPr lang="tr-TR" dirty="0" err="1"/>
              <a:t>veritabanı</a:t>
            </a:r>
            <a:r>
              <a:rPr lang="tr-TR" dirty="0"/>
              <a:t> organize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19BEE-4A5D-46E8-B458-3D8FB775C967}" type="slidenum">
              <a:rPr lang="tr-TR" smtClean="0"/>
              <a:pPr/>
              <a:t>21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0766034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tr-TR" dirty="0"/>
              <a:t>Sadece </a:t>
            </a:r>
            <a:r>
              <a:rPr lang="tr-TR" dirty="0" err="1"/>
              <a:t>sensörlerde</a:t>
            </a:r>
            <a:r>
              <a:rPr lang="tr-TR" dirty="0"/>
              <a:t> işleme veri depolamak ve süre, bir </a:t>
            </a:r>
            <a:r>
              <a:rPr lang="tr-TR" dirty="0" err="1"/>
              <a:t>sensör</a:t>
            </a:r>
            <a:r>
              <a:rPr lang="tr-TR" dirty="0"/>
              <a:t> ağ </a:t>
            </a:r>
            <a:r>
              <a:rPr lang="tr-TR" dirty="0" err="1"/>
              <a:t>veritabanı</a:t>
            </a:r>
            <a:r>
              <a:rPr lang="tr-TR" dirty="0"/>
              <a:t> organize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19BEE-4A5D-46E8-B458-3D8FB775C967}" type="slidenum">
              <a:rPr lang="tr-TR" smtClean="0"/>
              <a:pPr/>
              <a:t>22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3533609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err="1"/>
              <a:t>Sensör</a:t>
            </a:r>
            <a:r>
              <a:rPr lang="tr-TR" dirty="0"/>
              <a:t> ağları ile ilgili sorular:</a:t>
            </a:r>
            <a:br>
              <a:rPr lang="tr-TR" dirty="0"/>
            </a:br>
            <a:r>
              <a:rPr lang="tr-TR" dirty="0"/>
              <a:t>Nasıl (dinamik) bir </a:t>
            </a:r>
            <a:r>
              <a:rPr lang="tr-TR" dirty="0" err="1"/>
              <a:t>sensör</a:t>
            </a:r>
            <a:r>
              <a:rPr lang="tr-TR" dirty="0"/>
              <a:t> ağı etkin bir ağaç kurarım?</a:t>
            </a:r>
            <a:br>
              <a:rPr lang="tr-TR" dirty="0"/>
            </a:br>
            <a:r>
              <a:rPr lang="tr-TR" dirty="0"/>
              <a:t>Nasıl sonuçların toplanması yer alır? kontrol edilebilir?</a:t>
            </a:r>
            <a:br>
              <a:rPr lang="tr-TR" dirty="0"/>
            </a:br>
            <a:r>
              <a:rPr lang="tr-TR" dirty="0"/>
              <a:t>ağ bağlantıları başarısız ne olur?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19BEE-4A5D-46E8-B458-3D8FB775C967}" type="slidenum">
              <a:rPr lang="tr-TR" smtClean="0"/>
              <a:pPr/>
              <a:t>23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6866907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924B395-13A3-4931-A4D1-4F73A2609AC6}" type="slidenum">
              <a:rPr lang="en-US"/>
              <a:pPr/>
              <a:t>24</a:t>
            </a:fld>
            <a:endParaRPr lang="en-US"/>
          </a:p>
        </p:txBody>
      </p:sp>
      <p:sp>
        <p:nvSpPr>
          <p:cNvPr id="175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5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ECG :  </a:t>
            </a:r>
            <a:r>
              <a:rPr lang="tr-TR" dirty="0" err="1"/>
              <a:t>Electrocardiogram</a:t>
            </a:r>
            <a:endParaRPr lang="en-US" dirty="0"/>
          </a:p>
          <a:p>
            <a:r>
              <a:rPr lang="en-US" dirty="0"/>
              <a:t>UMTS: </a:t>
            </a:r>
            <a:r>
              <a:rPr lang="tr-TR" dirty="0"/>
              <a:t>Universal Mobile Telephone </a:t>
            </a:r>
            <a:r>
              <a:rPr lang="tr-TR" dirty="0" err="1"/>
              <a:t>System</a:t>
            </a:r>
            <a:endParaRPr lang="en-US" dirty="0"/>
          </a:p>
          <a:p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GPRS:</a:t>
            </a:r>
            <a:r>
              <a:rPr lang="en-US" sz="1200" b="0" i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General Packet Radio Service</a:t>
            </a:r>
          </a:p>
          <a:p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GSM: Global System for Mobile</a:t>
            </a:r>
            <a:r>
              <a:rPr lang="en-US" sz="1200" b="0" i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communication</a:t>
            </a:r>
          </a:p>
          <a:p>
            <a:r>
              <a:rPr lang="en-US" sz="1200" b="0" i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PDA: Personal Digital/Data Assistant</a:t>
            </a:r>
            <a:endParaRPr lang="tr-TR" sz="1200" b="0" i="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3600" dirty="0"/>
              <a:t>Questions concerning sensor networks:</a:t>
            </a:r>
          </a:p>
          <a:p>
            <a:pPr lvl="1">
              <a:buFontTx/>
              <a:buChar char="•"/>
            </a:pPr>
            <a:r>
              <a:rPr lang="en-US" dirty="0"/>
              <a:t>How do we (dynamically) set up an efficient tree in a sensor network?</a:t>
            </a:r>
          </a:p>
          <a:p>
            <a:pPr lvl="1">
              <a:buFontTx/>
              <a:buChar char="•"/>
            </a:pPr>
            <a:r>
              <a:rPr lang="en-US" dirty="0"/>
              <a:t>How does aggregation of results take place? Can it be controlled?</a:t>
            </a:r>
          </a:p>
          <a:p>
            <a:pPr lvl="1">
              <a:buFontTx/>
              <a:buChar char="•"/>
            </a:pPr>
            <a:r>
              <a:rPr lang="en-US" dirty="0"/>
              <a:t>What happens when network links fail?</a:t>
            </a:r>
            <a:endParaRPr lang="tr-TR" dirty="0"/>
          </a:p>
          <a:p>
            <a:endParaRPr lang="en-US" sz="1200" b="0" i="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9023398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117A3AE-BAD1-4653-915A-9271E17070CD}" type="slidenum">
              <a:rPr lang="en-US"/>
              <a:pPr/>
              <a:t>25</a:t>
            </a:fld>
            <a:endParaRPr lang="en-US"/>
          </a:p>
        </p:txBody>
      </p:sp>
      <p:sp>
        <p:nvSpPr>
          <p:cNvPr id="174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Sorular sağlık sistemleri için ele alınacak:</a:t>
            </a:r>
            <a:br>
              <a:rPr lang="tr-TR" dirty="0"/>
            </a:br>
            <a:r>
              <a:rPr lang="tr-TR" dirty="0"/>
              <a:t>Nerede ve nasıl veri saklanabilir izlenmekte gerekir?</a:t>
            </a:r>
            <a:br>
              <a:rPr lang="tr-TR" dirty="0"/>
            </a:br>
            <a:r>
              <a:rPr lang="tr-TR" dirty="0"/>
              <a:t>Nasıl önemli veri kaybını önleyebilir?</a:t>
            </a:r>
            <a:br>
              <a:rPr lang="tr-TR" dirty="0"/>
            </a:br>
            <a:r>
              <a:rPr lang="tr-TR" dirty="0"/>
              <a:t>Ne altyapı oluşturmak ve uyarıları yaymak için gereklidir?</a:t>
            </a:r>
            <a:br>
              <a:rPr lang="tr-TR" dirty="0"/>
            </a:br>
            <a:r>
              <a:rPr lang="tr-TR" dirty="0"/>
              <a:t>Nasıl doktorlar çevrimiçi geribildirim sağlayabilir?</a:t>
            </a:r>
            <a:br>
              <a:rPr lang="tr-TR" dirty="0"/>
            </a:br>
            <a:r>
              <a:rPr lang="tr-TR" dirty="0"/>
              <a:t>İzleme sisteminin aşırı sağlamlığı nasıl gerçekleştirilebilir?</a:t>
            </a:r>
            <a:br>
              <a:rPr lang="tr-TR" dirty="0"/>
            </a:br>
            <a:r>
              <a:rPr lang="tr-TR"/>
              <a:t>Ne güvenlik sorunları ve nasıl doğru politikalar zorunlu olabilir?</a:t>
            </a:r>
          </a:p>
        </p:txBody>
      </p:sp>
    </p:spTree>
    <p:extLst>
      <p:ext uri="{BB962C8B-B14F-4D97-AF65-F5344CB8AC3E}">
        <p14:creationId xmlns:p14="http://schemas.microsoft.com/office/powerpoint/2010/main" val="27149339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dirty="0"/>
              <a:t>Giriş</a:t>
            </a:r>
            <a:br>
              <a:rPr lang="tr-TR" dirty="0"/>
            </a:br>
            <a:r>
              <a:rPr lang="tr-TR" dirty="0"/>
              <a:t>Ne, neden, temelleri ...</a:t>
            </a:r>
            <a:br>
              <a:rPr lang="tr-TR" dirty="0"/>
            </a:br>
            <a:br>
              <a:rPr lang="tr-TR" dirty="0"/>
            </a:br>
            <a:r>
              <a:rPr lang="tr-TR" dirty="0"/>
              <a:t>dağıtılmış Mimarileri</a:t>
            </a:r>
            <a:br>
              <a:rPr lang="tr-TR" dirty="0"/>
            </a:br>
            <a:br>
              <a:rPr lang="tr-TR" dirty="0"/>
            </a:br>
            <a:r>
              <a:rPr lang="tr-TR" dirty="0"/>
              <a:t>Arası iletişim</a:t>
            </a:r>
            <a:br>
              <a:rPr lang="tr-TR" dirty="0"/>
            </a:br>
            <a:r>
              <a:rPr lang="tr-TR" dirty="0"/>
              <a:t>RPC, RMI, mesaj- ve dere odaklı iletişim.</a:t>
            </a:r>
            <a:br>
              <a:rPr lang="tr-TR" dirty="0"/>
            </a:br>
            <a:br>
              <a:rPr lang="tr-TR" dirty="0"/>
            </a:br>
            <a:r>
              <a:rPr lang="tr-TR" dirty="0"/>
              <a:t>Süreçler ve zamanlama</a:t>
            </a:r>
            <a:br>
              <a:rPr lang="tr-TR" dirty="0"/>
            </a:br>
            <a:r>
              <a:rPr lang="tr-TR" dirty="0"/>
              <a:t>Konu / süreç planlama, kodu / süreç göç, sanallaştırma.</a:t>
            </a:r>
            <a:br>
              <a:rPr lang="tr-TR" dirty="0"/>
            </a:br>
            <a:br>
              <a:rPr lang="tr-TR" dirty="0"/>
            </a:br>
            <a:r>
              <a:rPr lang="tr-TR" dirty="0"/>
              <a:t>İsimlendirme ve konum yönetimi</a:t>
            </a:r>
            <a:br>
              <a:rPr lang="tr-TR" dirty="0"/>
            </a:br>
            <a:r>
              <a:rPr lang="tr-TR" dirty="0"/>
              <a:t>Varlıkları, adresleri, erişim noktaları</a:t>
            </a:r>
            <a:endParaRPr lang="en-US" dirty="0"/>
          </a:p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19BEE-4A5D-46E8-B458-3D8FB775C967}" type="slidenum">
              <a:rPr lang="tr-TR" smtClean="0"/>
              <a:pPr/>
              <a:t>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513968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tr-TR" dirty="0"/>
              <a:t>Kaynak paylaşımı, </a:t>
            </a:r>
            <a:r>
              <a:rPr lang="tr-TR" dirty="0" err="1"/>
              <a:t>replikasyon</a:t>
            </a:r>
            <a:r>
              <a:rPr lang="tr-TR" dirty="0"/>
              <a:t> ve tutarlılık</a:t>
            </a:r>
            <a:br>
              <a:rPr lang="tr-TR" dirty="0"/>
            </a:br>
            <a:r>
              <a:rPr lang="tr-TR" dirty="0"/>
              <a:t>DFS, tutarlılığı sorunları, önbelleğe alma ve çoğaltma</a:t>
            </a:r>
            <a:br>
              <a:rPr lang="tr-TR" dirty="0"/>
            </a:br>
            <a:br>
              <a:rPr lang="tr-TR" dirty="0"/>
            </a:br>
            <a:r>
              <a:rPr lang="tr-TR" dirty="0"/>
              <a:t>Hata toleransı</a:t>
            </a:r>
            <a:br>
              <a:rPr lang="tr-TR" dirty="0"/>
            </a:br>
            <a:r>
              <a:rPr lang="tr-TR" dirty="0"/>
              <a:t>Düğüm hatası veya ağ hatası?</a:t>
            </a:r>
            <a:br>
              <a:rPr lang="tr-TR" dirty="0"/>
            </a:br>
            <a:br>
              <a:rPr lang="tr-TR" dirty="0"/>
            </a:br>
            <a:r>
              <a:rPr lang="tr-TR" dirty="0"/>
              <a:t>Dağıtık sistemlerde güvenlik</a:t>
            </a:r>
            <a:br>
              <a:rPr lang="tr-TR" dirty="0"/>
            </a:br>
            <a:br>
              <a:rPr lang="tr-TR" dirty="0"/>
            </a:br>
            <a:r>
              <a:rPr lang="tr-TR" dirty="0"/>
              <a:t>dağıtılmış katman</a:t>
            </a:r>
            <a:br>
              <a:rPr lang="tr-TR" dirty="0"/>
            </a:br>
            <a:br>
              <a:rPr lang="tr-TR" dirty="0"/>
            </a:br>
            <a:r>
              <a:rPr lang="tr-TR" dirty="0"/>
              <a:t>Gelişmiş konular: Web, bulut bilişim, yeşil hesaplama, multimedya ve mobil sistemler.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19BEE-4A5D-46E8-B458-3D8FB775C967}" type="slidenum">
              <a:rPr lang="tr-TR" smtClean="0"/>
              <a:pPr/>
              <a:t>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356245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tr-TR" dirty="0"/>
              <a:t>Her gün kullandığınız birçok sistemleri dağıtılır</a:t>
            </a:r>
            <a:br>
              <a:rPr lang="tr-TR" dirty="0"/>
            </a:br>
            <a:r>
              <a:rPr lang="tr-TR" dirty="0"/>
              <a:t>World </a:t>
            </a:r>
            <a:r>
              <a:rPr lang="tr-TR" dirty="0" err="1"/>
              <a:t>wide</a:t>
            </a:r>
            <a:r>
              <a:rPr lang="tr-TR" dirty="0"/>
              <a:t> web, Google</a:t>
            </a:r>
            <a:br>
              <a:rPr lang="tr-TR" dirty="0"/>
            </a:br>
            <a:r>
              <a:rPr lang="tr-TR" dirty="0"/>
              <a:t>Facebook</a:t>
            </a:r>
            <a:br>
              <a:rPr lang="tr-TR" dirty="0"/>
            </a:br>
            <a:r>
              <a:rPr lang="tr-TR" dirty="0"/>
              <a:t>Peer-</a:t>
            </a:r>
            <a:r>
              <a:rPr lang="tr-TR" dirty="0" err="1"/>
              <a:t>to</a:t>
            </a:r>
            <a:r>
              <a:rPr lang="tr-TR" dirty="0"/>
              <a:t>-</a:t>
            </a:r>
            <a:r>
              <a:rPr lang="tr-TR" dirty="0" err="1"/>
              <a:t>peer</a:t>
            </a:r>
            <a:r>
              <a:rPr lang="tr-TR" dirty="0"/>
              <a:t> dosya paylaşım sistemleri</a:t>
            </a:r>
            <a:br>
              <a:rPr lang="tr-TR" dirty="0"/>
            </a:br>
            <a:r>
              <a:rPr lang="tr-TR" dirty="0"/>
              <a:t>SETI @ Home</a:t>
            </a:r>
            <a:br>
              <a:rPr lang="tr-TR" dirty="0"/>
            </a:br>
            <a:r>
              <a:rPr lang="tr-TR" dirty="0"/>
              <a:t>Izgara ve küme hesaplama</a:t>
            </a:r>
            <a:br>
              <a:rPr lang="tr-TR" dirty="0"/>
            </a:br>
            <a:r>
              <a:rPr lang="tr-TR" dirty="0"/>
              <a:t>Bankalar (Bankamatikler)</a:t>
            </a:r>
            <a:br>
              <a:rPr lang="tr-TR" dirty="0"/>
            </a:br>
            <a:br>
              <a:rPr lang="tr-TR" dirty="0"/>
            </a:br>
            <a:r>
              <a:rPr lang="tr-TR" dirty="0"/>
              <a:t>nasıl böyle gerçek dünya sistemleri çalışmalarını anlamak için Faydalı</a:t>
            </a:r>
            <a:br>
              <a:rPr lang="tr-TR" dirty="0"/>
            </a:br>
            <a:br>
              <a:rPr lang="tr-TR" dirty="0"/>
            </a:br>
            <a:r>
              <a:rPr lang="tr-TR" dirty="0"/>
              <a:t>Ders dağıtık sistemler tasarlamak için temel esasları kapsar</a:t>
            </a: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19BEE-4A5D-46E8-B458-3D8FB775C967}" type="slidenum">
              <a:rPr lang="tr-TR" smtClean="0"/>
              <a:pPr/>
              <a:t>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893245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tr-TR" dirty="0"/>
              <a:t>Bir dağıtılmış Sisteminin Tanımı</a:t>
            </a:r>
          </a:p>
          <a:p>
            <a:r>
              <a:rPr lang="tr-TR" dirty="0"/>
              <a:t>Bir dağıtık sistem:</a:t>
            </a:r>
            <a:br>
              <a:rPr lang="tr-TR" dirty="0"/>
            </a:br>
            <a:r>
              <a:rPr lang="tr-TR" dirty="0"/>
              <a:t>birlikte çalışan birden fazla bağlı CPU'lar</a:t>
            </a:r>
            <a:br>
              <a:rPr lang="tr-TR" dirty="0"/>
            </a:br>
            <a:r>
              <a:rPr lang="tr-TR" dirty="0"/>
              <a:t>tek bir tutarlı bir sistem olarak kullanıcılarına görünen bağımsız bilgisayarlar topluluğu</a:t>
            </a:r>
            <a:br>
              <a:rPr lang="tr-TR" dirty="0"/>
            </a:br>
            <a:r>
              <a:rPr lang="tr-TR" dirty="0"/>
              <a:t>Örnekler: Paralel makineleri, ağ makineleri</a:t>
            </a:r>
            <a:br>
              <a:rPr lang="tr-TR" dirty="0"/>
            </a:br>
            <a:br>
              <a:rPr lang="tr-TR" dirty="0"/>
            </a:br>
            <a:r>
              <a:rPr lang="tr-TR" dirty="0"/>
              <a:t>Avantajları?</a:t>
            </a:r>
            <a:br>
              <a:rPr lang="tr-TR" dirty="0"/>
            </a:br>
            <a:r>
              <a:rPr lang="tr-TR" dirty="0"/>
              <a:t>İletişim ve olası kaynak paylaşımı</a:t>
            </a:r>
            <a:br>
              <a:rPr lang="tr-TR" dirty="0"/>
            </a:br>
            <a:r>
              <a:rPr lang="tr-TR" dirty="0"/>
              <a:t>Ekonomi - fiyat-performans oranı</a:t>
            </a:r>
            <a:br>
              <a:rPr lang="tr-TR" dirty="0"/>
            </a:br>
            <a:r>
              <a:rPr lang="tr-TR" dirty="0"/>
              <a:t>Güvenilirlik, ölçeklenebilirlik</a:t>
            </a:r>
            <a:br>
              <a:rPr lang="tr-TR" dirty="0"/>
            </a:br>
            <a:r>
              <a:rPr lang="tr-TR" dirty="0"/>
              <a:t>artan büyüme için potansiyel</a:t>
            </a:r>
            <a:br>
              <a:rPr lang="tr-TR" dirty="0"/>
            </a:br>
            <a:br>
              <a:rPr lang="tr-TR" dirty="0"/>
            </a:br>
            <a:r>
              <a:rPr lang="tr-TR" dirty="0"/>
              <a:t>Dezavantajları?</a:t>
            </a:r>
            <a:br>
              <a:rPr lang="tr-TR" dirty="0"/>
            </a:br>
            <a:r>
              <a:rPr lang="tr-TR" dirty="0"/>
              <a:t>Dağıtım farkında PL, işletim ve uygulamaları</a:t>
            </a:r>
            <a:br>
              <a:rPr lang="tr-TR" dirty="0"/>
            </a:br>
            <a:r>
              <a:rPr lang="tr-TR" dirty="0"/>
              <a:t>Ağ bağlantısı gerekli</a:t>
            </a:r>
            <a:br>
              <a:rPr lang="tr-TR" dirty="0"/>
            </a:br>
            <a:r>
              <a:rPr lang="tr-TR" dirty="0"/>
              <a:t>Güvenlik ve gizlilik</a:t>
            </a:r>
            <a:br>
              <a:rPr lang="tr-TR" dirty="0"/>
            </a:br>
            <a:r>
              <a:rPr lang="tr-TR" dirty="0"/>
              <a:t>Karmaşıklık - hata ayıklama zor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19BEE-4A5D-46E8-B458-3D8FB775C967}" type="slidenum">
              <a:rPr lang="tr-TR" smtClean="0"/>
              <a:pPr/>
              <a:t>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369448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tr-TR" dirty="0"/>
              <a:t>Dağıtık Sistemler Bazı Hedefleri</a:t>
            </a:r>
          </a:p>
          <a:p>
            <a:r>
              <a:rPr lang="tr-TR" dirty="0"/>
              <a:t>şeffaflık</a:t>
            </a:r>
            <a:br>
              <a:rPr lang="tr-TR" dirty="0"/>
            </a:br>
            <a:r>
              <a:rPr lang="tr-TR" dirty="0"/>
              <a:t>açıklık</a:t>
            </a:r>
            <a:br>
              <a:rPr lang="tr-TR" dirty="0"/>
            </a:br>
            <a:r>
              <a:rPr lang="tr-TR" dirty="0"/>
              <a:t>ölçeklenebilirlik</a:t>
            </a:r>
            <a:br>
              <a:rPr lang="tr-TR" dirty="0"/>
            </a:br>
            <a:r>
              <a:rPr lang="tr-TR" dirty="0"/>
              <a:t>Güvenilirlik</a:t>
            </a:r>
            <a:br>
              <a:rPr lang="tr-TR" dirty="0"/>
            </a:br>
            <a:r>
              <a:rPr lang="tr-TR" dirty="0" err="1"/>
              <a:t>uzayabilirlik</a:t>
            </a:r>
            <a:br>
              <a:rPr lang="tr-TR" dirty="0"/>
            </a:br>
            <a:r>
              <a:rPr lang="tr-TR" dirty="0"/>
              <a:t>Başka bir 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19BEE-4A5D-46E8-B458-3D8FB775C967}" type="slidenum">
              <a:rPr lang="tr-TR" smtClean="0"/>
              <a:pPr/>
              <a:t>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894835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Transparency in a Distributed System</a:t>
            </a:r>
            <a:endParaRPr lang="tr-TR" dirty="0"/>
          </a:p>
          <a:p>
            <a:endParaRPr lang="tr-TR" dirty="0"/>
          </a:p>
          <a:p>
            <a:endParaRPr lang="tr-TR" dirty="0">
              <a:effectLst/>
            </a:endParaRPr>
          </a:p>
          <a:p>
            <a:pPr rtl="0"/>
            <a:r>
              <a:rPr lang="tr-TR" dirty="0">
                <a:effectLst/>
              </a:rPr>
              <a:t>Erişim</a:t>
            </a:r>
            <a:br>
              <a:rPr lang="tr-TR" dirty="0">
                <a:effectLst/>
              </a:rPr>
            </a:br>
            <a:r>
              <a:rPr lang="tr-TR" dirty="0">
                <a:effectLst/>
              </a:rPr>
              <a:t>  veri gösterimi farklılıkları gizlemek ve kaynak nasıl erişilir</a:t>
            </a:r>
          </a:p>
          <a:p>
            <a:pPr rtl="0"/>
            <a:endParaRPr lang="tr-TR" dirty="0">
              <a:effectLst/>
            </a:endParaRPr>
          </a:p>
          <a:p>
            <a:pPr rtl="0"/>
            <a:r>
              <a:rPr lang="tr-TR" dirty="0"/>
              <a:t>yer</a:t>
            </a:r>
            <a:br>
              <a:rPr lang="tr-TR" dirty="0"/>
            </a:br>
            <a:r>
              <a:rPr lang="tr-TR" dirty="0"/>
              <a:t>Bir kaynağın bulunduğu yere gizlemek</a:t>
            </a:r>
          </a:p>
          <a:p>
            <a:pPr rtl="0"/>
            <a:endParaRPr lang="tr-TR" dirty="0">
              <a:effectLst/>
            </a:endParaRPr>
          </a:p>
          <a:p>
            <a:pPr rtl="0"/>
            <a:r>
              <a:rPr lang="tr-TR" dirty="0"/>
              <a:t>Göç</a:t>
            </a:r>
            <a:br>
              <a:rPr lang="tr-TR" dirty="0"/>
            </a:br>
            <a:r>
              <a:rPr lang="tr-TR" dirty="0"/>
              <a:t>Bir kaynak başka bir yere taşımak olabilir gizlemek</a:t>
            </a:r>
          </a:p>
          <a:p>
            <a:pPr rtl="0"/>
            <a:endParaRPr lang="tr-TR" dirty="0">
              <a:effectLst/>
            </a:endParaRPr>
          </a:p>
          <a:p>
            <a:pPr rtl="0"/>
            <a:endParaRPr lang="tr-TR" dirty="0">
              <a:effectLst/>
            </a:endParaRPr>
          </a:p>
          <a:p>
            <a:pPr rtl="0"/>
            <a:r>
              <a:rPr lang="tr-TR" dirty="0"/>
              <a:t>Taşınma</a:t>
            </a:r>
            <a:br>
              <a:rPr lang="tr-TR" dirty="0"/>
            </a:br>
            <a:r>
              <a:rPr lang="tr-TR" dirty="0"/>
              <a:t>Bir kaynak kullanımında ise başka bir yere taşınmış olabilir gizlemek</a:t>
            </a:r>
          </a:p>
          <a:p>
            <a:pPr rtl="0"/>
            <a:endParaRPr lang="tr-TR" dirty="0">
              <a:effectLst/>
            </a:endParaRPr>
          </a:p>
          <a:p>
            <a:endParaRPr lang="tr-TR" dirty="0">
              <a:effectLst/>
            </a:endParaRPr>
          </a:p>
          <a:p>
            <a:pPr rtl="0"/>
            <a:r>
              <a:rPr lang="tr-TR" dirty="0">
                <a:effectLst/>
              </a:rPr>
              <a:t>kopya</a:t>
            </a:r>
            <a:br>
              <a:rPr lang="tr-TR" dirty="0">
                <a:effectLst/>
              </a:rPr>
            </a:br>
            <a:r>
              <a:rPr lang="tr-TR" dirty="0">
                <a:effectLst/>
              </a:rPr>
              <a:t>Bir kaynak çoğaltılır gizlemek</a:t>
            </a:r>
          </a:p>
          <a:p>
            <a:pPr rtl="0"/>
            <a:endParaRPr lang="tr-TR" dirty="0">
              <a:effectLst/>
            </a:endParaRPr>
          </a:p>
          <a:p>
            <a:endParaRPr lang="tr-TR" dirty="0">
              <a:effectLst/>
            </a:endParaRPr>
          </a:p>
          <a:p>
            <a:pPr rtl="0"/>
            <a:r>
              <a:rPr lang="tr-TR" dirty="0">
                <a:effectLst/>
              </a:rPr>
              <a:t>eşzamanlılık</a:t>
            </a:r>
            <a:br>
              <a:rPr lang="tr-TR" dirty="0">
                <a:effectLst/>
              </a:rPr>
            </a:br>
            <a:r>
              <a:rPr lang="tr-TR" dirty="0">
                <a:effectLst/>
              </a:rPr>
              <a:t>Bir kaynak birkaç rekabetçi kullanıcı tarafından paylaşılan olabileceğini gizlemek</a:t>
            </a:r>
          </a:p>
          <a:p>
            <a:pPr rtl="0"/>
            <a:endParaRPr lang="tr-TR" dirty="0">
              <a:effectLst/>
            </a:endParaRPr>
          </a:p>
          <a:p>
            <a:pPr rtl="0"/>
            <a:endParaRPr lang="tr-TR" dirty="0">
              <a:effectLst/>
            </a:endParaRPr>
          </a:p>
          <a:p>
            <a:endParaRPr lang="tr-TR" dirty="0">
              <a:effectLst/>
            </a:endParaRPr>
          </a:p>
          <a:p>
            <a:pPr rtl="0"/>
            <a:r>
              <a:rPr lang="tr-TR" dirty="0">
                <a:effectLst/>
              </a:rPr>
              <a:t>başarısızlık</a:t>
            </a:r>
            <a:br>
              <a:rPr lang="tr-TR" dirty="0">
                <a:effectLst/>
              </a:rPr>
            </a:br>
            <a:r>
              <a:rPr lang="tr-TR" dirty="0">
                <a:effectLst/>
              </a:rPr>
              <a:t>Bir kaynağın hatası ve kurtarma gizle</a:t>
            </a:r>
          </a:p>
          <a:p>
            <a:pPr rtl="0"/>
            <a:endParaRPr lang="tr-TR" dirty="0">
              <a:effectLst/>
            </a:endParaRPr>
          </a:p>
          <a:p>
            <a:pPr rtl="0"/>
            <a:r>
              <a:rPr lang="tr-TR" dirty="0"/>
              <a:t>devamlılık</a:t>
            </a:r>
            <a:br>
              <a:rPr lang="tr-TR" dirty="0"/>
            </a:br>
            <a:r>
              <a:rPr lang="tr-TR" dirty="0"/>
              <a:t>bir (yazılım) kaynak bellek veya disk üzerinde olup olmadığını gizlemek</a:t>
            </a:r>
            <a:endParaRPr lang="tr-TR" dirty="0">
              <a:effectLst/>
            </a:endParaRPr>
          </a:p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19BEE-4A5D-46E8-B458-3D8FB775C967}" type="slidenum">
              <a:rPr lang="tr-TR" smtClean="0"/>
              <a:pPr/>
              <a:t>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320350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tr-TR" dirty="0"/>
              <a:t>şeffaflık ise</a:t>
            </a:r>
            <a:br>
              <a:rPr lang="tr-TR" dirty="0"/>
            </a:br>
            <a:r>
              <a:rPr lang="tr-TR" dirty="0"/>
              <a:t>Her zaman arzu edilmez</a:t>
            </a:r>
            <a:br>
              <a:rPr lang="tr-TR" dirty="0"/>
            </a:br>
            <a:r>
              <a:rPr lang="tr-TR" dirty="0"/>
              <a:t>farklı kıtalarda bulunan kullanıcılar (bağlam duyarlı)</a:t>
            </a:r>
            <a:br>
              <a:rPr lang="tr-TR" dirty="0"/>
            </a:br>
            <a:r>
              <a:rPr lang="tr-TR" dirty="0"/>
              <a:t>her zaman mümkün olmayabilir</a:t>
            </a:r>
            <a:br>
              <a:rPr lang="tr-TR" dirty="0"/>
            </a:br>
            <a:r>
              <a:rPr lang="tr-TR" dirty="0"/>
              <a:t>başarısızlıkları Gizleme (bir başarısız birinden yavaş bir bilgisayar ayırt edemez)</a:t>
            </a:r>
            <a:br>
              <a:rPr lang="tr-TR" dirty="0"/>
            </a:br>
            <a:r>
              <a:rPr lang="tr-TR" dirty="0"/>
              <a:t>şeffaflık yüksek derecede ve sistemin performansı arasındaki </a:t>
            </a:r>
            <a:r>
              <a:rPr lang="tr-TR" dirty="0" err="1"/>
              <a:t>trade-off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19BEE-4A5D-46E8-B458-3D8FB775C967}" type="slidenum">
              <a:rPr lang="tr-TR" smtClean="0"/>
              <a:pPr/>
              <a:t>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261156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656C7-6AF7-4A2E-892F-05AC39FCF095}" type="datetime1">
              <a:rPr lang="en-US" smtClean="0"/>
              <a:pPr/>
              <a:t>11/10/2016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FD95B-1B62-47A7-8F9E-D95EF798FF86}" type="datetime1">
              <a:rPr lang="en-US" smtClean="0"/>
              <a:pPr/>
              <a:t>11/10/2016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8B775-4C05-4833-98DC-3210F087C302}" type="datetime1">
              <a:rPr lang="en-US" smtClean="0"/>
              <a:pPr/>
              <a:t>11/10/2016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74046-18A6-47FB-80D1-56960FA030D1}" type="datetime1">
              <a:rPr lang="en-US" smtClean="0"/>
              <a:pPr/>
              <a:t>11/10/2016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D2CBD-98EA-4DFA-BA93-EA097AA66203}" type="datetime1">
              <a:rPr lang="en-US" smtClean="0"/>
              <a:pPr/>
              <a:t>11/10/2016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8B815-05FB-4F45-8A51-7D45FCC5BF51}" type="datetime1">
              <a:rPr lang="en-US" smtClean="0"/>
              <a:pPr/>
              <a:t>11/10/2016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EA1B9-BB05-441C-8D6C-9F82A8479921}" type="datetime1">
              <a:rPr lang="en-US" smtClean="0"/>
              <a:pPr/>
              <a:t>11/10/2016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59741-66F6-4073-B8CA-308B7468D84C}" type="datetime1">
              <a:rPr lang="en-US" smtClean="0"/>
              <a:pPr/>
              <a:t>11/10/2016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D3DC3-F17B-4F06-A85A-CFB01BE26572}" type="datetime1">
              <a:rPr lang="en-US" smtClean="0"/>
              <a:pPr/>
              <a:t>11/10/2016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0A0A9-5BC6-4B8D-99A2-EAE9909BB796}" type="datetime1">
              <a:rPr lang="en-US" smtClean="0"/>
              <a:pPr/>
              <a:t>11/10/2016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1E3BF-58B4-45AD-ABB1-48A85A1163CC}" type="datetime1">
              <a:rPr lang="en-US" smtClean="0"/>
              <a:pPr/>
              <a:t>11/10/2016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A1CBEA-8976-430B-B20A-BCED4EB36F82}" type="datetime1">
              <a:rPr lang="en-US" smtClean="0"/>
              <a:pPr/>
              <a:t>11/10/2016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81200"/>
            <a:ext cx="7772400" cy="1470025"/>
          </a:xfrm>
        </p:spPr>
        <p:txBody>
          <a:bodyPr/>
          <a:lstStyle/>
          <a:p>
            <a:r>
              <a:rPr lang="tr-TR" dirty="0"/>
              <a:t>Distributed (Operating) Systems</a:t>
            </a:r>
            <a:br>
              <a:rPr lang="en-US" dirty="0"/>
            </a:br>
            <a:r>
              <a:rPr lang="en-US" dirty="0"/>
              <a:t>-Introduction-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1371600" y="3962400"/>
            <a:ext cx="6400800" cy="2514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tr-TR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Computer Engineering Department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Distributed Systems Course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Ass</a:t>
            </a:r>
            <a:r>
              <a:rPr kumimoji="0" lang="tr-TR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oc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 Prof. Dr.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Ahmet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Sayar</a:t>
            </a:r>
            <a:endParaRPr kumimoji="0" lang="tr-TR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algn="ctr">
              <a:spcBef>
                <a:spcPct val="20000"/>
              </a:spcBef>
            </a:pPr>
            <a:r>
              <a:rPr lang="tr-TR" sz="2400" dirty="0">
                <a:solidFill>
                  <a:schemeClr val="tx1">
                    <a:tint val="75000"/>
                  </a:schemeClr>
                </a:solidFill>
              </a:rPr>
              <a:t>Kocaeli University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 </a:t>
            </a:r>
            <a:r>
              <a:rPr kumimoji="0" lang="tr-TR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Fall 2015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Open</a:t>
            </a:r>
            <a:r>
              <a:rPr lang="en-US" dirty="0" err="1"/>
              <a:t>ness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Offer services that are described a priori</a:t>
            </a:r>
          </a:p>
          <a:p>
            <a:pPr lvl="1"/>
            <a:r>
              <a:rPr lang="en-US" dirty="0"/>
              <a:t>Syntax and semantics are known via protocols</a:t>
            </a:r>
          </a:p>
          <a:p>
            <a:endParaRPr lang="en-US" sz="2100" dirty="0"/>
          </a:p>
          <a:p>
            <a:r>
              <a:rPr lang="tr-TR" dirty="0"/>
              <a:t>Servi</a:t>
            </a:r>
            <a:r>
              <a:rPr lang="en-US" dirty="0"/>
              <a:t>c</a:t>
            </a:r>
            <a:r>
              <a:rPr lang="tr-TR" dirty="0"/>
              <a:t>es specified via interfaces</a:t>
            </a:r>
          </a:p>
          <a:p>
            <a:endParaRPr lang="en-US" sz="2100" dirty="0"/>
          </a:p>
          <a:p>
            <a:r>
              <a:rPr lang="tr-TR" dirty="0"/>
              <a:t>Benefits</a:t>
            </a:r>
          </a:p>
          <a:p>
            <a:pPr lvl="1"/>
            <a:r>
              <a:rPr lang="tr-TR" dirty="0"/>
              <a:t>Interoperability</a:t>
            </a:r>
          </a:p>
          <a:p>
            <a:pPr lvl="1"/>
            <a:r>
              <a:rPr lang="tr-TR" dirty="0"/>
              <a:t>Portability</a:t>
            </a:r>
            <a:endParaRPr lang="en-US" dirty="0"/>
          </a:p>
          <a:p>
            <a:pPr lvl="1"/>
            <a:r>
              <a:rPr lang="en-US" dirty="0"/>
              <a:t>Extensibility</a:t>
            </a:r>
            <a:endParaRPr lang="tr-TR" dirty="0"/>
          </a:p>
          <a:p>
            <a:endParaRPr lang="en-US" sz="2100" dirty="0"/>
          </a:p>
          <a:p>
            <a:r>
              <a:rPr lang="tr-TR" dirty="0"/>
              <a:t>Extensibility</a:t>
            </a:r>
          </a:p>
          <a:p>
            <a:pPr lvl="1"/>
            <a:r>
              <a:rPr lang="en-US" dirty="0"/>
              <a:t>Open system evolve over time and should be extensible to </a:t>
            </a:r>
            <a:r>
              <a:rPr lang="tr-TR" dirty="0"/>
              <a:t>accommodate new functionality.</a:t>
            </a:r>
          </a:p>
          <a:p>
            <a:pPr lvl="1"/>
            <a:r>
              <a:rPr lang="tr-TR" dirty="0"/>
              <a:t>Separate policy from mechanism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Scalability Problems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9668256"/>
              </p:ext>
            </p:extLst>
          </p:nvPr>
        </p:nvGraphicFramePr>
        <p:xfrm>
          <a:off x="914400" y="2286000"/>
          <a:ext cx="8229600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997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298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r>
                        <a:rPr lang="en-US" dirty="0"/>
                        <a:t>Concept</a:t>
                      </a:r>
                      <a:endParaRPr lang="tr-TR" dirty="0"/>
                    </a:p>
                  </a:txBody>
                  <a:tcPr marL="101809" marR="10180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</a:t>
                      </a:r>
                      <a:endParaRPr lang="tr-TR" dirty="0"/>
                    </a:p>
                  </a:txBody>
                  <a:tcPr marL="101809" marR="10180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r>
                        <a:rPr lang="tr-TR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Centralized services</a:t>
                      </a:r>
                      <a:endParaRPr lang="tr-TR" dirty="0"/>
                    </a:p>
                  </a:txBody>
                  <a:tcPr marL="101809" marR="101809"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 single server for all users</a:t>
                      </a:r>
                      <a:endParaRPr lang="tr-TR" dirty="0"/>
                    </a:p>
                  </a:txBody>
                  <a:tcPr marL="101809" marR="101809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tr-TR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Centralized data</a:t>
                      </a:r>
                      <a:endParaRPr lang="tr-TR" dirty="0"/>
                    </a:p>
                  </a:txBody>
                  <a:tcPr marL="101809" marR="101809"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 single on-line telephone book</a:t>
                      </a:r>
                      <a:endParaRPr lang="tr-TR" dirty="0"/>
                    </a:p>
                  </a:txBody>
                  <a:tcPr marL="101809" marR="101809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tr-TR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Centralized algorithms</a:t>
                      </a:r>
                      <a:endParaRPr lang="tr-TR" dirty="0"/>
                    </a:p>
                  </a:txBody>
                  <a:tcPr marL="101809" marR="101809"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Doing routing based on complete information</a:t>
                      </a:r>
                      <a:endParaRPr lang="tr-TR" dirty="0"/>
                    </a:p>
                  </a:txBody>
                  <a:tcPr marL="101809" marR="101809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743200" y="1600200"/>
            <a:ext cx="45034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400" b="1" dirty="0">
                <a:solidFill>
                  <a:srgbClr val="002060"/>
                </a:solidFill>
              </a:rPr>
              <a:t>Examples of scalability limitations</a:t>
            </a:r>
          </a:p>
        </p:txBody>
      </p:sp>
      <p:sp>
        <p:nvSpPr>
          <p:cNvPr id="7" name="Rectangle 6"/>
          <p:cNvSpPr/>
          <p:nvPr/>
        </p:nvSpPr>
        <p:spPr>
          <a:xfrm>
            <a:off x="685800" y="4572000"/>
            <a:ext cx="76962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T</a:t>
            </a:r>
            <a:r>
              <a:rPr lang="tr-TR" sz="2400" dirty="0"/>
              <a:t>hree different dimensions</a:t>
            </a:r>
            <a:r>
              <a:rPr lang="en-US" sz="2400" dirty="0"/>
              <a:t> of Scalability</a:t>
            </a:r>
            <a:endParaRPr lang="tr-TR" sz="2400" dirty="0"/>
          </a:p>
          <a:p>
            <a:r>
              <a:rPr lang="en-US" sz="2400" dirty="0"/>
              <a:t>• Size (the number of users and/or </a:t>
            </a:r>
            <a:r>
              <a:rPr lang="tr-TR" sz="2400" dirty="0"/>
              <a:t>data</a:t>
            </a:r>
            <a:r>
              <a:rPr lang="en-US" sz="2400" dirty="0"/>
              <a:t>)</a:t>
            </a:r>
          </a:p>
          <a:p>
            <a:r>
              <a:rPr lang="tr-TR" sz="2400" dirty="0"/>
              <a:t>• Geographical (maximum distance between</a:t>
            </a:r>
            <a:r>
              <a:rPr lang="en-US" sz="2400" dirty="0"/>
              <a:t> </a:t>
            </a:r>
            <a:r>
              <a:rPr lang="tr-TR" sz="2400" dirty="0"/>
              <a:t>participants)</a:t>
            </a:r>
          </a:p>
          <a:p>
            <a:r>
              <a:rPr lang="tr-TR" sz="2400" dirty="0"/>
              <a:t>• Administrative (number of administrative</a:t>
            </a:r>
            <a:r>
              <a:rPr lang="en-US" sz="2400" dirty="0"/>
              <a:t> </a:t>
            </a:r>
            <a:r>
              <a:rPr lang="tr-TR" sz="2400" dirty="0"/>
              <a:t>domains)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Scaling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6150"/>
          </a:xfrm>
        </p:spPr>
        <p:txBody>
          <a:bodyPr>
            <a:normAutofit fontScale="85000" lnSpcReduction="20000"/>
          </a:bodyPr>
          <a:lstStyle/>
          <a:p>
            <a:r>
              <a:rPr lang="en-US" i="1" dirty="0"/>
              <a:t>Characteristics of decentralized algorithms</a:t>
            </a:r>
          </a:p>
          <a:p>
            <a:pPr lvl="1"/>
            <a:r>
              <a:rPr lang="en-US" dirty="0"/>
              <a:t>No machine has complete state</a:t>
            </a:r>
          </a:p>
          <a:p>
            <a:pPr lvl="1"/>
            <a:r>
              <a:rPr lang="en-US" dirty="0"/>
              <a:t>Make decision based on local information</a:t>
            </a:r>
          </a:p>
          <a:p>
            <a:pPr lvl="1"/>
            <a:r>
              <a:rPr lang="en-US" dirty="0"/>
              <a:t>A single failure does not bring down the system</a:t>
            </a:r>
          </a:p>
          <a:p>
            <a:pPr lvl="1"/>
            <a:r>
              <a:rPr lang="tr-TR" dirty="0"/>
              <a:t>No global clock</a:t>
            </a:r>
          </a:p>
          <a:p>
            <a:endParaRPr lang="en-US" i="1" dirty="0"/>
          </a:p>
          <a:p>
            <a:r>
              <a:rPr lang="tr-TR" i="1" dirty="0"/>
              <a:t>Techniques</a:t>
            </a:r>
          </a:p>
          <a:p>
            <a:pPr lvl="1"/>
            <a:r>
              <a:rPr lang="tr-TR" dirty="0"/>
              <a:t>Asynchronous communication</a:t>
            </a:r>
            <a:r>
              <a:rPr lang="en-US" dirty="0"/>
              <a:t> (for geographical scalability)</a:t>
            </a:r>
            <a:endParaRPr lang="tr-TR" dirty="0"/>
          </a:p>
          <a:p>
            <a:pPr lvl="2"/>
            <a:r>
              <a:rPr lang="tr-TR" dirty="0"/>
              <a:t>Possible for batch jobs</a:t>
            </a:r>
          </a:p>
          <a:p>
            <a:pPr lvl="2"/>
            <a:r>
              <a:rPr lang="tr-TR" dirty="0"/>
              <a:t>Not possible for interactive jobs (see slide 12)</a:t>
            </a:r>
          </a:p>
          <a:p>
            <a:pPr lvl="1"/>
            <a:r>
              <a:rPr lang="tr-TR" dirty="0"/>
              <a:t>Distribution</a:t>
            </a:r>
            <a:r>
              <a:rPr lang="en-US" dirty="0"/>
              <a:t> (</a:t>
            </a:r>
            <a:r>
              <a:rPr lang="tr-TR" dirty="0"/>
              <a:t>see </a:t>
            </a:r>
            <a:r>
              <a:rPr lang="en-US" dirty="0"/>
              <a:t>slide 13)</a:t>
            </a:r>
            <a:endParaRPr lang="tr-TR" dirty="0"/>
          </a:p>
          <a:p>
            <a:pPr lvl="1"/>
            <a:r>
              <a:rPr lang="tr-TR" dirty="0"/>
              <a:t>Caching and replication</a:t>
            </a:r>
            <a:r>
              <a:rPr lang="en-US" dirty="0"/>
              <a:t> (availability and performance)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Scaling Techniques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5715000"/>
            <a:ext cx="8229600" cy="990600"/>
          </a:xfrm>
        </p:spPr>
        <p:txBody>
          <a:bodyPr>
            <a:normAutofit fontScale="70000" lnSpcReduction="20000"/>
          </a:bodyPr>
          <a:lstStyle/>
          <a:p>
            <a:r>
              <a:rPr lang="tr-TR" dirty="0"/>
              <a:t>The difference between letting:</a:t>
            </a:r>
            <a:endParaRPr lang="en-US" dirty="0"/>
          </a:p>
          <a:p>
            <a:pPr marL="971550" lvl="1" indent="-514350">
              <a:buFont typeface="+mj-lt"/>
              <a:buAutoNum type="alphaLcParenR"/>
            </a:pPr>
            <a:r>
              <a:rPr lang="en-US" dirty="0"/>
              <a:t>A </a:t>
            </a:r>
            <a:r>
              <a:rPr lang="tr-TR" dirty="0"/>
              <a:t>server or</a:t>
            </a:r>
            <a:endParaRPr lang="en-US" dirty="0"/>
          </a:p>
          <a:p>
            <a:pPr marL="971550" lvl="1" indent="-514350">
              <a:buFont typeface="+mj-lt"/>
              <a:buAutoNum type="alphaLcParenR"/>
            </a:pPr>
            <a:r>
              <a:rPr lang="en-US" dirty="0"/>
              <a:t>A client check forms as they are being filled</a:t>
            </a:r>
            <a:endParaRPr lang="tr-TR" dirty="0"/>
          </a:p>
        </p:txBody>
      </p:sp>
      <p:pic>
        <p:nvPicPr>
          <p:cNvPr id="4" name="Picture 6" descr="01-0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1219200"/>
            <a:ext cx="8001000" cy="4492664"/>
          </a:xfrm>
          <a:prstGeom prst="rect">
            <a:avLst/>
          </a:prstGeom>
          <a:noFill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Scaling Techniques (</a:t>
            </a:r>
            <a:r>
              <a:rPr lang="en-US" dirty="0"/>
              <a:t>2</a:t>
            </a:r>
            <a:r>
              <a:rPr lang="tr-TR" dirty="0"/>
              <a:t>)</a:t>
            </a:r>
          </a:p>
        </p:txBody>
      </p:sp>
      <p:pic>
        <p:nvPicPr>
          <p:cNvPr id="4" name="Picture 6" descr="01-0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1752600"/>
            <a:ext cx="8582025" cy="3778250"/>
          </a:xfrm>
          <a:prstGeom prst="rect">
            <a:avLst/>
          </a:prstGeom>
          <a:noFill/>
        </p:spPr>
      </p:pic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914400" y="5715000"/>
            <a:ext cx="7772400" cy="8223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609600" indent="-609600">
              <a:spcBef>
                <a:spcPct val="20000"/>
              </a:spcBef>
              <a:buClr>
                <a:schemeClr val="accent2"/>
              </a:buClr>
            </a:pPr>
            <a:r>
              <a:rPr lang="en-US" sz="2400" dirty="0">
                <a:latin typeface="Arial" charset="0"/>
              </a:rPr>
              <a:t>An example of dividing </a:t>
            </a:r>
            <a:r>
              <a:rPr lang="en-US" sz="2400">
                <a:latin typeface="Arial" charset="0"/>
              </a:rPr>
              <a:t>the DNS name </a:t>
            </a:r>
            <a:r>
              <a:rPr lang="en-US" sz="2400" dirty="0">
                <a:latin typeface="Arial" charset="0"/>
              </a:rPr>
              <a:t>space into zones.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Distributed Systems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r>
              <a:rPr lang="en-US" dirty="0"/>
              <a:t>Distributed Computing Systems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Cluster Computing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Grid Computing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Cloud Computing</a:t>
            </a:r>
          </a:p>
          <a:p>
            <a:r>
              <a:rPr lang="en-US" dirty="0"/>
              <a:t>Distributed Information Systems</a:t>
            </a:r>
          </a:p>
          <a:p>
            <a:r>
              <a:rPr lang="en-US" dirty="0"/>
              <a:t>Distributed Embedded Systems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Cluster Computing Systems</a:t>
            </a:r>
            <a:endParaRPr lang="tr-TR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066799"/>
          </a:xfrm>
        </p:spPr>
        <p:txBody>
          <a:bodyPr>
            <a:noAutofit/>
          </a:bodyPr>
          <a:lstStyle/>
          <a:p>
            <a:r>
              <a:rPr lang="tr-TR" sz="2400" dirty="0"/>
              <a:t>Collection of similar workstations and PCs</a:t>
            </a:r>
            <a:r>
              <a:rPr lang="en-US" sz="2400" dirty="0"/>
              <a:t> closely connected by means of high-speed local area network</a:t>
            </a:r>
            <a:endParaRPr lang="tr-TR" sz="2400" dirty="0"/>
          </a:p>
        </p:txBody>
      </p:sp>
      <p:pic>
        <p:nvPicPr>
          <p:cNvPr id="4" name="Picture 7" descr="01-0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2913" y="2895600"/>
            <a:ext cx="8596287" cy="3309938"/>
          </a:xfrm>
          <a:prstGeom prst="rect">
            <a:avLst/>
          </a:prstGeom>
          <a:noFill/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Grid Computing Systems</a:t>
            </a:r>
            <a:endParaRPr lang="tr-TR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06680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Collection of distributed systems where each system may fall under a different administrative domain.</a:t>
            </a:r>
          </a:p>
          <a:p>
            <a:r>
              <a:rPr lang="en-US" dirty="0"/>
              <a:t>Hardware, software and network are most probably very different</a:t>
            </a:r>
            <a:endParaRPr lang="tr-TR" dirty="0"/>
          </a:p>
        </p:txBody>
      </p:sp>
      <p:pic>
        <p:nvPicPr>
          <p:cNvPr id="6" name="Picture 4" descr="01-0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09713" y="3124200"/>
            <a:ext cx="6100762" cy="3463925"/>
          </a:xfrm>
          <a:prstGeom prst="rect">
            <a:avLst/>
          </a:prstGeom>
          <a:noFill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8" name="Right Brace 7"/>
          <p:cNvSpPr/>
          <p:nvPr/>
        </p:nvSpPr>
        <p:spPr>
          <a:xfrm>
            <a:off x="7848600" y="4038600"/>
            <a:ext cx="304800" cy="25146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" name="TextBox 8"/>
          <p:cNvSpPr txBox="1"/>
          <p:nvPr/>
        </p:nvSpPr>
        <p:spPr>
          <a:xfrm>
            <a:off x="8077200" y="4267200"/>
            <a:ext cx="1066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Grid middleware  layer</a:t>
            </a:r>
            <a:endParaRPr lang="tr-TR" sz="24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Cloud Computing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Cloud computing is a type of Grid computing OR evaluation result of Grid computing</a:t>
            </a:r>
          </a:p>
          <a:p>
            <a:r>
              <a:rPr lang="en-US" dirty="0"/>
              <a:t>Grid says: “Let’s join our domains and efforts by sharing your resources in order to get more computational power”.</a:t>
            </a:r>
          </a:p>
          <a:p>
            <a:r>
              <a:rPr lang="en-US" dirty="0"/>
              <a:t>Cloud says: “We can provide you more computational power than what you need. Just tell us what you want and we will give it to you”.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Emerging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648199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tr-TR" dirty="0"/>
              <a:t>Distributed Pervasive Systems</a:t>
            </a:r>
          </a:p>
          <a:p>
            <a:pPr marL="914400" lvl="1" indent="-457200"/>
            <a:r>
              <a:rPr lang="en-US" dirty="0"/>
              <a:t>“smaller” nodes with networking capabilities</a:t>
            </a:r>
          </a:p>
          <a:p>
            <a:pPr marL="1371600" lvl="2" indent="-457200"/>
            <a:r>
              <a:rPr lang="tr-TR" dirty="0"/>
              <a:t>Computing is “everywhere”</a:t>
            </a:r>
            <a:endParaRPr lang="en-US" dirty="0"/>
          </a:p>
          <a:p>
            <a:pPr marL="1371600" lvl="2" indent="-457200"/>
            <a:r>
              <a:rPr lang="en-US" dirty="0"/>
              <a:t>lack of human admin control</a:t>
            </a:r>
            <a:endParaRPr lang="tr-TR" dirty="0"/>
          </a:p>
          <a:p>
            <a:pPr marL="914400" lvl="1" indent="-457200"/>
            <a:r>
              <a:rPr lang="en-US" dirty="0"/>
              <a:t>Home networks: </a:t>
            </a:r>
            <a:r>
              <a:rPr lang="en-US" dirty="0" err="1"/>
              <a:t>TiVO</a:t>
            </a:r>
            <a:r>
              <a:rPr lang="en-US" dirty="0"/>
              <a:t>, Windows Media Center, …</a:t>
            </a:r>
          </a:p>
          <a:p>
            <a:pPr marL="914400" lvl="1" indent="-457200"/>
            <a:r>
              <a:rPr lang="en-US" dirty="0"/>
              <a:t>Mobile computing: smart phones, </a:t>
            </a:r>
            <a:r>
              <a:rPr lang="en-US" dirty="0" err="1"/>
              <a:t>iPODs</a:t>
            </a:r>
            <a:r>
              <a:rPr lang="en-US" dirty="0"/>
              <a:t>, Car-based PCs</a:t>
            </a:r>
          </a:p>
          <a:p>
            <a:pPr marL="914400" lvl="1" indent="-457200"/>
            <a:r>
              <a:rPr lang="en-US" dirty="0"/>
              <a:t>Automatically discover the environment and nestle in</a:t>
            </a:r>
          </a:p>
          <a:p>
            <a:pPr marL="514350" indent="-514350">
              <a:buFont typeface="+mj-lt"/>
              <a:buAutoNum type="arabicPeriod"/>
            </a:pPr>
            <a:r>
              <a:rPr lang="tr-TR" dirty="0"/>
              <a:t>Sensor networks</a:t>
            </a:r>
          </a:p>
          <a:p>
            <a:pPr marL="514350" indent="-514350">
              <a:buFont typeface="+mj-lt"/>
              <a:buAutoNum type="arabicPeriod"/>
            </a:pPr>
            <a:r>
              <a:rPr lang="tr-TR" dirty="0"/>
              <a:t>Health-care: personal area networks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Distributed System?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distributed system is</a:t>
            </a:r>
          </a:p>
          <a:p>
            <a:endParaRPr lang="en-US" dirty="0"/>
          </a:p>
          <a:p>
            <a:pPr algn="ctr">
              <a:buNone/>
            </a:pPr>
            <a:r>
              <a:rPr lang="en-US" dirty="0"/>
              <a:t>  A collection of independent computers that appears to its users as a SINGLE COHERENT SYSTEM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Pervasive/Ubiquitous Computing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200" dirty="0"/>
              <a:t>Requirements for pervasive systems</a:t>
            </a:r>
          </a:p>
          <a:p>
            <a:pPr lvl="1">
              <a:buFontTx/>
              <a:buChar char="•"/>
            </a:pPr>
            <a:r>
              <a:rPr lang="en-US" sz="2000" dirty="0"/>
              <a:t>Embrace contextual changes. (be aware of the fact that environment may change all the time)</a:t>
            </a:r>
          </a:p>
          <a:p>
            <a:pPr lvl="1">
              <a:buFontTx/>
              <a:buChar char="•"/>
            </a:pPr>
            <a:r>
              <a:rPr lang="en-US" sz="2000" dirty="0"/>
              <a:t>Encourage ad hoc composition. (many devices will be used in very different ways by different users)</a:t>
            </a:r>
          </a:p>
          <a:p>
            <a:pPr lvl="1">
              <a:buFontTx/>
              <a:buChar char="•"/>
            </a:pPr>
            <a:r>
              <a:rPr lang="en-US" sz="2000" dirty="0"/>
              <a:t>Recognize sharing as the default.</a:t>
            </a:r>
          </a:p>
          <a:p>
            <a:endParaRPr lang="en-US" sz="2200" dirty="0"/>
          </a:p>
          <a:p>
            <a:r>
              <a:rPr lang="en-US" sz="2200" dirty="0"/>
              <a:t>Move beyond desktop machine</a:t>
            </a:r>
          </a:p>
          <a:p>
            <a:r>
              <a:rPr lang="en-US" sz="2200" dirty="0"/>
              <a:t>Computing is embedded everywhere in the environment</a:t>
            </a:r>
          </a:p>
          <a:p>
            <a:r>
              <a:rPr lang="en-US" sz="2200" dirty="0"/>
              <a:t>Computing capabilities, any time, any place</a:t>
            </a:r>
          </a:p>
          <a:p>
            <a:r>
              <a:rPr lang="en-US" sz="2200" dirty="0"/>
              <a:t>“Invisible” resources</a:t>
            </a:r>
          </a:p>
          <a:p>
            <a:r>
              <a:rPr lang="en-US" sz="2200" dirty="0"/>
              <a:t>Machines sense users’ presence and act accordingly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Sensor Networks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837237"/>
            <a:ext cx="8229600" cy="792163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Organizing a sensor network database, while storing and processing data only at the operator’s site</a:t>
            </a:r>
          </a:p>
        </p:txBody>
      </p:sp>
      <p:pic>
        <p:nvPicPr>
          <p:cNvPr id="4" name="Picture 4" descr="01-13"/>
          <p:cNvPicPr>
            <a:picLocks noChangeAspect="1" noChangeArrowheads="1"/>
          </p:cNvPicPr>
          <p:nvPr/>
        </p:nvPicPr>
        <p:blipFill>
          <a:blip r:embed="rId3" cstate="print"/>
          <a:srcRect b="52452"/>
          <a:stretch>
            <a:fillRect/>
          </a:stretch>
        </p:blipFill>
        <p:spPr bwMode="auto">
          <a:xfrm>
            <a:off x="304800" y="1427162"/>
            <a:ext cx="8412163" cy="4211637"/>
          </a:xfrm>
          <a:prstGeom prst="rect">
            <a:avLst/>
          </a:prstGeom>
          <a:noFill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Sensor Networks - Cont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314" y="5542645"/>
            <a:ext cx="8229600" cy="781955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Organizing a sensor network database, while storing and processing data only at the sensors</a:t>
            </a:r>
            <a:endParaRPr lang="tr-TR" dirty="0"/>
          </a:p>
        </p:txBody>
      </p:sp>
      <p:pic>
        <p:nvPicPr>
          <p:cNvPr id="4" name="Picture 4" descr="01-13"/>
          <p:cNvPicPr>
            <a:picLocks noChangeAspect="1" noChangeArrowheads="1"/>
          </p:cNvPicPr>
          <p:nvPr/>
        </p:nvPicPr>
        <p:blipFill>
          <a:blip r:embed="rId3" cstate="print"/>
          <a:srcRect t="52023"/>
          <a:stretch>
            <a:fillRect/>
          </a:stretch>
        </p:blipFill>
        <p:spPr bwMode="auto">
          <a:xfrm>
            <a:off x="324790" y="1381124"/>
            <a:ext cx="8373124" cy="3724275"/>
          </a:xfrm>
          <a:prstGeom prst="rect">
            <a:avLst/>
          </a:prstGeom>
          <a:noFill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Sensor Networks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/>
              <a:t>Questions concerning sensor networks:</a:t>
            </a:r>
          </a:p>
          <a:p>
            <a:pPr lvl="1">
              <a:buFontTx/>
              <a:buChar char="•"/>
            </a:pPr>
            <a:r>
              <a:rPr lang="en-US" dirty="0"/>
              <a:t>How do we (dynamically) set up an efficient tree in a sensor network?</a:t>
            </a:r>
          </a:p>
          <a:p>
            <a:pPr lvl="1">
              <a:buFontTx/>
              <a:buChar char="•"/>
            </a:pPr>
            <a:r>
              <a:rPr lang="en-US" dirty="0"/>
              <a:t>How does aggregation of results take place? Can it be controlled?</a:t>
            </a:r>
          </a:p>
          <a:p>
            <a:pPr lvl="1">
              <a:buFontTx/>
              <a:buChar char="•"/>
            </a:pPr>
            <a:r>
              <a:rPr lang="en-US" dirty="0"/>
              <a:t>What happens when network links fail?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Electronic Health Care Systems</a:t>
            </a:r>
          </a:p>
        </p:txBody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5110162"/>
            <a:ext cx="8534400" cy="1138237"/>
          </a:xfrm>
        </p:spPr>
        <p:txBody>
          <a:bodyPr>
            <a:noAutofit/>
          </a:bodyPr>
          <a:lstStyle/>
          <a:p>
            <a:r>
              <a:rPr lang="en-US" sz="1800" dirty="0"/>
              <a:t>Monitoring a person in a pervasive electronic health care system, using </a:t>
            </a:r>
          </a:p>
          <a:p>
            <a:r>
              <a:rPr lang="en-US" sz="1800" dirty="0"/>
              <a:t>(a) a local hub or </a:t>
            </a:r>
          </a:p>
          <a:p>
            <a:r>
              <a:rPr lang="en-US" sz="1800" dirty="0"/>
              <a:t>(b) a continuous wireless connection.</a:t>
            </a:r>
          </a:p>
        </p:txBody>
      </p:sp>
      <p:pic>
        <p:nvPicPr>
          <p:cNvPr id="161796" name="Picture 4" descr="01-1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9875" y="1520825"/>
            <a:ext cx="8607425" cy="3073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Electronic Health Care Systems - Cont</a:t>
            </a:r>
          </a:p>
        </p:txBody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6750" y="1600200"/>
            <a:ext cx="8096250" cy="4953000"/>
          </a:xfrm>
        </p:spPr>
        <p:txBody>
          <a:bodyPr/>
          <a:lstStyle/>
          <a:p>
            <a:pPr algn="l">
              <a:lnSpc>
                <a:spcPct val="90000"/>
              </a:lnSpc>
            </a:pPr>
            <a:r>
              <a:rPr lang="en-US" sz="2800" dirty="0"/>
              <a:t>Questions to be addressed for health care systems:</a:t>
            </a:r>
          </a:p>
          <a:p>
            <a:pPr algn="l">
              <a:lnSpc>
                <a:spcPct val="90000"/>
              </a:lnSpc>
              <a:buFontTx/>
              <a:buChar char="•"/>
            </a:pPr>
            <a:r>
              <a:rPr lang="en-US" sz="2800" dirty="0"/>
              <a:t>Where and how should monitored data be stored?</a:t>
            </a:r>
          </a:p>
          <a:p>
            <a:pPr algn="l">
              <a:lnSpc>
                <a:spcPct val="90000"/>
              </a:lnSpc>
              <a:buFontTx/>
              <a:buChar char="•"/>
            </a:pPr>
            <a:r>
              <a:rPr lang="en-US" sz="2800" dirty="0"/>
              <a:t>How can we prevent loss of crucial data?</a:t>
            </a:r>
          </a:p>
          <a:p>
            <a:pPr algn="l">
              <a:lnSpc>
                <a:spcPct val="90000"/>
              </a:lnSpc>
              <a:buFontTx/>
              <a:buChar char="•"/>
            </a:pPr>
            <a:r>
              <a:rPr lang="en-US" sz="2800" dirty="0"/>
              <a:t>What infrastructure is needed to generate and propagate alerts?</a:t>
            </a:r>
          </a:p>
          <a:p>
            <a:pPr algn="l">
              <a:lnSpc>
                <a:spcPct val="90000"/>
              </a:lnSpc>
              <a:buFontTx/>
              <a:buChar char="•"/>
            </a:pPr>
            <a:r>
              <a:rPr lang="en-US" sz="2800" dirty="0"/>
              <a:t>How can physicians provide online feedback?</a:t>
            </a:r>
          </a:p>
          <a:p>
            <a:pPr algn="l">
              <a:lnSpc>
                <a:spcPct val="90000"/>
              </a:lnSpc>
              <a:buFontTx/>
              <a:buChar char="•"/>
            </a:pPr>
            <a:r>
              <a:rPr lang="en-US" sz="2800" dirty="0"/>
              <a:t>How can extreme robustness of the monitoring system be realized?</a:t>
            </a:r>
          </a:p>
          <a:p>
            <a:pPr algn="l">
              <a:lnSpc>
                <a:spcPct val="90000"/>
              </a:lnSpc>
              <a:buFontTx/>
              <a:buChar char="•"/>
            </a:pPr>
            <a:r>
              <a:rPr lang="en-US" sz="2800" dirty="0"/>
              <a:t>What are the security issues and how can the proper policies be enforced?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12268200" cy="1143000"/>
          </a:xfrm>
        </p:spPr>
        <p:txBody>
          <a:bodyPr/>
          <a:lstStyle/>
          <a:p>
            <a:r>
              <a:rPr lang="tr-TR" dirty="0"/>
              <a:t>Course 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tr-TR" dirty="0"/>
              <a:t>Introduction</a:t>
            </a:r>
          </a:p>
          <a:p>
            <a:pPr lvl="1"/>
            <a:r>
              <a:rPr lang="tr-TR" dirty="0"/>
              <a:t>What, why, basics...</a:t>
            </a:r>
          </a:p>
          <a:p>
            <a:endParaRPr lang="en-US" sz="2000" dirty="0"/>
          </a:p>
          <a:p>
            <a:r>
              <a:rPr lang="tr-TR" dirty="0"/>
              <a:t>Distributed Architectures</a:t>
            </a:r>
            <a:endParaRPr lang="en-US" dirty="0"/>
          </a:p>
          <a:p>
            <a:endParaRPr lang="en-US" sz="2000" dirty="0"/>
          </a:p>
          <a:p>
            <a:r>
              <a:rPr lang="tr-TR" dirty="0"/>
              <a:t>Interprocess Communication</a:t>
            </a:r>
            <a:endParaRPr lang="en-US" dirty="0"/>
          </a:p>
          <a:p>
            <a:pPr lvl="1"/>
            <a:r>
              <a:rPr lang="en-US" dirty="0"/>
              <a:t>RPCs, RMI, message- and stream-oriented communication.</a:t>
            </a:r>
          </a:p>
          <a:p>
            <a:endParaRPr lang="en-US" sz="2000" dirty="0"/>
          </a:p>
          <a:p>
            <a:r>
              <a:rPr lang="tr-TR" dirty="0"/>
              <a:t>Processes and their scheduling</a:t>
            </a:r>
            <a:endParaRPr lang="en-US" dirty="0"/>
          </a:p>
          <a:p>
            <a:pPr lvl="1"/>
            <a:r>
              <a:rPr lang="en-US" dirty="0"/>
              <a:t>Thread/process scheduling, code/process migration, virtualization.</a:t>
            </a:r>
          </a:p>
          <a:p>
            <a:endParaRPr lang="en-US" sz="2000" dirty="0"/>
          </a:p>
          <a:p>
            <a:r>
              <a:rPr lang="tr-TR" dirty="0"/>
              <a:t>Naming and location management</a:t>
            </a:r>
            <a:endParaRPr lang="en-US" dirty="0"/>
          </a:p>
          <a:p>
            <a:pPr lvl="1"/>
            <a:r>
              <a:rPr lang="tr-TR" dirty="0"/>
              <a:t>Entities, addresses, </a:t>
            </a:r>
            <a:r>
              <a:rPr lang="tr-TR" dirty="0" err="1"/>
              <a:t>access</a:t>
            </a:r>
            <a:r>
              <a:rPr lang="tr-TR" dirty="0"/>
              <a:t> </a:t>
            </a:r>
            <a:r>
              <a:rPr lang="tr-TR" dirty="0" err="1"/>
              <a:t>points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Course 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Resource sharing, replication and consistency</a:t>
            </a:r>
          </a:p>
          <a:p>
            <a:pPr lvl="1"/>
            <a:r>
              <a:rPr lang="en-US" dirty="0"/>
              <a:t>DFS, consistency issues, caching and replication</a:t>
            </a:r>
          </a:p>
          <a:p>
            <a:endParaRPr lang="en-US" sz="2000" dirty="0"/>
          </a:p>
          <a:p>
            <a:r>
              <a:rPr lang="tr-TR" dirty="0"/>
              <a:t>Fault-tolerance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Node failure or network failure ?</a:t>
            </a:r>
          </a:p>
          <a:p>
            <a:endParaRPr lang="en-US" sz="2000" dirty="0"/>
          </a:p>
          <a:p>
            <a:r>
              <a:rPr lang="tr-TR" dirty="0"/>
              <a:t>Security in distributed </a:t>
            </a:r>
            <a:r>
              <a:rPr lang="en-US" dirty="0"/>
              <a:t>s</a:t>
            </a:r>
            <a:r>
              <a:rPr lang="tr-TR" dirty="0"/>
              <a:t>ystems</a:t>
            </a:r>
            <a:endParaRPr lang="en-US" dirty="0"/>
          </a:p>
          <a:p>
            <a:endParaRPr lang="en-US" sz="2000" dirty="0"/>
          </a:p>
          <a:p>
            <a:r>
              <a:rPr lang="tr-TR" dirty="0"/>
              <a:t>Distributed middleware</a:t>
            </a:r>
            <a:endParaRPr lang="en-US" dirty="0"/>
          </a:p>
          <a:p>
            <a:endParaRPr lang="en-US" sz="2000" dirty="0"/>
          </a:p>
          <a:p>
            <a:r>
              <a:rPr lang="en-US" dirty="0"/>
              <a:t>Advanced topics: web, cloud computing, green computing, multimedia, and mobile systems.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Why Distributed Systems?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Autofit/>
          </a:bodyPr>
          <a:lstStyle/>
          <a:p>
            <a:r>
              <a:rPr lang="en-US" sz="2400" dirty="0"/>
              <a:t>Many systems that we use on a daily basis are distributed</a:t>
            </a:r>
          </a:p>
          <a:p>
            <a:pPr lvl="1"/>
            <a:r>
              <a:rPr lang="tr-TR" sz="2000" dirty="0"/>
              <a:t>World wide web, Google</a:t>
            </a:r>
            <a:endParaRPr lang="en-US" sz="2000" dirty="0"/>
          </a:p>
          <a:p>
            <a:pPr lvl="1"/>
            <a:r>
              <a:rPr lang="en-US" sz="2000" dirty="0"/>
              <a:t>Face-book</a:t>
            </a:r>
          </a:p>
          <a:p>
            <a:pPr lvl="1"/>
            <a:r>
              <a:rPr lang="tr-TR" sz="2000" dirty="0"/>
              <a:t>Peer-to-peer file sharing systems</a:t>
            </a:r>
            <a:endParaRPr lang="en-US" sz="2000" dirty="0"/>
          </a:p>
          <a:p>
            <a:pPr lvl="1"/>
            <a:r>
              <a:rPr lang="tr-TR" sz="2000" dirty="0"/>
              <a:t>SETI@Home</a:t>
            </a:r>
            <a:endParaRPr lang="en-US" sz="2000" dirty="0"/>
          </a:p>
          <a:p>
            <a:pPr lvl="1"/>
            <a:r>
              <a:rPr lang="tr-TR" sz="2000" dirty="0"/>
              <a:t>Grid and cluster computing</a:t>
            </a:r>
          </a:p>
          <a:p>
            <a:pPr lvl="1"/>
            <a:r>
              <a:rPr lang="en-US" sz="2000" dirty="0"/>
              <a:t>Banks (Cash machines)</a:t>
            </a:r>
          </a:p>
          <a:p>
            <a:endParaRPr lang="en-US" sz="1600" dirty="0"/>
          </a:p>
          <a:p>
            <a:r>
              <a:rPr lang="en-US" sz="2400" dirty="0"/>
              <a:t>Useful to understand how such real-world systems work</a:t>
            </a:r>
          </a:p>
          <a:p>
            <a:endParaRPr lang="en-US" sz="1600" dirty="0"/>
          </a:p>
          <a:p>
            <a:r>
              <a:rPr lang="en-US" sz="2400" dirty="0"/>
              <a:t>Course covers basic principles for designing distributed systems</a:t>
            </a:r>
            <a:endParaRPr lang="tr-TR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 of a Distributed System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fontScale="62500" lnSpcReduction="20000"/>
          </a:bodyPr>
          <a:lstStyle/>
          <a:p>
            <a:r>
              <a:rPr lang="tr-TR" dirty="0"/>
              <a:t>A distributed system:</a:t>
            </a:r>
            <a:endParaRPr lang="en-US" dirty="0"/>
          </a:p>
          <a:p>
            <a:pPr lvl="1"/>
            <a:r>
              <a:rPr lang="en-US" dirty="0"/>
              <a:t>Multiple connected CPUs working together</a:t>
            </a:r>
          </a:p>
          <a:p>
            <a:pPr lvl="1"/>
            <a:r>
              <a:rPr lang="en-US" dirty="0"/>
              <a:t>A collection of independent computers that appears to its users as a single coherent system</a:t>
            </a:r>
          </a:p>
          <a:p>
            <a:r>
              <a:rPr lang="en-US" dirty="0"/>
              <a:t>Examples: parallel machines, networked machines</a:t>
            </a:r>
          </a:p>
          <a:p>
            <a:endParaRPr lang="en-US" sz="2600" dirty="0"/>
          </a:p>
          <a:p>
            <a:r>
              <a:rPr lang="tr-TR" dirty="0"/>
              <a:t>Advantages</a:t>
            </a:r>
            <a:r>
              <a:rPr lang="en-US" dirty="0"/>
              <a:t> ?</a:t>
            </a:r>
            <a:endParaRPr lang="tr-TR" dirty="0"/>
          </a:p>
          <a:p>
            <a:pPr lvl="1"/>
            <a:r>
              <a:rPr lang="en-US" dirty="0"/>
              <a:t>Communication and resource sharing possible</a:t>
            </a:r>
          </a:p>
          <a:p>
            <a:pPr lvl="1"/>
            <a:r>
              <a:rPr lang="tr-TR" dirty="0"/>
              <a:t>Economics – price-performance ratio</a:t>
            </a:r>
          </a:p>
          <a:p>
            <a:pPr lvl="1"/>
            <a:r>
              <a:rPr lang="tr-TR" dirty="0"/>
              <a:t>Reliability, scalability</a:t>
            </a:r>
          </a:p>
          <a:p>
            <a:pPr lvl="1"/>
            <a:r>
              <a:rPr lang="tr-TR" dirty="0"/>
              <a:t>Potential for incremental growth</a:t>
            </a:r>
            <a:endParaRPr lang="en-US" dirty="0"/>
          </a:p>
          <a:p>
            <a:endParaRPr lang="en-US" sz="2000" dirty="0"/>
          </a:p>
          <a:p>
            <a:r>
              <a:rPr lang="tr-TR" dirty="0"/>
              <a:t>Disadvantages</a:t>
            </a:r>
            <a:r>
              <a:rPr lang="en-US" dirty="0"/>
              <a:t>?</a:t>
            </a:r>
            <a:endParaRPr lang="tr-TR" dirty="0"/>
          </a:p>
          <a:p>
            <a:pPr lvl="1"/>
            <a:r>
              <a:rPr lang="en-US" dirty="0"/>
              <a:t>Distribution-aware PLs, OSs and applications</a:t>
            </a:r>
          </a:p>
          <a:p>
            <a:pPr lvl="1"/>
            <a:r>
              <a:rPr lang="tr-TR" dirty="0"/>
              <a:t>Network connectivity essential</a:t>
            </a:r>
          </a:p>
          <a:p>
            <a:pPr lvl="1"/>
            <a:r>
              <a:rPr lang="tr-TR" dirty="0"/>
              <a:t>Security and privacy</a:t>
            </a:r>
            <a:endParaRPr lang="en-US" dirty="0"/>
          </a:p>
          <a:p>
            <a:pPr lvl="1"/>
            <a:r>
              <a:rPr lang="en-US" dirty="0"/>
              <a:t>Complexity – debugging is hard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Goals of Distributed Systems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Transparency</a:t>
            </a:r>
          </a:p>
          <a:p>
            <a:r>
              <a:rPr lang="en-US" dirty="0"/>
              <a:t>Openness</a:t>
            </a:r>
          </a:p>
          <a:p>
            <a:r>
              <a:rPr lang="en-US" dirty="0"/>
              <a:t>Scalability</a:t>
            </a:r>
          </a:p>
          <a:p>
            <a:r>
              <a:rPr lang="en-US" dirty="0"/>
              <a:t>Reliability</a:t>
            </a:r>
          </a:p>
          <a:p>
            <a:r>
              <a:rPr lang="en-US" dirty="0"/>
              <a:t>Extensibility</a:t>
            </a:r>
          </a:p>
          <a:p>
            <a:r>
              <a:rPr lang="en-US" dirty="0"/>
              <a:t>Some other …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Transparency in a Distributed System</a:t>
            </a:r>
            <a:endParaRPr lang="tr-TR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9260018"/>
              </p:ext>
            </p:extLst>
          </p:nvPr>
        </p:nvGraphicFramePr>
        <p:xfrm>
          <a:off x="457200" y="1289844"/>
          <a:ext cx="8229600" cy="37545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05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Transparency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Access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Hide differences in data representation and how a </a:t>
                      </a:r>
                      <a:r>
                        <a:rPr lang="tr-TR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resource is accessed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636">
                <a:tc>
                  <a:txBody>
                    <a:bodyPr/>
                    <a:lstStyle/>
                    <a:p>
                      <a:r>
                        <a:rPr lang="tr-TR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Location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Hide where a resource is located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Migration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Hide that a resource may move to another location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Relocation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Hide that a resource may be moved to another </a:t>
                      </a:r>
                      <a:r>
                        <a:rPr lang="tr-TR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location while in use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Replication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Hide that a resource </a:t>
                      </a:r>
                      <a:r>
                        <a:rPr lang="tr-TR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is replicated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Concurrency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Hide that a resource may be shared by several </a:t>
                      </a:r>
                      <a:r>
                        <a:rPr lang="tr-TR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competitive users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Failure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Hide the failure and recovery of a resource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Persistence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Hide whether a (software) resource is in memory or </a:t>
                      </a:r>
                      <a:r>
                        <a:rPr lang="tr-TR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on disk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676400" y="5562600"/>
            <a:ext cx="6172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Transparency is a GOAL of Distributed Systems</a:t>
            </a:r>
            <a:endParaRPr lang="tr-TR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Degree of Transparency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/>
              <a:t>Transparency is</a:t>
            </a:r>
            <a:r>
              <a:rPr lang="en-US" dirty="0"/>
              <a:t> </a:t>
            </a:r>
          </a:p>
          <a:p>
            <a:pPr lvl="1"/>
            <a:r>
              <a:rPr lang="tr-TR" dirty="0"/>
              <a:t>Not always desirable</a:t>
            </a:r>
            <a:endParaRPr lang="en-US" dirty="0"/>
          </a:p>
          <a:p>
            <a:pPr lvl="2"/>
            <a:r>
              <a:rPr lang="en-US" dirty="0"/>
              <a:t>Users located in different continents (context-aware)</a:t>
            </a:r>
          </a:p>
          <a:p>
            <a:pPr lvl="1"/>
            <a:r>
              <a:rPr lang="tr-TR" dirty="0"/>
              <a:t>Not always possible</a:t>
            </a:r>
          </a:p>
          <a:p>
            <a:pPr lvl="2"/>
            <a:r>
              <a:rPr lang="en-US" dirty="0"/>
              <a:t>Hiding failures (you can</a:t>
            </a:r>
            <a:r>
              <a:rPr lang="tr-TR" dirty="0"/>
              <a:t> not</a:t>
            </a:r>
            <a:r>
              <a:rPr lang="en-US" dirty="0"/>
              <a:t> distinguish a slow computer from a </a:t>
            </a:r>
            <a:r>
              <a:rPr lang="tr-TR" dirty="0"/>
              <a:t>failing one)</a:t>
            </a:r>
            <a:endParaRPr lang="en-US" dirty="0"/>
          </a:p>
          <a:p>
            <a:r>
              <a:rPr lang="en-US" dirty="0"/>
              <a:t>Trade-off between a high degree of transparency and the performance of the system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3605</TotalTime>
  <Words>1355</Words>
  <Application>Microsoft Office PowerPoint</Application>
  <PresentationFormat>Ekran Gösterisi (4:3)</PresentationFormat>
  <Paragraphs>317</Paragraphs>
  <Slides>25</Slides>
  <Notes>25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2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25</vt:i4>
      </vt:variant>
    </vt:vector>
  </HeadingPairs>
  <TitlesOfParts>
    <vt:vector size="28" baseType="lpstr">
      <vt:lpstr>Arial</vt:lpstr>
      <vt:lpstr>Calibri</vt:lpstr>
      <vt:lpstr>Office Theme</vt:lpstr>
      <vt:lpstr>Distributed (Operating) Systems -Introduction-</vt:lpstr>
      <vt:lpstr>What is a Distributed System?</vt:lpstr>
      <vt:lpstr>Course Outline</vt:lpstr>
      <vt:lpstr>Course Outline</vt:lpstr>
      <vt:lpstr>Why Distributed Systems?</vt:lpstr>
      <vt:lpstr>Definition of a Distributed System</vt:lpstr>
      <vt:lpstr>Some Goals of Distributed Systems</vt:lpstr>
      <vt:lpstr>Transparency in a Distributed System</vt:lpstr>
      <vt:lpstr>Degree of Transparency</vt:lpstr>
      <vt:lpstr>Openness</vt:lpstr>
      <vt:lpstr>Scalability Problems</vt:lpstr>
      <vt:lpstr>Scaling Techniques</vt:lpstr>
      <vt:lpstr>Scaling Techniques (1)</vt:lpstr>
      <vt:lpstr>Scaling Techniques (2)</vt:lpstr>
      <vt:lpstr>Distributed Systems Models</vt:lpstr>
      <vt:lpstr>1. Cluster Computing Systems</vt:lpstr>
      <vt:lpstr>2. Grid Computing Systems</vt:lpstr>
      <vt:lpstr>3. Cloud Computing</vt:lpstr>
      <vt:lpstr>Emerging Models</vt:lpstr>
      <vt:lpstr>Pervasive/Ubiquitous Computing</vt:lpstr>
      <vt:lpstr>Sensor Networks</vt:lpstr>
      <vt:lpstr>Sensor Networks - Cont</vt:lpstr>
      <vt:lpstr>Sensor Networks</vt:lpstr>
      <vt:lpstr>Electronic Health Care Systems</vt:lpstr>
      <vt:lpstr>Electronic Health Care Systems - Cont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Distributed (Operating) Systems</dc:title>
  <dc:creator>asayar</dc:creator>
  <cp:lastModifiedBy>Chas Chas</cp:lastModifiedBy>
  <cp:revision>211</cp:revision>
  <dcterms:created xsi:type="dcterms:W3CDTF">2006-08-16T00:00:00Z</dcterms:created>
  <dcterms:modified xsi:type="dcterms:W3CDTF">2016-11-10T19:27:09Z</dcterms:modified>
</cp:coreProperties>
</file>