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8" r:id="rId3"/>
    <p:sldId id="259" r:id="rId4"/>
    <p:sldId id="261" r:id="rId5"/>
    <p:sldId id="271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68437" autoAdjust="0"/>
  </p:normalViewPr>
  <p:slideViewPr>
    <p:cSldViewPr>
      <p:cViewPr varScale="1">
        <p:scale>
          <a:sx n="49" d="100"/>
          <a:sy n="49" d="100"/>
        </p:scale>
        <p:origin x="21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830C3-DC07-40CA-B582-51183E862644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3DC4F-3509-48CF-BA2F-1B3002A8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50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>
              <a:effectLst/>
            </a:endParaRPr>
          </a:p>
          <a:p>
            <a:pPr rtl="0"/>
            <a:r>
              <a:rPr lang="tr-TR" dirty="0">
                <a:effectLst/>
              </a:rPr>
              <a:t>Ağ İşletim Sistemi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Kullanıcılar makinelerinin çokluğu farkındayız. Çeşitli makinelerin kaynaklara erişim ile açıkça yapılır: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Uygun uzak makinede içine uzaktan günlüğü (telnet, </a:t>
            </a:r>
            <a:r>
              <a:rPr lang="tr-TR" dirty="0" err="1">
                <a:effectLst/>
              </a:rPr>
              <a:t>ssh</a:t>
            </a:r>
            <a:r>
              <a:rPr lang="tr-TR" dirty="0">
                <a:effectLst/>
              </a:rPr>
              <a:t>)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Uzak Masaüstü (Microsoft Windows)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Dosya Aktarım Protokolü aracılığıyla, yerel makinelere uzak makinelerde veri aktarma (FTP) mekanizması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Katman yazılımı tabanlı sistemler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28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DOS: Distributed Operating Systems</a:t>
            </a:r>
          </a:p>
          <a:p>
            <a:r>
              <a:rPr lang="en-US" dirty="0"/>
              <a:t>NOS:</a:t>
            </a:r>
            <a:r>
              <a:rPr lang="en-US" baseline="0" dirty="0"/>
              <a:t> Network Operating Systems</a:t>
            </a:r>
            <a:endParaRPr lang="tr-TR" baseline="0" dirty="0"/>
          </a:p>
          <a:p>
            <a:r>
              <a:rPr lang="tr-TR" dirty="0"/>
              <a:t>Dağıtılmış işletim Türleri</a:t>
            </a:r>
            <a:br>
              <a:rPr lang="tr-TR" dirty="0"/>
            </a:br>
            <a:r>
              <a:rPr lang="tr-TR" dirty="0"/>
              <a:t>DOS</a:t>
            </a:r>
            <a:br>
              <a:rPr lang="tr-TR" dirty="0"/>
            </a:br>
            <a:r>
              <a:rPr lang="tr-TR" dirty="0"/>
              <a:t>çoklu işlemciler ve homojen </a:t>
            </a:r>
            <a:r>
              <a:rPr lang="tr-TR" dirty="0" err="1"/>
              <a:t>multicomputers</a:t>
            </a:r>
            <a:r>
              <a:rPr lang="tr-TR" dirty="0"/>
              <a:t> sıkıca birleştirilmiş bir işletim sistemi</a:t>
            </a:r>
            <a:br>
              <a:rPr lang="tr-TR" dirty="0"/>
            </a:br>
            <a:r>
              <a:rPr lang="tr-TR" dirty="0" err="1"/>
              <a:t>Hide</a:t>
            </a:r>
            <a:r>
              <a:rPr lang="tr-TR" dirty="0"/>
              <a:t> ve donanım kaynaklarını yönetmek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NOS</a:t>
            </a:r>
            <a:br>
              <a:rPr lang="tr-TR" dirty="0"/>
            </a:br>
            <a:r>
              <a:rPr lang="tr-TR" dirty="0"/>
              <a:t>için gevşek çiftli işletim sistemi</a:t>
            </a:r>
            <a:br>
              <a:rPr lang="tr-TR" dirty="0"/>
            </a:br>
            <a:r>
              <a:rPr lang="tr-TR" dirty="0"/>
              <a:t>heterojen </a:t>
            </a:r>
            <a:r>
              <a:rPr lang="tr-TR" dirty="0" err="1"/>
              <a:t>multicomputers</a:t>
            </a:r>
            <a:r>
              <a:rPr lang="tr-TR" dirty="0"/>
              <a:t> (LAN ve WAN)</a:t>
            </a:r>
            <a:br>
              <a:rPr lang="tr-TR" dirty="0"/>
            </a:br>
            <a:r>
              <a:rPr lang="tr-TR" dirty="0"/>
              <a:t>Uzak müşterilerine yerel hizmet sunmak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Katman yazılımı</a:t>
            </a:r>
            <a:br>
              <a:rPr lang="tr-TR" dirty="0"/>
            </a:br>
            <a:r>
              <a:rPr lang="tr-TR" dirty="0"/>
              <a:t>NOS genel amaçlı hizmetlerini uygulanması üstüne ek katman</a:t>
            </a:r>
            <a:br>
              <a:rPr lang="tr-TR" dirty="0"/>
            </a:br>
            <a:r>
              <a:rPr lang="tr-TR" dirty="0"/>
              <a:t>Dağıtım şeffaflık sağlamak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78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Sistemler arasında karşılaştırma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583FD-5F88-4956-8D21-64F5ECAD38BF}" type="slidenum">
              <a:rPr lang="en-US"/>
              <a:pPr/>
              <a:t>14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Tuzaklar? Dağıtık Sistemler Geliştirilmesi zaman</a:t>
            </a:r>
            <a:br>
              <a:rPr lang="tr-TR" dirty="0"/>
            </a:br>
            <a:r>
              <a:rPr lang="tr-TR" dirty="0"/>
              <a:t>İlk kez geliştirici tarafından yapılan yanlış varsayımlar:</a:t>
            </a:r>
            <a:br>
              <a:rPr lang="tr-TR" dirty="0"/>
            </a:br>
            <a:r>
              <a:rPr lang="tr-TR" dirty="0"/>
              <a:t>Ağ güvenilirdir.</a:t>
            </a:r>
            <a:br>
              <a:rPr lang="tr-TR" dirty="0"/>
            </a:br>
            <a:r>
              <a:rPr lang="tr-TR" dirty="0"/>
              <a:t>ağ güvenli.</a:t>
            </a:r>
            <a:br>
              <a:rPr lang="tr-TR" dirty="0"/>
            </a:br>
            <a:r>
              <a:rPr lang="tr-TR" dirty="0"/>
              <a:t>Ağ homojen olduğunu.</a:t>
            </a:r>
            <a:br>
              <a:rPr lang="tr-TR" dirty="0"/>
            </a:br>
            <a:r>
              <a:rPr lang="tr-TR" dirty="0"/>
              <a:t>Gecikme sıfırdır.</a:t>
            </a:r>
            <a:br>
              <a:rPr lang="tr-TR" dirty="0"/>
            </a:br>
            <a:r>
              <a:rPr lang="tr-TR" dirty="0"/>
              <a:t>Bant genişliği sonsuzdur.</a:t>
            </a:r>
            <a:br>
              <a:rPr lang="tr-TR" dirty="0"/>
            </a:br>
            <a:r>
              <a:rPr lang="tr-TR" dirty="0"/>
              <a:t>Taşıma maliyeti sıfırdır.</a:t>
            </a:r>
            <a:br>
              <a:rPr lang="tr-TR" dirty="0"/>
            </a:br>
            <a:r>
              <a:rPr lang="tr-TR" dirty="0"/>
              <a:t>bir yönetici vardır.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2168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Dağıtık Sistemler Özeti</a:t>
            </a:r>
            <a:br>
              <a:rPr lang="tr-TR" dirty="0"/>
            </a:br>
            <a:r>
              <a:rPr lang="tr-TR" dirty="0"/>
              <a:t>özerk bilgisayarlar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birlikte çalışmak, tek bir tutarlı sistemin bir görünüm vermek için.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Şeffaf ölçeklenebilir ve açık.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Ne yazık ki, karmaşıktır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4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Dağıtık Sistemler Zorluklar Genel Bakış</a:t>
            </a:r>
            <a:br>
              <a:rPr lang="tr-TR" dirty="0"/>
            </a:br>
            <a:r>
              <a:rPr lang="tr-TR" dirty="0"/>
              <a:t>eşzamanlılık</a:t>
            </a:r>
            <a:br>
              <a:rPr lang="tr-TR" dirty="0"/>
            </a:br>
            <a:r>
              <a:rPr lang="tr-TR" dirty="0"/>
              <a:t>kaynaklara paylaşımlı erişim mümkün olmalıdır</a:t>
            </a:r>
            <a:br>
              <a:rPr lang="tr-TR" dirty="0"/>
            </a:br>
            <a:r>
              <a:rPr lang="tr-TR" dirty="0"/>
              <a:t>açıklık</a:t>
            </a:r>
            <a:br>
              <a:rPr lang="tr-TR" dirty="0"/>
            </a:br>
            <a:r>
              <a:rPr lang="tr-TR" dirty="0"/>
              <a:t>Arabirimler yeni bileşenler ekleyerek kolaylaştırmak için halka açık olmalıdır</a:t>
            </a:r>
            <a:br>
              <a:rPr lang="tr-TR" dirty="0"/>
            </a:br>
            <a:r>
              <a:rPr lang="tr-TR" dirty="0"/>
              <a:t>Güvenlik</a:t>
            </a:r>
            <a:br>
              <a:rPr lang="tr-TR" dirty="0"/>
            </a:br>
            <a:r>
              <a:rPr lang="tr-TR" dirty="0"/>
              <a:t>Sistem sadece amaçlanan şekilde kullanılmalıdır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işlemcili İşletim Sistemleri</a:t>
            </a:r>
            <a:br>
              <a:rPr lang="tr-TR" dirty="0"/>
            </a:br>
            <a:r>
              <a:rPr lang="tr-TR" dirty="0"/>
              <a:t>OS kaynak yöneticisi veya hakem gibi davranır</a:t>
            </a:r>
            <a:br>
              <a:rPr lang="tr-TR" dirty="0"/>
            </a:br>
            <a:r>
              <a:rPr lang="tr-TR" dirty="0"/>
              <a:t>CPU, I / O cihazları, bellek yönetir</a:t>
            </a:r>
            <a:br>
              <a:rPr lang="tr-TR" dirty="0"/>
            </a:br>
            <a:r>
              <a:rPr lang="tr-TR" dirty="0"/>
              <a:t>OS donanım kullanımı daha kolay olan bir sanal </a:t>
            </a:r>
            <a:r>
              <a:rPr lang="tr-TR" dirty="0" err="1"/>
              <a:t>arayüz</a:t>
            </a:r>
            <a:r>
              <a:rPr lang="tr-TR" dirty="0"/>
              <a:t> sağlar</a:t>
            </a:r>
            <a:br>
              <a:rPr lang="tr-TR" dirty="0"/>
            </a:br>
            <a:br>
              <a:rPr lang="tr-TR" dirty="0"/>
            </a:br>
            <a:r>
              <a:rPr lang="tr-TR" dirty="0"/>
              <a:t>tek işlemcili işletim sistemlerinin yapı</a:t>
            </a:r>
            <a:br>
              <a:rPr lang="tr-TR" dirty="0"/>
            </a:br>
            <a:r>
              <a:rPr lang="tr-TR" dirty="0" err="1"/>
              <a:t>Monolitik</a:t>
            </a:r>
            <a:r>
              <a:rPr lang="tr-TR" dirty="0"/>
              <a:t> (örneğin, MS-DOS, erken UNIX)</a:t>
            </a:r>
            <a:br>
              <a:rPr lang="tr-TR" dirty="0"/>
            </a:br>
            <a:r>
              <a:rPr lang="tr-TR" dirty="0"/>
              <a:t>her şeyi yönetir Büyük bir çekirdek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56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Tek işlemcili İşletim Sistemleri</a:t>
            </a:r>
            <a:br>
              <a:rPr lang="tr-TR" dirty="0"/>
            </a:br>
            <a:r>
              <a:rPr lang="tr-TR" dirty="0" err="1"/>
              <a:t>microkernel</a:t>
            </a:r>
            <a:r>
              <a:rPr lang="tr-TR" dirty="0"/>
              <a:t> mimarisi</a:t>
            </a:r>
            <a:br>
              <a:rPr lang="tr-TR" dirty="0"/>
            </a:br>
            <a:r>
              <a:rPr lang="tr-TR" dirty="0"/>
              <a:t>küçük çekirdek</a:t>
            </a:r>
            <a:br>
              <a:rPr lang="tr-TR" dirty="0"/>
            </a:br>
            <a:r>
              <a:rPr lang="tr-TR" dirty="0"/>
              <a:t>kullanıcı düzeyinde sunucular ek işlevsellik uygulamak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Çok İşlemcili İşletim Sistemleri</a:t>
            </a:r>
            <a:br>
              <a:rPr lang="tr-TR" dirty="0"/>
            </a:br>
            <a:r>
              <a:rPr lang="tr-TR" dirty="0"/>
              <a:t>tek işlemcili bir işletim sistemi gibi - kullanıcıya şeffaf birden fazla CPU yönetir</a:t>
            </a:r>
            <a:br>
              <a:rPr lang="tr-TR" dirty="0"/>
            </a:br>
            <a:r>
              <a:rPr lang="tr-TR" dirty="0"/>
              <a:t>Çok çekirdekli</a:t>
            </a:r>
            <a:br>
              <a:rPr lang="tr-TR" dirty="0"/>
            </a:br>
            <a:r>
              <a:rPr lang="tr-TR" dirty="0"/>
              <a:t>Ana paylaşılan hafızayı ve tek bir işletim sistemi örneği tarafından kontrol edilen</a:t>
            </a:r>
            <a:br>
              <a:rPr lang="tr-TR" dirty="0"/>
            </a:br>
            <a:r>
              <a:rPr lang="tr-TR" dirty="0"/>
              <a:t>Her işlemci kendi donanım önbelleğini vardır</a:t>
            </a:r>
            <a:br>
              <a:rPr lang="tr-TR" dirty="0"/>
            </a:br>
            <a:r>
              <a:rPr lang="tr-TR" dirty="0"/>
              <a:t>önbelleğe veri tutarlılığı korumak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49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Çok İşlemcili İşletim - Devamı </a:t>
            </a:r>
            <a:r>
              <a:rPr lang="tr-TR" dirty="0" err="1"/>
              <a:t>SystemsHardware</a:t>
            </a:r>
            <a:r>
              <a:rPr lang="tr-TR" dirty="0"/>
              <a:t> Konsept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Çok bilgisayarlı İşletim Sistemi</a:t>
            </a:r>
            <a:br>
              <a:rPr lang="tr-TR" dirty="0"/>
            </a:br>
            <a:r>
              <a:rPr lang="tr-TR" dirty="0"/>
              <a:t>dağıtılmış bir sistem kaynakları yönetir</a:t>
            </a:r>
            <a:br>
              <a:rPr lang="tr-TR" dirty="0"/>
            </a:br>
            <a:r>
              <a:rPr lang="tr-TR" dirty="0"/>
              <a:t>Sorunsuz ve şeffaf kullanıcıya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merkezi bir işletim sistemi gibi kullanıcıya görünüyor</a:t>
            </a:r>
            <a:br>
              <a:rPr lang="tr-TR" dirty="0"/>
            </a:br>
            <a:r>
              <a:rPr lang="tr-TR" dirty="0"/>
              <a:t>Ama birden fazla bağımsız CPU üzerinde çalışır</a:t>
            </a:r>
            <a:br>
              <a:rPr lang="tr-TR" dirty="0"/>
            </a:br>
            <a:br>
              <a:rPr lang="tr-TR" dirty="0"/>
            </a:br>
            <a:r>
              <a:rPr lang="tr-TR" dirty="0"/>
              <a:t>şeffaflık sağlar</a:t>
            </a:r>
            <a:br>
              <a:rPr lang="tr-TR" dirty="0"/>
            </a:br>
            <a:r>
              <a:rPr lang="tr-TR" dirty="0"/>
              <a:t>Yer, göç, eşzamanlılık, çoğaltma, ...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Sanal bir tek işlemcili de sunmaktadır</a:t>
            </a:r>
            <a:br>
              <a:rPr lang="tr-TR" dirty="0"/>
            </a:br>
            <a:br>
              <a:rPr lang="tr-TR" dirty="0"/>
            </a:br>
            <a:r>
              <a:rPr lang="tr-TR" dirty="0"/>
              <a:t>Zorluklar:</a:t>
            </a:r>
            <a:br>
              <a:rPr lang="tr-TR" dirty="0"/>
            </a:br>
            <a:r>
              <a:rPr lang="tr-TR" dirty="0"/>
              <a:t>Bellek paylaşılmıyor</a:t>
            </a:r>
            <a:br>
              <a:rPr lang="tr-TR" dirty="0"/>
            </a:br>
            <a:r>
              <a:rPr lang="tr-TR" dirty="0" err="1"/>
              <a:t>Iletişim</a:t>
            </a:r>
            <a:r>
              <a:rPr lang="tr-TR" dirty="0"/>
              <a:t> mesajlaşma yoluyla yapılır</a:t>
            </a:r>
            <a:br>
              <a:rPr lang="tr-TR" dirty="0"/>
            </a:br>
            <a:r>
              <a:rPr lang="tr-TR" dirty="0"/>
              <a:t>basit bir sistem genelinde </a:t>
            </a:r>
            <a:r>
              <a:rPr lang="tr-TR" dirty="0" err="1"/>
              <a:t>senk</a:t>
            </a:r>
            <a:r>
              <a:rPr lang="tr-TR" dirty="0"/>
              <a:t> mekanizması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40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Dağıtılmış İşletim Sistemleri</a:t>
            </a:r>
            <a:br>
              <a:rPr lang="tr-TR" dirty="0"/>
            </a:br>
            <a:r>
              <a:rPr lang="tr-TR" dirty="0"/>
              <a:t>Örnek: MOSIX küme - tek bir sistem görüntüsü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21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Dağıtılmış İşletim Sistemleri</a:t>
            </a:r>
            <a:br>
              <a:rPr lang="tr-TR" dirty="0"/>
            </a:br>
            <a:r>
              <a:rPr lang="tr-TR" dirty="0"/>
              <a:t>tek bir sistem yanılsamasını verir</a:t>
            </a:r>
            <a:br>
              <a:rPr lang="tr-TR" dirty="0"/>
            </a:br>
            <a:r>
              <a:rPr lang="tr-TR" dirty="0"/>
              <a:t>makinelerin çokluğu farkında değil Kullanıcılar</a:t>
            </a:r>
            <a:br>
              <a:rPr lang="tr-TR" dirty="0"/>
            </a:br>
            <a:r>
              <a:rPr lang="tr-TR" dirty="0"/>
              <a:t>Yerel kaynaklara erişmek için benzer uzak kaynaklara erişim</a:t>
            </a:r>
            <a:br>
              <a:rPr lang="tr-TR" dirty="0"/>
            </a:br>
            <a:r>
              <a:rPr lang="tr-TR" dirty="0"/>
              <a:t>Veri Taşıma - acil görev için gerekli olan tüm dosya transferi, ya da dosyanın sadece bu bölümlerini aktararak veri aktarımı</a:t>
            </a:r>
            <a:br>
              <a:rPr lang="tr-TR" dirty="0"/>
            </a:br>
            <a:r>
              <a:rPr lang="tr-TR" dirty="0"/>
              <a:t>Hesaplama Göç - sistemi boyunca, daha doğrusu verilerine göre, hesaplama aktarmak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DC4F-3509-48CF-BA2F-1B3002A8F4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pPr rtl="0"/>
            <a:r>
              <a:rPr lang="tr-TR" dirty="0">
                <a:effectLst/>
              </a:rPr>
              <a:t>Ağ İşletim Sistemi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34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A061-44AC-465B-A507-71C8F9804222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E6B1-4DE8-4DDC-A01B-85E841D89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Types of Operating Systems</a:t>
            </a:r>
            <a:endParaRPr lang="tr-TR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789040"/>
            <a:ext cx="7920037" cy="25146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Distributed Systems Course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Ass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oc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. 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Fall 201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5</a:t>
            </a:r>
            <a:endParaRPr lang="tr-TR" sz="2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Network Operating System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are aware of multiplicity of machines. Access to resources of various machines is done explicitly by:</a:t>
            </a:r>
          </a:p>
          <a:p>
            <a:pPr lvl="1"/>
            <a:r>
              <a:rPr lang="en-US" dirty="0"/>
              <a:t>Remote logging into the appropriate remote machine (telnet, 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Remote Desktop (Microsoft Windows)</a:t>
            </a:r>
          </a:p>
          <a:p>
            <a:pPr lvl="1"/>
            <a:r>
              <a:rPr lang="en-US" dirty="0"/>
              <a:t>Transferring data from remote machines to local machines, via the File Transfer Protocol (FTP)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Middleware-based Systems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78724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Types of Distributed OSs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 Goal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Tightly-coupled operating system for multiprocessors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homogeneous multicomputers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and manage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resources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Loosely-coupled operating system for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multicomputers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(LAN and WAN)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 local services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remote clients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layer atop of NOS implementing general purpose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distribution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transparency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 between Systems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388" y="1524000"/>
            <a:ext cx="84616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Pitfalls when Developing </a:t>
            </a:r>
            <a:br>
              <a:rPr lang="en-US" sz="4000" dirty="0"/>
            </a:br>
            <a:r>
              <a:rPr lang="en-US" sz="4000" dirty="0"/>
              <a:t>Distributed Systems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54175"/>
            <a:ext cx="8420100" cy="4899025"/>
          </a:xfrm>
        </p:spPr>
        <p:txBody>
          <a:bodyPr/>
          <a:lstStyle/>
          <a:p>
            <a:pPr algn="l"/>
            <a:r>
              <a:rPr lang="en-US" dirty="0"/>
              <a:t>False assumptions made by first time developer:</a:t>
            </a:r>
          </a:p>
          <a:p>
            <a:pPr lvl="1">
              <a:buFontTx/>
              <a:buChar char="•"/>
            </a:pPr>
            <a:r>
              <a:rPr lang="en-US" dirty="0"/>
              <a:t>The network is reliable.</a:t>
            </a:r>
          </a:p>
          <a:p>
            <a:pPr lvl="1">
              <a:buFontTx/>
              <a:buChar char="•"/>
            </a:pPr>
            <a:r>
              <a:rPr lang="en-US" dirty="0"/>
              <a:t>The network is secure.</a:t>
            </a:r>
          </a:p>
          <a:p>
            <a:pPr lvl="1">
              <a:buFontTx/>
              <a:buChar char="•"/>
            </a:pPr>
            <a:r>
              <a:rPr lang="en-US" dirty="0"/>
              <a:t>The network is homogeneous.</a:t>
            </a:r>
          </a:p>
          <a:p>
            <a:pPr lvl="1">
              <a:buFontTx/>
              <a:buChar char="•"/>
            </a:pPr>
            <a:r>
              <a:rPr lang="en-US" dirty="0"/>
              <a:t>Latency is zero.</a:t>
            </a:r>
          </a:p>
          <a:p>
            <a:pPr lvl="1">
              <a:buFontTx/>
              <a:buChar char="•"/>
            </a:pPr>
            <a:r>
              <a:rPr lang="en-US" dirty="0"/>
              <a:t>Bandwidth is infinite.</a:t>
            </a:r>
          </a:p>
          <a:p>
            <a:pPr lvl="1">
              <a:buFontTx/>
              <a:buChar char="•"/>
            </a:pPr>
            <a:r>
              <a:rPr lang="en-US" dirty="0"/>
              <a:t>Transport cost is zero.</a:t>
            </a:r>
          </a:p>
          <a:p>
            <a:pPr lvl="1">
              <a:buFontTx/>
              <a:buChar char="•"/>
            </a:pPr>
            <a:r>
              <a:rPr lang="en-US" dirty="0"/>
              <a:t>There is one administrator.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tr-TR" dirty="0"/>
              <a:t>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A</a:t>
            </a:r>
            <a:r>
              <a:rPr lang="en-US" sz="3600" dirty="0" err="1"/>
              <a:t>utonomous</a:t>
            </a:r>
            <a:r>
              <a:rPr lang="en-US" sz="3600" dirty="0"/>
              <a:t> computers</a:t>
            </a:r>
          </a:p>
          <a:p>
            <a:endParaRPr lang="en-US" sz="1900" dirty="0"/>
          </a:p>
          <a:p>
            <a:r>
              <a:rPr lang="tr-TR" sz="3600" dirty="0"/>
              <a:t>W</a:t>
            </a:r>
            <a:r>
              <a:rPr lang="en-US" sz="3600" dirty="0" err="1"/>
              <a:t>orking</a:t>
            </a:r>
            <a:r>
              <a:rPr lang="en-US" sz="3600" dirty="0"/>
              <a:t> together to give the appearance of a single, coherent system.</a:t>
            </a:r>
          </a:p>
          <a:p>
            <a:endParaRPr lang="en-US" sz="1900" dirty="0"/>
          </a:p>
          <a:p>
            <a:r>
              <a:rPr lang="tr-TR" sz="3600" i="1" dirty="0"/>
              <a:t>T</a:t>
            </a:r>
            <a:r>
              <a:rPr lang="en-US" sz="3600" i="1" dirty="0" err="1"/>
              <a:t>ransparent</a:t>
            </a:r>
            <a:r>
              <a:rPr lang="en-US" sz="3600" i="1" dirty="0"/>
              <a:t>, scalable and open.</a:t>
            </a:r>
          </a:p>
          <a:p>
            <a:endParaRPr lang="en-US" sz="1900" dirty="0"/>
          </a:p>
          <a:p>
            <a:r>
              <a:rPr lang="en-US" sz="3600" dirty="0"/>
              <a:t>Unfortunately, tend to be complex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</a:t>
            </a:r>
            <a:r>
              <a:rPr lang="tr-TR" dirty="0"/>
              <a:t>of C</a:t>
            </a:r>
            <a:r>
              <a:rPr lang="en-US" dirty="0" err="1"/>
              <a:t>hallenges</a:t>
            </a:r>
            <a:r>
              <a:rPr lang="tr-TR" dirty="0"/>
              <a:t>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Shared access to resources must be possible</a:t>
            </a:r>
          </a:p>
          <a:p>
            <a:r>
              <a:rPr lang="en-US" dirty="0"/>
              <a:t>Openness</a:t>
            </a:r>
          </a:p>
          <a:p>
            <a:pPr lvl="1"/>
            <a:r>
              <a:rPr lang="en-US" dirty="0"/>
              <a:t>Interfaces should be publicly available to ease adding new components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The system should only be used in the way intended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6288220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56992"/>
            <a:ext cx="6342806" cy="34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11752" y="386104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/>
              <a:t>Network Operating System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112474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/>
              <a:t>Distributed Operating System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Uniprocessor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OS acts as a resource manager or an arbitrator</a:t>
            </a:r>
          </a:p>
          <a:p>
            <a:pPr lvl="1"/>
            <a:r>
              <a:rPr lang="pt-BR" dirty="0"/>
              <a:t>Manages CPU, I/O devices, memory</a:t>
            </a:r>
          </a:p>
          <a:p>
            <a:r>
              <a:rPr lang="en-US" dirty="0"/>
              <a:t>OS provides a virtual interface that is easier to use </a:t>
            </a:r>
            <a:r>
              <a:rPr lang="tr-TR" dirty="0"/>
              <a:t>than hardware</a:t>
            </a:r>
          </a:p>
          <a:p>
            <a:endParaRPr lang="en-US" sz="2100" dirty="0"/>
          </a:p>
          <a:p>
            <a:r>
              <a:rPr lang="en-US" dirty="0"/>
              <a:t>Structure of </a:t>
            </a:r>
            <a:r>
              <a:rPr lang="en-US" dirty="0" err="1"/>
              <a:t>uniprocessor</a:t>
            </a:r>
            <a:r>
              <a:rPr lang="en-US" dirty="0"/>
              <a:t> operating systems</a:t>
            </a:r>
          </a:p>
          <a:p>
            <a:pPr lvl="1"/>
            <a:r>
              <a:rPr lang="en-US" dirty="0"/>
              <a:t>Monolithic (e.g., MS-DOS, early UNIX)</a:t>
            </a:r>
          </a:p>
          <a:p>
            <a:pPr lvl="2"/>
            <a:r>
              <a:rPr lang="en-US" dirty="0"/>
              <a:t>One large kernel that handles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Uniprocessor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Autofit/>
          </a:bodyPr>
          <a:lstStyle/>
          <a:p>
            <a:r>
              <a:rPr lang="tr-TR" sz="2400" dirty="0"/>
              <a:t>Microkernel architecture</a:t>
            </a:r>
          </a:p>
          <a:p>
            <a:pPr lvl="1"/>
            <a:r>
              <a:rPr lang="tr-TR" sz="2000" dirty="0"/>
              <a:t>Small kernel</a:t>
            </a:r>
          </a:p>
          <a:p>
            <a:pPr lvl="1"/>
            <a:r>
              <a:rPr lang="en-US" sz="2000" dirty="0"/>
              <a:t>user-level servers implement additional functionality</a:t>
            </a:r>
            <a:endParaRPr lang="tr-T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7748510" cy="31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Multiprocessor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/>
              <a:t>Like a uniprocessor operating system - </a:t>
            </a:r>
            <a:r>
              <a:rPr lang="en-US" sz="2800" dirty="0"/>
              <a:t>Manages multiple CPUs transparently to the user</a:t>
            </a:r>
          </a:p>
          <a:p>
            <a:r>
              <a:rPr lang="en-US" sz="2800" dirty="0"/>
              <a:t>Multi-core</a:t>
            </a:r>
          </a:p>
          <a:p>
            <a:r>
              <a:rPr lang="en-US" sz="2800" dirty="0"/>
              <a:t>Shared main memory and controlled by a single OS instance</a:t>
            </a:r>
          </a:p>
          <a:p>
            <a:r>
              <a:rPr lang="en-US" sz="2800" dirty="0"/>
              <a:t>Each processor has its own hardware cache</a:t>
            </a:r>
          </a:p>
          <a:p>
            <a:pPr lvl="1"/>
            <a:r>
              <a:rPr lang="en-US" sz="2400" dirty="0"/>
              <a:t>Maintain consistency of cached data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525" y="4532545"/>
            <a:ext cx="7754899" cy="20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Multiprocessor Operating</a:t>
            </a:r>
            <a:r>
              <a:rPr lang="en-US" dirty="0"/>
              <a:t> - </a:t>
            </a:r>
            <a:r>
              <a:rPr lang="en-US" dirty="0" err="1"/>
              <a:t>Contd</a:t>
            </a:r>
            <a:r>
              <a:rPr lang="tr-TR" dirty="0"/>
              <a:t> Systems</a:t>
            </a:r>
            <a:r>
              <a:rPr lang="en-US" dirty="0"/>
              <a:t>Hardware Concept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20" y="1438827"/>
            <a:ext cx="7172856" cy="521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Multicomputer Operating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Manages resources in a distributed system</a:t>
            </a:r>
          </a:p>
          <a:p>
            <a:pPr lvl="1"/>
            <a:r>
              <a:rPr lang="en-US" sz="2400" dirty="0"/>
              <a:t>Seamlessly and transparently to the user</a:t>
            </a:r>
          </a:p>
          <a:p>
            <a:endParaRPr lang="en-US" sz="1400" dirty="0"/>
          </a:p>
          <a:p>
            <a:r>
              <a:rPr lang="en-US" sz="2800" dirty="0"/>
              <a:t>Looks to the user like a centralized OS</a:t>
            </a:r>
          </a:p>
          <a:p>
            <a:pPr lvl="1"/>
            <a:r>
              <a:rPr lang="en-US" sz="2400" dirty="0"/>
              <a:t>But operates on multiple independent CPUs</a:t>
            </a:r>
          </a:p>
          <a:p>
            <a:endParaRPr lang="en-US" sz="1400" dirty="0"/>
          </a:p>
          <a:p>
            <a:r>
              <a:rPr lang="tr-TR" sz="2800" dirty="0"/>
              <a:t>Provides transparency</a:t>
            </a:r>
          </a:p>
          <a:p>
            <a:pPr lvl="1"/>
            <a:r>
              <a:rPr lang="tr-TR" sz="2400" dirty="0"/>
              <a:t>Location, migration, concurrency, replication,…</a:t>
            </a:r>
          </a:p>
          <a:p>
            <a:endParaRPr lang="en-US" sz="1200" dirty="0"/>
          </a:p>
          <a:p>
            <a:r>
              <a:rPr lang="en-US" sz="2800" dirty="0"/>
              <a:t>Presents users with a virtual </a:t>
            </a:r>
            <a:r>
              <a:rPr lang="en-US" sz="2800" dirty="0" err="1"/>
              <a:t>uniprocessor</a:t>
            </a:r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Challenges:</a:t>
            </a:r>
          </a:p>
          <a:p>
            <a:pPr lvl="1"/>
            <a:r>
              <a:rPr lang="tr-TR" sz="2400" dirty="0"/>
              <a:t>Memory is not shared</a:t>
            </a:r>
          </a:p>
          <a:p>
            <a:pPr lvl="1"/>
            <a:r>
              <a:rPr lang="tr-TR" sz="2400" dirty="0"/>
              <a:t>Communication is done through messaging</a:t>
            </a:r>
          </a:p>
          <a:p>
            <a:pPr lvl="1"/>
            <a:r>
              <a:rPr lang="en-US" sz="2400" dirty="0"/>
              <a:t>no simple system-wide synch mechanism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tr-TR" dirty="0"/>
              <a:t>Operating Systems</a:t>
            </a:r>
            <a:r>
              <a:rPr lang="en-US" dirty="0"/>
              <a:t> (</a:t>
            </a:r>
            <a:r>
              <a:rPr lang="tr-TR" dirty="0"/>
              <a:t>1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Example: MOSIX cluster - single system image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362200"/>
            <a:ext cx="6539074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</a:t>
            </a:r>
            <a:r>
              <a:rPr lang="tr-TR" dirty="0"/>
              <a:t>Operating Systems</a:t>
            </a:r>
            <a:r>
              <a:rPr lang="en-US" dirty="0"/>
              <a:t> (</a:t>
            </a:r>
            <a:r>
              <a:rPr lang="tr-TR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Gives illusion of single system</a:t>
            </a:r>
          </a:p>
          <a:p>
            <a:r>
              <a:rPr lang="en-US" dirty="0"/>
              <a:t>Users not aware of multiplicity of machines</a:t>
            </a:r>
          </a:p>
          <a:p>
            <a:pPr lvl="1"/>
            <a:r>
              <a:rPr lang="en-US" dirty="0"/>
              <a:t>Access to remote resources similar to access to local resources</a:t>
            </a:r>
          </a:p>
          <a:p>
            <a:r>
              <a:rPr lang="en-US" dirty="0"/>
              <a:t>Data Migration – transfer data by transferring entire file, or transferring only those portions of the file necessary for the immediate task</a:t>
            </a:r>
          </a:p>
          <a:p>
            <a:r>
              <a:rPr lang="en-US" dirty="0"/>
              <a:t>Computation Migration – transfer the computation, rather than the data, across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Network Operating System</a:t>
            </a:r>
            <a:r>
              <a:rPr lang="en-US" dirty="0"/>
              <a:t> (1)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20944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619</Words>
  <Application>Microsoft Office PowerPoint</Application>
  <PresentationFormat>Ekran Gösterisi (4:3)</PresentationFormat>
  <Paragraphs>145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Types of Operating Systems</vt:lpstr>
      <vt:lpstr>Uniprocessor Operating Systems</vt:lpstr>
      <vt:lpstr>Uniprocessor Operating Systems</vt:lpstr>
      <vt:lpstr>Multiprocessor Operating Systems</vt:lpstr>
      <vt:lpstr>Multiprocessor Operating - Contd SystemsHardware Concept</vt:lpstr>
      <vt:lpstr>Multicomputer Operating System </vt:lpstr>
      <vt:lpstr>Distributed Operating Systems (1)</vt:lpstr>
      <vt:lpstr>Distributed Operating Systems (2)</vt:lpstr>
      <vt:lpstr>Network Operating System (1)</vt:lpstr>
      <vt:lpstr>Network Operating System (2)</vt:lpstr>
      <vt:lpstr>Middleware-based Systems</vt:lpstr>
      <vt:lpstr>Types of Distributed OSs</vt:lpstr>
      <vt:lpstr>Comparison between Systems</vt:lpstr>
      <vt:lpstr>Pitfalls when Developing  Distributed Systems</vt:lpstr>
      <vt:lpstr>Summary of Distributed Systems</vt:lpstr>
      <vt:lpstr>Overview of Challenges in Distributed Systems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Systems</dc:title>
  <dc:creator>asayar</dc:creator>
  <cp:lastModifiedBy>Chas Chas</cp:lastModifiedBy>
  <cp:revision>38</cp:revision>
  <dcterms:created xsi:type="dcterms:W3CDTF">2012-09-17T19:36:32Z</dcterms:created>
  <dcterms:modified xsi:type="dcterms:W3CDTF">2016-11-10T21:03:59Z</dcterms:modified>
</cp:coreProperties>
</file>