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9" r:id="rId78"/>
    <p:sldId id="344" r:id="rId79"/>
    <p:sldId id="346" r:id="rId80"/>
    <p:sldId id="347" r:id="rId81"/>
    <p:sldId id="348" r:id="rId82"/>
    <p:sldId id="349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6" r:id="rId96"/>
    <p:sldId id="367" r:id="rId97"/>
    <p:sldId id="368" r:id="rId98"/>
    <p:sldId id="369" r:id="rId99"/>
    <p:sldId id="370" r:id="rId100"/>
    <p:sldId id="371" r:id="rId101"/>
    <p:sldId id="372" r:id="rId102"/>
    <p:sldId id="376" r:id="rId103"/>
    <p:sldId id="377" r:id="rId104"/>
    <p:sldId id="378" r:id="rId105"/>
    <p:sldId id="379" r:id="rId106"/>
    <p:sldId id="380" r:id="rId107"/>
    <p:sldId id="381" r:id="rId108"/>
    <p:sldId id="382" r:id="rId109"/>
    <p:sldId id="386" r:id="rId110"/>
    <p:sldId id="383" r:id="rId111"/>
    <p:sldId id="385" r:id="rId112"/>
    <p:sldId id="384" r:id="rId113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>
            <a:extLst>
              <a:ext uri="{FF2B5EF4-FFF2-40B4-BE49-F238E27FC236}">
                <a16:creationId xmlns:a16="http://schemas.microsoft.com/office/drawing/2014/main" id="{A5F596B8-BE9A-4628-ACB4-E5C84865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AD5B-BC28-46FF-864C-C0009CC93DE0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4 Altbilgi Yer Tutucusu">
            <a:extLst>
              <a:ext uri="{FF2B5EF4-FFF2-40B4-BE49-F238E27FC236}">
                <a16:creationId xmlns:a16="http://schemas.microsoft.com/office/drawing/2014/main" id="{256883A1-7238-42DE-BDA3-782587D5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>
            <a:extLst>
              <a:ext uri="{FF2B5EF4-FFF2-40B4-BE49-F238E27FC236}">
                <a16:creationId xmlns:a16="http://schemas.microsoft.com/office/drawing/2014/main" id="{58B238C8-B313-4A09-BCC2-BCE6F9C4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A2B79-20FA-4CDA-9B95-28C13015032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829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Veri Yer Tutucusu">
            <a:extLst>
              <a:ext uri="{FF2B5EF4-FFF2-40B4-BE49-F238E27FC236}">
                <a16:creationId xmlns:a16="http://schemas.microsoft.com/office/drawing/2014/main" id="{DB924E63-7135-4975-AFE8-30162B73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CDB3A-6B37-4A85-B5E0-705A8E1BD954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4 Altbilgi Yer Tutucusu">
            <a:extLst>
              <a:ext uri="{FF2B5EF4-FFF2-40B4-BE49-F238E27FC236}">
                <a16:creationId xmlns:a16="http://schemas.microsoft.com/office/drawing/2014/main" id="{75A93035-73D0-49B7-B3AC-D77DB268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>
            <a:extLst>
              <a:ext uri="{FF2B5EF4-FFF2-40B4-BE49-F238E27FC236}">
                <a16:creationId xmlns:a16="http://schemas.microsoft.com/office/drawing/2014/main" id="{4FD8E335-BF5B-4653-938E-893A941E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405E2-525C-434F-AD41-C2B3FE08210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5616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Veri Yer Tutucusu">
            <a:extLst>
              <a:ext uri="{FF2B5EF4-FFF2-40B4-BE49-F238E27FC236}">
                <a16:creationId xmlns:a16="http://schemas.microsoft.com/office/drawing/2014/main" id="{AC8AF75E-DCB7-406C-9D91-C683E2CA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0E98-8FDA-44B3-92B8-02A4C06934B2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4 Altbilgi Yer Tutucusu">
            <a:extLst>
              <a:ext uri="{FF2B5EF4-FFF2-40B4-BE49-F238E27FC236}">
                <a16:creationId xmlns:a16="http://schemas.microsoft.com/office/drawing/2014/main" id="{9A9AE01F-B2E2-4D96-B6B2-C373C0DC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>
            <a:extLst>
              <a:ext uri="{FF2B5EF4-FFF2-40B4-BE49-F238E27FC236}">
                <a16:creationId xmlns:a16="http://schemas.microsoft.com/office/drawing/2014/main" id="{07AB1DD4-A230-4E57-8E1C-A29E4C91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1C0A-393A-47F1-A4CA-6592273400C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1069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47700" y="96838"/>
            <a:ext cx="8229600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47700" y="1219200"/>
            <a:ext cx="4044950" cy="512286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845050" y="1219200"/>
            <a:ext cx="4044950" cy="24844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845050" y="3856038"/>
            <a:ext cx="4044950" cy="248602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47700" y="96838"/>
            <a:ext cx="8229600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47700" y="1219200"/>
            <a:ext cx="4044950" cy="512286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845050" y="1219200"/>
            <a:ext cx="4044950" cy="512286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47700" y="96838"/>
            <a:ext cx="8229600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647700" y="1219200"/>
            <a:ext cx="8242300" cy="51228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5918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9 Dikdörtgen">
            <a:extLst>
              <a:ext uri="{FF2B5EF4-FFF2-40B4-BE49-F238E27FC236}">
                <a16:creationId xmlns:a16="http://schemas.microsoft.com/office/drawing/2014/main" id="{EE668996-ED59-43D6-8D1E-159BA617706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20 Dikdörtgen">
            <a:extLst>
              <a:ext uri="{FF2B5EF4-FFF2-40B4-BE49-F238E27FC236}">
                <a16:creationId xmlns:a16="http://schemas.microsoft.com/office/drawing/2014/main" id="{4585D6CA-786C-434F-8529-DC8336F0404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23 Dikdörtgen">
            <a:extLst>
              <a:ext uri="{FF2B5EF4-FFF2-40B4-BE49-F238E27FC236}">
                <a16:creationId xmlns:a16="http://schemas.microsoft.com/office/drawing/2014/main" id="{89547155-E418-4B86-82E2-89DBFB2D0E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24 Dikdörtgen">
            <a:extLst>
              <a:ext uri="{FF2B5EF4-FFF2-40B4-BE49-F238E27FC236}">
                <a16:creationId xmlns:a16="http://schemas.microsoft.com/office/drawing/2014/main" id="{73C60B83-593E-449E-AF8D-7CDE5F9AB3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25 Dikdörtgen">
            <a:extLst>
              <a:ext uri="{FF2B5EF4-FFF2-40B4-BE49-F238E27FC236}">
                <a16:creationId xmlns:a16="http://schemas.microsoft.com/office/drawing/2014/main" id="{1B6B3838-0605-4DCE-8B3B-8B29383E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1" name="26 Düz Bağlayıcı">
            <a:extLst>
              <a:ext uri="{FF2B5EF4-FFF2-40B4-BE49-F238E27FC236}">
                <a16:creationId xmlns:a16="http://schemas.microsoft.com/office/drawing/2014/main" id="{472786F7-FDEB-458A-B6B6-132FB12F5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2" name="27 Dikdörtgen">
            <a:extLst>
              <a:ext uri="{FF2B5EF4-FFF2-40B4-BE49-F238E27FC236}">
                <a16:creationId xmlns:a16="http://schemas.microsoft.com/office/drawing/2014/main" id="{205911F0-8A1C-47C0-A97D-5E367C86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3" name="28 Oval">
            <a:extLst>
              <a:ext uri="{FF2B5EF4-FFF2-40B4-BE49-F238E27FC236}">
                <a16:creationId xmlns:a16="http://schemas.microsoft.com/office/drawing/2014/main" id="{B52CEDF5-79D5-45F5-89D5-E2A0415587AD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29 Oval">
            <a:extLst>
              <a:ext uri="{FF2B5EF4-FFF2-40B4-BE49-F238E27FC236}">
                <a16:creationId xmlns:a16="http://schemas.microsoft.com/office/drawing/2014/main" id="{80CC1BDE-D30A-4E1D-ACE4-C88C03E2E054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15" name="27 Veri Yer Tutucusu">
            <a:extLst>
              <a:ext uri="{FF2B5EF4-FFF2-40B4-BE49-F238E27FC236}">
                <a16:creationId xmlns:a16="http://schemas.microsoft.com/office/drawing/2014/main" id="{7B91A481-622E-46B8-A532-F5FDBE5E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5C344-91E1-4DFC-9817-0707196D9505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16" name="16 Altbilgi Yer Tutucusu">
            <a:extLst>
              <a:ext uri="{FF2B5EF4-FFF2-40B4-BE49-F238E27FC236}">
                <a16:creationId xmlns:a16="http://schemas.microsoft.com/office/drawing/2014/main" id="{913BF105-8911-42A3-8433-CAC67F24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28 Slayt Numarası Yer Tutucusu">
            <a:extLst>
              <a:ext uri="{FF2B5EF4-FFF2-40B4-BE49-F238E27FC236}">
                <a16:creationId xmlns:a16="http://schemas.microsoft.com/office/drawing/2014/main" id="{A3EAE632-2D66-404F-8CD0-B032D384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412C069-4CEA-46EB-8F8D-BEED38309F7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21216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Veri Yer Tutucusu">
            <a:extLst>
              <a:ext uri="{FF2B5EF4-FFF2-40B4-BE49-F238E27FC236}">
                <a16:creationId xmlns:a16="http://schemas.microsoft.com/office/drawing/2014/main" id="{1675684B-8361-422C-A438-7E85DD83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9FBBE-A446-4107-AF91-7F38F3A8A675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4 Altbilgi Yer Tutucusu">
            <a:extLst>
              <a:ext uri="{FF2B5EF4-FFF2-40B4-BE49-F238E27FC236}">
                <a16:creationId xmlns:a16="http://schemas.microsoft.com/office/drawing/2014/main" id="{8519FC27-E958-40E3-AE19-5CC3716B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>
            <a:extLst>
              <a:ext uri="{FF2B5EF4-FFF2-40B4-BE49-F238E27FC236}">
                <a16:creationId xmlns:a16="http://schemas.microsoft.com/office/drawing/2014/main" id="{FC49FFDF-93A9-44B6-9C2A-9520D6B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62500983-F988-4B86-99A1-6E5BAC25BAB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650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9 Dikdörtgen">
            <a:extLst>
              <a:ext uri="{FF2B5EF4-FFF2-40B4-BE49-F238E27FC236}">
                <a16:creationId xmlns:a16="http://schemas.microsoft.com/office/drawing/2014/main" id="{ED641106-265B-4BEA-86D9-D13461074C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20 Dikdörtgen">
            <a:extLst>
              <a:ext uri="{FF2B5EF4-FFF2-40B4-BE49-F238E27FC236}">
                <a16:creationId xmlns:a16="http://schemas.microsoft.com/office/drawing/2014/main" id="{E6360DBD-BD08-42E2-AC3D-BBEFB3C6D46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23 Dikdörtgen">
            <a:extLst>
              <a:ext uri="{FF2B5EF4-FFF2-40B4-BE49-F238E27FC236}">
                <a16:creationId xmlns:a16="http://schemas.microsoft.com/office/drawing/2014/main" id="{5E411126-779E-4874-BEB6-FED3F21684D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24 Dikdörtgen">
            <a:extLst>
              <a:ext uri="{FF2B5EF4-FFF2-40B4-BE49-F238E27FC236}">
                <a16:creationId xmlns:a16="http://schemas.microsoft.com/office/drawing/2014/main" id="{A5A8C59A-C641-4E1A-9C64-A68DFB7846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25 Dikdörtgen">
            <a:extLst>
              <a:ext uri="{FF2B5EF4-FFF2-40B4-BE49-F238E27FC236}">
                <a16:creationId xmlns:a16="http://schemas.microsoft.com/office/drawing/2014/main" id="{492A6D08-BF14-4A3F-91BE-EA011E8A938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26 Dikdörtgen">
            <a:extLst>
              <a:ext uri="{FF2B5EF4-FFF2-40B4-BE49-F238E27FC236}">
                <a16:creationId xmlns:a16="http://schemas.microsoft.com/office/drawing/2014/main" id="{BD971104-ED8D-447F-A20A-C8C1D525B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27 Dikdörtgen">
            <a:extLst>
              <a:ext uri="{FF2B5EF4-FFF2-40B4-BE49-F238E27FC236}">
                <a16:creationId xmlns:a16="http://schemas.microsoft.com/office/drawing/2014/main" id="{F6E6E832-F926-48D1-AB09-85C48709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1" name="28 Dikdörtgen">
            <a:extLst>
              <a:ext uri="{FF2B5EF4-FFF2-40B4-BE49-F238E27FC236}">
                <a16:creationId xmlns:a16="http://schemas.microsoft.com/office/drawing/2014/main" id="{15165D68-DDC2-40A5-9A9B-9DDDAF70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2" name="29 Düz Bağlayıcı">
            <a:extLst>
              <a:ext uri="{FF2B5EF4-FFF2-40B4-BE49-F238E27FC236}">
                <a16:creationId xmlns:a16="http://schemas.microsoft.com/office/drawing/2014/main" id="{08550B4D-84F9-40A9-9D4B-40341028E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3" name="30 Oval">
            <a:extLst>
              <a:ext uri="{FF2B5EF4-FFF2-40B4-BE49-F238E27FC236}">
                <a16:creationId xmlns:a16="http://schemas.microsoft.com/office/drawing/2014/main" id="{0FC6E55C-6976-4174-B00B-25A447C6CA9A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31 Oval">
            <a:extLst>
              <a:ext uri="{FF2B5EF4-FFF2-40B4-BE49-F238E27FC236}">
                <a16:creationId xmlns:a16="http://schemas.microsoft.com/office/drawing/2014/main" id="{6665C6AD-8A76-4D71-8B46-F89E980589E8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15" name="4 Altbilgi Yer Tutucusu">
            <a:extLst>
              <a:ext uri="{FF2B5EF4-FFF2-40B4-BE49-F238E27FC236}">
                <a16:creationId xmlns:a16="http://schemas.microsoft.com/office/drawing/2014/main" id="{FCE01B19-AB8B-45BD-AED1-4898CBE8A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3 Veri Yer Tutucusu">
            <a:extLst>
              <a:ext uri="{FF2B5EF4-FFF2-40B4-BE49-F238E27FC236}">
                <a16:creationId xmlns:a16="http://schemas.microsoft.com/office/drawing/2014/main" id="{F02AFC61-1976-4E39-AFDE-9826F48B56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14A68-4725-4E33-AE2D-CF0955942B9B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17" name="5 Slayt Numarası Yer Tutucusu">
            <a:extLst>
              <a:ext uri="{FF2B5EF4-FFF2-40B4-BE49-F238E27FC236}">
                <a16:creationId xmlns:a16="http://schemas.microsoft.com/office/drawing/2014/main" id="{967CBF23-834C-4513-92CD-5A5B9BD4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0196C905-B8BE-4A3F-8A12-DCE9E307442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5827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9 Düz Bağlayıcı">
            <a:extLst>
              <a:ext uri="{FF2B5EF4-FFF2-40B4-BE49-F238E27FC236}">
                <a16:creationId xmlns:a16="http://schemas.microsoft.com/office/drawing/2014/main" id="{020CE38A-ADF4-4A05-9586-391FDB62BF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10" name="9 İçerik Yer Tutucusu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4 Veri Yer Tutucusu">
            <a:extLst>
              <a:ext uri="{FF2B5EF4-FFF2-40B4-BE49-F238E27FC236}">
                <a16:creationId xmlns:a16="http://schemas.microsoft.com/office/drawing/2014/main" id="{91733097-2807-45D7-A148-9EB27CF8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F79BC-F853-4B8F-98A2-4C63B23F91E8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5 Altbilgi Yer Tutucusu">
            <a:extLst>
              <a:ext uri="{FF2B5EF4-FFF2-40B4-BE49-F238E27FC236}">
                <a16:creationId xmlns:a16="http://schemas.microsoft.com/office/drawing/2014/main" id="{EA9A6D9A-DBF7-49B8-BF12-3F832D58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Slayt Numarası Yer Tutucusu">
            <a:extLst>
              <a:ext uri="{FF2B5EF4-FFF2-40B4-BE49-F238E27FC236}">
                <a16:creationId xmlns:a16="http://schemas.microsoft.com/office/drawing/2014/main" id="{549FB3D6-3F5B-4766-A417-0402F472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9F7C7-A340-4549-96D4-6E151370098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21810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9 Düz Bağlayıcı">
            <a:extLst>
              <a:ext uri="{FF2B5EF4-FFF2-40B4-BE49-F238E27FC236}">
                <a16:creationId xmlns:a16="http://schemas.microsoft.com/office/drawing/2014/main" id="{766B515F-BD2A-4129-A147-992659CA8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20 Dikdörtgen">
            <a:extLst>
              <a:ext uri="{FF2B5EF4-FFF2-40B4-BE49-F238E27FC236}">
                <a16:creationId xmlns:a16="http://schemas.microsoft.com/office/drawing/2014/main" id="{FD713B2C-81F7-47E1-A762-E598FA14439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23 Dikdörtgen">
            <a:extLst>
              <a:ext uri="{FF2B5EF4-FFF2-40B4-BE49-F238E27FC236}">
                <a16:creationId xmlns:a16="http://schemas.microsoft.com/office/drawing/2014/main" id="{791F751A-BEBA-415C-9B07-D8CE5B4D92F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24 Dikdörtgen">
            <a:extLst>
              <a:ext uri="{FF2B5EF4-FFF2-40B4-BE49-F238E27FC236}">
                <a16:creationId xmlns:a16="http://schemas.microsoft.com/office/drawing/2014/main" id="{BA53D7DF-A014-4089-AC5A-0133AEF9D37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25 Dikdörtgen">
            <a:extLst>
              <a:ext uri="{FF2B5EF4-FFF2-40B4-BE49-F238E27FC236}">
                <a16:creationId xmlns:a16="http://schemas.microsoft.com/office/drawing/2014/main" id="{1E367700-ADC5-4CA9-9C4C-9FDF829B4EA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26 Dikdörtgen">
            <a:extLst>
              <a:ext uri="{FF2B5EF4-FFF2-40B4-BE49-F238E27FC236}">
                <a16:creationId xmlns:a16="http://schemas.microsoft.com/office/drawing/2014/main" id="{D06B78AB-AB06-44EC-802E-A0ED07A0311C}"/>
              </a:ext>
            </a:extLst>
          </p:cNvPr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27 Dikdörtgen">
            <a:extLst>
              <a:ext uri="{FF2B5EF4-FFF2-40B4-BE49-F238E27FC236}">
                <a16:creationId xmlns:a16="http://schemas.microsoft.com/office/drawing/2014/main" id="{AC8F2A62-3E0D-4195-8801-2A8C08233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4" name="28 Düz Bağlayıcı">
            <a:extLst>
              <a:ext uri="{FF2B5EF4-FFF2-40B4-BE49-F238E27FC236}">
                <a16:creationId xmlns:a16="http://schemas.microsoft.com/office/drawing/2014/main" id="{5893CA44-8494-41FC-90D2-91F8813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5" name="29 Dikdörtgen">
            <a:extLst>
              <a:ext uri="{FF2B5EF4-FFF2-40B4-BE49-F238E27FC236}">
                <a16:creationId xmlns:a16="http://schemas.microsoft.com/office/drawing/2014/main" id="{33E8B246-ADFF-403D-853B-705B831C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6" name="30 Oval">
            <a:extLst>
              <a:ext uri="{FF2B5EF4-FFF2-40B4-BE49-F238E27FC236}">
                <a16:creationId xmlns:a16="http://schemas.microsoft.com/office/drawing/2014/main" id="{04EA2751-D4C0-407E-9AA5-540A2AF58B56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31 Oval">
            <a:extLst>
              <a:ext uri="{FF2B5EF4-FFF2-40B4-BE49-F238E27FC236}">
                <a16:creationId xmlns:a16="http://schemas.microsoft.com/office/drawing/2014/main" id="{CDBDD370-A055-40FF-A8FF-925CD3D4910B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4" name="23 İçerik Yer Tutucusu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26" name="25 İçerik Yer Tutucusu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23" name="22 Başlık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18" name="6 Veri Yer Tutucusu">
            <a:extLst>
              <a:ext uri="{FF2B5EF4-FFF2-40B4-BE49-F238E27FC236}">
                <a16:creationId xmlns:a16="http://schemas.microsoft.com/office/drawing/2014/main" id="{16AA96EE-C76B-4EB5-9750-EBC17C15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FC413-06E6-4B28-8737-369D50CC8D4C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19" name="7 Altbilgi Yer Tutucusu">
            <a:extLst>
              <a:ext uri="{FF2B5EF4-FFF2-40B4-BE49-F238E27FC236}">
                <a16:creationId xmlns:a16="http://schemas.microsoft.com/office/drawing/2014/main" id="{4F9953B7-4F1A-4F57-881F-E523BA98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8 Slayt Numarası Yer Tutucusu">
            <a:extLst>
              <a:ext uri="{FF2B5EF4-FFF2-40B4-BE49-F238E27FC236}">
                <a16:creationId xmlns:a16="http://schemas.microsoft.com/office/drawing/2014/main" id="{2B33AFE5-594E-4136-A756-882FAFBA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2A2D51EA-8C8C-4C08-B91D-4F26623AD6C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29044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Veri Yer Tutucusu">
            <a:extLst>
              <a:ext uri="{FF2B5EF4-FFF2-40B4-BE49-F238E27FC236}">
                <a16:creationId xmlns:a16="http://schemas.microsoft.com/office/drawing/2014/main" id="{0367614D-1D41-4241-BEE9-B2B89E31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58B9B-BB35-4A93-B4BA-DD8FCC22C17A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4 Altbilgi Yer Tutucusu">
            <a:extLst>
              <a:ext uri="{FF2B5EF4-FFF2-40B4-BE49-F238E27FC236}">
                <a16:creationId xmlns:a16="http://schemas.microsoft.com/office/drawing/2014/main" id="{33FF69B0-9481-497A-A405-3ACE62BD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>
            <a:extLst>
              <a:ext uri="{FF2B5EF4-FFF2-40B4-BE49-F238E27FC236}">
                <a16:creationId xmlns:a16="http://schemas.microsoft.com/office/drawing/2014/main" id="{66B8A9EC-FBB3-4785-BCF0-78179DC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3BB20-41E2-444E-B57B-6E750DA835E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20887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E65FAC97-1B02-48F6-9435-909C656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F3AED-FF85-4FB8-BFA9-F2D3B2BDE263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4" name="3 Altbilgi Yer Tutucusu">
            <a:extLst>
              <a:ext uri="{FF2B5EF4-FFF2-40B4-BE49-F238E27FC236}">
                <a16:creationId xmlns:a16="http://schemas.microsoft.com/office/drawing/2014/main" id="{4BCF0664-F276-4BA0-836F-51F2D673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Slayt Numarası Yer Tutucusu">
            <a:extLst>
              <a:ext uri="{FF2B5EF4-FFF2-40B4-BE49-F238E27FC236}">
                <a16:creationId xmlns:a16="http://schemas.microsoft.com/office/drawing/2014/main" id="{57B05985-6828-4FD5-B3C6-C69DEEB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6F1DCB54-23DB-44B3-BA61-05DBBA687ED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4101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9 Dikdörtgen">
            <a:extLst>
              <a:ext uri="{FF2B5EF4-FFF2-40B4-BE49-F238E27FC236}">
                <a16:creationId xmlns:a16="http://schemas.microsoft.com/office/drawing/2014/main" id="{C36A40A0-7E34-4028-8F42-07552BD45C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20 Dikdörtgen">
            <a:extLst>
              <a:ext uri="{FF2B5EF4-FFF2-40B4-BE49-F238E27FC236}">
                <a16:creationId xmlns:a16="http://schemas.microsoft.com/office/drawing/2014/main" id="{15D097C2-6797-4F5F-8828-083B8651717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23 Dikdörtgen">
            <a:extLst>
              <a:ext uri="{FF2B5EF4-FFF2-40B4-BE49-F238E27FC236}">
                <a16:creationId xmlns:a16="http://schemas.microsoft.com/office/drawing/2014/main" id="{7BD730A5-D4CC-433B-90A0-289182EBB9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24 Dikdörtgen">
            <a:extLst>
              <a:ext uri="{FF2B5EF4-FFF2-40B4-BE49-F238E27FC236}">
                <a16:creationId xmlns:a16="http://schemas.microsoft.com/office/drawing/2014/main" id="{44DBE869-2C65-4E9D-86B3-3C98A8B669C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25 Dikdörtgen">
            <a:extLst>
              <a:ext uri="{FF2B5EF4-FFF2-40B4-BE49-F238E27FC236}">
                <a16:creationId xmlns:a16="http://schemas.microsoft.com/office/drawing/2014/main" id="{F95B66F5-AA6B-41FD-ACA5-3D34E45F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7" name="26 Dikdörtgen">
            <a:extLst>
              <a:ext uri="{FF2B5EF4-FFF2-40B4-BE49-F238E27FC236}">
                <a16:creationId xmlns:a16="http://schemas.microsoft.com/office/drawing/2014/main" id="{C69952EA-2358-4E9E-8C6B-4831C7BD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8" name="1 Veri Yer Tutucusu">
            <a:extLst>
              <a:ext uri="{FF2B5EF4-FFF2-40B4-BE49-F238E27FC236}">
                <a16:creationId xmlns:a16="http://schemas.microsoft.com/office/drawing/2014/main" id="{70799FB0-526D-46A5-AC6A-CF1B9EDF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532B7-B01E-4FCF-B712-22FE38CD2691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2 Altbilgi Yer Tutucusu">
            <a:extLst>
              <a:ext uri="{FF2B5EF4-FFF2-40B4-BE49-F238E27FC236}">
                <a16:creationId xmlns:a16="http://schemas.microsoft.com/office/drawing/2014/main" id="{A3FB4BB0-72C2-478A-83B0-51406C8D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3 Slayt Numarası Yer Tutucusu">
            <a:extLst>
              <a:ext uri="{FF2B5EF4-FFF2-40B4-BE49-F238E27FC236}">
                <a16:creationId xmlns:a16="http://schemas.microsoft.com/office/drawing/2014/main" id="{59234469-9EB0-4CA5-8C5D-1FBB8A38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151CA2-C323-4CEB-9C8B-DF3CAA50C3B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92395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9 Dikdörtgen">
            <a:extLst>
              <a:ext uri="{FF2B5EF4-FFF2-40B4-BE49-F238E27FC236}">
                <a16:creationId xmlns:a16="http://schemas.microsoft.com/office/drawing/2014/main" id="{20D0A53E-4A93-4CEC-8842-1DAEB00B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6" name="20 Dikdörtgen">
            <a:extLst>
              <a:ext uri="{FF2B5EF4-FFF2-40B4-BE49-F238E27FC236}">
                <a16:creationId xmlns:a16="http://schemas.microsoft.com/office/drawing/2014/main" id="{BDC250C2-77B5-469B-B7C8-406A332501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23 Dikdörtgen">
            <a:extLst>
              <a:ext uri="{FF2B5EF4-FFF2-40B4-BE49-F238E27FC236}">
                <a16:creationId xmlns:a16="http://schemas.microsoft.com/office/drawing/2014/main" id="{D6AC4628-2DBF-47A6-9465-A3F8008E98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24 Dikdörtgen">
            <a:extLst>
              <a:ext uri="{FF2B5EF4-FFF2-40B4-BE49-F238E27FC236}">
                <a16:creationId xmlns:a16="http://schemas.microsoft.com/office/drawing/2014/main" id="{92CA7D1F-74FD-4CC0-B8F7-7CA948A5F00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25 Dikdörtgen">
            <a:extLst>
              <a:ext uri="{FF2B5EF4-FFF2-40B4-BE49-F238E27FC236}">
                <a16:creationId xmlns:a16="http://schemas.microsoft.com/office/drawing/2014/main" id="{71155BA8-A97A-401E-8ED4-7C1E1D1247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26 Dikdörtgen">
            <a:extLst>
              <a:ext uri="{FF2B5EF4-FFF2-40B4-BE49-F238E27FC236}">
                <a16:creationId xmlns:a16="http://schemas.microsoft.com/office/drawing/2014/main" id="{44C560BC-375A-4A23-8E8D-1A7A2579FBD6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27 Dikdörtgen">
            <a:extLst>
              <a:ext uri="{FF2B5EF4-FFF2-40B4-BE49-F238E27FC236}">
                <a16:creationId xmlns:a16="http://schemas.microsoft.com/office/drawing/2014/main" id="{F2B8D817-D462-411F-AA6B-57863879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2" name="28 Düz Bağlayıcı">
            <a:extLst>
              <a:ext uri="{FF2B5EF4-FFF2-40B4-BE49-F238E27FC236}">
                <a16:creationId xmlns:a16="http://schemas.microsoft.com/office/drawing/2014/main" id="{B21322EC-7957-4308-840E-7CDD6FBB8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3" name="29 Oval">
            <a:extLst>
              <a:ext uri="{FF2B5EF4-FFF2-40B4-BE49-F238E27FC236}">
                <a16:creationId xmlns:a16="http://schemas.microsoft.com/office/drawing/2014/main" id="{D8FB1139-DCC5-42FD-9A75-101528F581F3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30 Oval">
            <a:extLst>
              <a:ext uri="{FF2B5EF4-FFF2-40B4-BE49-F238E27FC236}">
                <a16:creationId xmlns:a16="http://schemas.microsoft.com/office/drawing/2014/main" id="{515DF742-1B52-484B-9451-F5A64B904527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31 Dikdörtgen">
            <a:extLst>
              <a:ext uri="{FF2B5EF4-FFF2-40B4-BE49-F238E27FC236}">
                <a16:creationId xmlns:a16="http://schemas.microsoft.com/office/drawing/2014/main" id="{BBF0640B-2B24-43D1-9380-ADD0A35E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0" name="19 İçerik Yer Tutucusu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6" name="6 Slayt Numarası Yer Tutucusu">
            <a:extLst>
              <a:ext uri="{FF2B5EF4-FFF2-40B4-BE49-F238E27FC236}">
                <a16:creationId xmlns:a16="http://schemas.microsoft.com/office/drawing/2014/main" id="{A1D93746-D614-46FF-94D9-87FE0CCB1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CC153BA-1D8E-427D-8473-EF02E3831E4B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7" name="4 Veri Yer Tutucusu">
            <a:extLst>
              <a:ext uri="{FF2B5EF4-FFF2-40B4-BE49-F238E27FC236}">
                <a16:creationId xmlns:a16="http://schemas.microsoft.com/office/drawing/2014/main" id="{36CE6149-99DD-4740-BD0C-F5C9FDD2B35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B76C0-EF50-4642-8996-2B143131E8AD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18" name="5 Altbilgi Yer Tutucusu">
            <a:extLst>
              <a:ext uri="{FF2B5EF4-FFF2-40B4-BE49-F238E27FC236}">
                <a16:creationId xmlns:a16="http://schemas.microsoft.com/office/drawing/2014/main" id="{16F6C074-5951-42BE-B33B-FA1352EB8B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2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9 Düz Bağlayıcı">
            <a:extLst>
              <a:ext uri="{FF2B5EF4-FFF2-40B4-BE49-F238E27FC236}">
                <a16:creationId xmlns:a16="http://schemas.microsoft.com/office/drawing/2014/main" id="{4F5CD2AF-A3BF-461F-909D-CF92F0CD3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6" name="20 Dikdörtgen">
            <a:extLst>
              <a:ext uri="{FF2B5EF4-FFF2-40B4-BE49-F238E27FC236}">
                <a16:creationId xmlns:a16="http://schemas.microsoft.com/office/drawing/2014/main" id="{66EA528E-1B6F-4857-90B3-7996E7EFDE8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23 Dikdörtgen">
            <a:extLst>
              <a:ext uri="{FF2B5EF4-FFF2-40B4-BE49-F238E27FC236}">
                <a16:creationId xmlns:a16="http://schemas.microsoft.com/office/drawing/2014/main" id="{55BFEA74-8DAB-4BBC-BE24-CD132424F9F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24 Dikdörtgen">
            <a:extLst>
              <a:ext uri="{FF2B5EF4-FFF2-40B4-BE49-F238E27FC236}">
                <a16:creationId xmlns:a16="http://schemas.microsoft.com/office/drawing/2014/main" id="{F5AA3EE5-6C19-491B-911F-CCA924B6988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25 Dikdörtgen">
            <a:extLst>
              <a:ext uri="{FF2B5EF4-FFF2-40B4-BE49-F238E27FC236}">
                <a16:creationId xmlns:a16="http://schemas.microsoft.com/office/drawing/2014/main" id="{A605D4CD-08EC-4439-9415-2DEDEE0B8F0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26 Dikdörtgen">
            <a:extLst>
              <a:ext uri="{FF2B5EF4-FFF2-40B4-BE49-F238E27FC236}">
                <a16:creationId xmlns:a16="http://schemas.microsoft.com/office/drawing/2014/main" id="{493B5A4A-C656-4852-84ED-1C5F77E02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1" name="27 Dikdörtgen">
            <a:extLst>
              <a:ext uri="{FF2B5EF4-FFF2-40B4-BE49-F238E27FC236}">
                <a16:creationId xmlns:a16="http://schemas.microsoft.com/office/drawing/2014/main" id="{59EA986E-5664-4BDD-BE80-80A936E2D0F1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28 Dikdörtgen">
            <a:extLst>
              <a:ext uri="{FF2B5EF4-FFF2-40B4-BE49-F238E27FC236}">
                <a16:creationId xmlns:a16="http://schemas.microsoft.com/office/drawing/2014/main" id="{496B7E21-0574-4860-A851-5EE8124BE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3" name="29 Oval">
            <a:extLst>
              <a:ext uri="{FF2B5EF4-FFF2-40B4-BE49-F238E27FC236}">
                <a16:creationId xmlns:a16="http://schemas.microsoft.com/office/drawing/2014/main" id="{ED61278C-E760-4B6C-BDCD-F36AE3490184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30 Oval">
            <a:extLst>
              <a:ext uri="{FF2B5EF4-FFF2-40B4-BE49-F238E27FC236}">
                <a16:creationId xmlns:a16="http://schemas.microsoft.com/office/drawing/2014/main" id="{783C63C2-739F-4EB7-B9EF-799696FC0E28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31 Dikdörtgen">
            <a:extLst>
              <a:ext uri="{FF2B5EF4-FFF2-40B4-BE49-F238E27FC236}">
                <a16:creationId xmlns:a16="http://schemas.microsoft.com/office/drawing/2014/main" id="{A986D07B-F4FC-46D7-AE4F-B5CDD2405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/>
              <a:t>Resim eklemek için simgeyi tıklatın</a:t>
            </a:r>
            <a:endParaRPr lang="en-US" noProof="0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6" name="6 Slayt Numarası Yer Tutucusu">
            <a:extLst>
              <a:ext uri="{FF2B5EF4-FFF2-40B4-BE49-F238E27FC236}">
                <a16:creationId xmlns:a16="http://schemas.microsoft.com/office/drawing/2014/main" id="{36997A33-E0FC-470E-850F-E554AD667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12A13D9-5909-4813-9ECC-D858F6FAC4C8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7" name="4 Veri Yer Tutucusu">
            <a:extLst>
              <a:ext uri="{FF2B5EF4-FFF2-40B4-BE49-F238E27FC236}">
                <a16:creationId xmlns:a16="http://schemas.microsoft.com/office/drawing/2014/main" id="{0EEC8A1D-2B70-46C4-B8D5-F6D58A55F1C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DBC53-CDF3-4AC0-A451-EDC5243D213A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18" name="5 Altbilgi Yer Tutucusu">
            <a:extLst>
              <a:ext uri="{FF2B5EF4-FFF2-40B4-BE49-F238E27FC236}">
                <a16:creationId xmlns:a16="http://schemas.microsoft.com/office/drawing/2014/main" id="{08C07C59-8D6C-4404-86CE-735DB52803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4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Veri Yer Tutucusu">
            <a:extLst>
              <a:ext uri="{FF2B5EF4-FFF2-40B4-BE49-F238E27FC236}">
                <a16:creationId xmlns:a16="http://schemas.microsoft.com/office/drawing/2014/main" id="{D512D53F-6748-4AA2-BDEB-72327E76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89F99-8228-4BD9-9FB6-74CCB51E4100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4 Altbilgi Yer Tutucusu">
            <a:extLst>
              <a:ext uri="{FF2B5EF4-FFF2-40B4-BE49-F238E27FC236}">
                <a16:creationId xmlns:a16="http://schemas.microsoft.com/office/drawing/2014/main" id="{1EB19158-258D-47CD-93BE-E7C31EBE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>
            <a:extLst>
              <a:ext uri="{FF2B5EF4-FFF2-40B4-BE49-F238E27FC236}">
                <a16:creationId xmlns:a16="http://schemas.microsoft.com/office/drawing/2014/main" id="{4462FF12-33B6-4EAD-AB20-2CE5332D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0EA48-F5EA-4848-92C5-7D203D412F7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0652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9 Dikdörtgen">
            <a:extLst>
              <a:ext uri="{FF2B5EF4-FFF2-40B4-BE49-F238E27FC236}">
                <a16:creationId xmlns:a16="http://schemas.microsoft.com/office/drawing/2014/main" id="{CF71A1EB-B306-4136-8F95-854BB328F3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20 Dikdörtgen">
            <a:extLst>
              <a:ext uri="{FF2B5EF4-FFF2-40B4-BE49-F238E27FC236}">
                <a16:creationId xmlns:a16="http://schemas.microsoft.com/office/drawing/2014/main" id="{6877D99B-7FB5-4141-BF1C-D32A345F8B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23 Dikdörtgen">
            <a:extLst>
              <a:ext uri="{FF2B5EF4-FFF2-40B4-BE49-F238E27FC236}">
                <a16:creationId xmlns:a16="http://schemas.microsoft.com/office/drawing/2014/main" id="{0DBFC9F4-63C7-4A2F-BEB6-05C9A64DB10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24 Dikdörtgen">
            <a:extLst>
              <a:ext uri="{FF2B5EF4-FFF2-40B4-BE49-F238E27FC236}">
                <a16:creationId xmlns:a16="http://schemas.microsoft.com/office/drawing/2014/main" id="{5DA8A612-BABB-4FDA-86F3-5CF0226AA80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25 Dikdörtgen">
            <a:extLst>
              <a:ext uri="{FF2B5EF4-FFF2-40B4-BE49-F238E27FC236}">
                <a16:creationId xmlns:a16="http://schemas.microsoft.com/office/drawing/2014/main" id="{452339DF-48C5-4D5C-B195-C982C5622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9" name="26 Dikdörtgen">
            <a:extLst>
              <a:ext uri="{FF2B5EF4-FFF2-40B4-BE49-F238E27FC236}">
                <a16:creationId xmlns:a16="http://schemas.microsoft.com/office/drawing/2014/main" id="{897C2F99-587A-41D4-8488-0D9F583E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0" name="27 Düz Bağlayıcı">
            <a:extLst>
              <a:ext uri="{FF2B5EF4-FFF2-40B4-BE49-F238E27FC236}">
                <a16:creationId xmlns:a16="http://schemas.microsoft.com/office/drawing/2014/main" id="{14619F7B-3EBC-4B9E-94BC-02F69A8C8EC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1" name="28 Oval">
            <a:extLst>
              <a:ext uri="{FF2B5EF4-FFF2-40B4-BE49-F238E27FC236}">
                <a16:creationId xmlns:a16="http://schemas.microsoft.com/office/drawing/2014/main" id="{EBAC3137-DB3A-48AE-B5EF-99217C2DA992}"/>
              </a:ext>
            </a:extLst>
          </p:cNvPr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29 Oval">
            <a:extLst>
              <a:ext uri="{FF2B5EF4-FFF2-40B4-BE49-F238E27FC236}">
                <a16:creationId xmlns:a16="http://schemas.microsoft.com/office/drawing/2014/main" id="{BC1A7175-089C-4FB1-BBAF-9FB1232720EE}"/>
              </a:ext>
            </a:extLst>
          </p:cNvPr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13" name="5 Slayt Numarası Yer Tutucusu">
            <a:extLst>
              <a:ext uri="{FF2B5EF4-FFF2-40B4-BE49-F238E27FC236}">
                <a16:creationId xmlns:a16="http://schemas.microsoft.com/office/drawing/2014/main" id="{3FF621F8-BBA4-48D3-8030-67A24518C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639619F0-D095-4290-9457-A3236E0FBC50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4" name="3 Veri Yer Tutucusu">
            <a:extLst>
              <a:ext uri="{FF2B5EF4-FFF2-40B4-BE49-F238E27FC236}">
                <a16:creationId xmlns:a16="http://schemas.microsoft.com/office/drawing/2014/main" id="{19807418-B954-4316-A1D1-D6809A4D08A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0877D-C943-42A7-86DB-E231876092BB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15" name="4 Altbilgi Yer Tutucusu">
            <a:extLst>
              <a:ext uri="{FF2B5EF4-FFF2-40B4-BE49-F238E27FC236}">
                <a16:creationId xmlns:a16="http://schemas.microsoft.com/office/drawing/2014/main" id="{D2350B34-FD2B-410B-8194-37B7DC97B9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>
            <a:extLst>
              <a:ext uri="{FF2B5EF4-FFF2-40B4-BE49-F238E27FC236}">
                <a16:creationId xmlns:a16="http://schemas.microsoft.com/office/drawing/2014/main" id="{ACDF474A-5D73-40F4-9F71-FA073DAF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44C91-388F-497F-881C-1C707F51D8EA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4 Altbilgi Yer Tutucusu">
            <a:extLst>
              <a:ext uri="{FF2B5EF4-FFF2-40B4-BE49-F238E27FC236}">
                <a16:creationId xmlns:a16="http://schemas.microsoft.com/office/drawing/2014/main" id="{72923357-2C0C-459F-8B07-2C17A73B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>
            <a:extLst>
              <a:ext uri="{FF2B5EF4-FFF2-40B4-BE49-F238E27FC236}">
                <a16:creationId xmlns:a16="http://schemas.microsoft.com/office/drawing/2014/main" id="{14BF695E-9441-4669-87A0-8F0E71C5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296FC-7E64-4901-8963-D923E5F50CC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3489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3 Veri Yer Tutucusu">
            <a:extLst>
              <a:ext uri="{FF2B5EF4-FFF2-40B4-BE49-F238E27FC236}">
                <a16:creationId xmlns:a16="http://schemas.microsoft.com/office/drawing/2014/main" id="{19FF33A4-EEBD-4B58-80C0-30CF8F44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4A9E6-ED7B-42AC-A19D-2E1169719C40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4 Altbilgi Yer Tutucusu">
            <a:extLst>
              <a:ext uri="{FF2B5EF4-FFF2-40B4-BE49-F238E27FC236}">
                <a16:creationId xmlns:a16="http://schemas.microsoft.com/office/drawing/2014/main" id="{2057D6FA-EC26-4D3E-9AA4-5AEFFD5F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Slayt Numarası Yer Tutucusu">
            <a:extLst>
              <a:ext uri="{FF2B5EF4-FFF2-40B4-BE49-F238E27FC236}">
                <a16:creationId xmlns:a16="http://schemas.microsoft.com/office/drawing/2014/main" id="{C2EDE956-3224-436E-91CD-16AD7656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A33BE-0993-4FC5-9D6D-37C9A2D7D90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346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3 Veri Yer Tutucusu">
            <a:extLst>
              <a:ext uri="{FF2B5EF4-FFF2-40B4-BE49-F238E27FC236}">
                <a16:creationId xmlns:a16="http://schemas.microsoft.com/office/drawing/2014/main" id="{5E289B82-9FDA-442B-954E-65FFEB3F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31CB2-3781-4ECF-A588-F1A066B98099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8" name="4 Altbilgi Yer Tutucusu">
            <a:extLst>
              <a:ext uri="{FF2B5EF4-FFF2-40B4-BE49-F238E27FC236}">
                <a16:creationId xmlns:a16="http://schemas.microsoft.com/office/drawing/2014/main" id="{753A48A1-01A2-4725-9E3D-AC998FDD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5 Slayt Numarası Yer Tutucusu">
            <a:extLst>
              <a:ext uri="{FF2B5EF4-FFF2-40B4-BE49-F238E27FC236}">
                <a16:creationId xmlns:a16="http://schemas.microsoft.com/office/drawing/2014/main" id="{BCF52F44-ED44-4814-AB8C-3A636E1D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A65E6-0989-41FB-8008-AC94D22EC60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695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3 Veri Yer Tutucusu">
            <a:extLst>
              <a:ext uri="{FF2B5EF4-FFF2-40B4-BE49-F238E27FC236}">
                <a16:creationId xmlns:a16="http://schemas.microsoft.com/office/drawing/2014/main" id="{C0062091-D775-4BCD-A6E4-3378BF06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51066-1A8A-468D-94E6-B37C23F82ADD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4" name="4 Altbilgi Yer Tutucusu">
            <a:extLst>
              <a:ext uri="{FF2B5EF4-FFF2-40B4-BE49-F238E27FC236}">
                <a16:creationId xmlns:a16="http://schemas.microsoft.com/office/drawing/2014/main" id="{BE783650-8D99-4031-9346-7EE0FBE5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5 Slayt Numarası Yer Tutucusu">
            <a:extLst>
              <a:ext uri="{FF2B5EF4-FFF2-40B4-BE49-F238E27FC236}">
                <a16:creationId xmlns:a16="http://schemas.microsoft.com/office/drawing/2014/main" id="{4C67E5EE-3B1C-4365-84C5-6D46FE88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F5A2A-AEDC-4761-9E72-928E7A4103C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5872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>
            <a:extLst>
              <a:ext uri="{FF2B5EF4-FFF2-40B4-BE49-F238E27FC236}">
                <a16:creationId xmlns:a16="http://schemas.microsoft.com/office/drawing/2014/main" id="{F5A674F9-5B0D-4C1C-8B25-2145FBA2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4BEC-9CA5-4D03-8A66-C14D04DE4B09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3" name="4 Altbilgi Yer Tutucusu">
            <a:extLst>
              <a:ext uri="{FF2B5EF4-FFF2-40B4-BE49-F238E27FC236}">
                <a16:creationId xmlns:a16="http://schemas.microsoft.com/office/drawing/2014/main" id="{FC589060-E9B7-4619-9BD8-90949E2E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5 Slayt Numarası Yer Tutucusu">
            <a:extLst>
              <a:ext uri="{FF2B5EF4-FFF2-40B4-BE49-F238E27FC236}">
                <a16:creationId xmlns:a16="http://schemas.microsoft.com/office/drawing/2014/main" id="{73DC87E7-19C0-442A-92E4-08CE40C1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6848D-94E0-4C4C-AEBB-79C05D0A531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70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3 Veri Yer Tutucusu">
            <a:extLst>
              <a:ext uri="{FF2B5EF4-FFF2-40B4-BE49-F238E27FC236}">
                <a16:creationId xmlns:a16="http://schemas.microsoft.com/office/drawing/2014/main" id="{E1843F37-F3F8-4F76-A4E6-CC99F4DA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62081-8BDC-4C6F-993C-EC76E0DDACAB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4 Altbilgi Yer Tutucusu">
            <a:extLst>
              <a:ext uri="{FF2B5EF4-FFF2-40B4-BE49-F238E27FC236}">
                <a16:creationId xmlns:a16="http://schemas.microsoft.com/office/drawing/2014/main" id="{E5EA68BD-BFBD-499F-BE6B-9ED8CC14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Slayt Numarası Yer Tutucusu">
            <a:extLst>
              <a:ext uri="{FF2B5EF4-FFF2-40B4-BE49-F238E27FC236}">
                <a16:creationId xmlns:a16="http://schemas.microsoft.com/office/drawing/2014/main" id="{F145418F-9079-4E67-A070-BD3C3886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47F4C-10C1-4A6F-AE47-36709E38D27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2413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3 Veri Yer Tutucusu">
            <a:extLst>
              <a:ext uri="{FF2B5EF4-FFF2-40B4-BE49-F238E27FC236}">
                <a16:creationId xmlns:a16="http://schemas.microsoft.com/office/drawing/2014/main" id="{D238A672-62D1-4DC6-91B7-3E1FB103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5912F-FB4C-4F6C-8429-50BB65102633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4 Altbilgi Yer Tutucusu">
            <a:extLst>
              <a:ext uri="{FF2B5EF4-FFF2-40B4-BE49-F238E27FC236}">
                <a16:creationId xmlns:a16="http://schemas.microsoft.com/office/drawing/2014/main" id="{02DBC972-2023-43EE-ABE1-24FEEDF3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Slayt Numarası Yer Tutucusu">
            <a:extLst>
              <a:ext uri="{FF2B5EF4-FFF2-40B4-BE49-F238E27FC236}">
                <a16:creationId xmlns:a16="http://schemas.microsoft.com/office/drawing/2014/main" id="{D0A8F018-3781-4A1F-B5F3-14BC05C5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38203-7C7B-4EC8-A408-7A44B956BA8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0684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Başlık Yer Tutucusu">
            <a:extLst>
              <a:ext uri="{FF2B5EF4-FFF2-40B4-BE49-F238E27FC236}">
                <a16:creationId xmlns:a16="http://schemas.microsoft.com/office/drawing/2014/main" id="{63ED76DF-7764-4D55-A9DB-E33712B090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başlık stili için tıklatın</a:t>
            </a:r>
            <a:endParaRPr lang="en-US" altLang="tr-TR"/>
          </a:p>
        </p:txBody>
      </p:sp>
      <p:sp>
        <p:nvSpPr>
          <p:cNvPr id="1027" name="2 Metin Yer Tutucusu">
            <a:extLst>
              <a:ext uri="{FF2B5EF4-FFF2-40B4-BE49-F238E27FC236}">
                <a16:creationId xmlns:a16="http://schemas.microsoft.com/office/drawing/2014/main" id="{081345F8-5F7D-430A-BEF7-E90CE2BD04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metin stillerini düzenlemek için tıklatın</a:t>
            </a:r>
          </a:p>
          <a:p>
            <a:pPr lvl="1"/>
            <a:r>
              <a:rPr lang="tr-TR" altLang="tr-TR"/>
              <a:t>İkinci düzey</a:t>
            </a:r>
          </a:p>
          <a:p>
            <a:pPr lvl="2"/>
            <a:r>
              <a:rPr lang="tr-TR" altLang="tr-TR"/>
              <a:t>Üçüncü düzey</a:t>
            </a:r>
          </a:p>
          <a:p>
            <a:pPr lvl="3"/>
            <a:r>
              <a:rPr lang="tr-TR" altLang="tr-TR"/>
              <a:t>Dördüncü düzey</a:t>
            </a:r>
          </a:p>
          <a:p>
            <a:pPr lvl="4"/>
            <a:r>
              <a:rPr lang="tr-TR" altLang="tr-TR"/>
              <a:t>Beşinci düzey</a:t>
            </a:r>
            <a:endParaRPr lang="en-US" altLang="tr-TR"/>
          </a:p>
        </p:txBody>
      </p:sp>
      <p:sp>
        <p:nvSpPr>
          <p:cNvPr id="4" name="3 Veri Yer Tutucusu">
            <a:extLst>
              <a:ext uri="{FF2B5EF4-FFF2-40B4-BE49-F238E27FC236}">
                <a16:creationId xmlns:a16="http://schemas.microsoft.com/office/drawing/2014/main" id="{30F026CB-D225-4B6A-B076-5667EAD0D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FE90A1-A486-438B-A021-14035D3E0890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4 Altbilgi Yer Tutucusu">
            <a:extLst>
              <a:ext uri="{FF2B5EF4-FFF2-40B4-BE49-F238E27FC236}">
                <a16:creationId xmlns:a16="http://schemas.microsoft.com/office/drawing/2014/main" id="{A57A4112-99C1-4DD8-8EA2-65A7AE1C3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Slayt Numarası Yer Tutucusu">
            <a:extLst>
              <a:ext uri="{FF2B5EF4-FFF2-40B4-BE49-F238E27FC236}">
                <a16:creationId xmlns:a16="http://schemas.microsoft.com/office/drawing/2014/main" id="{7282D746-FFF9-4AD6-BBF4-F297E930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418B97C-32E6-47C3-988A-574AEEAFAAEC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6 Dikdörtgen">
            <a:extLst>
              <a:ext uri="{FF2B5EF4-FFF2-40B4-BE49-F238E27FC236}">
                <a16:creationId xmlns:a16="http://schemas.microsoft.com/office/drawing/2014/main" id="{D9F27F28-5C69-4420-B48A-32F536ABA2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2051" name="15 Dikdörtgen">
            <a:extLst>
              <a:ext uri="{FF2B5EF4-FFF2-40B4-BE49-F238E27FC236}">
                <a16:creationId xmlns:a16="http://schemas.microsoft.com/office/drawing/2014/main" id="{B0DB67B7-CC42-4FD8-8E44-2E93EAD269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2052" name="17 Dikdörtgen">
            <a:extLst>
              <a:ext uri="{FF2B5EF4-FFF2-40B4-BE49-F238E27FC236}">
                <a16:creationId xmlns:a16="http://schemas.microsoft.com/office/drawing/2014/main" id="{E448BDCA-D9C3-4061-84D3-5347D89513B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2053" name="18 Dikdörtgen">
            <a:extLst>
              <a:ext uri="{FF2B5EF4-FFF2-40B4-BE49-F238E27FC236}">
                <a16:creationId xmlns:a16="http://schemas.microsoft.com/office/drawing/2014/main" id="{371BA9C3-D00A-4FC4-957A-CE643DE9838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8 Dikdörtgen">
            <a:extLst>
              <a:ext uri="{FF2B5EF4-FFF2-40B4-BE49-F238E27FC236}">
                <a16:creationId xmlns:a16="http://schemas.microsoft.com/office/drawing/2014/main" id="{B53FF718-9D29-4F9F-A75C-0300767F4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4" name="13 Veri Yer Tutucusu">
            <a:extLst>
              <a:ext uri="{FF2B5EF4-FFF2-40B4-BE49-F238E27FC236}">
                <a16:creationId xmlns:a16="http://schemas.microsoft.com/office/drawing/2014/main" id="{B7E8600D-FCE1-4492-8F49-622181CF1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9860C1-939A-4DCB-BC94-BFE57AE60C7E}" type="datetimeFigureOut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3" name="2 Altbilgi Yer Tutucusu">
            <a:extLst>
              <a:ext uri="{FF2B5EF4-FFF2-40B4-BE49-F238E27FC236}">
                <a16:creationId xmlns:a16="http://schemas.microsoft.com/office/drawing/2014/main" id="{ECA97EB9-A5A4-4420-9988-D8C79FC61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7 Dikdörtgen">
            <a:extLst>
              <a:ext uri="{FF2B5EF4-FFF2-40B4-BE49-F238E27FC236}">
                <a16:creationId xmlns:a16="http://schemas.microsoft.com/office/drawing/2014/main" id="{6CA161B3-804A-4BE5-9AD6-6A7D547F7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0" name="9 Düz Bağlayıcı">
            <a:extLst>
              <a:ext uri="{FF2B5EF4-FFF2-40B4-BE49-F238E27FC236}">
                <a16:creationId xmlns:a16="http://schemas.microsoft.com/office/drawing/2014/main" id="{F51E70D1-DE0C-4210-B40F-F580055CF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12" name="11 Oval">
            <a:extLst>
              <a:ext uri="{FF2B5EF4-FFF2-40B4-BE49-F238E27FC236}">
                <a16:creationId xmlns:a16="http://schemas.microsoft.com/office/drawing/2014/main" id="{04136007-8BC6-494B-B4A4-F1D4870D71D9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14 Oval">
            <a:extLst>
              <a:ext uri="{FF2B5EF4-FFF2-40B4-BE49-F238E27FC236}">
                <a16:creationId xmlns:a16="http://schemas.microsoft.com/office/drawing/2014/main" id="{3E197CD7-34DB-4E3E-9DB6-F6667E4C655F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22 Slayt Numarası Yer Tutucusu">
            <a:extLst>
              <a:ext uri="{FF2B5EF4-FFF2-40B4-BE49-F238E27FC236}">
                <a16:creationId xmlns:a16="http://schemas.microsoft.com/office/drawing/2014/main" id="{69F9D1F3-D75E-4FC3-938A-7084622C4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>
                <a:solidFill>
                  <a:srgbClr val="7B9899"/>
                </a:solidFill>
                <a:latin typeface="Georgia" panose="02040502050405020303" pitchFamily="18" charset="0"/>
              </a:defRPr>
            </a:lvl1pPr>
          </a:lstStyle>
          <a:p>
            <a:fld id="{A02D2167-76E9-4E88-A9FF-11D18658A8C1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2062" name="21 Başlık Yer Tutucusu">
            <a:extLst>
              <a:ext uri="{FF2B5EF4-FFF2-40B4-BE49-F238E27FC236}">
                <a16:creationId xmlns:a16="http://schemas.microsoft.com/office/drawing/2014/main" id="{C6F52A19-229B-4A5A-A562-0DFA113D63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başlık stili için tıklatın</a:t>
            </a:r>
            <a:endParaRPr lang="en-US" altLang="tr-TR"/>
          </a:p>
        </p:txBody>
      </p:sp>
      <p:sp>
        <p:nvSpPr>
          <p:cNvPr id="2063" name="12 Metin Yer Tutucusu">
            <a:extLst>
              <a:ext uri="{FF2B5EF4-FFF2-40B4-BE49-F238E27FC236}">
                <a16:creationId xmlns:a16="http://schemas.microsoft.com/office/drawing/2014/main" id="{DFF809D2-3CC4-4D88-B568-AC3610884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metin stillerini düzenlemek için tıklatın</a:t>
            </a:r>
          </a:p>
          <a:p>
            <a:pPr lvl="1"/>
            <a:r>
              <a:rPr lang="tr-TR" altLang="tr-TR"/>
              <a:t>İkinci düzey</a:t>
            </a:r>
          </a:p>
          <a:p>
            <a:pPr lvl="2"/>
            <a:r>
              <a:rPr lang="tr-TR" altLang="tr-TR"/>
              <a:t>Üçüncü düzey</a:t>
            </a:r>
          </a:p>
          <a:p>
            <a:pPr lvl="3"/>
            <a:r>
              <a:rPr lang="tr-TR" altLang="tr-TR"/>
              <a:t>Dördüncü düzey</a:t>
            </a:r>
          </a:p>
          <a:p>
            <a:pPr lvl="4"/>
            <a:r>
              <a:rPr lang="tr-TR" altLang="tr-TR"/>
              <a:t>Beşinci düzey</a:t>
            </a:r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jpe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9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10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00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105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03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108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06.wmf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5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9.jpeg"/><Relationship Id="rId4" Type="http://schemas.openxmlformats.org/officeDocument/2006/relationships/image" Target="../media/image48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4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5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1.jpeg"/><Relationship Id="rId4" Type="http://schemas.openxmlformats.org/officeDocument/2006/relationships/image" Target="../media/image80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83.jpeg"/><Relationship Id="rId4" Type="http://schemas.openxmlformats.org/officeDocument/2006/relationships/image" Target="../media/image82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85.jpeg"/><Relationship Id="rId4" Type="http://schemas.openxmlformats.org/officeDocument/2006/relationships/image" Target="../media/image84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6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88.jpeg"/><Relationship Id="rId4" Type="http://schemas.openxmlformats.org/officeDocument/2006/relationships/image" Target="../media/image87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90.jpeg"/><Relationship Id="rId4" Type="http://schemas.openxmlformats.org/officeDocument/2006/relationships/image" Target="../media/image89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92.jpeg"/><Relationship Id="rId4" Type="http://schemas.openxmlformats.org/officeDocument/2006/relationships/image" Target="../media/image91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4.jpeg"/><Relationship Id="rId4" Type="http://schemas.openxmlformats.org/officeDocument/2006/relationships/image" Target="../media/image9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 Başlık">
            <a:extLst>
              <a:ext uri="{FF2B5EF4-FFF2-40B4-BE49-F238E27FC236}">
                <a16:creationId xmlns:a16="http://schemas.microsoft.com/office/drawing/2014/main" id="{E50C646A-BC62-4FA7-A3F8-1990C035F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2971800"/>
            <a:ext cx="856932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tr-TR" sz="2800" dirty="0"/>
              <a:t>MUH204 </a:t>
            </a:r>
            <a:br>
              <a:rPr lang="tr-TR" sz="2800" dirty="0"/>
            </a:br>
            <a:r>
              <a:rPr lang="en-US" sz="2800" dirty="0" err="1"/>
              <a:t>Elektron</a:t>
            </a:r>
            <a:r>
              <a:rPr lang="tr-TR" sz="2800" dirty="0"/>
              <a:t>İ</a:t>
            </a:r>
            <a:r>
              <a:rPr lang="en-US" sz="2800" dirty="0"/>
              <a:t>k</a:t>
            </a:r>
            <a:r>
              <a:rPr lang="tr-TR" sz="2800" dirty="0"/>
              <a:t> </a:t>
            </a:r>
            <a:r>
              <a:rPr lang="en-US" sz="2800" dirty="0" err="1"/>
              <a:t>ve</a:t>
            </a:r>
            <a:r>
              <a:rPr lang="tr-TR" sz="2800" dirty="0"/>
              <a:t> </a:t>
            </a:r>
            <a:r>
              <a:rPr lang="en-US" sz="2800" dirty="0" err="1"/>
              <a:t>Uygulamalar</a:t>
            </a:r>
            <a:r>
              <a:rPr lang="tr-TR" sz="2800" dirty="0"/>
              <a:t>I</a:t>
            </a:r>
            <a:endParaRPr lang="en-US" sz="2800" dirty="0"/>
          </a:p>
        </p:txBody>
      </p:sp>
      <p:sp>
        <p:nvSpPr>
          <p:cNvPr id="17411" name="2 Başlık">
            <a:extLst>
              <a:ext uri="{FF2B5EF4-FFF2-40B4-BE49-F238E27FC236}">
                <a16:creationId xmlns:a16="http://schemas.microsoft.com/office/drawing/2014/main" id="{3D02319A-A72D-4F5D-B076-901CD912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52438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tr-TR" sz="3200" b="1"/>
              <a:t>MÜHENDİSLİK FAKÜLTESİ </a:t>
            </a:r>
            <a:br>
              <a:rPr lang="en-US" altLang="tr-TR" sz="3200" b="1"/>
            </a:br>
            <a:r>
              <a:rPr lang="tr-TR" altLang="tr-TR" sz="3200" b="1"/>
              <a:t>BİLGİSAYAR</a:t>
            </a:r>
            <a:r>
              <a:rPr lang="en-US" altLang="tr-TR" sz="3200" b="1"/>
              <a:t> MÜHENDİSLİĞİ </a:t>
            </a:r>
            <a:endParaRPr lang="en-US" altLang="tr-TR" sz="3200"/>
          </a:p>
        </p:txBody>
      </p:sp>
      <p:pic>
        <p:nvPicPr>
          <p:cNvPr id="17412" name="3 Resim" descr="logorgb.jpg">
            <a:extLst>
              <a:ext uri="{FF2B5EF4-FFF2-40B4-BE49-F238E27FC236}">
                <a16:creationId xmlns:a16="http://schemas.microsoft.com/office/drawing/2014/main" id="{54FA72F5-C7DC-4DBF-8973-970D78F385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0810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D8F4309-4D52-44FF-98A8-A1A413EFC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>
                <a:solidFill>
                  <a:srgbClr val="074179"/>
                </a:solidFill>
              </a:rPr>
              <a:t>TEST CİHAZLARI</a:t>
            </a:r>
            <a:endParaRPr lang="en-US" altLang="tr-TR">
              <a:solidFill>
                <a:srgbClr val="074179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C512A1D-F81A-4181-84F4-2B208E76C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8850" cy="45259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</a:t>
            </a:r>
            <a:r>
              <a:rPr lang="tr-TR" sz="2800" dirty="0"/>
              <a:t>Devre arızaları kolaylıkla bulunamadığı ve devre arızalarının tespiti için oldukça geniş yelpazedeki test cihazları devrede elemanlar üzerine düşen değerleri ölçmek ve devredeki sorunların tespiti için kullanılır.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</a:t>
            </a:r>
            <a:r>
              <a:rPr lang="tr-TR" sz="2800" dirty="0"/>
              <a:t>Bazı örnekler</a:t>
            </a:r>
            <a:r>
              <a:rPr lang="en-US" sz="2800" dirty="0"/>
              <a:t>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z="2800" dirty="0"/>
              <a:t>Dijital </a:t>
            </a:r>
            <a:r>
              <a:rPr lang="tr-TR" sz="2800" dirty="0" err="1"/>
              <a:t>Multimetreler</a:t>
            </a:r>
            <a:r>
              <a:rPr lang="tr-TR" sz="2800" dirty="0"/>
              <a:t> </a:t>
            </a:r>
            <a:r>
              <a:rPr lang="en-US" sz="2800" dirty="0"/>
              <a:t>Digital </a:t>
            </a:r>
            <a:r>
              <a:rPr lang="en-US" sz="2800" dirty="0" err="1"/>
              <a:t>Multimeters</a:t>
            </a:r>
            <a:r>
              <a:rPr lang="en-US" sz="2800" dirty="0"/>
              <a:t> (DMMs</a:t>
            </a:r>
            <a:r>
              <a:rPr lang="tr-TR" sz="2800" dirty="0"/>
              <a:t> /</a:t>
            </a:r>
            <a:r>
              <a:rPr lang="tr-TR" sz="2800" dirty="0" err="1"/>
              <a:t>AVOmetreler</a:t>
            </a:r>
            <a:r>
              <a:rPr lang="en-US" sz="2800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z="2800" dirty="0"/>
              <a:t>Volt-</a:t>
            </a:r>
            <a:r>
              <a:rPr lang="tr-TR" sz="2800" dirty="0" err="1"/>
              <a:t>Ohm</a:t>
            </a:r>
            <a:r>
              <a:rPr lang="tr-TR" sz="2800" dirty="0"/>
              <a:t>-</a:t>
            </a:r>
            <a:r>
              <a:rPr lang="tr-TR" sz="2800" dirty="0" err="1"/>
              <a:t>Miliamper</a:t>
            </a:r>
            <a:r>
              <a:rPr lang="tr-TR" sz="2800" dirty="0"/>
              <a:t> metreler (</a:t>
            </a:r>
            <a:r>
              <a:rPr lang="en-US" sz="2800" dirty="0"/>
              <a:t>Volt-Ohm-</a:t>
            </a:r>
            <a:r>
              <a:rPr lang="en-US" sz="2800" dirty="0" err="1"/>
              <a:t>Milliammeters</a:t>
            </a:r>
            <a:r>
              <a:rPr lang="en-US" sz="2800" dirty="0"/>
              <a:t> (VOMs)</a:t>
            </a:r>
            <a:r>
              <a:rPr lang="tr-TR" sz="2800" dirty="0"/>
              <a:t>)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z="2800" dirty="0"/>
              <a:t>Frekans sayıcılar ve Frekans Jeneratörleri (</a:t>
            </a:r>
            <a:r>
              <a:rPr lang="en-US" sz="2800" dirty="0"/>
              <a:t>Frequency Counters &amp; Frequency Generators</a:t>
            </a:r>
            <a:r>
              <a:rPr lang="tr-TR" sz="2800" dirty="0"/>
              <a:t>)</a:t>
            </a:r>
            <a:r>
              <a:rPr lang="en-US" sz="2800" dirty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sz="2800" dirty="0"/>
              <a:t>Osiloskoplar (</a:t>
            </a:r>
            <a:r>
              <a:rPr lang="en-US" sz="2800" dirty="0"/>
              <a:t>Oscilloscopes</a:t>
            </a:r>
            <a:r>
              <a:rPr lang="tr-TR" sz="2800" dirty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BB98C4F-9AFB-4863-8A34-C2DA754A6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Ohm’s Law Wheel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67D7B2AE-013A-4A3C-9066-50C733E45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Cover the value of interest to see the correct equation.</a:t>
            </a:r>
          </a:p>
        </p:txBody>
      </p:sp>
      <p:pic>
        <p:nvPicPr>
          <p:cNvPr id="94212" name="Picture 4">
            <a:extLst>
              <a:ext uri="{FF2B5EF4-FFF2-40B4-BE49-F238E27FC236}">
                <a16:creationId xmlns:a16="http://schemas.microsoft.com/office/drawing/2014/main" id="{7FE06A3C-9102-4963-A736-0FD11DA9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3182938"/>
            <a:ext cx="2122487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5">
            <a:extLst>
              <a:ext uri="{FF2B5EF4-FFF2-40B4-BE49-F238E27FC236}">
                <a16:creationId xmlns:a16="http://schemas.microsoft.com/office/drawing/2014/main" id="{E77E8842-74EB-4E5B-9E54-EA7053D5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2678113"/>
            <a:ext cx="189071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4" name="Picture 6">
            <a:extLst>
              <a:ext uri="{FF2B5EF4-FFF2-40B4-BE49-F238E27FC236}">
                <a16:creationId xmlns:a16="http://schemas.microsoft.com/office/drawing/2014/main" id="{2499B76A-1B0A-44D3-B601-1734E16E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265488"/>
            <a:ext cx="2073275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8415AA3-F809-4FB2-9A4E-56D307CDC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>
                <a:solidFill>
                  <a:srgbClr val="A20101"/>
                </a:solidFill>
              </a:rPr>
              <a:t>Summary of Ohm’s Law Relationships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FA186F34-1E50-481A-B051-957A5ED37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800"/>
              <a:t>This table summarizes the Ohm’s law relationships between voltage, current and resistance.</a:t>
            </a:r>
            <a:br>
              <a:rPr lang="en-US" altLang="tr-TR" sz="2800"/>
            </a:br>
            <a:br>
              <a:rPr lang="en-US" altLang="tr-TR"/>
            </a:br>
            <a:br>
              <a:rPr lang="en-US" altLang="tr-TR"/>
            </a:br>
            <a:br>
              <a:rPr lang="en-US" altLang="tr-TR"/>
            </a:br>
            <a:br>
              <a:rPr lang="en-US" altLang="tr-TR"/>
            </a:br>
            <a:endParaRPr lang="en-US" altLang="tr-TR"/>
          </a:p>
        </p:txBody>
      </p:sp>
      <p:pic>
        <p:nvPicPr>
          <p:cNvPr id="119812" name="Picture 4">
            <a:extLst>
              <a:ext uri="{FF2B5EF4-FFF2-40B4-BE49-F238E27FC236}">
                <a16:creationId xmlns:a16="http://schemas.microsoft.com/office/drawing/2014/main" id="{B1DE1EEA-8C83-42C3-B398-4396FEBF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2684463"/>
            <a:ext cx="7818437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1D3B3DA2-1931-4074-A68D-979A77802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Power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9D85BF2B-926D-422E-955E-983968EFA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Power is the rate at which energy is used per unit time.</a:t>
            </a:r>
          </a:p>
          <a:p>
            <a:pPr eaLnBrk="1" hangingPunct="1"/>
            <a:r>
              <a:rPr lang="en-US" altLang="tr-TR"/>
              <a:t>The unit of measure is the </a:t>
            </a:r>
            <a:r>
              <a:rPr lang="en-US" altLang="tr-TR">
                <a:solidFill>
                  <a:schemeClr val="hlink"/>
                </a:solidFill>
              </a:rPr>
              <a:t>Watt</a:t>
            </a:r>
            <a:r>
              <a:rPr lang="en-US" altLang="tr-TR"/>
              <a:t>.</a:t>
            </a:r>
          </a:p>
          <a:p>
            <a:pPr eaLnBrk="1" hangingPunct="1"/>
            <a:r>
              <a:rPr lang="en-US" altLang="tr-TR"/>
              <a:t>The watt is defined in terms of </a:t>
            </a:r>
            <a:r>
              <a:rPr lang="en-US" altLang="tr-TR" i="1"/>
              <a:t>energy in joules</a:t>
            </a:r>
            <a:r>
              <a:rPr lang="en-US" altLang="tr-TR"/>
              <a:t> and </a:t>
            </a:r>
            <a:r>
              <a:rPr lang="en-US" altLang="tr-TR" i="1"/>
              <a:t>time in seconds</a:t>
            </a:r>
            <a:r>
              <a:rPr lang="en-US" altLang="tr-TR"/>
              <a:t>.</a:t>
            </a:r>
            <a:br>
              <a:rPr lang="en-US" altLang="tr-TR"/>
            </a:br>
            <a:endParaRPr lang="en-US" altLang="tr-TR"/>
          </a:p>
          <a:p>
            <a:pPr eaLnBrk="1" hangingPunct="1"/>
            <a:r>
              <a:rPr lang="en-US" altLang="tr-TR" sz="4000">
                <a:solidFill>
                  <a:schemeClr val="hlink"/>
                </a:solidFill>
              </a:rPr>
              <a:t>1 watt = 1 joule per second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EB9B07EE-6BE0-4A66-9B6E-EDC3B0D12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Calculating Power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E290709-4301-4E81-AAF4-57AAE4BD95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245475" cy="5122863"/>
          </a:xfrm>
        </p:spPr>
        <p:txBody>
          <a:bodyPr/>
          <a:lstStyle/>
          <a:p>
            <a:pPr eaLnBrk="1" hangingPunct="1"/>
            <a:r>
              <a:rPr lang="en-US" altLang="tr-TR" sz="2800"/>
              <a:t>The </a:t>
            </a:r>
            <a:r>
              <a:rPr lang="en-US" altLang="tr-TR" sz="2800">
                <a:solidFill>
                  <a:schemeClr val="hlink"/>
                </a:solidFill>
              </a:rPr>
              <a:t>ampere</a:t>
            </a:r>
            <a:r>
              <a:rPr lang="en-US" altLang="tr-TR" sz="2800"/>
              <a:t> is defined as </a:t>
            </a:r>
          </a:p>
          <a:p>
            <a:pPr lvl="1" eaLnBrk="1" hangingPunct="1"/>
            <a:r>
              <a:rPr lang="en-US" altLang="tr-TR" sz="2400"/>
              <a:t>1 A = 1 coulomb per second</a:t>
            </a:r>
          </a:p>
          <a:p>
            <a:pPr eaLnBrk="1" hangingPunct="1"/>
            <a:r>
              <a:rPr lang="en-US" altLang="tr-TR" sz="2800"/>
              <a:t>The </a:t>
            </a:r>
            <a:r>
              <a:rPr lang="en-US" altLang="tr-TR" sz="2800">
                <a:solidFill>
                  <a:schemeClr val="hlink"/>
                </a:solidFill>
              </a:rPr>
              <a:t>volt</a:t>
            </a:r>
            <a:r>
              <a:rPr lang="en-US" altLang="tr-TR" sz="2800"/>
              <a:t> is defined as</a:t>
            </a:r>
          </a:p>
          <a:p>
            <a:pPr lvl="1" eaLnBrk="1" hangingPunct="1"/>
            <a:r>
              <a:rPr lang="en-US" altLang="tr-TR" sz="2400"/>
              <a:t>1 V = 1 joule per coulomb</a:t>
            </a:r>
          </a:p>
          <a:p>
            <a:pPr eaLnBrk="1" hangingPunct="1"/>
            <a:r>
              <a:rPr lang="en-US" altLang="tr-TR" sz="2800"/>
              <a:t>If we </a:t>
            </a:r>
            <a:r>
              <a:rPr lang="en-US" altLang="tr-TR" sz="2800" i="1"/>
              <a:t>multiply amperes times volts</a:t>
            </a:r>
            <a:r>
              <a:rPr lang="en-US" altLang="tr-TR" sz="2800"/>
              <a:t>, the results is in joules per second, the unit of measure for power.</a:t>
            </a:r>
          </a:p>
          <a:p>
            <a:pPr eaLnBrk="1" hangingPunct="1"/>
            <a:endParaRPr lang="en-US" altLang="tr-TR" sz="2800"/>
          </a:p>
        </p:txBody>
      </p:sp>
      <p:graphicFrame>
        <p:nvGraphicFramePr>
          <p:cNvPr id="121860" name="Object 4">
            <a:extLst>
              <a:ext uri="{FF2B5EF4-FFF2-40B4-BE49-F238E27FC236}">
                <a16:creationId xmlns:a16="http://schemas.microsoft.com/office/drawing/2014/main" id="{A6962C6F-EF9A-4D9C-B959-F95D5220B7B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008063" y="4749800"/>
          <a:ext cx="75422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2" name="Equation" r:id="rId3" imgW="2565400" imgH="431800" progId="Equation.3">
                  <p:embed/>
                </p:oleObj>
              </mc:Choice>
              <mc:Fallback>
                <p:oleObj name="Equation" r:id="rId3" imgW="2565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749800"/>
                        <a:ext cx="754221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2E6538A-318F-4C64-8C38-F2939088F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Watt’s Law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E974A52-2728-4225-9C52-FF0C378918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208963" cy="5122863"/>
          </a:xfrm>
        </p:spPr>
        <p:txBody>
          <a:bodyPr/>
          <a:lstStyle/>
          <a:p>
            <a:pPr eaLnBrk="1" hangingPunct="1"/>
            <a:r>
              <a:rPr lang="en-US" altLang="tr-TR" sz="2800"/>
              <a:t>One form of Watt’s law can be stated as</a:t>
            </a:r>
          </a:p>
          <a:p>
            <a:pPr lvl="1" eaLnBrk="1" hangingPunct="1"/>
            <a:r>
              <a:rPr lang="en-US" altLang="tr-TR" sz="2400"/>
              <a:t>For the circuit shown, </a:t>
            </a:r>
            <a:br>
              <a:rPr lang="en-US" altLang="tr-TR" sz="2400"/>
            </a:br>
            <a:endParaRPr lang="en-US" altLang="tr-TR" sz="2400"/>
          </a:p>
          <a:p>
            <a:pPr eaLnBrk="1" hangingPunct="1"/>
            <a:endParaRPr lang="en-US" altLang="tr-TR" sz="2800"/>
          </a:p>
        </p:txBody>
      </p:sp>
      <p:graphicFrame>
        <p:nvGraphicFramePr>
          <p:cNvPr id="102404" name="Object 4">
            <a:extLst>
              <a:ext uri="{FF2B5EF4-FFF2-40B4-BE49-F238E27FC236}">
                <a16:creationId xmlns:a16="http://schemas.microsoft.com/office/drawing/2014/main" id="{EFAA1928-01BF-43C9-874D-30B5C72FED56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459663" y="1289050"/>
          <a:ext cx="1524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Equation" r:id="rId3" imgW="609336" imgH="165028" progId="Equation.3">
                  <p:embed/>
                </p:oleObj>
              </mc:Choice>
              <mc:Fallback>
                <p:oleObj name="Equation" r:id="rId3" imgW="609336" imgH="1650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1289050"/>
                        <a:ext cx="1524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>
            <a:extLst>
              <a:ext uri="{FF2B5EF4-FFF2-40B4-BE49-F238E27FC236}">
                <a16:creationId xmlns:a16="http://schemas.microsoft.com/office/drawing/2014/main" id="{565584F0-EC95-43C8-9FBD-2D04C774366E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238250" y="2308225"/>
          <a:ext cx="69469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Equation" r:id="rId5" imgW="2082800" imgH="203200" progId="Equation.3">
                  <p:embed/>
                </p:oleObj>
              </mc:Choice>
              <mc:Fallback>
                <p:oleObj name="Equation" r:id="rId5" imgW="20828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308225"/>
                        <a:ext cx="69469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8" name="Picture 8">
            <a:extLst>
              <a:ext uri="{FF2B5EF4-FFF2-40B4-BE49-F238E27FC236}">
                <a16:creationId xmlns:a16="http://schemas.microsoft.com/office/drawing/2014/main" id="{A4B49B1F-D8FD-497E-8C7A-C7D3E1E8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3427413"/>
            <a:ext cx="4065587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2"/>
      <p:bldP spid="102406" grpId="0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C697E53-0BF3-4615-A18A-685453E82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Watt’s Law </a:t>
            </a:r>
            <a:r>
              <a:rPr lang="en-US" altLang="tr-TR" sz="2800"/>
              <a:t>(continued)</a:t>
            </a:r>
            <a:endParaRPr lang="en-US" altLang="tr-TR">
              <a:solidFill>
                <a:srgbClr val="A20101"/>
              </a:solidFill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0A44593-1629-4209-9FE5-4067D740A9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208963" cy="5122863"/>
          </a:xfrm>
        </p:spPr>
        <p:txBody>
          <a:bodyPr/>
          <a:lstStyle/>
          <a:p>
            <a:pPr eaLnBrk="1" hangingPunct="1"/>
            <a:r>
              <a:rPr lang="en-US" altLang="tr-TR" sz="2800"/>
              <a:t>Another form of Watt’s law is</a:t>
            </a:r>
          </a:p>
          <a:p>
            <a:pPr lvl="1" eaLnBrk="1" hangingPunct="1"/>
            <a:r>
              <a:rPr lang="en-US" altLang="tr-TR" sz="2400"/>
              <a:t>For the circuit shown, </a:t>
            </a:r>
            <a:br>
              <a:rPr lang="en-US" altLang="tr-TR" sz="2400"/>
            </a:br>
            <a:endParaRPr lang="en-US" altLang="tr-TR" sz="2400"/>
          </a:p>
          <a:p>
            <a:pPr eaLnBrk="1" hangingPunct="1"/>
            <a:endParaRPr lang="en-US" altLang="tr-TR" sz="2800"/>
          </a:p>
        </p:txBody>
      </p:sp>
      <p:graphicFrame>
        <p:nvGraphicFramePr>
          <p:cNvPr id="105476" name="Object 4">
            <a:extLst>
              <a:ext uri="{FF2B5EF4-FFF2-40B4-BE49-F238E27FC236}">
                <a16:creationId xmlns:a16="http://schemas.microsoft.com/office/drawing/2014/main" id="{69186084-F1FE-481C-8F51-FD211E88807D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840413" y="1087438"/>
          <a:ext cx="17986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Equation" r:id="rId3" imgW="698500" imgH="228600" progId="Equation.3">
                  <p:embed/>
                </p:oleObj>
              </mc:Choice>
              <mc:Fallback>
                <p:oleObj name="Equation" r:id="rId3" imgW="698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1087438"/>
                        <a:ext cx="179863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>
            <a:extLst>
              <a:ext uri="{FF2B5EF4-FFF2-40B4-BE49-F238E27FC236}">
                <a16:creationId xmlns:a16="http://schemas.microsoft.com/office/drawing/2014/main" id="{F8048C53-998E-45A7-8ACE-4489B0D810DF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411288" y="2308225"/>
          <a:ext cx="65992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" name="Equation" r:id="rId5" imgW="2501900" imgH="254000" progId="Equation.3">
                  <p:embed/>
                </p:oleObj>
              </mc:Choice>
              <mc:Fallback>
                <p:oleObj name="Equation" r:id="rId5" imgW="25019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308225"/>
                        <a:ext cx="65992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79" name="Picture 7">
            <a:extLst>
              <a:ext uri="{FF2B5EF4-FFF2-40B4-BE49-F238E27FC236}">
                <a16:creationId xmlns:a16="http://schemas.microsoft.com/office/drawing/2014/main" id="{8917D5B4-7765-42F2-8241-E1E78040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382963"/>
            <a:ext cx="4329113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4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4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2"/>
      <p:bldP spid="105477" grpId="0" build="p" bldLvl="2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17A7A432-740E-4D5D-BB29-502C067C8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Watt’s Law </a:t>
            </a:r>
            <a:r>
              <a:rPr lang="en-US" altLang="tr-TR" sz="2800"/>
              <a:t>(continued)</a:t>
            </a:r>
            <a:endParaRPr lang="en-US" altLang="tr-TR">
              <a:solidFill>
                <a:srgbClr val="A2010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0213F3F-EAAB-44BD-AD33-C83BCD0B0B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208963" cy="5122863"/>
          </a:xfrm>
        </p:spPr>
        <p:txBody>
          <a:bodyPr/>
          <a:lstStyle/>
          <a:p>
            <a:pPr eaLnBrk="1" hangingPunct="1"/>
            <a:r>
              <a:rPr lang="en-US" altLang="tr-TR" sz="2800"/>
              <a:t>The third form of Watt’s law is</a:t>
            </a:r>
          </a:p>
          <a:p>
            <a:pPr lvl="1" eaLnBrk="1" hangingPunct="1"/>
            <a:r>
              <a:rPr lang="en-US" altLang="tr-TR" sz="2400"/>
              <a:t>For the circuit shown, </a:t>
            </a:r>
            <a:br>
              <a:rPr lang="en-US" altLang="tr-TR" sz="2400"/>
            </a:br>
            <a:endParaRPr lang="en-US" altLang="tr-TR" sz="2400"/>
          </a:p>
          <a:p>
            <a:pPr eaLnBrk="1" hangingPunct="1"/>
            <a:endParaRPr lang="en-US" altLang="tr-TR" sz="2800"/>
          </a:p>
        </p:txBody>
      </p:sp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6D020BB0-05D0-4D12-A05A-F1F3D5FD18C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918200" y="854075"/>
          <a:ext cx="13668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7" name="Equation" r:id="rId3" imgW="545863" imgH="444307" progId="Equation.3">
                  <p:embed/>
                </p:oleObj>
              </mc:Choice>
              <mc:Fallback>
                <p:oleObj name="Equation" r:id="rId3" imgW="545863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854075"/>
                        <a:ext cx="136683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05215D24-22A6-485C-A0CA-C63CD18420C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043113" y="2073275"/>
          <a:ext cx="4164012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8" name="Equation" r:id="rId5" imgW="1562100" imgH="482600" progId="Equation.3">
                  <p:embed/>
                </p:oleObj>
              </mc:Choice>
              <mc:Fallback>
                <p:oleObj name="Equation" r:id="rId5" imgW="1562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2073275"/>
                        <a:ext cx="4164012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503" name="Picture 7">
            <a:extLst>
              <a:ext uri="{FF2B5EF4-FFF2-40B4-BE49-F238E27FC236}">
                <a16:creationId xmlns:a16="http://schemas.microsoft.com/office/drawing/2014/main" id="{B6D5F3BC-7C34-4786-9B3B-2A44EDBA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3889375"/>
            <a:ext cx="45466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50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50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bldLvl="2"/>
      <p:bldP spid="106501" grpId="0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>
            <a:extLst>
              <a:ext uri="{FF2B5EF4-FFF2-40B4-BE49-F238E27FC236}">
                <a16:creationId xmlns:a16="http://schemas.microsoft.com/office/drawing/2014/main" id="{23BFBBCA-EF8D-4749-BCEE-62E68C66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420688"/>
            <a:ext cx="8242300" cy="58689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/>
              <a:t> </a:t>
            </a:r>
          </a:p>
        </p:txBody>
      </p:sp>
      <p:pic>
        <p:nvPicPr>
          <p:cNvPr id="125955" name="Picture 4">
            <a:extLst>
              <a:ext uri="{FF2B5EF4-FFF2-40B4-BE49-F238E27FC236}">
                <a16:creationId xmlns:a16="http://schemas.microsoft.com/office/drawing/2014/main" id="{33CC0DAD-CC6D-4DF0-85A0-462822C3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3375"/>
            <a:ext cx="5653087" cy="630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72A24AB-5966-4C23-A86A-75902DED7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96838"/>
            <a:ext cx="8229600" cy="1414462"/>
          </a:xfrm>
        </p:spPr>
        <p:txBody>
          <a:bodyPr/>
          <a:lstStyle/>
          <a:p>
            <a:pPr eaLnBrk="1" hangingPunct="1"/>
            <a:r>
              <a:rPr lang="en-US" altLang="tr-TR"/>
              <a:t> 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60256667-53AF-4D53-A267-F1585B3CC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0"/>
            <a:ext cx="8242300" cy="6342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/>
              <a:t> </a:t>
            </a:r>
          </a:p>
        </p:txBody>
      </p:sp>
      <p:pic>
        <p:nvPicPr>
          <p:cNvPr id="126980" name="Picture 5" descr="fg06_00900">
            <a:extLst>
              <a:ext uri="{FF2B5EF4-FFF2-40B4-BE49-F238E27FC236}">
                <a16:creationId xmlns:a16="http://schemas.microsoft.com/office/drawing/2014/main" id="{069342DF-A1B4-4BC5-B18F-D0F1E177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3375"/>
            <a:ext cx="7372350" cy="60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628F0BE6-0DAA-4B60-BBBE-BE30A14E8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968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Measuring Circuit Current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0A52CA6-220D-4209-A282-2E2CA0514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219200"/>
            <a:ext cx="3559175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tr-TR" sz="2800"/>
              <a:t>In order to measure current, the ammeter must be</a:t>
            </a:r>
            <a:r>
              <a:rPr lang="en-US" altLang="tr-TR" sz="2800" i="1"/>
              <a:t> </a:t>
            </a:r>
            <a:r>
              <a:rPr lang="en-US" altLang="tr-TR" sz="2800" i="1">
                <a:solidFill>
                  <a:schemeClr val="hlink"/>
                </a:solidFill>
              </a:rPr>
              <a:t>in the current path</a:t>
            </a:r>
            <a:r>
              <a:rPr lang="en-US" altLang="tr-TR" sz="2800"/>
              <a:t>.</a:t>
            </a:r>
          </a:p>
          <a:p>
            <a:pPr eaLnBrk="1" hangingPunct="1"/>
            <a:r>
              <a:rPr lang="en-US" altLang="tr-TR" sz="2800"/>
              <a:t>One way to do this is to connect the ammeter </a:t>
            </a:r>
            <a:r>
              <a:rPr lang="en-US" altLang="tr-TR" sz="2800" i="1"/>
              <a:t>across</a:t>
            </a:r>
            <a:r>
              <a:rPr lang="en-US" altLang="tr-TR" sz="2800"/>
              <a:t> </a:t>
            </a:r>
            <a:r>
              <a:rPr lang="en-US" altLang="tr-TR" sz="2800" i="1"/>
              <a:t>an open switch</a:t>
            </a:r>
            <a:r>
              <a:rPr lang="en-US" altLang="tr-TR" sz="2800"/>
              <a:t>.</a:t>
            </a:r>
          </a:p>
        </p:txBody>
      </p:sp>
      <p:pic>
        <p:nvPicPr>
          <p:cNvPr id="128004" name="Picture 4">
            <a:extLst>
              <a:ext uri="{FF2B5EF4-FFF2-40B4-BE49-F238E27FC236}">
                <a16:creationId xmlns:a16="http://schemas.microsoft.com/office/drawing/2014/main" id="{246A33E4-91C0-4AA2-B780-A63335C6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1344613"/>
            <a:ext cx="4065587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C04F66-8525-4CAD-880A-2EA786E72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074179"/>
                </a:solidFill>
              </a:rPr>
              <a:t>Dijital</a:t>
            </a:r>
            <a:r>
              <a:rPr lang="en-US" dirty="0">
                <a:solidFill>
                  <a:srgbClr val="074179"/>
                </a:solidFill>
              </a:rPr>
              <a:t> </a:t>
            </a:r>
            <a:r>
              <a:rPr lang="en-US" dirty="0" err="1">
                <a:solidFill>
                  <a:srgbClr val="074179"/>
                </a:solidFill>
              </a:rPr>
              <a:t>Multimetreler</a:t>
            </a:r>
            <a:r>
              <a:rPr lang="en-US" dirty="0">
                <a:solidFill>
                  <a:srgbClr val="074179"/>
                </a:solidFill>
              </a:rPr>
              <a:t> </a:t>
            </a:r>
            <a:br>
              <a:rPr lang="tr-TR" dirty="0">
                <a:solidFill>
                  <a:srgbClr val="074179"/>
                </a:solidFill>
              </a:rPr>
            </a:br>
            <a:r>
              <a:rPr lang="tr-TR" dirty="0">
                <a:solidFill>
                  <a:srgbClr val="074179"/>
                </a:solidFill>
              </a:rPr>
              <a:t>(</a:t>
            </a:r>
            <a:r>
              <a:rPr lang="en-US" dirty="0">
                <a:solidFill>
                  <a:srgbClr val="074179"/>
                </a:solidFill>
              </a:rPr>
              <a:t>Digital </a:t>
            </a:r>
            <a:r>
              <a:rPr lang="en-US" dirty="0" err="1">
                <a:solidFill>
                  <a:srgbClr val="074179"/>
                </a:solidFill>
              </a:rPr>
              <a:t>Multimeter</a:t>
            </a:r>
            <a:r>
              <a:rPr lang="en-US" dirty="0">
                <a:solidFill>
                  <a:srgbClr val="074179"/>
                </a:solidFill>
              </a:rPr>
              <a:t> (DMM)</a:t>
            </a:r>
            <a:r>
              <a:rPr lang="tr-TR" dirty="0">
                <a:solidFill>
                  <a:srgbClr val="074179"/>
                </a:solidFill>
              </a:rPr>
              <a:t>)</a:t>
            </a:r>
            <a:endParaRPr lang="en-US" dirty="0">
              <a:solidFill>
                <a:srgbClr val="074179"/>
              </a:solidFill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F708B5A-4C5B-482C-B7E7-1835A9C6A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546225"/>
            <a:ext cx="4756150" cy="51228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altLang="tr-TR">
                <a:solidFill>
                  <a:srgbClr val="EF6422"/>
                </a:solidFill>
              </a:rPr>
              <a:t>DİJİTAL MULTİMETLER </a:t>
            </a:r>
            <a:r>
              <a:rPr lang="en-US" altLang="tr-TR"/>
              <a:t>– </a:t>
            </a:r>
            <a:r>
              <a:rPr lang="tr-TR" altLang="tr-TR"/>
              <a:t>Elektrikteki en temel üç temel özelliği ölçer</a:t>
            </a:r>
            <a:r>
              <a:rPr lang="en-US" altLang="tr-TR"/>
              <a:t>: </a:t>
            </a:r>
            <a:r>
              <a:rPr lang="tr-TR" altLang="tr-TR"/>
              <a:t>gerilim (</a:t>
            </a:r>
            <a:r>
              <a:rPr lang="en-US" altLang="tr-TR"/>
              <a:t>voltage</a:t>
            </a:r>
            <a:r>
              <a:rPr lang="tr-TR" altLang="tr-TR"/>
              <a:t>)</a:t>
            </a:r>
            <a:r>
              <a:rPr lang="en-US" altLang="tr-TR"/>
              <a:t>,</a:t>
            </a:r>
            <a:r>
              <a:rPr lang="tr-TR" altLang="tr-TR"/>
              <a:t> Akım (</a:t>
            </a:r>
            <a:r>
              <a:rPr lang="en-US" altLang="tr-TR"/>
              <a:t>current</a:t>
            </a:r>
            <a:r>
              <a:rPr lang="tr-TR" altLang="tr-TR"/>
              <a:t>)</a:t>
            </a:r>
            <a:r>
              <a:rPr lang="en-US" altLang="tr-TR"/>
              <a:t>, </a:t>
            </a:r>
            <a:r>
              <a:rPr lang="tr-TR" altLang="tr-TR"/>
              <a:t>ve</a:t>
            </a:r>
            <a:r>
              <a:rPr lang="en-US" altLang="tr-TR"/>
              <a:t> </a:t>
            </a:r>
            <a:r>
              <a:rPr lang="tr-TR" altLang="tr-TR"/>
              <a:t>direnç (</a:t>
            </a:r>
            <a:r>
              <a:rPr lang="en-US" altLang="tr-TR"/>
              <a:t>resistance</a:t>
            </a:r>
            <a:r>
              <a:rPr lang="tr-TR" altLang="tr-TR"/>
              <a:t>)</a:t>
            </a:r>
            <a:r>
              <a:rPr lang="en-US" altLang="tr-TR"/>
              <a:t>.</a:t>
            </a:r>
          </a:p>
          <a:p>
            <a:pPr marL="0" indent="0" eaLnBrk="1" hangingPunct="1">
              <a:buFontTx/>
              <a:buNone/>
            </a:pPr>
            <a:r>
              <a:rPr lang="tr-TR" altLang="tr-TR"/>
              <a:t>Bazıları kapasite, frekans gibi diğer değerleri de ölçebilir. </a:t>
            </a:r>
            <a:endParaRPr lang="en-US" altLang="tr-TR"/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B6E8B563-9AA2-4ED5-8D5C-99897102A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5367338"/>
            <a:ext cx="2670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600"/>
              <a:t>Dijital Multimetre </a:t>
            </a:r>
            <a:r>
              <a:rPr lang="en-US" altLang="tr-TR" sz="1600"/>
              <a:t>Courtesy of Altadox, Inc. (www.altadox.com)</a:t>
            </a:r>
          </a:p>
        </p:txBody>
      </p:sp>
      <p:pic>
        <p:nvPicPr>
          <p:cNvPr id="27653" name="Picture 6" descr="fg01_02100">
            <a:extLst>
              <a:ext uri="{FF2B5EF4-FFF2-40B4-BE49-F238E27FC236}">
                <a16:creationId xmlns:a16="http://schemas.microsoft.com/office/drawing/2014/main" id="{D1EF179A-ADA0-45C3-A534-3DA801845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1528763"/>
            <a:ext cx="1697038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E2C0873D-ABD2-49F1-BC96-350CE115F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Measuring Source Voltage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00205813-9D84-4B89-A380-7A123DA94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Source voltage is measured by connecting a voltmeter </a:t>
            </a:r>
            <a:r>
              <a:rPr lang="en-US" altLang="tr-TR" i="1"/>
              <a:t>across</a:t>
            </a:r>
            <a:r>
              <a:rPr lang="en-US" altLang="tr-TR"/>
              <a:t> the source.</a:t>
            </a:r>
          </a:p>
        </p:txBody>
      </p:sp>
      <p:pic>
        <p:nvPicPr>
          <p:cNvPr id="129028" name="Picture 5">
            <a:extLst>
              <a:ext uri="{FF2B5EF4-FFF2-40B4-BE49-F238E27FC236}">
                <a16:creationId xmlns:a16="http://schemas.microsoft.com/office/drawing/2014/main" id="{D63A976B-E00C-40FF-A77A-DED867F0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700338"/>
            <a:ext cx="5322887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13C9413D-5AAF-45F1-A1CD-C73FA03EC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Measuring Source Voltage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0E185996-C5D5-4566-BFBB-68DD5164D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Source voltage is measured by connecting a voltmeter </a:t>
            </a:r>
            <a:r>
              <a:rPr lang="en-US" altLang="tr-TR" i="1"/>
              <a:t>across</a:t>
            </a:r>
            <a:r>
              <a:rPr lang="en-US" altLang="tr-TR"/>
              <a:t> the source.</a:t>
            </a:r>
          </a:p>
        </p:txBody>
      </p:sp>
      <p:pic>
        <p:nvPicPr>
          <p:cNvPr id="130052" name="Picture 5">
            <a:extLst>
              <a:ext uri="{FF2B5EF4-FFF2-40B4-BE49-F238E27FC236}">
                <a16:creationId xmlns:a16="http://schemas.microsoft.com/office/drawing/2014/main" id="{05E3A263-A5C7-4F1F-B071-8421481A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700338"/>
            <a:ext cx="5322887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6C34C26-034C-453F-ADB6-730EF1A09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>
                <a:solidFill>
                  <a:srgbClr val="074179"/>
                </a:solidFill>
              </a:rPr>
              <a:t>Volt-Ohm-Milliammeter (VOM)</a:t>
            </a:r>
            <a:endParaRPr lang="en-US" altLang="tr-TR">
              <a:solidFill>
                <a:srgbClr val="074179"/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116DA3B-806F-4B68-932E-F3094D947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4914900"/>
            <a:ext cx="8496300" cy="1427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800" b="1">
                <a:solidFill>
                  <a:srgbClr val="EF6422"/>
                </a:solidFill>
              </a:rPr>
              <a:t>VOLT-OHM-MILLIAMMETER (VOM)</a:t>
            </a:r>
            <a:r>
              <a:rPr lang="en-US" altLang="tr-TR" sz="2800"/>
              <a:t> – </a:t>
            </a:r>
            <a:r>
              <a:rPr lang="tr-TR" altLang="tr-TR" sz="2800"/>
              <a:t>Dijital gösterim yerine Analog skala kullanarak okuma sağlayan ölçü aletidir. </a:t>
            </a:r>
            <a:endParaRPr lang="en-US" altLang="tr-TR" sz="2800"/>
          </a:p>
        </p:txBody>
      </p:sp>
      <p:sp>
        <p:nvSpPr>
          <p:cNvPr id="28676" name="Text Box 8">
            <a:extLst>
              <a:ext uri="{FF2B5EF4-FFF2-40B4-BE49-F238E27FC236}">
                <a16:creationId xmlns:a16="http://schemas.microsoft.com/office/drawing/2014/main" id="{DDA75AF4-0525-4B61-9AAC-32E93CA2D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3827463"/>
            <a:ext cx="24177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1400"/>
              <a:t>A volt-ohm-milliammeter (VOM). Photo courtesy of Simpson Electric Co.</a:t>
            </a:r>
          </a:p>
        </p:txBody>
      </p:sp>
      <p:pic>
        <p:nvPicPr>
          <p:cNvPr id="28677" name="Picture 9" descr="fg01_02200">
            <a:extLst>
              <a:ext uri="{FF2B5EF4-FFF2-40B4-BE49-F238E27FC236}">
                <a16:creationId xmlns:a16="http://schemas.microsoft.com/office/drawing/2014/main" id="{7CF4ABB5-79BD-4519-927D-17843C5E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1465263"/>
            <a:ext cx="231933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4326456-67EA-4EAE-B032-A96BB194C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b="1">
                <a:solidFill>
                  <a:srgbClr val="074179"/>
                </a:solidFill>
              </a:rPr>
              <a:t>Osiloskoplar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8A37174-EA02-4AD9-BB9E-A17941AB1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4800600"/>
            <a:ext cx="8242300" cy="1465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800" b="1">
                <a:solidFill>
                  <a:srgbClr val="EF6422"/>
                </a:solidFill>
              </a:rPr>
              <a:t>OSİLOSKOP</a:t>
            </a:r>
            <a:r>
              <a:rPr lang="en-US" altLang="tr-TR" sz="2800" b="1">
                <a:solidFill>
                  <a:srgbClr val="EF6422"/>
                </a:solidFill>
              </a:rPr>
              <a:t> </a:t>
            </a:r>
            <a:r>
              <a:rPr lang="en-US" altLang="tr-TR" sz="2800"/>
              <a:t>- gerilim ve zaman ölçümleri için görsel bir görüntü sağlar test ekipman</a:t>
            </a:r>
            <a:r>
              <a:rPr lang="tr-TR" altLang="tr-TR" sz="2800"/>
              <a:t>ıdır. </a:t>
            </a:r>
            <a:endParaRPr lang="en-US" altLang="tr-TR" sz="2800"/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DC52A14C-77DF-4B65-9A95-D8965E25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2333625"/>
            <a:ext cx="2874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600"/>
              <a:t>Osilaskop</a:t>
            </a:r>
            <a:r>
              <a:rPr lang="en-US" altLang="tr-TR" sz="1600"/>
              <a:t>. (Tektronix)</a:t>
            </a:r>
          </a:p>
        </p:txBody>
      </p:sp>
      <p:pic>
        <p:nvPicPr>
          <p:cNvPr id="29701" name="Picture 6" descr="fg01_02400">
            <a:extLst>
              <a:ext uri="{FF2B5EF4-FFF2-40B4-BE49-F238E27FC236}">
                <a16:creationId xmlns:a16="http://schemas.microsoft.com/office/drawing/2014/main" id="{6F259256-287A-47F1-8DBB-4F5F26528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95413"/>
            <a:ext cx="4456113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72ECE1D-C1E1-4CC2-A120-5737A9F1C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>
                <a:solidFill>
                  <a:srgbClr val="074179"/>
                </a:solidFill>
              </a:rPr>
              <a:t>Ölçü birimleri</a:t>
            </a:r>
            <a:endParaRPr lang="en-US" altLang="tr-TR">
              <a:solidFill>
                <a:srgbClr val="074179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3CD0A23-C651-4563-9B72-CBD731703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4094163" cy="30654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altLang="tr-TR" sz="2800"/>
              <a:t>Yükseklik metre, </a:t>
            </a:r>
            <a:br>
              <a:rPr lang="tr-TR" altLang="tr-TR" sz="2800"/>
            </a:br>
            <a:r>
              <a:rPr lang="tr-TR" altLang="tr-TR" sz="2800"/>
              <a:t>Ağırlık gram / kilogram cinsinden ölçülmektedir</a:t>
            </a:r>
            <a:r>
              <a:rPr lang="en-US" altLang="tr-TR" sz="2800"/>
              <a:t>.</a:t>
            </a:r>
            <a:r>
              <a:rPr lang="en-US" altLang="tr-TR"/>
              <a:t>  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A84D5642-E389-4E84-9C0A-4D05FA63F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1522413"/>
            <a:ext cx="4619625" cy="4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5">
            <a:extLst>
              <a:ext uri="{FF2B5EF4-FFF2-40B4-BE49-F238E27FC236}">
                <a16:creationId xmlns:a16="http://schemas.microsoft.com/office/drawing/2014/main" id="{7C06617D-2B23-430D-84CF-F4242BC6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33825"/>
            <a:ext cx="4121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Elektriksel özelliklerinde bir takım ölçüm birimleri vardır. </a:t>
            </a:r>
            <a:endParaRPr lang="en-US" altLang="tr-T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D7F7440-6DD5-4CAD-9A15-D8CE419EF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r>
              <a:rPr lang="tr-TR" dirty="0">
                <a:solidFill>
                  <a:srgbClr val="074179"/>
                </a:solidFill>
              </a:rPr>
              <a:t>MÜHENDİSLİK NOTASYONU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78FFC37-1F1D-4274-A50F-1815BBCC9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238250"/>
            <a:ext cx="8242300" cy="5122863"/>
          </a:xfrm>
        </p:spPr>
        <p:txBody>
          <a:bodyPr/>
          <a:lstStyle/>
          <a:p>
            <a:pPr eaLnBrk="1" hangingPunct="1"/>
            <a:r>
              <a:rPr lang="en-US" altLang="tr-TR" sz="2800">
                <a:solidFill>
                  <a:srgbClr val="EF6422"/>
                </a:solidFill>
              </a:rPr>
              <a:t>ENGINEERING NOTATION – </a:t>
            </a:r>
            <a:r>
              <a:rPr lang="en-US" altLang="tr-TR" sz="2800"/>
              <a:t>Büyük ve küçük sayıları ifade daha kolay bir kısa yolu.  </a:t>
            </a:r>
            <a:r>
              <a:rPr lang="tr-TR" altLang="tr-TR" sz="2800"/>
              <a:t>Üslü sayıları ifade etmek için ön ekler kullanılır. </a:t>
            </a:r>
            <a:endParaRPr lang="en-US" altLang="tr-TR" sz="2800"/>
          </a:p>
          <a:p>
            <a:pPr eaLnBrk="1" hangingPunct="1"/>
            <a:endParaRPr lang="en-US" altLang="tr-TR" sz="2800"/>
          </a:p>
          <a:p>
            <a:pPr eaLnBrk="1" hangingPunct="1"/>
            <a:r>
              <a:rPr lang="tr-TR" altLang="tr-TR" sz="2800"/>
              <a:t>Örneğin</a:t>
            </a:r>
            <a:r>
              <a:rPr lang="en-US" altLang="tr-TR" sz="2800"/>
              <a:t>, 1000 met</a:t>
            </a:r>
            <a:r>
              <a:rPr lang="tr-TR" altLang="tr-TR" sz="2800"/>
              <a:t>re</a:t>
            </a:r>
            <a:r>
              <a:rPr lang="en-US" altLang="tr-TR" sz="2800"/>
              <a:t> is </a:t>
            </a:r>
            <a:r>
              <a:rPr lang="tr-TR" altLang="tr-TR" sz="2800"/>
              <a:t>bir</a:t>
            </a:r>
            <a:r>
              <a:rPr lang="en-US" altLang="tr-TR" sz="2800"/>
              <a:t> </a:t>
            </a:r>
            <a:r>
              <a:rPr lang="en-US" altLang="tr-TR" sz="2800" i="1">
                <a:solidFill>
                  <a:srgbClr val="EF6422"/>
                </a:solidFill>
              </a:rPr>
              <a:t>kilo</a:t>
            </a:r>
            <a:r>
              <a:rPr lang="en-US" altLang="tr-TR" sz="2800"/>
              <a:t>met</a:t>
            </a:r>
            <a:r>
              <a:rPr lang="tr-TR" altLang="tr-TR" sz="2800"/>
              <a:t>re</a:t>
            </a:r>
            <a:r>
              <a:rPr lang="en-US" altLang="tr-TR" sz="2800"/>
              <a:t>.</a:t>
            </a:r>
          </a:p>
          <a:p>
            <a:pPr lvl="1" eaLnBrk="1" hangingPunct="1"/>
            <a:r>
              <a:rPr lang="en-US" altLang="tr-TR" sz="2400"/>
              <a:t>Kilo 1000</a:t>
            </a:r>
            <a:r>
              <a:rPr lang="tr-TR" altLang="tr-TR" sz="2400"/>
              <a:t> yerine geçer</a:t>
            </a:r>
            <a:endParaRPr lang="en-US" altLang="tr-TR" sz="2400"/>
          </a:p>
          <a:p>
            <a:pPr eaLnBrk="1" hangingPunct="1"/>
            <a:endParaRPr lang="en-US" altLang="tr-TR" sz="2800"/>
          </a:p>
          <a:p>
            <a:pPr eaLnBrk="1" hangingPunct="1"/>
            <a:r>
              <a:rPr lang="tr-TR" altLang="tr-TR" sz="2800"/>
              <a:t>Bu kısaltmaları sıklılıkla kullancağız.</a:t>
            </a:r>
            <a:endParaRPr lang="en-US" altLang="tr-TR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6A45C1-F9EF-4587-81F1-76B1DB877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r>
              <a:rPr lang="tr-TR" dirty="0">
                <a:solidFill>
                  <a:srgbClr val="074179"/>
                </a:solidFill>
              </a:rPr>
              <a:t>MÜHENDİSLİK NOTASYONU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B3FD1C3D-5E5D-4D32-B699-7D456B8F5731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363" y="828675"/>
            <a:ext cx="7872412" cy="4451350"/>
          </a:xfrm>
          <a:noFill/>
        </p:spPr>
      </p:pic>
      <p:sp>
        <p:nvSpPr>
          <p:cNvPr id="32772" name="Rectangle 5">
            <a:extLst>
              <a:ext uri="{FF2B5EF4-FFF2-40B4-BE49-F238E27FC236}">
                <a16:creationId xmlns:a16="http://schemas.microsoft.com/office/drawing/2014/main" id="{601C59C5-5EC5-4D20-AEA0-EA3FB808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5264150"/>
            <a:ext cx="774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/>
              <a:t>Ön ekler</a:t>
            </a:r>
            <a:r>
              <a:rPr lang="en-US" altLang="tr-TR" sz="2400"/>
              <a:t>, </a:t>
            </a:r>
            <a:r>
              <a:rPr lang="tr-TR" altLang="tr-TR" sz="2400"/>
              <a:t>sembol</a:t>
            </a:r>
            <a:r>
              <a:rPr lang="en-US" altLang="tr-TR" sz="2400"/>
              <a:t> and </a:t>
            </a:r>
            <a:r>
              <a:rPr lang="tr-TR" altLang="tr-TR" sz="2400"/>
              <a:t>üslüler yukarıdaki tabloda yer almaktadır</a:t>
            </a:r>
            <a:r>
              <a:rPr lang="en-US" altLang="tr-TR" sz="2400"/>
              <a:t>.</a:t>
            </a:r>
            <a:r>
              <a:rPr lang="en-US" altLang="tr-TR" sz="180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AC6D38A-767C-4FC2-9325-2FBC7FB40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r>
              <a:rPr lang="tr-TR" dirty="0">
                <a:solidFill>
                  <a:srgbClr val="074179"/>
                </a:solidFill>
              </a:rPr>
              <a:t>MÜHENDİSLİK NOTASYONU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3795" name="Rectangle 6">
            <a:extLst>
              <a:ext uri="{FF2B5EF4-FFF2-40B4-BE49-F238E27FC236}">
                <a16:creationId xmlns:a16="http://schemas.microsoft.com/office/drawing/2014/main" id="{4B23D27F-CC41-4ECC-A307-AB6EFA230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4643438"/>
            <a:ext cx="8335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Ön ekler</a:t>
            </a:r>
            <a:r>
              <a:rPr lang="en-US" altLang="tr-TR" sz="1800"/>
              <a:t>, </a:t>
            </a:r>
            <a:r>
              <a:rPr lang="tr-TR" altLang="tr-TR" sz="1800"/>
              <a:t>sembol</a:t>
            </a:r>
            <a:r>
              <a:rPr lang="en-US" altLang="tr-TR" sz="1800"/>
              <a:t> and </a:t>
            </a:r>
            <a:r>
              <a:rPr lang="tr-TR" altLang="tr-TR" sz="1800"/>
              <a:t>üslüler farklı gösterlimleri</a:t>
            </a:r>
            <a:endParaRPr lang="en-US" altLang="tr-TR" sz="1800"/>
          </a:p>
        </p:txBody>
      </p:sp>
      <p:pic>
        <p:nvPicPr>
          <p:cNvPr id="33796" name="Picture 8" descr="fg01_02500">
            <a:extLst>
              <a:ext uri="{FF2B5EF4-FFF2-40B4-BE49-F238E27FC236}">
                <a16:creationId xmlns:a16="http://schemas.microsoft.com/office/drawing/2014/main" id="{B77F691B-A08F-448B-B27F-62F57BF5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397000"/>
            <a:ext cx="732790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4085D06-DA9D-43D3-9D1D-D709806E8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>
                <a:solidFill>
                  <a:srgbClr val="074179"/>
                </a:solidFill>
              </a:rPr>
              <a:t>Notasyon Dönüşümleri</a:t>
            </a:r>
            <a:endParaRPr lang="en-US" altLang="tr-TR" sz="4000">
              <a:solidFill>
                <a:srgbClr val="074179"/>
              </a:solidFill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773C13C-B8E9-4EF1-85C1-15DCB3DCC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242300" cy="1223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800"/>
              <a:t>	B</a:t>
            </a:r>
            <a:r>
              <a:rPr lang="en-US" altLang="tr-TR" sz="2800"/>
              <a:t>ir sayı</a:t>
            </a:r>
            <a:r>
              <a:rPr lang="tr-TR" altLang="tr-TR" sz="2800"/>
              <a:t>yı</a:t>
            </a:r>
            <a:r>
              <a:rPr lang="en-US" altLang="tr-TR" sz="2800"/>
              <a:t> dönüştürmek için, sadece istenilen önek için dönüşüm faktörü ile sayısına </a:t>
            </a:r>
            <a:r>
              <a:rPr lang="en-US" altLang="tr-TR" sz="2800" u="sng">
                <a:solidFill>
                  <a:srgbClr val="A20101"/>
                </a:solidFill>
              </a:rPr>
              <a:t>bölün</a:t>
            </a:r>
            <a:r>
              <a:rPr lang="en-US" altLang="tr-TR" sz="2800"/>
              <a:t>.</a:t>
            </a:r>
          </a:p>
        </p:txBody>
      </p:sp>
      <p:pic>
        <p:nvPicPr>
          <p:cNvPr id="54277" name="Picture 5">
            <a:extLst>
              <a:ext uri="{FF2B5EF4-FFF2-40B4-BE49-F238E27FC236}">
                <a16:creationId xmlns:a16="http://schemas.microsoft.com/office/drawing/2014/main" id="{A6F691A1-7389-45C1-BFB3-151952F4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4170363"/>
            <a:ext cx="6926262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6">
            <a:extLst>
              <a:ext uri="{FF2B5EF4-FFF2-40B4-BE49-F238E27FC236}">
                <a16:creationId xmlns:a16="http://schemas.microsoft.com/office/drawing/2014/main" id="{C973D442-C439-43C9-8467-4C557458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798763"/>
            <a:ext cx="8140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rgbClr val="EF6422"/>
                </a:solidFill>
              </a:rPr>
              <a:t>5860 hertz (Hz)</a:t>
            </a:r>
            <a:r>
              <a:rPr lang="tr-TR" altLang="tr-TR" sz="1800">
                <a:solidFill>
                  <a:srgbClr val="EF6422"/>
                </a:solidFill>
              </a:rPr>
              <a:t>’i </a:t>
            </a:r>
            <a:r>
              <a:rPr lang="en-US" altLang="tr-TR" sz="1800">
                <a:solidFill>
                  <a:srgbClr val="EF6422"/>
                </a:solidFill>
              </a:rPr>
              <a:t>kilohertz</a:t>
            </a:r>
            <a:r>
              <a:rPr lang="tr-TR" altLang="tr-TR" sz="1800">
                <a:solidFill>
                  <a:srgbClr val="EF6422"/>
                </a:solidFill>
              </a:rPr>
              <a:t>’e</a:t>
            </a:r>
            <a:r>
              <a:rPr lang="en-US" altLang="tr-TR" sz="1800">
                <a:solidFill>
                  <a:srgbClr val="EF6422"/>
                </a:solidFill>
              </a:rPr>
              <a:t> (kHz)</a:t>
            </a:r>
            <a:r>
              <a:rPr lang="tr-TR" altLang="tr-TR" sz="1800">
                <a:solidFill>
                  <a:srgbClr val="EF6422"/>
                </a:solidFill>
              </a:rPr>
              <a:t> dönüştürmek için</a:t>
            </a:r>
            <a:r>
              <a:rPr lang="en-US" altLang="tr-TR" sz="1800">
                <a:solidFill>
                  <a:srgbClr val="EF6422"/>
                </a:solidFill>
              </a:rPr>
              <a:t>. kilo (k) </a:t>
            </a:r>
            <a:r>
              <a:rPr lang="tr-TR" altLang="tr-TR" sz="1800">
                <a:solidFill>
                  <a:srgbClr val="EF6422"/>
                </a:solidFill>
              </a:rPr>
              <a:t>için dönüşüm faktörü </a:t>
            </a:r>
            <a:r>
              <a:rPr lang="en-US" altLang="tr-TR" sz="1800">
                <a:solidFill>
                  <a:srgbClr val="EF6422"/>
                </a:solidFill>
              </a:rPr>
              <a:t>1000</a:t>
            </a:r>
            <a:r>
              <a:rPr lang="tr-TR" altLang="tr-TR" sz="1800">
                <a:solidFill>
                  <a:srgbClr val="EF6422"/>
                </a:solidFill>
              </a:rPr>
              <a:t> dir</a:t>
            </a:r>
            <a:r>
              <a:rPr lang="en-US" altLang="tr-TR" sz="1800">
                <a:solidFill>
                  <a:srgbClr val="EF6422"/>
                </a:solidFill>
              </a:rPr>
              <a:t>. </a:t>
            </a:r>
            <a:r>
              <a:rPr lang="tr-TR" altLang="tr-TR" sz="1800">
                <a:solidFill>
                  <a:srgbClr val="EF6422"/>
                </a:solidFill>
              </a:rPr>
              <a:t>Böylece</a:t>
            </a:r>
            <a:r>
              <a:rPr lang="en-US" altLang="tr-TR" sz="1800">
                <a:solidFill>
                  <a:srgbClr val="EF6422"/>
                </a:solidFill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50790DF-D6CB-451A-A515-F29481A30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>
                <a:solidFill>
                  <a:srgbClr val="074179"/>
                </a:solidFill>
              </a:rPr>
              <a:t>Notasyon Dönüşümleri</a:t>
            </a:r>
            <a:endParaRPr lang="en-US" altLang="tr-TR" sz="4000">
              <a:solidFill>
                <a:srgbClr val="074179"/>
              </a:solidFill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39CB184-8CE8-4750-A4A1-CC5AA6A66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8242300" cy="12366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800"/>
              <a:t>	Sometimes it is easier to convert using the exponent associated with the prefix instead of the number.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9723A3E2-3AB1-4AF7-9208-2D5EB6D30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798763"/>
            <a:ext cx="8140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rgbClr val="EF6422"/>
                </a:solidFill>
              </a:rPr>
              <a:t>To convert 84,450,000 watts (W) to megawatts (MW). The conversion factor for mega (M) is 10</a:t>
            </a:r>
            <a:r>
              <a:rPr lang="en-US" altLang="tr-TR" sz="1800" baseline="30000">
                <a:solidFill>
                  <a:srgbClr val="EF6422"/>
                </a:solidFill>
              </a:rPr>
              <a:t>6</a:t>
            </a:r>
            <a:r>
              <a:rPr lang="en-US" altLang="tr-TR" sz="1800">
                <a:solidFill>
                  <a:srgbClr val="EF6422"/>
                </a:solidFill>
              </a:rPr>
              <a:t>. Therefore,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solidFill>
                <a:srgbClr val="EF6422"/>
              </a:solidFill>
            </a:endParaRPr>
          </a:p>
        </p:txBody>
      </p:sp>
      <p:pic>
        <p:nvPicPr>
          <p:cNvPr id="58374" name="Picture 6">
            <a:extLst>
              <a:ext uri="{FF2B5EF4-FFF2-40B4-BE49-F238E27FC236}">
                <a16:creationId xmlns:a16="http://schemas.microsoft.com/office/drawing/2014/main" id="{B5078EED-C84B-4C9A-8664-D3072BCE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4519613"/>
            <a:ext cx="777398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/>
      <p:bldP spid="583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o">
            <a:extLst>
              <a:ext uri="{FF2B5EF4-FFF2-40B4-BE49-F238E27FC236}">
                <a16:creationId xmlns:a16="http://schemas.microsoft.com/office/drawing/2014/main" id="{0FFBED18-9A51-499E-AA10-1063BF25DF88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1196752"/>
          <a:ext cx="6376670" cy="970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dirty="0"/>
                        <a:t>Ders Programı</a:t>
                      </a:r>
                      <a:endParaRPr lang="tr-TR" sz="12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/>
                        <a:t>Teorik Ders</a:t>
                      </a:r>
                      <a:endParaRPr lang="tr-TR" sz="1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/>
                        <a:t>Laboratuvar</a:t>
                      </a:r>
                      <a:endParaRPr lang="tr-TR" sz="1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dirty="0"/>
                        <a:t>Bilgisayar Mühendisliği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r-TR" sz="12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dirty="0"/>
                        <a:t>Bilgisayar Mühendisliği (II.Ö)</a:t>
                      </a:r>
                      <a:endParaRPr lang="tr-TR" sz="12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dirty="0"/>
                        <a:t>Perşembe 9:00-11:50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r-TR" sz="12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dirty="0"/>
                        <a:t>Perşembe : 19:45-22:50</a:t>
                      </a:r>
                      <a:endParaRPr lang="tr-TR" sz="12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200" dirty="0"/>
                        <a:t>(6</a:t>
                      </a:r>
                      <a:r>
                        <a:rPr lang="tr-TR" sz="1200" baseline="0" dirty="0"/>
                        <a:t> deney</a:t>
                      </a:r>
                      <a:r>
                        <a:rPr lang="tr-TR" sz="1200" dirty="0"/>
                        <a:t>)</a:t>
                      </a:r>
                      <a:endParaRPr lang="tr-TR" sz="12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35" name="Rectangle 1">
            <a:extLst>
              <a:ext uri="{FF2B5EF4-FFF2-40B4-BE49-F238E27FC236}">
                <a16:creationId xmlns:a16="http://schemas.microsoft.com/office/drawing/2014/main" id="{A7D14401-07B1-4E53-9717-EB22F32D9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274638"/>
            <a:ext cx="42830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Bilgisayar Mühendisliği Bölümü</a:t>
            </a:r>
            <a:endParaRPr lang="tr-TR" altLang="tr-TR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/>
            <a:r>
              <a:rPr lang="tr-TR" altLang="tr-TR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Elektronik ve Uygulamaları – MUH 204</a:t>
            </a:r>
            <a:endParaRPr lang="tr-TR" altLang="tr-TR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/>
            <a:r>
              <a:rPr lang="tr-TR" altLang="tr-TR" sz="140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2015-2016 Bahar Yarıyılı</a:t>
            </a:r>
            <a:endParaRPr lang="tr-TR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8436" name="5 Dikdörtgen">
            <a:extLst>
              <a:ext uri="{FF2B5EF4-FFF2-40B4-BE49-F238E27FC236}">
                <a16:creationId xmlns:a16="http://schemas.microsoft.com/office/drawing/2014/main" id="{274A6B3E-20D6-48F2-AB5B-BEE96999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2341563"/>
            <a:ext cx="89836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tr-TR" altLang="tr-TR" sz="1300" b="1" u="sng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Öğretim Üyeleri:</a:t>
            </a:r>
            <a:r>
              <a:rPr lang="tr-TR" altLang="tr-TR" sz="130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30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Doç. Dr. Kerem Küçük; 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tr-TR" sz="130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	          </a:t>
            </a:r>
            <a:r>
              <a:rPr lang="tr-TR" altLang="tr-TR" sz="130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Dr.  Öğr. Üyesi  Orhan Akbulut;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9B85ADBA-AB7B-47B5-B334-1CF15855E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3429000"/>
            <a:ext cx="869156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1200" b="1" u="sng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Referanslar:</a:t>
            </a:r>
            <a:r>
              <a:rPr lang="tr-TR" altLang="tr-TR" sz="120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		</a:t>
            </a:r>
            <a:endParaRPr lang="tr-TR" altLang="tr-TR" sz="1200" b="1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tr-TR" altLang="tr-TR" sz="1200" b="1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1. </a:t>
            </a:r>
            <a:r>
              <a:rPr lang="tr-TR" altLang="tr-TR" sz="120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Fundamentals of Electrical Engineering, L.Bobrow, Oxford, 1996, Part II: Electronics</a:t>
            </a:r>
            <a:endParaRPr lang="tr-TR" altLang="tr-TR" sz="1200" b="1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tr-TR" altLang="tr-TR" sz="1200" b="1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2.</a:t>
            </a:r>
            <a:r>
              <a:rPr lang="tr-TR" altLang="tr-TR" sz="120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Elektronik-I, Yrd. Doç. Dr. Hüseyin Demirel</a:t>
            </a:r>
            <a:endParaRPr lang="tr-TR" altLang="tr-TR" sz="60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tr-TR" altLang="tr-TR" sz="1200" b="1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3.</a:t>
            </a:r>
            <a:r>
              <a:rPr lang="tr-TR" altLang="tr-TR" sz="120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Endüstriyel Okullar için Elektronik Elemanlar ve Devre Teorisi, R.Boylestad, N. Nashelsky, Milli Eğitim Bakanlığı Yayınları</a:t>
            </a:r>
            <a:endParaRPr lang="tr-TR" altLang="tr-TR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372271DC-9285-4E6D-A545-93C83CD4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292600"/>
            <a:ext cx="8712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1400" b="1" u="sng">
                <a:solidFill>
                  <a:srgbClr val="000000"/>
                </a:solidFill>
                <a:latin typeface="Georgia" panose="02040502050405020303" pitchFamily="18" charset="0"/>
              </a:rPr>
              <a:t>Dersin Amacı</a:t>
            </a:r>
            <a:r>
              <a:rPr lang="tr-TR" altLang="tr-TR" sz="1400" b="1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tr-TR" altLang="tr-TR" sz="1400">
                <a:solidFill>
                  <a:srgbClr val="000000"/>
                </a:solidFill>
                <a:latin typeface="Georgia" panose="02040502050405020303" pitchFamily="18" charset="0"/>
              </a:rPr>
              <a:t>Bu dersin amacı belli başlı yarıiletken malzemelerin teori ve uygulamasının öğretilmesidir. </a:t>
            </a:r>
          </a:p>
        </p:txBody>
      </p:sp>
      <p:sp>
        <p:nvSpPr>
          <p:cNvPr id="18439" name="Rectangle 2">
            <a:extLst>
              <a:ext uri="{FF2B5EF4-FFF2-40B4-BE49-F238E27FC236}">
                <a16:creationId xmlns:a16="http://schemas.microsoft.com/office/drawing/2014/main" id="{4ACA834B-2791-4402-BE62-88B94B23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557713"/>
            <a:ext cx="8712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1200" b="1" u="sng">
                <a:solidFill>
                  <a:srgbClr val="000000"/>
                </a:solidFill>
                <a:latin typeface="Georgia" panose="02040502050405020303" pitchFamily="18" charset="0"/>
              </a:rPr>
              <a:t>Ders İçeriği:</a:t>
            </a:r>
            <a:r>
              <a:rPr lang="tr-TR" altLang="tr-TR" sz="1200" b="1">
                <a:solidFill>
                  <a:srgbClr val="000000"/>
                </a:solidFill>
                <a:latin typeface="Georgia" panose="02040502050405020303" pitchFamily="18" charset="0"/>
              </a:rPr>
              <a:t>  </a:t>
            </a:r>
            <a:r>
              <a:rPr lang="tr-TR" altLang="tr-TR" sz="1200">
                <a:solidFill>
                  <a:srgbClr val="000000"/>
                </a:solidFill>
                <a:latin typeface="Georgia" panose="02040502050405020303" pitchFamily="18" charset="0"/>
              </a:rPr>
              <a:t>Bu ders yarı-iletkenler, ideal diyotlar, zener diyotlar, pnp tipi transistorler, npn tipi transistorler, kesim ve doyum, dijital mantık devrelerine transistorlerin uygulanması, DTL tümleşik devreler, TTL tümleşik devreler, BJT yükselteçler, İşlemsel Yükselteçleri (OPAMP)  kapsar.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5E61C2D-E297-4492-8EF8-03EF78775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5286375"/>
            <a:ext cx="8712200" cy="1031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bIns="0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b="1" u="sng" dirty="0">
                <a:solidFill>
                  <a:prstClr val="black"/>
                </a:solidFill>
              </a:rPr>
              <a:t>Değerlendirme</a:t>
            </a:r>
            <a:endParaRPr lang="tr-TR" sz="1600" dirty="0">
              <a:solidFill>
                <a:prstClr val="black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b="1" dirty="0">
                <a:solidFill>
                  <a:srgbClr val="FF0000"/>
                </a:solidFill>
              </a:rPr>
              <a:t>Yıl içi Not</a:t>
            </a:r>
            <a:r>
              <a:rPr lang="tr-TR" sz="1600" dirty="0">
                <a:solidFill>
                  <a:prstClr val="black"/>
                </a:solidFill>
              </a:rPr>
              <a:t>: </a:t>
            </a:r>
            <a:r>
              <a:rPr lang="tr-TR" sz="1600" b="1" dirty="0">
                <a:solidFill>
                  <a:srgbClr val="0000FF"/>
                </a:solidFill>
              </a:rPr>
              <a:t>Ara sınav (%70)</a:t>
            </a:r>
            <a:r>
              <a:rPr lang="tr-TR" sz="1600" dirty="0">
                <a:solidFill>
                  <a:prstClr val="black"/>
                </a:solidFill>
              </a:rPr>
              <a:t>+</a:t>
            </a:r>
            <a:r>
              <a:rPr lang="tr-TR" sz="1600" b="1" dirty="0">
                <a:solidFill>
                  <a:srgbClr val="92D050"/>
                </a:solidFill>
              </a:rPr>
              <a:t>Laboratuvar(%30)</a:t>
            </a:r>
            <a:endParaRPr lang="tr-TR" sz="1600" b="1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b="1" dirty="0">
                <a:solidFill>
                  <a:srgbClr val="92D050"/>
                </a:solidFill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b="1" u="sng" dirty="0">
                <a:solidFill>
                  <a:prstClr val="black"/>
                </a:solidFill>
              </a:rPr>
              <a:t>Dönem Sonu Notu</a:t>
            </a:r>
            <a:r>
              <a:rPr lang="tr-TR" sz="1600" dirty="0">
                <a:solidFill>
                  <a:prstClr val="black"/>
                </a:solidFill>
              </a:rPr>
              <a:t>: </a:t>
            </a:r>
            <a:r>
              <a:rPr lang="tr-TR" sz="1600" b="1" dirty="0">
                <a:solidFill>
                  <a:srgbClr val="FF0000"/>
                </a:solidFill>
              </a:rPr>
              <a:t>Yıl içi (%50)</a:t>
            </a:r>
            <a:r>
              <a:rPr lang="tr-TR" sz="1600" dirty="0">
                <a:solidFill>
                  <a:prstClr val="black"/>
                </a:solidFill>
              </a:rPr>
              <a:t>+</a:t>
            </a:r>
            <a:r>
              <a:rPr lang="tr-TR" sz="1600" b="1" dirty="0">
                <a:solidFill>
                  <a:srgbClr val="FFC000"/>
                </a:solidFill>
              </a:rPr>
              <a:t>Final (%50)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DB31790-7430-431D-ABBB-C9C5A0DDD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>
                <a:solidFill>
                  <a:srgbClr val="074179"/>
                </a:solidFill>
              </a:rPr>
              <a:t>Notasyon Dönüşümleri</a:t>
            </a:r>
            <a:endParaRPr lang="en-US" altLang="tr-TR" sz="4000">
              <a:solidFill>
                <a:srgbClr val="074179"/>
              </a:solidFill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DF08A59-2183-47F9-A7F7-AE17EAE26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8242300" cy="1223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800"/>
              <a:t>	Another example converting a number to engineering notation using the exponent is shown below.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780646BF-F0E4-4D47-B2B6-13940CEF1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2620963"/>
            <a:ext cx="81407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rgbClr val="EF6422"/>
                </a:solidFill>
              </a:rPr>
              <a:t>To convert 0.00346 amperes (A) to milliamperes (mA). The conversion factor for milli (m) is 10</a:t>
            </a:r>
            <a:r>
              <a:rPr lang="en-US" altLang="tr-TR" sz="1800" baseline="30000">
                <a:solidFill>
                  <a:srgbClr val="EF6422"/>
                </a:solidFill>
              </a:rPr>
              <a:t>-3</a:t>
            </a:r>
            <a:r>
              <a:rPr lang="en-US" altLang="tr-TR" sz="1800">
                <a:solidFill>
                  <a:srgbClr val="EF6422"/>
                </a:solidFill>
              </a:rPr>
              <a:t>. Therefore,</a:t>
            </a:r>
          </a:p>
        </p:txBody>
      </p:sp>
      <p:pic>
        <p:nvPicPr>
          <p:cNvPr id="59398" name="Picture 6">
            <a:extLst>
              <a:ext uri="{FF2B5EF4-FFF2-40B4-BE49-F238E27FC236}">
                <a16:creationId xmlns:a16="http://schemas.microsoft.com/office/drawing/2014/main" id="{702CF95E-D5C2-431D-970D-D8E32EC0B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316413"/>
            <a:ext cx="78867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bldLvl="2"/>
      <p:bldP spid="593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F00B4BD-E06D-4EB6-A929-7DB2443EE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>
                <a:solidFill>
                  <a:srgbClr val="074179"/>
                </a:solidFill>
              </a:rPr>
              <a:t>Notasyon Dönüşümleri</a:t>
            </a:r>
            <a:endParaRPr lang="en-US" altLang="tr-TR">
              <a:solidFill>
                <a:srgbClr val="074179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CD1A893-27CB-4493-A68C-62963328A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8242300" cy="1223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800"/>
              <a:t>	To convert a number to standard notation from engineering notation, simply </a:t>
            </a:r>
            <a:r>
              <a:rPr lang="en-US" altLang="tr-TR" sz="2800" u="sng">
                <a:solidFill>
                  <a:srgbClr val="A20101"/>
                </a:solidFill>
              </a:rPr>
              <a:t>multiply</a:t>
            </a:r>
            <a:r>
              <a:rPr lang="en-US" altLang="tr-TR" sz="2800"/>
              <a:t> the value by the conversion factor of the prefix.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91A2320B-AB2E-4EA2-814C-CE942C7D7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798763"/>
            <a:ext cx="81407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rgbClr val="EF6422"/>
                </a:solidFill>
              </a:rPr>
              <a:t>To convert 6.8 megohms (M) to ohms (). The conversion factor for mega (M) is 10</a:t>
            </a:r>
            <a:r>
              <a:rPr lang="en-US" altLang="tr-TR" sz="1800" baseline="30000">
                <a:solidFill>
                  <a:srgbClr val="EF6422"/>
                </a:solidFill>
              </a:rPr>
              <a:t>6</a:t>
            </a:r>
            <a:r>
              <a:rPr lang="en-US" altLang="tr-TR" sz="1800">
                <a:solidFill>
                  <a:srgbClr val="EF6422"/>
                </a:solidFill>
              </a:rPr>
              <a:t>. Therefore,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solidFill>
                <a:srgbClr val="EF6422"/>
              </a:solidFill>
            </a:endParaRPr>
          </a:p>
        </p:txBody>
      </p:sp>
      <p:pic>
        <p:nvPicPr>
          <p:cNvPr id="60422" name="Picture 6">
            <a:extLst>
              <a:ext uri="{FF2B5EF4-FFF2-40B4-BE49-F238E27FC236}">
                <a16:creationId xmlns:a16="http://schemas.microsoft.com/office/drawing/2014/main" id="{F7DC08DA-882D-4C76-BEEB-ED42BB47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4440238"/>
            <a:ext cx="812323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7B70B6-C193-4B80-9740-B63D4328C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>
                <a:solidFill>
                  <a:srgbClr val="074179"/>
                </a:solidFill>
              </a:rPr>
              <a:t>Notasyon Dönüşümleri</a:t>
            </a:r>
            <a:endParaRPr lang="en-US" altLang="tr-TR">
              <a:solidFill>
                <a:srgbClr val="074179"/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092528C-27AC-4A99-BCFA-5B6EC4609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8242300" cy="1223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800"/>
              <a:t>	Another example converting a number to standard notation from engineering notation, is shown below.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2800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23476661-E4B7-4C9E-B72A-39B31577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798763"/>
            <a:ext cx="81407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rgbClr val="EF6422"/>
                </a:solidFill>
              </a:rPr>
              <a:t>To convert 33 microfarads (μF) to farads (F). The conversion factor for micro () is 10</a:t>
            </a:r>
            <a:r>
              <a:rPr lang="en-US" altLang="tr-TR" sz="1800" baseline="30000">
                <a:solidFill>
                  <a:srgbClr val="EF6422"/>
                </a:solidFill>
              </a:rPr>
              <a:t>-6</a:t>
            </a:r>
            <a:r>
              <a:rPr lang="en-US" altLang="tr-TR" sz="1800">
                <a:solidFill>
                  <a:srgbClr val="EF6422"/>
                </a:solidFill>
              </a:rPr>
              <a:t>. Therefore,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solidFill>
                <a:srgbClr val="EF6422"/>
              </a:solidFill>
            </a:endParaRPr>
          </a:p>
        </p:txBody>
      </p:sp>
      <p:pic>
        <p:nvPicPr>
          <p:cNvPr id="61446" name="Picture 6">
            <a:extLst>
              <a:ext uri="{FF2B5EF4-FFF2-40B4-BE49-F238E27FC236}">
                <a16:creationId xmlns:a16="http://schemas.microsoft.com/office/drawing/2014/main" id="{ECFE96AA-4FAE-4A65-A5B3-449B2966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4421188"/>
            <a:ext cx="800100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D8AAA54-F631-4225-915F-CAA15592F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200" b="1" dirty="0">
                <a:solidFill>
                  <a:srgbClr val="074179"/>
                </a:solidFill>
              </a:rPr>
            </a:br>
            <a:r>
              <a:rPr lang="tr-TR" sz="3200" b="1" dirty="0">
                <a:solidFill>
                  <a:srgbClr val="074179"/>
                </a:solidFill>
              </a:rPr>
              <a:t>Uygulama</a:t>
            </a:r>
            <a:r>
              <a:rPr lang="en-US" sz="3200" b="1" dirty="0">
                <a:solidFill>
                  <a:srgbClr val="074179"/>
                </a:solidFill>
              </a:rPr>
              <a:t>: </a:t>
            </a:r>
            <a:r>
              <a:rPr lang="tr-TR" sz="3200" b="1" dirty="0">
                <a:solidFill>
                  <a:srgbClr val="074179"/>
                </a:solidFill>
              </a:rPr>
              <a:t>Ölçü aleti skalası</a:t>
            </a:r>
            <a:br>
              <a:rPr lang="en-US" sz="3200" dirty="0">
                <a:solidFill>
                  <a:srgbClr val="074179"/>
                </a:solidFill>
              </a:rPr>
            </a:br>
            <a:endParaRPr lang="en-US" sz="3200" dirty="0">
              <a:solidFill>
                <a:srgbClr val="074179"/>
              </a:solidFill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7E45638-6A04-4162-87EC-FDD54D6B5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900" y="5219700"/>
            <a:ext cx="8242300" cy="1109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/>
              <a:t>Mühendislik Notasyonları dijital ölçü aletleri ve displaylerinde karşınıza çıkacaktır. </a:t>
            </a:r>
            <a:endParaRPr lang="en-US" altLang="tr-TR"/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ADB4DFB7-E521-4B8A-836A-A624392C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720850"/>
            <a:ext cx="381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>
                <a:solidFill>
                  <a:srgbClr val="EF6422"/>
                </a:solidFill>
              </a:rPr>
              <a:t>FONKSİYON SEÇİMİ</a:t>
            </a:r>
            <a:r>
              <a:rPr lang="en-US" altLang="tr-TR" sz="1800"/>
              <a:t> -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Skala Multimetrenin gerilim mi </a:t>
            </a:r>
            <a:r>
              <a:rPr lang="en-US" altLang="tr-TR" sz="1800"/>
              <a:t>(V), </a:t>
            </a:r>
            <a:r>
              <a:rPr lang="tr-TR" altLang="tr-TR" sz="1800"/>
              <a:t>akım mı </a:t>
            </a:r>
            <a:r>
              <a:rPr lang="en-US" altLang="tr-TR" sz="1800"/>
              <a:t>(A)</a:t>
            </a:r>
            <a:r>
              <a:rPr lang="tr-TR" altLang="tr-TR" sz="1800"/>
              <a:t> ya da</a:t>
            </a:r>
            <a:r>
              <a:rPr lang="en-US" altLang="tr-TR" sz="1800"/>
              <a:t> </a:t>
            </a:r>
            <a:r>
              <a:rPr lang="tr-TR" altLang="tr-TR" sz="1800"/>
              <a:t>direnç mi</a:t>
            </a:r>
            <a:r>
              <a:rPr lang="en-US" altLang="tr-TR" sz="1800"/>
              <a:t> (</a:t>
            </a:r>
            <a:r>
              <a:rPr lang="el-GR" altLang="tr-TR" sz="1800"/>
              <a:t>Ω</a:t>
            </a:r>
            <a:r>
              <a:rPr lang="en-US" altLang="tr-TR" sz="1800"/>
              <a:t>)</a:t>
            </a:r>
            <a:r>
              <a:rPr lang="tr-TR" altLang="tr-TR" sz="1800"/>
              <a:t> ölçüm yapılacağını belirler</a:t>
            </a:r>
            <a:r>
              <a:rPr lang="en-US" altLang="tr-TR" sz="1800"/>
              <a:t>.</a:t>
            </a:r>
          </a:p>
        </p:txBody>
      </p:sp>
      <p:pic>
        <p:nvPicPr>
          <p:cNvPr id="39941" name="Picture 7" descr="fg01_02600">
            <a:extLst>
              <a:ext uri="{FF2B5EF4-FFF2-40B4-BE49-F238E27FC236}">
                <a16:creationId xmlns:a16="http://schemas.microsoft.com/office/drawing/2014/main" id="{DD06EA2A-FC15-4BD8-9602-675CC43DF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890713"/>
            <a:ext cx="40386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D9962D4-B98D-48F7-B199-5C703EED7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Matter and Elements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EDECC1D-3FC5-4496-8C8F-E5E7F03B5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chemeClr val="hlink"/>
                </a:solidFill>
              </a:rPr>
              <a:t>Matter</a:t>
            </a:r>
            <a:r>
              <a:rPr lang="en-US" altLang="tr-TR"/>
              <a:t> describes anything that has mass and occupies space.</a:t>
            </a:r>
          </a:p>
          <a:p>
            <a:pPr lvl="1" eaLnBrk="1" hangingPunct="1"/>
            <a:r>
              <a:rPr lang="en-US" altLang="tr-TR"/>
              <a:t>Matter can exist as a solid, liquid, or gas.</a:t>
            </a:r>
          </a:p>
          <a:p>
            <a:pPr eaLnBrk="1" hangingPunct="1"/>
            <a:r>
              <a:rPr lang="en-US" altLang="tr-TR"/>
              <a:t>An </a:t>
            </a:r>
            <a:r>
              <a:rPr lang="en-US" altLang="tr-TR">
                <a:solidFill>
                  <a:schemeClr val="hlink"/>
                </a:solidFill>
              </a:rPr>
              <a:t>element</a:t>
            </a:r>
            <a:r>
              <a:rPr lang="en-US" altLang="tr-TR"/>
              <a:t> is a substance that cannot be broken down into simpler substances.</a:t>
            </a:r>
          </a:p>
          <a:p>
            <a:pPr lvl="1" eaLnBrk="1" hangingPunct="1"/>
            <a:r>
              <a:rPr lang="en-US" altLang="tr-TR"/>
              <a:t>Carbon is an element, but carbon-dioxide is not. It is comprised of two elements, carbon and oxygen.</a:t>
            </a:r>
          </a:p>
          <a:p>
            <a:pPr eaLnBrk="1" hangingPunct="1">
              <a:buFontTx/>
              <a:buNone/>
            </a:pPr>
            <a:endParaRPr lang="en-US" alt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8D87F27-CE96-4375-96A6-264134241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Atoms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5347F3-1436-4598-8340-119363C09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5364163" cy="51228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400"/>
              <a:t>The atom is the smallest particle of matter that </a:t>
            </a:r>
            <a:br>
              <a:rPr lang="en-US" altLang="tr-TR" sz="2400"/>
            </a:br>
            <a:r>
              <a:rPr lang="en-US" altLang="tr-TR" sz="2400"/>
              <a:t>retains the characteristics </a:t>
            </a:r>
            <a:br>
              <a:rPr lang="en-US" altLang="tr-TR" sz="2400"/>
            </a:br>
            <a:r>
              <a:rPr lang="en-US" altLang="tr-TR" sz="2400"/>
              <a:t>of the element.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000"/>
              <a:t>Atoms are made up of a nucleus (protons and neutrons) orbited by electrons.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000"/>
              <a:t>In its natural state, the number of protons equals the number of electrons in an atom.</a:t>
            </a:r>
            <a:br>
              <a:rPr lang="en-US" altLang="tr-TR" sz="2000"/>
            </a:br>
            <a:endParaRPr lang="en-US" altLang="tr-TR" sz="2000"/>
          </a:p>
          <a:p>
            <a:pPr eaLnBrk="1" hangingPunct="1">
              <a:lnSpc>
                <a:spcPct val="80000"/>
              </a:lnSpc>
            </a:pPr>
            <a:r>
              <a:rPr lang="en-US" altLang="tr-TR" sz="2400"/>
              <a:t>The orbital paths of the </a:t>
            </a:r>
            <a:br>
              <a:rPr lang="en-US" altLang="tr-TR" sz="2400"/>
            </a:br>
            <a:r>
              <a:rPr lang="en-US" altLang="tr-TR" sz="2400"/>
              <a:t>electrons are called shells.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000"/>
              <a:t>The outermost shell is </a:t>
            </a:r>
            <a:br>
              <a:rPr lang="en-US" altLang="tr-TR" sz="2000"/>
            </a:br>
            <a:r>
              <a:rPr lang="en-US" altLang="tr-TR" sz="2000"/>
              <a:t>called the </a:t>
            </a:r>
            <a:r>
              <a:rPr lang="en-US" altLang="tr-TR" sz="2000">
                <a:solidFill>
                  <a:schemeClr val="hlink"/>
                </a:solidFill>
              </a:rPr>
              <a:t>valence shell</a:t>
            </a:r>
            <a:r>
              <a:rPr lang="en-US" altLang="tr-TR" sz="200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000"/>
              <a:t>A complete valence shell </a:t>
            </a:r>
            <a:br>
              <a:rPr lang="en-US" altLang="tr-TR" sz="2000"/>
            </a:br>
            <a:r>
              <a:rPr lang="en-US" altLang="tr-TR" sz="2000"/>
              <a:t>has 8 electrons.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tr-TR" sz="2000"/>
          </a:p>
        </p:txBody>
      </p:sp>
      <p:pic>
        <p:nvPicPr>
          <p:cNvPr id="41988" name="Picture 5" descr="fg02_00200">
            <a:extLst>
              <a:ext uri="{FF2B5EF4-FFF2-40B4-BE49-F238E27FC236}">
                <a16:creationId xmlns:a16="http://schemas.microsoft.com/office/drawing/2014/main" id="{53355C20-5D3F-4EF4-B89A-9ED77CB89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068638"/>
            <a:ext cx="4040188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92029F6-6039-41BE-9F42-6831A3681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Electrical Charge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4B12728-4C74-4BD7-AAFC-424BF2536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chemeClr val="hlink"/>
                </a:solidFill>
              </a:rPr>
              <a:t>Charge</a:t>
            </a:r>
            <a:r>
              <a:rPr lang="en-US" altLang="tr-TR"/>
              <a:t> is a force that causes particles to be attracted to, or repelled by each other.</a:t>
            </a:r>
            <a:br>
              <a:rPr lang="en-US" altLang="tr-TR"/>
            </a:br>
            <a:endParaRPr lang="en-US" altLang="tr-TR"/>
          </a:p>
          <a:p>
            <a:pPr eaLnBrk="1" hangingPunct="1"/>
            <a:r>
              <a:rPr lang="en-US" altLang="tr-TR"/>
              <a:t>The two types of charge:</a:t>
            </a:r>
          </a:p>
          <a:p>
            <a:pPr lvl="1" eaLnBrk="1" hangingPunct="1"/>
            <a:r>
              <a:rPr lang="en-US" altLang="tr-TR">
                <a:solidFill>
                  <a:schemeClr val="hlink"/>
                </a:solidFill>
              </a:rPr>
              <a:t>Positive charge: </a:t>
            </a:r>
            <a:r>
              <a:rPr lang="en-US" altLang="tr-TR"/>
              <a:t>Protons have positive charge</a:t>
            </a:r>
            <a:endParaRPr lang="en-US" altLang="tr-TR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tr-TR">
                <a:solidFill>
                  <a:schemeClr val="hlink"/>
                </a:solidFill>
              </a:rPr>
              <a:t>Negative charge: </a:t>
            </a:r>
            <a:r>
              <a:rPr lang="en-US" altLang="tr-TR"/>
              <a:t>Electrons have negative charge.</a:t>
            </a:r>
          </a:p>
          <a:p>
            <a:pPr eaLnBrk="1" hangingPunct="1"/>
            <a:endParaRPr lang="en-US" alt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A149224-2046-4A5F-AC29-3E23F76C2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Attraction and Repulsion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5222DE6-D8FA-4C29-9956-C28BC1242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4143375" cy="5122863"/>
          </a:xfrm>
        </p:spPr>
        <p:txBody>
          <a:bodyPr/>
          <a:lstStyle/>
          <a:p>
            <a:pPr eaLnBrk="1" hangingPunct="1"/>
            <a:r>
              <a:rPr lang="en-US" altLang="tr-TR"/>
              <a:t>Like charges repel </a:t>
            </a:r>
            <a:br>
              <a:rPr lang="en-US" altLang="tr-TR"/>
            </a:br>
            <a:r>
              <a:rPr lang="en-US" altLang="tr-TR"/>
              <a:t>each other.</a:t>
            </a:r>
          </a:p>
          <a:p>
            <a:pPr eaLnBrk="1" hangingPunct="1"/>
            <a:r>
              <a:rPr lang="en-US" altLang="tr-TR"/>
              <a:t>Opposite charges </a:t>
            </a:r>
            <a:br>
              <a:rPr lang="en-US" altLang="tr-TR"/>
            </a:br>
            <a:r>
              <a:rPr lang="en-US" altLang="tr-TR"/>
              <a:t>attract.</a:t>
            </a:r>
          </a:p>
          <a:p>
            <a:pPr eaLnBrk="1" hangingPunct="1"/>
            <a:r>
              <a:rPr lang="en-US" altLang="tr-TR"/>
              <a:t>If an atom loses an </a:t>
            </a:r>
            <a:br>
              <a:rPr lang="en-US" altLang="tr-TR"/>
            </a:br>
            <a:r>
              <a:rPr lang="en-US" altLang="tr-TR"/>
              <a:t>electron, due to </a:t>
            </a:r>
            <a:br>
              <a:rPr lang="en-US" altLang="tr-TR"/>
            </a:br>
            <a:r>
              <a:rPr lang="en-US" altLang="tr-TR"/>
              <a:t>some outside force it becomes a </a:t>
            </a:r>
            <a:br>
              <a:rPr lang="en-US" altLang="tr-TR"/>
            </a:br>
            <a:r>
              <a:rPr lang="en-US" altLang="tr-TR">
                <a:solidFill>
                  <a:schemeClr val="hlink"/>
                </a:solidFill>
              </a:rPr>
              <a:t>positive ion</a:t>
            </a:r>
            <a:r>
              <a:rPr lang="en-US" altLang="tr-TR"/>
              <a:t>.</a:t>
            </a:r>
          </a:p>
        </p:txBody>
      </p:sp>
      <p:pic>
        <p:nvPicPr>
          <p:cNvPr id="44036" name="Picture 5" descr="fg02_00800">
            <a:extLst>
              <a:ext uri="{FF2B5EF4-FFF2-40B4-BE49-F238E27FC236}">
                <a16:creationId xmlns:a16="http://schemas.microsoft.com/office/drawing/2014/main" id="{A9345361-D94D-4C24-91AC-396FC3067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196975"/>
            <a:ext cx="37195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4874E8F-D01C-4F3A-9C42-9C0CDBC39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Free Electrons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932CFDC-4FAF-41FD-9764-B7CBA3EED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4760913" cy="5122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/>
              <a:t>An electron that breaks free of an atom is called a </a:t>
            </a:r>
            <a:r>
              <a:rPr lang="en-US" altLang="tr-TR">
                <a:solidFill>
                  <a:schemeClr val="hlink"/>
                </a:solidFill>
              </a:rPr>
              <a:t>free electron</a:t>
            </a:r>
            <a:r>
              <a:rPr lang="en-US" altLang="tr-T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If it drifts near a positive ion it is attracted by the net positive charge.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It falls into the hole in the valence band and </a:t>
            </a:r>
            <a:r>
              <a:rPr lang="en-US" altLang="tr-TR">
                <a:solidFill>
                  <a:schemeClr val="hlink"/>
                </a:solidFill>
              </a:rPr>
              <a:t>neutralizes</a:t>
            </a:r>
            <a:r>
              <a:rPr lang="en-US" altLang="tr-TR"/>
              <a:t> the ion.</a:t>
            </a:r>
          </a:p>
        </p:txBody>
      </p:sp>
      <p:pic>
        <p:nvPicPr>
          <p:cNvPr id="45060" name="Picture 6" descr="fg02_01000">
            <a:extLst>
              <a:ext uri="{FF2B5EF4-FFF2-40B4-BE49-F238E27FC236}">
                <a16:creationId xmlns:a16="http://schemas.microsoft.com/office/drawing/2014/main" id="{E8498080-BAEF-4ADB-BBEE-4EC10ACD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2117725"/>
            <a:ext cx="349885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F1D6350-D6E6-4182-BCA7-834E40555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Current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29B3391-1AC0-4E01-A0A9-19702BD65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8242300" cy="1090613"/>
          </a:xfrm>
        </p:spPr>
        <p:txBody>
          <a:bodyPr/>
          <a:lstStyle/>
          <a:p>
            <a:pPr eaLnBrk="1" hangingPunct="1"/>
            <a:r>
              <a:rPr lang="en-US" altLang="tr-TR" sz="2800"/>
              <a:t>With no outside directing force, free electrons move randomly.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5AE576F9-7862-465B-A3D2-DC78285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749675"/>
            <a:ext cx="8313738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US" altLang="tr-TR" sz="1800"/>
              <a:t>If an outside force causes electrons to move in the same direction, this movement is called </a:t>
            </a:r>
            <a:r>
              <a:rPr lang="en-US" altLang="tr-TR" sz="1800">
                <a:solidFill>
                  <a:schemeClr val="hlink"/>
                </a:solidFill>
              </a:rPr>
              <a:t>current</a:t>
            </a:r>
            <a:r>
              <a:rPr lang="en-US" altLang="tr-TR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/>
          </a:p>
        </p:txBody>
      </p:sp>
      <p:pic>
        <p:nvPicPr>
          <p:cNvPr id="46085" name="Picture 9" descr="fg02_01100">
            <a:extLst>
              <a:ext uri="{FF2B5EF4-FFF2-40B4-BE49-F238E27FC236}">
                <a16:creationId xmlns:a16="http://schemas.microsoft.com/office/drawing/2014/main" id="{68FCE239-BFD7-4F73-AC79-125C27D8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336800"/>
            <a:ext cx="43783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10" descr="fg02_01200">
            <a:extLst>
              <a:ext uri="{FF2B5EF4-FFF2-40B4-BE49-F238E27FC236}">
                <a16:creationId xmlns:a16="http://schemas.microsoft.com/office/drawing/2014/main" id="{BC07F469-AB4E-44CD-9411-634B6F3D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5011738"/>
            <a:ext cx="656431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2"/>
      <p:bldP spid="645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E3FED75-092B-4D5C-9597-BDC0FF610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>
                <a:solidFill>
                  <a:srgbClr val="074179"/>
                </a:solidFill>
              </a:rPr>
              <a:t>Devre Elemanları ve Sembolleri</a:t>
            </a:r>
            <a:endParaRPr lang="en-US" altLang="tr-TR" sz="4000">
              <a:solidFill>
                <a:srgbClr val="074179"/>
              </a:solidFill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1438762-9060-4055-AD0E-61679CA84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800" b="1">
                <a:solidFill>
                  <a:srgbClr val="A20101"/>
                </a:solidFill>
              </a:rPr>
              <a:t>Devre</a:t>
            </a:r>
            <a:r>
              <a:rPr lang="en-US" altLang="tr-TR" sz="2800">
                <a:solidFill>
                  <a:srgbClr val="A20101"/>
                </a:solidFill>
              </a:rPr>
              <a:t> </a:t>
            </a:r>
          </a:p>
          <a:p>
            <a:pPr lvl="1" eaLnBrk="1" hangingPunct="1"/>
            <a:r>
              <a:rPr lang="tr-TR" altLang="tr-TR" sz="2400"/>
              <a:t>Özel bir fonksiyona sahip elemanlar gurubu</a:t>
            </a:r>
            <a:r>
              <a:rPr lang="en-US" altLang="tr-TR" sz="2400"/>
              <a:t>.</a:t>
            </a:r>
          </a:p>
          <a:p>
            <a:pPr lvl="1" eaLnBrk="1" hangingPunct="1"/>
            <a:r>
              <a:rPr lang="tr-TR" altLang="tr-TR" sz="2400"/>
              <a:t>Hemen hemen tüm devreler aynı temel eleman çeşitlerinden oluşur</a:t>
            </a:r>
            <a:r>
              <a:rPr lang="en-US" altLang="tr-TR" sz="2400"/>
              <a:t>. </a:t>
            </a:r>
            <a:r>
              <a:rPr lang="tr-TR" altLang="tr-TR" sz="2400"/>
              <a:t>Kullanılan eleman sayısı ve yerleşimi farklılık gösterir fakat kullanılan eleman çeşidi neredeyse evrenseldir. </a:t>
            </a:r>
            <a:endParaRPr lang="en-US" altLang="tr-TR" sz="2400"/>
          </a:p>
          <a:p>
            <a:pPr eaLnBrk="1" hangingPunct="1"/>
            <a:endParaRPr lang="en-US" altLang="tr-TR" sz="2800"/>
          </a:p>
          <a:p>
            <a:pPr eaLnBrk="1" hangingPunct="1"/>
            <a:r>
              <a:rPr lang="tr-TR" altLang="tr-TR" sz="2800" b="1">
                <a:solidFill>
                  <a:srgbClr val="A20101"/>
                </a:solidFill>
              </a:rPr>
              <a:t>Şematik diyagramlar</a:t>
            </a:r>
            <a:r>
              <a:rPr lang="en-US" altLang="tr-TR" sz="2800"/>
              <a:t> </a:t>
            </a:r>
            <a:r>
              <a:rPr lang="tr-TR" altLang="tr-TR" sz="2800"/>
              <a:t>/</a:t>
            </a:r>
            <a:r>
              <a:rPr lang="en-US" altLang="tr-TR" sz="2800"/>
              <a:t> </a:t>
            </a:r>
            <a:r>
              <a:rPr lang="tr-TR" altLang="tr-TR" sz="2800" b="1">
                <a:solidFill>
                  <a:srgbClr val="A20101"/>
                </a:solidFill>
              </a:rPr>
              <a:t>Çizimler</a:t>
            </a:r>
            <a:endParaRPr lang="en-US" altLang="tr-TR" sz="2800" b="1">
              <a:solidFill>
                <a:srgbClr val="A20101"/>
              </a:solidFill>
            </a:endParaRPr>
          </a:p>
          <a:p>
            <a:pPr lvl="1" eaLnBrk="1" hangingPunct="1"/>
            <a:r>
              <a:rPr lang="tr-TR" altLang="tr-TR" sz="2400"/>
              <a:t>Bir devredeki elemanların birbirne nasıl bağlı olduğunu gösterir.</a:t>
            </a:r>
            <a:endParaRPr lang="en-US" altLang="tr-TR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A287B70-E11F-483F-B640-E190A13B3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Coulombs and Amperes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9A66291-12FB-4B90-A2E1-8778EEAB4F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7918450" cy="5122863"/>
          </a:xfrm>
        </p:spPr>
        <p:txBody>
          <a:bodyPr/>
          <a:lstStyle/>
          <a:p>
            <a:pPr eaLnBrk="1" hangingPunct="1"/>
            <a:r>
              <a:rPr lang="en-US" altLang="tr-TR"/>
              <a:t>The coulomb (C) is the unit of </a:t>
            </a:r>
            <a:r>
              <a:rPr lang="en-US" altLang="tr-TR">
                <a:solidFill>
                  <a:schemeClr val="hlink"/>
                </a:solidFill>
              </a:rPr>
              <a:t>charge</a:t>
            </a:r>
            <a:r>
              <a:rPr lang="en-US" altLang="tr-TR"/>
              <a:t>.</a:t>
            </a:r>
          </a:p>
          <a:p>
            <a:pPr eaLnBrk="1" hangingPunct="1"/>
            <a:endParaRPr lang="en-US" altLang="tr-TR" sz="2800"/>
          </a:p>
          <a:p>
            <a:pPr eaLnBrk="1" hangingPunct="1"/>
            <a:endParaRPr lang="en-US" altLang="tr-TR" sz="2800"/>
          </a:p>
          <a:p>
            <a:pPr eaLnBrk="1" hangingPunct="1"/>
            <a:endParaRPr lang="en-US" altLang="tr-TR" sz="2800"/>
          </a:p>
          <a:p>
            <a:pPr lvl="1" eaLnBrk="1" hangingPunct="1">
              <a:buFontTx/>
              <a:buNone/>
            </a:pPr>
            <a:endParaRPr lang="en-US" altLang="tr-TR" sz="2400"/>
          </a:p>
          <a:p>
            <a:pPr eaLnBrk="1" hangingPunct="1"/>
            <a:r>
              <a:rPr lang="en-US" altLang="tr-TR"/>
              <a:t>The ampere (A) is the unit of </a:t>
            </a:r>
            <a:r>
              <a:rPr lang="en-US" altLang="tr-TR">
                <a:solidFill>
                  <a:schemeClr val="hlink"/>
                </a:solidFill>
              </a:rPr>
              <a:t>current</a:t>
            </a:r>
            <a:r>
              <a:rPr lang="en-US" altLang="tr-TR"/>
              <a:t>.</a:t>
            </a:r>
          </a:p>
          <a:p>
            <a:pPr lvl="1" eaLnBrk="1" hangingPunct="1">
              <a:buFontTx/>
              <a:buNone/>
            </a:pPr>
            <a:endParaRPr lang="en-US" altLang="tr-TR"/>
          </a:p>
          <a:p>
            <a:pPr eaLnBrk="1" hangingPunct="1"/>
            <a:endParaRPr lang="en-US" altLang="tr-TR" sz="2800"/>
          </a:p>
        </p:txBody>
      </p:sp>
      <p:graphicFrame>
        <p:nvGraphicFramePr>
          <p:cNvPr id="47108" name="Object 7">
            <a:extLst>
              <a:ext uri="{FF2B5EF4-FFF2-40B4-BE49-F238E27FC236}">
                <a16:creationId xmlns:a16="http://schemas.microsoft.com/office/drawing/2014/main" id="{5ED69941-59FA-40AC-832C-1A33417133B9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810375" y="23526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23526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9">
            <a:extLst>
              <a:ext uri="{FF2B5EF4-FFF2-40B4-BE49-F238E27FC236}">
                <a16:creationId xmlns:a16="http://schemas.microsoft.com/office/drawing/2014/main" id="{87CC71FE-A8E3-4E6A-BCD1-1D9D67B7F20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632575" y="4657725"/>
          <a:ext cx="4667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4657725"/>
                        <a:ext cx="4667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12">
            <a:extLst>
              <a:ext uri="{FF2B5EF4-FFF2-40B4-BE49-F238E27FC236}">
                <a16:creationId xmlns:a16="http://schemas.microsoft.com/office/drawing/2014/main" id="{A66D8B09-6B06-4DB8-96C4-19B05C68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47111" name="Rectangle 14">
            <a:extLst>
              <a:ext uri="{FF2B5EF4-FFF2-40B4-BE49-F238E27FC236}">
                <a16:creationId xmlns:a16="http://schemas.microsoft.com/office/drawing/2014/main" id="{3777C604-59A6-4786-9D37-AF843B6FA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graphicFrame>
        <p:nvGraphicFramePr>
          <p:cNvPr id="65549" name="Object 13">
            <a:extLst>
              <a:ext uri="{FF2B5EF4-FFF2-40B4-BE49-F238E27FC236}">
                <a16:creationId xmlns:a16="http://schemas.microsoft.com/office/drawing/2014/main" id="{5EAE85A9-B5BC-4AFE-870F-3A81075E05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2139950"/>
          <a:ext cx="598963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6" imgW="1600200" imgH="254000" progId="Equation.3">
                  <p:embed/>
                </p:oleObj>
              </mc:Choice>
              <mc:Fallback>
                <p:oleObj name="Equation" r:id="rId6" imgW="16002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139950"/>
                        <a:ext cx="598963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16">
            <a:extLst>
              <a:ext uri="{FF2B5EF4-FFF2-40B4-BE49-F238E27FC236}">
                <a16:creationId xmlns:a16="http://schemas.microsoft.com/office/drawing/2014/main" id="{079774DB-C4A3-4E1D-90AF-2D862016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graphicFrame>
        <p:nvGraphicFramePr>
          <p:cNvPr id="65551" name="Object 15">
            <a:extLst>
              <a:ext uri="{FF2B5EF4-FFF2-40B4-BE49-F238E27FC236}">
                <a16:creationId xmlns:a16="http://schemas.microsoft.com/office/drawing/2014/main" id="{931EE4D1-5079-47C0-9A23-28AF29F67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7688" y="4679950"/>
          <a:ext cx="233521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8" imgW="685800" imgH="203200" progId="Equation.3">
                  <p:embed/>
                </p:oleObj>
              </mc:Choice>
              <mc:Fallback>
                <p:oleObj name="Equation" r:id="rId8" imgW="6858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4679950"/>
                        <a:ext cx="2335212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FC96B40-56C8-4055-89E3-FABEC24AE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Current, Coulombs and Time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82E3630-A9CE-47C6-B3DD-76D38C7D5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/>
              <a:t>Current is the number of coulombs of charge that pass a given point per second.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/>
              <a:t>Where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/>
              <a:t>		I = current in amperes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/>
              <a:t>		Q = charge in coulombs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/>
              <a:t>		t = time in seconds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/>
              <a:t>In practice current is not calculated using coulombs and seconds.</a:t>
            </a: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9E8F38B5-00D6-4AA0-A0C5-64EDDEB05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CDEF2757-37BF-4206-AE1A-9482204D0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2270125"/>
          <a:ext cx="13525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406048" imgH="393359" progId="Equation.3">
                  <p:embed/>
                </p:oleObj>
              </mc:Choice>
              <mc:Fallback>
                <p:oleObj name="Equation" r:id="rId3" imgW="406048" imgH="39335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2270125"/>
                        <a:ext cx="135255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BD83A0B-9A6C-4B4D-A1D0-B8BB0B491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rgbClr val="A20101"/>
                </a:solidFill>
              </a:rPr>
              <a:t>Conventional Current </a:t>
            </a:r>
            <a:br>
              <a:rPr lang="en-US" sz="4000">
                <a:solidFill>
                  <a:srgbClr val="A20101"/>
                </a:solidFill>
              </a:rPr>
            </a:br>
            <a:r>
              <a:rPr lang="en-US" sz="4000">
                <a:solidFill>
                  <a:srgbClr val="A20101"/>
                </a:solidFill>
              </a:rPr>
              <a:t>and Electron Flow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AE86D0D-DE2C-4B87-84C9-FA91250C5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406525"/>
            <a:ext cx="8496300" cy="4935538"/>
          </a:xfrm>
        </p:spPr>
        <p:txBody>
          <a:bodyPr/>
          <a:lstStyle/>
          <a:p>
            <a:pPr eaLnBrk="1" hangingPunct="1"/>
            <a:r>
              <a:rPr lang="en-US" altLang="tr-TR">
                <a:solidFill>
                  <a:schemeClr val="hlink"/>
                </a:solidFill>
              </a:rPr>
              <a:t>Conventional current</a:t>
            </a:r>
            <a:r>
              <a:rPr lang="en-US" altLang="tr-TR"/>
              <a:t> defines current as the flow of charge from </a:t>
            </a:r>
            <a:r>
              <a:rPr lang="en-US" altLang="tr-TR" i="1"/>
              <a:t>positive to negative</a:t>
            </a:r>
            <a:r>
              <a:rPr lang="en-US" altLang="tr-TR"/>
              <a:t>.</a:t>
            </a:r>
          </a:p>
          <a:p>
            <a:pPr eaLnBrk="1" hangingPunct="1"/>
            <a:r>
              <a:rPr lang="en-US" altLang="tr-TR">
                <a:solidFill>
                  <a:schemeClr val="hlink"/>
                </a:solidFill>
              </a:rPr>
              <a:t>Electron</a:t>
            </a:r>
            <a:r>
              <a:rPr lang="en-US" altLang="tr-TR"/>
              <a:t> </a:t>
            </a:r>
            <a:r>
              <a:rPr lang="en-US" altLang="tr-TR">
                <a:solidFill>
                  <a:schemeClr val="hlink"/>
                </a:solidFill>
              </a:rPr>
              <a:t>flow</a:t>
            </a:r>
            <a:r>
              <a:rPr lang="en-US" altLang="tr-TR"/>
              <a:t> defines current as the flow of charge from </a:t>
            </a:r>
            <a:r>
              <a:rPr lang="en-US" altLang="tr-TR" i="1"/>
              <a:t>negative to positive</a:t>
            </a:r>
            <a:r>
              <a:rPr lang="en-US" altLang="tr-TR"/>
              <a:t>.</a:t>
            </a:r>
          </a:p>
          <a:p>
            <a:pPr eaLnBrk="1" hangingPunct="1">
              <a:buFontTx/>
              <a:buNone/>
            </a:pPr>
            <a:endParaRPr lang="en-US" altLang="tr-TR"/>
          </a:p>
          <a:p>
            <a:pPr eaLnBrk="1" hangingPunct="1"/>
            <a:endParaRPr lang="en-US" altLang="tr-TR"/>
          </a:p>
        </p:txBody>
      </p:sp>
      <p:pic>
        <p:nvPicPr>
          <p:cNvPr id="49156" name="Picture 5" descr="fg02_01400">
            <a:extLst>
              <a:ext uri="{FF2B5EF4-FFF2-40B4-BE49-F238E27FC236}">
                <a16:creationId xmlns:a16="http://schemas.microsoft.com/office/drawing/2014/main" id="{10666985-2347-4813-B9C9-1C4A22B77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3714750"/>
            <a:ext cx="44069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FB515A-2163-4902-BB5D-F333C73F1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rgbClr val="A20101"/>
                </a:solidFill>
              </a:rPr>
              <a:t>Direct Current (DC) Versus</a:t>
            </a:r>
            <a:br>
              <a:rPr lang="en-US" sz="4000">
                <a:solidFill>
                  <a:srgbClr val="A20101"/>
                </a:solidFill>
              </a:rPr>
            </a:br>
            <a:r>
              <a:rPr lang="en-US" sz="4000">
                <a:solidFill>
                  <a:srgbClr val="A20101"/>
                </a:solidFill>
              </a:rPr>
              <a:t>Alternating Current (AC)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CDC095-22D6-47A2-8362-184A8B2BC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649413"/>
            <a:ext cx="8242300" cy="4692650"/>
          </a:xfrm>
        </p:spPr>
        <p:txBody>
          <a:bodyPr/>
          <a:lstStyle/>
          <a:p>
            <a:pPr eaLnBrk="1" hangingPunct="1"/>
            <a:r>
              <a:rPr lang="en-US" altLang="tr-TR">
                <a:solidFill>
                  <a:schemeClr val="hlink"/>
                </a:solidFill>
              </a:rPr>
              <a:t>Direct current</a:t>
            </a:r>
            <a:r>
              <a:rPr lang="en-US" altLang="tr-TR"/>
              <a:t> is </a:t>
            </a:r>
            <a:r>
              <a:rPr lang="en-US" altLang="tr-TR" i="1"/>
              <a:t>unidirectional</a:t>
            </a:r>
            <a:r>
              <a:rPr lang="en-US" altLang="tr-TR"/>
              <a:t>.</a:t>
            </a:r>
          </a:p>
          <a:p>
            <a:pPr lvl="1" eaLnBrk="1" hangingPunct="1"/>
            <a:r>
              <a:rPr lang="en-US" altLang="tr-TR"/>
              <a:t>It always travels in the same direction</a:t>
            </a:r>
          </a:p>
          <a:p>
            <a:pPr lvl="1" eaLnBrk="1" hangingPunct="1"/>
            <a:r>
              <a:rPr lang="en-US" altLang="tr-TR"/>
              <a:t>It can change in value but not in direction.</a:t>
            </a:r>
            <a:br>
              <a:rPr lang="en-US" altLang="tr-TR"/>
            </a:br>
            <a:endParaRPr lang="en-US" altLang="tr-TR"/>
          </a:p>
          <a:p>
            <a:pPr eaLnBrk="1" hangingPunct="1"/>
            <a:r>
              <a:rPr lang="en-US" altLang="tr-TR">
                <a:solidFill>
                  <a:schemeClr val="hlink"/>
                </a:solidFill>
              </a:rPr>
              <a:t>Alternating current</a:t>
            </a:r>
            <a:r>
              <a:rPr lang="en-US" altLang="tr-TR"/>
              <a:t> is </a:t>
            </a:r>
            <a:r>
              <a:rPr lang="en-US" altLang="tr-TR" i="1"/>
              <a:t>bidirectional</a:t>
            </a:r>
          </a:p>
          <a:p>
            <a:pPr lvl="1" eaLnBrk="1" hangingPunct="1"/>
            <a:r>
              <a:rPr lang="en-US" altLang="tr-TR"/>
              <a:t>It periodically changes direction.</a:t>
            </a:r>
          </a:p>
          <a:p>
            <a:pPr lvl="1" eaLnBrk="1" hangingPunct="1">
              <a:buFontTx/>
              <a:buNone/>
            </a:pPr>
            <a:endParaRPr lang="en-US" altLang="tr-T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4B36D39-CF18-4E44-9DBD-B5BE4D991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Comparing AC and DC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E6692CA-D880-4240-BA7F-C39BA983D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tr-TR" sz="2400">
                <a:solidFill>
                  <a:schemeClr val="hlink"/>
                </a:solidFill>
              </a:rPr>
              <a:t>This figure compares AC and DC current</a:t>
            </a:r>
            <a:r>
              <a:rPr lang="en-US" altLang="tr-TR" sz="2400"/>
              <a:t>.</a:t>
            </a:r>
          </a:p>
        </p:txBody>
      </p:sp>
      <p:pic>
        <p:nvPicPr>
          <p:cNvPr id="51204" name="Picture 5" descr="fg02_01500">
            <a:extLst>
              <a:ext uri="{FF2B5EF4-FFF2-40B4-BE49-F238E27FC236}">
                <a16:creationId xmlns:a16="http://schemas.microsoft.com/office/drawing/2014/main" id="{A407ACA2-E472-4FCF-A42D-53F66FBD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16113"/>
            <a:ext cx="4333875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0A88E45-6E0E-4C07-9642-10708264D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Current Produces Heat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E247129-6CA8-4E36-BD47-65472502A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Whenever there is current through a component or circuit, </a:t>
            </a:r>
            <a:r>
              <a:rPr lang="en-US" altLang="tr-TR" i="1"/>
              <a:t>heat is produced</a:t>
            </a:r>
            <a:r>
              <a:rPr lang="en-US" altLang="tr-TR"/>
              <a:t>.</a:t>
            </a:r>
          </a:p>
          <a:p>
            <a:pPr eaLnBrk="1" hangingPunct="1"/>
            <a:r>
              <a:rPr lang="en-US" altLang="tr-TR"/>
              <a:t>This why some machines, like motors, get hot.</a:t>
            </a:r>
          </a:p>
          <a:p>
            <a:pPr eaLnBrk="1" hangingPunct="1"/>
            <a:r>
              <a:rPr lang="en-US" altLang="tr-TR"/>
              <a:t>Heat can be a desirable thing (like in a stove element).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B20C1DE-C115-4FA3-8D6F-9FFDCB26D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Voltage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E4B468A-E9D2-4C1D-8166-F6065A6F2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Voltage</a:t>
            </a:r>
            <a:r>
              <a:rPr lang="en-US" dirty="0"/>
              <a:t> is a force that produces current through a circuit.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voltage source will have a </a:t>
            </a:r>
            <a:r>
              <a:rPr lang="en-US" i="1" dirty="0"/>
              <a:t>positive terminal</a:t>
            </a:r>
            <a:r>
              <a:rPr lang="en-US" dirty="0"/>
              <a:t> and a </a:t>
            </a:r>
            <a:r>
              <a:rPr lang="en-US" i="1" dirty="0"/>
              <a:t>negative terminal</a:t>
            </a:r>
            <a:r>
              <a:rPr lang="en-US" dirty="0"/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The positive terminal has an excess of positive ions.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The negative terminals has an excess of electrons.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This results in a </a:t>
            </a:r>
            <a:r>
              <a:rPr lang="en-US" dirty="0">
                <a:solidFill>
                  <a:schemeClr val="hlink"/>
                </a:solidFill>
              </a:rPr>
              <a:t>potential difference</a:t>
            </a:r>
            <a:r>
              <a:rPr lang="en-US" dirty="0"/>
              <a:t> between the terminals.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AAABE12-949A-48DE-A894-2BF8C3299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Voltage</a:t>
            </a:r>
            <a:r>
              <a:rPr lang="en-US" altLang="tr-TR"/>
              <a:t> </a:t>
            </a:r>
            <a:r>
              <a:rPr lang="en-US" altLang="tr-TR" sz="2400"/>
              <a:t>(continued)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531EF3A-C329-4CBF-B03F-BDB9AC3F6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Since voltage is a force that moves electrons, it is often referred to as: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hlink"/>
                </a:solidFill>
              </a:rPr>
              <a:t>Electrical force (E)</a:t>
            </a:r>
            <a:r>
              <a:rPr lang="en-US"/>
              <a:t>, or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hlink"/>
                </a:solidFill>
              </a:rPr>
              <a:t>Electromotive force (EMF)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</a:t>
            </a:r>
            <a:r>
              <a:rPr lang="en-US" b="1">
                <a:solidFill>
                  <a:srgbClr val="1465B5"/>
                </a:solidFill>
              </a:rPr>
              <a:t>Volt</a:t>
            </a:r>
            <a:r>
              <a:rPr lang="en-US"/>
              <a:t> is the unit of measure for voltage.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It is defined in terms of energy in joules and charge in coulombs.</a:t>
            </a:r>
            <a:br>
              <a:rPr lang="en-US"/>
            </a:br>
            <a:endParaRPr lang="en-US"/>
          </a:p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3600">
                <a:solidFill>
                  <a:srgbClr val="1465B5"/>
                </a:solidFill>
              </a:rPr>
              <a:t>1 V = 1 J/C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DF684BC-71A3-4811-AD51-993D458C9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Resistance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5054C00-150F-4A99-BDB4-61113A81D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8362950" cy="5122863"/>
          </a:xfrm>
        </p:spPr>
        <p:txBody>
          <a:bodyPr/>
          <a:lstStyle/>
          <a:p>
            <a:pPr eaLnBrk="1" hangingPunct="1"/>
            <a:r>
              <a:rPr lang="en-US" altLang="tr-TR"/>
              <a:t>All elements provide some opposition to current.</a:t>
            </a:r>
          </a:p>
          <a:p>
            <a:pPr eaLnBrk="1" hangingPunct="1"/>
            <a:r>
              <a:rPr lang="en-US" altLang="tr-TR"/>
              <a:t>This opposition is referred to as </a:t>
            </a:r>
            <a:r>
              <a:rPr lang="en-US" altLang="tr-TR" i="1"/>
              <a:t>resistance</a:t>
            </a:r>
            <a:r>
              <a:rPr lang="en-US" altLang="tr-TR"/>
              <a:t>.</a:t>
            </a:r>
          </a:p>
          <a:p>
            <a:pPr eaLnBrk="1" hangingPunct="1"/>
            <a:r>
              <a:rPr lang="en-US" altLang="tr-TR">
                <a:solidFill>
                  <a:schemeClr val="hlink"/>
                </a:solidFill>
              </a:rPr>
              <a:t>Resistance (R)</a:t>
            </a:r>
            <a:r>
              <a:rPr lang="en-US" altLang="tr-TR"/>
              <a:t> is measured in </a:t>
            </a:r>
            <a:r>
              <a:rPr lang="en-US" altLang="tr-TR">
                <a:solidFill>
                  <a:schemeClr val="hlink"/>
                </a:solidFill>
              </a:rPr>
              <a:t>Ohms (</a:t>
            </a:r>
            <a:r>
              <a:rPr lang="el-GR" altLang="tr-TR">
                <a:solidFill>
                  <a:schemeClr val="hlink"/>
                </a:solidFill>
                <a:cs typeface="Arial" panose="020B0604020202020204" pitchFamily="34" charset="0"/>
              </a:rPr>
              <a:t>Ω</a:t>
            </a:r>
            <a:r>
              <a:rPr lang="en-US" altLang="tr-TR">
                <a:solidFill>
                  <a:schemeClr val="hlink"/>
                </a:solidFill>
                <a:cs typeface="Arial" panose="020B0604020202020204" pitchFamily="34" charset="0"/>
              </a:rPr>
              <a:t>).</a:t>
            </a:r>
          </a:p>
          <a:p>
            <a:pPr eaLnBrk="1" hangingPunct="1"/>
            <a:r>
              <a:rPr lang="en-US" altLang="tr-TR">
                <a:cs typeface="Arial" panose="020B0604020202020204" pitchFamily="34" charset="0"/>
              </a:rPr>
              <a:t>1 ohm is the resistance that limits current to 1 ampere when 1 volt is applied.</a:t>
            </a:r>
            <a:br>
              <a:rPr lang="en-US" altLang="tr-TR">
                <a:cs typeface="Arial" panose="020B0604020202020204" pitchFamily="34" charset="0"/>
              </a:rPr>
            </a:br>
            <a:endParaRPr lang="en-US" altLang="tr-TR"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tr-TR" sz="4000">
                <a:solidFill>
                  <a:srgbClr val="074179"/>
                </a:solidFill>
                <a:cs typeface="Arial" panose="020B0604020202020204" pitchFamily="34" charset="0"/>
              </a:rPr>
              <a:t>1 </a:t>
            </a:r>
            <a:r>
              <a:rPr lang="el-GR" altLang="tr-TR" sz="4000">
                <a:solidFill>
                  <a:srgbClr val="074179"/>
                </a:solidFill>
                <a:cs typeface="Arial" panose="020B0604020202020204" pitchFamily="34" charset="0"/>
              </a:rPr>
              <a:t>Ω</a:t>
            </a:r>
            <a:r>
              <a:rPr lang="en-US" altLang="tr-TR" sz="4000">
                <a:solidFill>
                  <a:srgbClr val="074179"/>
                </a:solidFill>
                <a:cs typeface="Arial" panose="020B0604020202020204" pitchFamily="34" charset="0"/>
              </a:rPr>
              <a:t> = 1 V/1 A</a:t>
            </a:r>
            <a:endParaRPr lang="el-GR" altLang="tr-TR" sz="4000">
              <a:solidFill>
                <a:srgbClr val="07417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7D42C28-21AC-4D40-8452-3800FB300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>
                <a:solidFill>
                  <a:srgbClr val="A20101"/>
                </a:solidFill>
              </a:rPr>
              <a:t>Current, Voltage, and Resistance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0EACBB9-C76B-406B-8B64-3F3C861C2E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496300" cy="51228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tr-TR" sz="2800">
                <a:solidFill>
                  <a:schemeClr val="hlink"/>
                </a:solidFill>
              </a:rPr>
              <a:t>This table summarizes the relationship among current, voltage, and resistance.</a:t>
            </a:r>
          </a:p>
        </p:txBody>
      </p:sp>
      <p:graphicFrame>
        <p:nvGraphicFramePr>
          <p:cNvPr id="77890" name="Group 66">
            <a:extLst>
              <a:ext uri="{FF2B5EF4-FFF2-40B4-BE49-F238E27FC236}">
                <a16:creationId xmlns:a16="http://schemas.microsoft.com/office/drawing/2014/main" id="{B7B63C16-52A9-4B67-8C95-C009CD9C1668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914400" y="2605088"/>
          <a:ext cx="7712075" cy="3365500"/>
        </p:xfrm>
        <a:graphic>
          <a:graphicData uri="http://schemas.openxmlformats.org/drawingml/2006/table">
            <a:tbl>
              <a:tblPr/>
              <a:tblGrid>
                <a:gridCol w="21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Property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Charge (Q)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Coulombs 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Amperes 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flow of charge.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A = 1 C/s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Voltage (E or 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Volts 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Electrical force.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V = 1 J/C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Resistance (R)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Ohms (</a:t>
                      </a: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Ω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l-G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Opposition to current.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Ω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1 V/1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350" name="Object 38">
            <a:extLst>
              <a:ext uri="{FF2B5EF4-FFF2-40B4-BE49-F238E27FC236}">
                <a16:creationId xmlns:a16="http://schemas.microsoft.com/office/drawing/2014/main" id="{E6CD33DC-D7CE-4B93-81B0-3B022BEC5179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283200" y="3165475"/>
          <a:ext cx="30067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Equation" r:id="rId3" imgW="1600200" imgH="254000" progId="Equation.3">
                  <p:embed/>
                </p:oleObj>
              </mc:Choice>
              <mc:Fallback>
                <p:oleObj name="Equation" r:id="rId3" imgW="1600200" imgH="2540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165475"/>
                        <a:ext cx="30067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BD661BF-F4EF-493F-B38A-0B08E26A6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b="1">
                <a:solidFill>
                  <a:schemeClr val="accent2"/>
                </a:solidFill>
              </a:rPr>
              <a:t>Dirençler</a:t>
            </a:r>
            <a:endParaRPr lang="en-US" altLang="tr-TR" b="1">
              <a:solidFill>
                <a:schemeClr val="accent2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83BEAC-7CB7-4EE2-915D-216E1E19A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r-TR" altLang="tr-TR" b="1">
                <a:solidFill>
                  <a:srgbClr val="A20101"/>
                </a:solidFill>
              </a:rPr>
              <a:t>Direnç </a:t>
            </a:r>
            <a:r>
              <a:rPr lang="en-US" altLang="tr-TR"/>
              <a:t> </a:t>
            </a:r>
            <a:r>
              <a:rPr lang="tr-TR" altLang="tr-TR"/>
              <a:t>akımı ya da elektriğin akışını  sınırlamak için kullanılan devre elemanıdır</a:t>
            </a:r>
            <a:r>
              <a:rPr lang="en-US" altLang="tr-TR"/>
              <a:t>.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A5FBCA11-D63F-4E53-8E6A-18D2CD7D8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603875"/>
            <a:ext cx="104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/>
              <a:t>Dirençler</a:t>
            </a:r>
            <a:endParaRPr lang="en-US" altLang="tr-TR" sz="1800"/>
          </a:p>
        </p:txBody>
      </p:sp>
      <p:pic>
        <p:nvPicPr>
          <p:cNvPr id="20485" name="Picture 7" descr="fg01_0150a">
            <a:extLst>
              <a:ext uri="{FF2B5EF4-FFF2-40B4-BE49-F238E27FC236}">
                <a16:creationId xmlns:a16="http://schemas.microsoft.com/office/drawing/2014/main" id="{DDC15A5E-47E3-485C-8F4A-8F8E08546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416300"/>
            <a:ext cx="35829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 descr="fg01_0150b">
            <a:extLst>
              <a:ext uri="{FF2B5EF4-FFF2-40B4-BE49-F238E27FC236}">
                <a16:creationId xmlns:a16="http://schemas.microsoft.com/office/drawing/2014/main" id="{A8B984C2-D11D-4AE7-9CFD-B441F0CB8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849563"/>
            <a:ext cx="3286125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0962E3A-8950-4EE5-931B-D69793519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rgbClr val="A20101"/>
                </a:solidFill>
              </a:rPr>
              <a:t>Conductors, Insulators, and Semiconductors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18081E6-F746-4C28-BF26-40DE3FF314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482725"/>
            <a:ext cx="8329613" cy="4859338"/>
          </a:xfrm>
        </p:spPr>
        <p:txBody>
          <a:bodyPr/>
          <a:lstStyle/>
          <a:p>
            <a:pPr eaLnBrk="1" hangingPunct="1"/>
            <a:r>
              <a:rPr lang="en-US" altLang="tr-TR" sz="2800">
                <a:solidFill>
                  <a:schemeClr val="hlink"/>
                </a:solidFill>
              </a:rPr>
              <a:t>Conductors</a:t>
            </a:r>
            <a:r>
              <a:rPr lang="en-US" altLang="tr-TR" sz="2800"/>
              <a:t> provide little opposition to current.</a:t>
            </a:r>
          </a:p>
          <a:p>
            <a:pPr lvl="1" eaLnBrk="1" hangingPunct="1"/>
            <a:r>
              <a:rPr lang="en-US" altLang="tr-TR" sz="2400"/>
              <a:t>Conductors usually have one valence electron.</a:t>
            </a:r>
          </a:p>
          <a:p>
            <a:pPr lvl="1" eaLnBrk="1" hangingPunct="1"/>
            <a:r>
              <a:rPr lang="en-US" altLang="tr-TR" sz="2400"/>
              <a:t>They have a high density of atoms per unit volume.</a:t>
            </a:r>
          </a:p>
          <a:p>
            <a:pPr eaLnBrk="1" hangingPunct="1"/>
            <a:r>
              <a:rPr lang="en-US" altLang="tr-TR" sz="2800">
                <a:solidFill>
                  <a:schemeClr val="hlink"/>
                </a:solidFill>
              </a:rPr>
              <a:t>Insulators</a:t>
            </a:r>
            <a:r>
              <a:rPr lang="en-US" altLang="tr-TR" sz="2800"/>
              <a:t> normally block current.</a:t>
            </a:r>
          </a:p>
          <a:p>
            <a:pPr lvl="1" eaLnBrk="1" hangingPunct="1"/>
            <a:r>
              <a:rPr lang="en-US" altLang="tr-TR" sz="2400"/>
              <a:t>Insulators have complete valence shells (8 electrons).</a:t>
            </a:r>
          </a:p>
          <a:p>
            <a:pPr lvl="1" eaLnBrk="1" hangingPunct="1"/>
            <a:r>
              <a:rPr lang="en-US" altLang="tr-TR" sz="2400"/>
              <a:t>The have few atoms per unit volume than conductors.</a:t>
            </a:r>
          </a:p>
          <a:p>
            <a:pPr eaLnBrk="1" hangingPunct="1"/>
            <a:r>
              <a:rPr lang="en-US" altLang="tr-TR" sz="2800">
                <a:solidFill>
                  <a:schemeClr val="hlink"/>
                </a:solidFill>
              </a:rPr>
              <a:t>Semiconductors</a:t>
            </a:r>
            <a:r>
              <a:rPr lang="en-US" altLang="tr-TR" sz="2800"/>
              <a:t> are neither good conductors nor good insulators.</a:t>
            </a:r>
          </a:p>
          <a:p>
            <a:pPr lvl="1" eaLnBrk="1" hangingPunct="1"/>
            <a:r>
              <a:rPr lang="en-US" altLang="tr-TR" sz="2400"/>
              <a:t>They usually have 4 valence electrons.</a:t>
            </a:r>
          </a:p>
          <a:p>
            <a:pPr lvl="1" eaLnBrk="1" hangingPunct="1"/>
            <a:endParaRPr lang="en-US" altLang="tr-TR" sz="2400"/>
          </a:p>
          <a:p>
            <a:pPr eaLnBrk="1" hangingPunct="1"/>
            <a:endParaRPr lang="en-US" altLang="tr-TR"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105E024-F826-4187-B5DD-CD5098EF3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rgbClr val="A20101"/>
                </a:solidFill>
              </a:rPr>
              <a:t>Conductors, Insulators, and Semiconductors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97704BB-257E-44AD-9310-2D14082100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329613" cy="5122863"/>
          </a:xfrm>
        </p:spPr>
        <p:txBody>
          <a:bodyPr/>
          <a:lstStyle/>
          <a:p>
            <a:pPr eaLnBrk="1" hangingPunct="1"/>
            <a:r>
              <a:rPr lang="en-US" altLang="tr-TR" sz="2800"/>
              <a:t>The table below contrasts conductors, insulators and semiconductors.</a:t>
            </a:r>
          </a:p>
          <a:p>
            <a:pPr eaLnBrk="1" hangingPunct="1"/>
            <a:endParaRPr lang="en-US" altLang="tr-TR" sz="2800"/>
          </a:p>
        </p:txBody>
      </p:sp>
      <p:graphicFrame>
        <p:nvGraphicFramePr>
          <p:cNvPr id="82970" name="Group 26">
            <a:extLst>
              <a:ext uri="{FF2B5EF4-FFF2-40B4-BE49-F238E27FC236}">
                <a16:creationId xmlns:a16="http://schemas.microsoft.com/office/drawing/2014/main" id="{092ED419-C1D8-4225-A663-BCD402F7BC3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22338" y="2533650"/>
          <a:ext cx="7967662" cy="3422650"/>
        </p:xfrm>
        <a:graphic>
          <a:graphicData uri="http://schemas.openxmlformats.org/drawingml/2006/table">
            <a:tbl>
              <a:tblPr/>
              <a:tblGrid>
                <a:gridCol w="188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1465B5"/>
                          </a:solidFill>
                          <a:effectLst/>
                          <a:latin typeface="Arial" charset="0"/>
                        </a:rPr>
                        <a:t>Material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1465B5"/>
                          </a:solidFill>
                          <a:effectLst/>
                          <a:latin typeface="Arial" charset="0"/>
                        </a:rPr>
                        <a:t>Characteristics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F6422"/>
                          </a:solidFill>
                          <a:effectLst/>
                          <a:latin typeface="Arial" charset="0"/>
                        </a:rPr>
                        <a:t>Conductor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Extremely low resistance. Conducts current easily with little voltage applied.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F6422"/>
                          </a:solidFill>
                          <a:effectLst/>
                          <a:latin typeface="Arial" charset="0"/>
                        </a:rPr>
                        <a:t>Insulator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Extremely high resistance. Conducts current only when a very high voltage is applied.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F6422"/>
                          </a:solidFill>
                          <a:effectLst/>
                          <a:latin typeface="Arial" charset="0"/>
                        </a:rPr>
                        <a:t>Semiconductor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Resistance is between that of a conductor and an insulator. Limits current for a given voltage.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F515121-B1E3-4B63-8FE2-076C5BBCD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Conductor Resistance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1C55CE9-D830-4070-8A69-A47BCB3EFCD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496300" cy="5122863"/>
          </a:xfrm>
        </p:spPr>
        <p:txBody>
          <a:bodyPr/>
          <a:lstStyle/>
          <a:p>
            <a:pPr eaLnBrk="1" hangingPunct="1"/>
            <a:r>
              <a:rPr lang="en-US" altLang="tr-TR"/>
              <a:t>The resistance of a conductor depends on: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tr-TR"/>
              <a:t>The </a:t>
            </a:r>
            <a:r>
              <a:rPr lang="en-US" altLang="tr-TR">
                <a:solidFill>
                  <a:schemeClr val="hlink"/>
                </a:solidFill>
              </a:rPr>
              <a:t>resistivity</a:t>
            </a:r>
            <a:r>
              <a:rPr lang="en-US" altLang="tr-TR"/>
              <a:t> of the conductor.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tr-TR"/>
              <a:t>The </a:t>
            </a:r>
            <a:r>
              <a:rPr lang="en-US" altLang="tr-TR">
                <a:solidFill>
                  <a:schemeClr val="hlink"/>
                </a:solidFill>
              </a:rPr>
              <a:t>length</a:t>
            </a:r>
            <a:r>
              <a:rPr lang="en-US" altLang="tr-TR"/>
              <a:t> of the conductor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tr-TR"/>
              <a:t>The </a:t>
            </a:r>
            <a:r>
              <a:rPr lang="en-US" altLang="tr-TR">
                <a:solidFill>
                  <a:schemeClr val="hlink"/>
                </a:solidFill>
              </a:rPr>
              <a:t>cross-sectional area</a:t>
            </a:r>
            <a:r>
              <a:rPr lang="en-US" altLang="tr-TR"/>
              <a:t> of the conductor.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0B251D8-4598-44F4-AA2D-EBCCD2F8B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Calculating Resistance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1CF3AC7-428A-4ACF-94F3-6984CF9E8E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362950" cy="1663700"/>
          </a:xfrm>
        </p:spPr>
        <p:txBody>
          <a:bodyPr/>
          <a:lstStyle/>
          <a:p>
            <a:pPr eaLnBrk="1" hangingPunct="1"/>
            <a:r>
              <a:rPr lang="en-US" altLang="tr-TR" sz="2800"/>
              <a:t>When the length and cross-sectional area of a conductor is known, its resistance is calculated using,</a:t>
            </a:r>
          </a:p>
          <a:p>
            <a:pPr eaLnBrk="1" hangingPunct="1">
              <a:buFontTx/>
              <a:buNone/>
            </a:pPr>
            <a:endParaRPr lang="en-US" altLang="tr-TR" sz="2800"/>
          </a:p>
          <a:p>
            <a:pPr eaLnBrk="1" hangingPunct="1">
              <a:buFontTx/>
              <a:buNone/>
            </a:pPr>
            <a:endParaRPr lang="en-US" altLang="tr-TR" sz="2800"/>
          </a:p>
          <a:p>
            <a:pPr eaLnBrk="1" hangingPunct="1">
              <a:buFontTx/>
              <a:buNone/>
            </a:pPr>
            <a:endParaRPr lang="en-US" altLang="tr-TR" sz="2800"/>
          </a:p>
          <a:p>
            <a:pPr eaLnBrk="1" hangingPunct="1">
              <a:buFontTx/>
              <a:buNone/>
            </a:pPr>
            <a:endParaRPr lang="en-US" altLang="tr-TR" sz="2800"/>
          </a:p>
          <a:p>
            <a:pPr eaLnBrk="1" hangingPunct="1">
              <a:buFontTx/>
              <a:buNone/>
            </a:pPr>
            <a:endParaRPr lang="en-US" altLang="tr-TR" sz="2800"/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F1FA0159-6CF5-4A45-88D3-3AF3B379EFE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849563" y="2420938"/>
          <a:ext cx="3065462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3" imgW="558800" imgH="660400" progId="Equation.3">
                  <p:embed/>
                </p:oleObj>
              </mc:Choice>
              <mc:Fallback>
                <p:oleObj name="Equation" r:id="rId3" imgW="5588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2420938"/>
                        <a:ext cx="3065462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Text Box 9">
            <a:extLst>
              <a:ext uri="{FF2B5EF4-FFF2-40B4-BE49-F238E27FC236}">
                <a16:creationId xmlns:a16="http://schemas.microsoft.com/office/drawing/2014/main" id="{B9A1A720-6A1E-491D-B6CF-35E6E7352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4378325"/>
            <a:ext cx="8497887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38188" indent="-2270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tr-TR" sz="1800"/>
              <a:t>This equation show us that resistance is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tr-TR" sz="1800"/>
              <a:t>Directly proportional to resistivity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tr-TR" sz="1800"/>
              <a:t>Directly proportional to length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tr-TR" sz="1800"/>
              <a:t>Inversely proportional to cross-sectional area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tr-TR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bldLvl="2"/>
      <p:bldP spid="88068" grpId="0" build="p" bldLvl="2"/>
      <p:bldP spid="8807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D05ECC0-6BEF-41E4-BC42-68DA2E0B8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Temperature and Resistance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E0DEFF4-CB4B-47C7-BA3C-A011373B0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The resistivity of a conductor is affected by temperature.</a:t>
            </a:r>
          </a:p>
          <a:p>
            <a:pPr lvl="1" eaLnBrk="1" hangingPunct="1"/>
            <a:r>
              <a:rPr lang="en-US" altLang="tr-TR"/>
              <a:t>If its resistance increases with temperature, it has a </a:t>
            </a:r>
            <a:r>
              <a:rPr lang="en-US" altLang="tr-TR">
                <a:solidFill>
                  <a:schemeClr val="hlink"/>
                </a:solidFill>
              </a:rPr>
              <a:t>positive temperature coefficient</a:t>
            </a:r>
            <a:r>
              <a:rPr lang="en-US" altLang="tr-TR"/>
              <a:t>.</a:t>
            </a:r>
          </a:p>
          <a:p>
            <a:pPr lvl="1" eaLnBrk="1" hangingPunct="1"/>
            <a:r>
              <a:rPr lang="en-US" altLang="tr-TR"/>
              <a:t>If its resistance decreases with temperature, it has a </a:t>
            </a:r>
            <a:r>
              <a:rPr lang="en-US" altLang="tr-TR">
                <a:solidFill>
                  <a:schemeClr val="hlink"/>
                </a:solidFill>
              </a:rPr>
              <a:t>negative temperature</a:t>
            </a:r>
            <a:r>
              <a:rPr lang="en-US" altLang="tr-TR"/>
              <a:t> coefficient.</a:t>
            </a:r>
            <a:br>
              <a:rPr lang="en-US" altLang="tr-TR"/>
            </a:br>
            <a:endParaRPr lang="en-US" altLang="tr-TR"/>
          </a:p>
          <a:p>
            <a:pPr eaLnBrk="1" hangingPunct="1"/>
            <a:r>
              <a:rPr lang="en-US" altLang="tr-TR"/>
              <a:t>Conductors have a positive temperature coefficient.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20989E2-B2A0-4E29-BA16-A806232C2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Conductors and Insulators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F41DF8F-22C5-4071-8C0B-81C212005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888" y="1182688"/>
            <a:ext cx="5249862" cy="5122862"/>
          </a:xfrm>
        </p:spPr>
        <p:txBody>
          <a:bodyPr/>
          <a:lstStyle/>
          <a:p>
            <a:pPr eaLnBrk="1" hangingPunct="1"/>
            <a:r>
              <a:rPr lang="en-US" altLang="tr-TR"/>
              <a:t>Any current-carrying conductor must be kept from contacting anything or anyone around it.</a:t>
            </a:r>
            <a:br>
              <a:rPr lang="en-US" altLang="tr-TR"/>
            </a:br>
            <a:endParaRPr lang="en-US" altLang="tr-TR"/>
          </a:p>
          <a:p>
            <a:pPr eaLnBrk="1" hangingPunct="1"/>
            <a:r>
              <a:rPr lang="en-US" altLang="tr-TR"/>
              <a:t>This is accomplished by coating the conductor with an insulating material.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737D2054-8F0F-4C3D-8974-4282094BE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1651000"/>
            <a:ext cx="22447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F781013-D381-454D-A3C0-283BBF415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Copper Wires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1F72D69-14ED-49A8-A4C3-DB35DBB24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800"/>
              <a:t>Copper is the most common wire material.</a:t>
            </a:r>
          </a:p>
          <a:p>
            <a:pPr eaLnBrk="1" hangingPunct="1"/>
            <a:r>
              <a:rPr lang="en-US" altLang="tr-TR" sz="2800"/>
              <a:t>Copper wires are either </a:t>
            </a:r>
            <a:r>
              <a:rPr lang="en-US" altLang="tr-TR" sz="2800" i="1"/>
              <a:t>solid</a:t>
            </a:r>
            <a:r>
              <a:rPr lang="en-US" altLang="tr-TR" sz="2800"/>
              <a:t> or </a:t>
            </a:r>
            <a:r>
              <a:rPr lang="en-US" altLang="tr-TR" sz="2800" i="1"/>
              <a:t>stranded</a:t>
            </a:r>
            <a:r>
              <a:rPr lang="en-US" altLang="tr-TR" sz="2800"/>
              <a:t>. </a:t>
            </a:r>
          </a:p>
          <a:p>
            <a:pPr lvl="1" eaLnBrk="1" hangingPunct="1"/>
            <a:r>
              <a:rPr lang="en-US" altLang="tr-TR" sz="2400">
                <a:solidFill>
                  <a:schemeClr val="hlink"/>
                </a:solidFill>
              </a:rPr>
              <a:t>Solid wires</a:t>
            </a:r>
            <a:r>
              <a:rPr lang="en-US" altLang="tr-TR" sz="2400"/>
              <a:t> are easier to produce</a:t>
            </a:r>
          </a:p>
          <a:p>
            <a:pPr lvl="1" eaLnBrk="1" hangingPunct="1"/>
            <a:r>
              <a:rPr lang="en-US" altLang="tr-TR" sz="2400">
                <a:solidFill>
                  <a:schemeClr val="hlink"/>
                </a:solidFill>
              </a:rPr>
              <a:t>Stranded wire</a:t>
            </a:r>
            <a:r>
              <a:rPr lang="en-US" altLang="tr-TR" sz="2400"/>
              <a:t> is more flexible.</a:t>
            </a:r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A6721502-70F0-4FCE-AF86-4F6CD27E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3522663"/>
            <a:ext cx="4629150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9332D92-0CB8-413D-BF53-D3D69DE51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Why is Copper Used?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B7C981C-8ED8-4951-9EFF-05164ECE6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Copper</a:t>
            </a:r>
            <a:r>
              <a:rPr lang="en-US" dirty="0"/>
              <a:t> is the best compromise between resistivity and cost.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Silver</a:t>
            </a:r>
            <a:r>
              <a:rPr lang="en-US" dirty="0"/>
              <a:t> has better resistivity but is too expensive.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Aluminum</a:t>
            </a:r>
            <a:r>
              <a:rPr lang="en-US" dirty="0"/>
              <a:t> is cheaper but it has poor </a:t>
            </a:r>
            <a:r>
              <a:rPr lang="en-US" i="1" dirty="0"/>
              <a:t>elasticity</a:t>
            </a:r>
            <a:r>
              <a:rPr lang="en-US" dirty="0"/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This can cause problems when connected to copper connectors.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Even so, aluminum, and copper-clad aluminum wire is still commonly used.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61037A6-19AF-4CBA-ABF2-CC4B7F3AE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Wire Sizes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E52D4EA-30D6-4D86-A182-08056F26C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The size of wire is determined by its </a:t>
            </a:r>
            <a:r>
              <a:rPr lang="en-US" altLang="tr-TR" i="1"/>
              <a:t>cross-sectional area.</a:t>
            </a:r>
            <a:br>
              <a:rPr lang="en-US" altLang="tr-TR" i="1"/>
            </a:br>
            <a:endParaRPr lang="en-US" altLang="tr-TR" i="1"/>
          </a:p>
          <a:p>
            <a:pPr eaLnBrk="1" hangingPunct="1"/>
            <a:r>
              <a:rPr lang="en-US" altLang="tr-TR"/>
              <a:t>The </a:t>
            </a:r>
            <a:r>
              <a:rPr lang="en-US" altLang="tr-TR">
                <a:solidFill>
                  <a:schemeClr val="hlink"/>
                </a:solidFill>
              </a:rPr>
              <a:t>American Wire Gauge (AWG)</a:t>
            </a:r>
            <a:r>
              <a:rPr lang="en-US" altLang="tr-TR"/>
              <a:t> system uses numbers, or </a:t>
            </a:r>
            <a:r>
              <a:rPr lang="en-US" altLang="tr-TR" i="1"/>
              <a:t>thousands of circular mils</a:t>
            </a:r>
            <a:r>
              <a:rPr lang="en-US" altLang="tr-TR"/>
              <a:t> (KCMIL) to identify the wire size.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A5EB0AA-E6BC-4814-86C8-018B7E9B2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>
                <a:solidFill>
                  <a:srgbClr val="A20101"/>
                </a:solidFill>
              </a:rPr>
              <a:t>The American Wire Gauge System</a:t>
            </a:r>
          </a:p>
        </p:txBody>
      </p:sp>
      <p:pic>
        <p:nvPicPr>
          <p:cNvPr id="66563" name="Picture 9" descr="wiregauge">
            <a:extLst>
              <a:ext uri="{FF2B5EF4-FFF2-40B4-BE49-F238E27FC236}">
                <a16:creationId xmlns:a16="http://schemas.microsoft.com/office/drawing/2014/main" id="{DCDFE0B4-2577-47F8-AAF2-A9806D057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03300"/>
            <a:ext cx="4930775" cy="52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CA66115-A789-4647-B104-526017DB5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4000" b="1" dirty="0"/>
            </a:br>
            <a:r>
              <a:rPr lang="tr-TR" sz="4000" b="1" dirty="0">
                <a:solidFill>
                  <a:schemeClr val="accent2"/>
                </a:solidFill>
              </a:rPr>
              <a:t>Kondansatörler</a:t>
            </a:r>
            <a:br>
              <a:rPr lang="en-US" sz="4000" b="1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35DBE3D-9CED-4AFB-A66E-245D04EBA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 </a:t>
            </a:r>
            <a:r>
              <a:rPr lang="tr-TR" altLang="tr-TR" b="1">
                <a:solidFill>
                  <a:srgbClr val="A20101"/>
                </a:solidFill>
              </a:rPr>
              <a:t>Kondansatör</a:t>
            </a:r>
            <a:r>
              <a:rPr lang="en-US" altLang="tr-TR"/>
              <a:t>, bir elektrik alan içinde enerji depolayan bir bileşendir. Kondansatörler</a:t>
            </a:r>
            <a:r>
              <a:rPr lang="tr-TR" altLang="tr-TR"/>
              <a:t> </a:t>
            </a:r>
            <a:r>
              <a:rPr lang="en-US" altLang="tr-TR"/>
              <a:t>çeşitli devreler</a:t>
            </a:r>
            <a:r>
              <a:rPr lang="tr-TR" altLang="tr-TR"/>
              <a:t>de</a:t>
            </a:r>
            <a:r>
              <a:rPr lang="en-US" altLang="tr-TR"/>
              <a:t> kullanılmaktadır.</a:t>
            </a:r>
          </a:p>
        </p:txBody>
      </p:sp>
      <p:sp>
        <p:nvSpPr>
          <p:cNvPr id="21508" name="Text Box 6">
            <a:extLst>
              <a:ext uri="{FF2B5EF4-FFF2-40B4-BE49-F238E27FC236}">
                <a16:creationId xmlns:a16="http://schemas.microsoft.com/office/drawing/2014/main" id="{C2FE9763-443A-4FB4-8F45-E05367807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775325"/>
            <a:ext cx="3665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tr-TR" altLang="tr-TR" sz="1800"/>
              <a:t>Kondasatör çeşitleri</a:t>
            </a:r>
            <a:endParaRPr lang="en-US" altLang="tr-TR" sz="1800"/>
          </a:p>
        </p:txBody>
      </p:sp>
      <p:pic>
        <p:nvPicPr>
          <p:cNvPr id="21509" name="Picture 7" descr="fg01_0160a">
            <a:extLst>
              <a:ext uri="{FF2B5EF4-FFF2-40B4-BE49-F238E27FC236}">
                <a16:creationId xmlns:a16="http://schemas.microsoft.com/office/drawing/2014/main" id="{D67DCE82-AF78-426B-9A7B-1F31E0423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8638"/>
            <a:ext cx="31718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8" descr="fg01_0160b">
            <a:extLst>
              <a:ext uri="{FF2B5EF4-FFF2-40B4-BE49-F238E27FC236}">
                <a16:creationId xmlns:a16="http://schemas.microsoft.com/office/drawing/2014/main" id="{AF568B52-9A81-4768-8E6B-6F81C700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852738"/>
            <a:ext cx="219551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AA56C5C-9FB2-42D6-9908-EF8E9E748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PC Board Traces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2ECE827-BC4D-4129-8727-3627386EB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Many electronic circuits are built on printed-circuit (PC) boards.</a:t>
            </a:r>
          </a:p>
          <a:p>
            <a:pPr eaLnBrk="1" hangingPunct="1"/>
            <a:r>
              <a:rPr lang="en-US" altLang="tr-TR"/>
              <a:t>The conductors on a PC board all called </a:t>
            </a:r>
            <a:r>
              <a:rPr lang="en-US" altLang="tr-TR">
                <a:solidFill>
                  <a:schemeClr val="hlink"/>
                </a:solidFill>
              </a:rPr>
              <a:t>traces</a:t>
            </a:r>
            <a:r>
              <a:rPr lang="en-US" altLang="tr-TR"/>
              <a:t>.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E7E81CE6-231A-45F4-B546-FAE76681F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217863"/>
            <a:ext cx="5383212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F6642A7-FF93-4BA4-A21E-12B18E0A2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A20101"/>
                </a:solidFill>
              </a:rPr>
              <a:t>Insulator Average </a:t>
            </a:r>
            <a:br>
              <a:rPr lang="en-US">
                <a:solidFill>
                  <a:srgbClr val="A20101"/>
                </a:solidFill>
              </a:rPr>
            </a:br>
            <a:r>
              <a:rPr lang="en-US">
                <a:solidFill>
                  <a:srgbClr val="A20101"/>
                </a:solidFill>
              </a:rPr>
              <a:t>	Breakdown Voltage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810A1B0-1DE9-4075-A5E4-A8C18943B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965325"/>
            <a:ext cx="8242300" cy="4376738"/>
          </a:xfrm>
        </p:spPr>
        <p:txBody>
          <a:bodyPr/>
          <a:lstStyle/>
          <a:p>
            <a:pPr eaLnBrk="1" hangingPunct="1"/>
            <a:r>
              <a:rPr lang="en-US" altLang="tr-TR"/>
              <a:t>Any insulator can be forced to conduct if enough voltage is applied.</a:t>
            </a:r>
            <a:br>
              <a:rPr lang="en-US" altLang="tr-TR"/>
            </a:br>
            <a:endParaRPr lang="en-US" altLang="tr-TR"/>
          </a:p>
          <a:p>
            <a:pPr eaLnBrk="1" hangingPunct="1"/>
            <a:r>
              <a:rPr lang="en-US" altLang="tr-TR"/>
              <a:t>The </a:t>
            </a:r>
            <a:r>
              <a:rPr lang="en-US" altLang="tr-TR">
                <a:solidFill>
                  <a:schemeClr val="hlink"/>
                </a:solidFill>
              </a:rPr>
              <a:t>average breakdown voltage rating</a:t>
            </a:r>
            <a:r>
              <a:rPr lang="en-US" altLang="tr-TR"/>
              <a:t> of an insulator is the voltage that will cause the insulator to conduct, in kilovolts per centimeter (kV/cm).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7445222-5E7E-4D1F-8209-0027B1699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rgbClr val="A20101"/>
                </a:solidFill>
              </a:rPr>
              <a:t>Some Average Breakdown </a:t>
            </a:r>
            <a:br>
              <a:rPr lang="en-US" sz="4000">
                <a:solidFill>
                  <a:srgbClr val="A20101"/>
                </a:solidFill>
              </a:rPr>
            </a:br>
            <a:r>
              <a:rPr lang="en-US" sz="4000">
                <a:solidFill>
                  <a:srgbClr val="A20101"/>
                </a:solidFill>
              </a:rPr>
              <a:t>	Voltage Ratings</a:t>
            </a:r>
          </a:p>
        </p:txBody>
      </p:sp>
      <p:graphicFrame>
        <p:nvGraphicFramePr>
          <p:cNvPr id="68649" name="Group 41">
            <a:extLst>
              <a:ext uri="{FF2B5EF4-FFF2-40B4-BE49-F238E27FC236}">
                <a16:creationId xmlns:a16="http://schemas.microsoft.com/office/drawing/2014/main" id="{4FEBB4F0-D326-49AE-908F-AF5B0CE236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7700" y="1497013"/>
          <a:ext cx="8351838" cy="4845050"/>
        </p:xfrm>
        <a:graphic>
          <a:graphicData uri="http://schemas.openxmlformats.org/drawingml/2006/table">
            <a:tbl>
              <a:tblPr/>
              <a:tblGrid>
                <a:gridCol w="177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465B5"/>
                          </a:solidFill>
                          <a:effectLst/>
                          <a:latin typeface="Arial" charset="0"/>
                        </a:rPr>
                        <a:t>MATERIAL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465B5"/>
                          </a:solidFill>
                          <a:effectLst/>
                          <a:latin typeface="Arial" charset="0"/>
                        </a:rPr>
                        <a:t>AVERAGE BREAKDOWN VOLTAGE 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 kV/cm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Rubber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270 kV/cm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 kV/cm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Teflon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 kV/cm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 kV/cm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 kV/cm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4C561ED-C62E-469C-8133-A5892F6BD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Resistors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A0E52BF-C443-44B0-ADAB-FF469B144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Resistors are components with a specific amount of resistance.</a:t>
            </a:r>
          </a:p>
          <a:p>
            <a:pPr lvl="1" eaLnBrk="1" hangingPunct="1"/>
            <a:r>
              <a:rPr lang="en-US" altLang="tr-TR"/>
              <a:t>They are classified as fixed or variable.</a:t>
            </a:r>
          </a:p>
          <a:p>
            <a:pPr lvl="1" eaLnBrk="1" hangingPunct="1"/>
            <a:endParaRPr lang="en-US" altLang="tr-TR" sz="1600"/>
          </a:p>
          <a:p>
            <a:pPr eaLnBrk="1" hangingPunct="1"/>
            <a:r>
              <a:rPr lang="en-US" altLang="tr-TR"/>
              <a:t>A </a:t>
            </a:r>
            <a:r>
              <a:rPr lang="en-US" altLang="tr-TR">
                <a:solidFill>
                  <a:schemeClr val="hlink"/>
                </a:solidFill>
              </a:rPr>
              <a:t>fixed resistor</a:t>
            </a:r>
            <a:r>
              <a:rPr lang="en-US" altLang="tr-TR"/>
              <a:t> has a specific value that cannot be changed.</a:t>
            </a:r>
          </a:p>
          <a:p>
            <a:pPr eaLnBrk="1" hangingPunct="1"/>
            <a:r>
              <a:rPr lang="en-US" altLang="tr-TR"/>
              <a:t>A </a:t>
            </a:r>
            <a:r>
              <a:rPr lang="en-US" altLang="tr-TR">
                <a:solidFill>
                  <a:schemeClr val="hlink"/>
                </a:solidFill>
              </a:rPr>
              <a:t>variable resistor</a:t>
            </a:r>
            <a:r>
              <a:rPr lang="en-US" altLang="tr-TR"/>
              <a:t> is one that can be adjusted within a specified range.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D8EACE3-0E24-40EC-9A35-73AB23257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Carbon-Composition Resistors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4B032FA-5A82-4781-A6C6-02DE8DC8A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2908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Carbon-composition resistors are very common.</a:t>
            </a:r>
          </a:p>
          <a:p>
            <a:pPr lvl="1" eaLnBrk="1" hangingPunct="1">
              <a:defRPr/>
            </a:pPr>
            <a:r>
              <a:rPr lang="en-US" altLang="tr-TR" dirty="0"/>
              <a:t>Two metal leads are separated by a section of carbon.</a:t>
            </a:r>
          </a:p>
          <a:p>
            <a:pPr lvl="1" eaLnBrk="1" hangingPunct="1">
              <a:defRPr/>
            </a:pPr>
            <a:r>
              <a:rPr lang="en-US" altLang="tr-TR" dirty="0"/>
              <a:t>The resistance is determined by the purity of the carbon.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tr-TR" dirty="0"/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E03F3C54-8CE8-4D4B-8FDE-0B572EFE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365625"/>
            <a:ext cx="43053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DDC3BF1-CAA3-4885-81E1-9D6C4B244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Wire-Wound Resistors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AF0772E-569F-4921-B718-F2163DFB1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Wire-wound resistors use the length of the wire to determine its resistance.</a:t>
            </a:r>
          </a:p>
          <a:p>
            <a:pPr lvl="1" eaLnBrk="1" hangingPunct="1"/>
            <a:r>
              <a:rPr lang="en-US" altLang="tr-TR"/>
              <a:t>They are used in high-power applications.</a:t>
            </a: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370C7CC1-45E0-40B4-854D-2E4A213D4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3413125"/>
            <a:ext cx="4989513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8E6D197-6624-4582-B3BD-DEDEC2958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Integrated Resistors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A7F69E8-AAE9-4CB6-AABE-91868A1C5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Integrated resistors are micro-miniature components that are constructed using semi-conductor materials other than carbon.</a:t>
            </a:r>
          </a:p>
          <a:p>
            <a:pPr lvl="1" eaLnBrk="1" hangingPunct="1"/>
            <a:r>
              <a:rPr lang="en-US" altLang="tr-TR"/>
              <a:t>Several resistors are often found in a single package.</a:t>
            </a:r>
          </a:p>
          <a:p>
            <a:pPr lvl="1" eaLnBrk="1" hangingPunct="1"/>
            <a:r>
              <a:rPr lang="en-US" altLang="tr-TR"/>
              <a:t>They are usually restricted to low-power applications.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782CC46-8DD7-49B0-AF31-E4E161742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Standard Resistor Values</a:t>
            </a:r>
          </a:p>
        </p:txBody>
      </p:sp>
      <p:pic>
        <p:nvPicPr>
          <p:cNvPr id="74755" name="Picture 6">
            <a:extLst>
              <a:ext uri="{FF2B5EF4-FFF2-40B4-BE49-F238E27FC236}">
                <a16:creationId xmlns:a16="http://schemas.microsoft.com/office/drawing/2014/main" id="{684C1C9B-6A2B-44CD-A199-918A580EAB7A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2163" y="1108075"/>
            <a:ext cx="4021137" cy="4810125"/>
          </a:xfrm>
          <a:noFill/>
        </p:spPr>
      </p:pic>
      <p:pic>
        <p:nvPicPr>
          <p:cNvPr id="74756" name="Picture 7">
            <a:extLst>
              <a:ext uri="{FF2B5EF4-FFF2-40B4-BE49-F238E27FC236}">
                <a16:creationId xmlns:a16="http://schemas.microsoft.com/office/drawing/2014/main" id="{D55EB522-D4BD-43F8-9299-D7923B0B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1741488"/>
            <a:ext cx="371475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7FAD550-4B57-4587-AF3A-A44F5C869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Resistor Tolerance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9461DA6-9D49-44C2-8C8B-9FD94B02CC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496300" cy="5122863"/>
          </a:xfrm>
        </p:spPr>
        <p:txBody>
          <a:bodyPr/>
          <a:lstStyle/>
          <a:p>
            <a:pPr eaLnBrk="1" hangingPunct="1"/>
            <a:r>
              <a:rPr lang="en-US" altLang="tr-TR" sz="2800"/>
              <a:t>No resistor is perfect.</a:t>
            </a:r>
          </a:p>
          <a:p>
            <a:pPr lvl="1" eaLnBrk="1" hangingPunct="1"/>
            <a:r>
              <a:rPr lang="en-US" altLang="tr-TR" sz="2400"/>
              <a:t>Its actual resistance will fall within a certain range of resistance values.</a:t>
            </a:r>
          </a:p>
          <a:p>
            <a:pPr eaLnBrk="1" hangingPunct="1"/>
            <a:r>
              <a:rPr lang="en-US" altLang="tr-TR" sz="2800"/>
              <a:t>This range of resistance values is called the </a:t>
            </a:r>
            <a:r>
              <a:rPr lang="en-US" altLang="tr-TR" sz="2800">
                <a:solidFill>
                  <a:schemeClr val="hlink"/>
                </a:solidFill>
              </a:rPr>
              <a:t>tolerance</a:t>
            </a:r>
            <a:r>
              <a:rPr lang="en-US" altLang="tr-TR" sz="2800"/>
              <a:t> of the component.</a:t>
            </a:r>
          </a:p>
          <a:p>
            <a:pPr lvl="1" eaLnBrk="1" hangingPunct="1"/>
            <a:r>
              <a:rPr lang="en-US" altLang="tr-TR" sz="2400"/>
              <a:t>It is expressed as a percentage of the rated (nominal) value.</a:t>
            </a:r>
          </a:p>
          <a:p>
            <a:pPr lvl="1" eaLnBrk="1" hangingPunct="1"/>
            <a:r>
              <a:rPr lang="en-US" altLang="tr-TR" sz="2400"/>
              <a:t>For example, a 330 </a:t>
            </a:r>
            <a:r>
              <a:rPr lang="el-GR" altLang="tr-TR" sz="2400">
                <a:cs typeface="Arial" panose="020B0604020202020204" pitchFamily="34" charset="0"/>
              </a:rPr>
              <a:t>Ω</a:t>
            </a:r>
            <a:r>
              <a:rPr lang="en-US" altLang="tr-TR" sz="2400">
                <a:cs typeface="Arial" panose="020B0604020202020204" pitchFamily="34" charset="0"/>
              </a:rPr>
              <a:t> resistor with a 2% tolerance can vary by </a:t>
            </a:r>
            <a:endParaRPr lang="el-GR" altLang="tr-TR" sz="24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tr-TR" sz="2400">
                <a:cs typeface="Arial" panose="020B0604020202020204" pitchFamily="34" charset="0"/>
              </a:rPr>
              <a:t>This means that the actual resistance will fall within the range of 336.6 </a:t>
            </a:r>
            <a:r>
              <a:rPr lang="el-GR" altLang="tr-TR" sz="2400">
                <a:cs typeface="Arial" panose="020B0604020202020204" pitchFamily="34" charset="0"/>
              </a:rPr>
              <a:t>Ω</a:t>
            </a:r>
            <a:r>
              <a:rPr lang="en-US" altLang="tr-TR" sz="2400">
                <a:cs typeface="Arial" panose="020B0604020202020204" pitchFamily="34" charset="0"/>
              </a:rPr>
              <a:t> to 323.4 </a:t>
            </a:r>
            <a:r>
              <a:rPr lang="el-GR" altLang="tr-TR" sz="2400">
                <a:cs typeface="Arial" panose="020B0604020202020204" pitchFamily="34" charset="0"/>
              </a:rPr>
              <a:t>Ω</a:t>
            </a:r>
            <a:r>
              <a:rPr lang="en-US" altLang="tr-TR" sz="2400">
                <a:cs typeface="Arial" panose="020B0604020202020204" pitchFamily="34" charset="0"/>
              </a:rPr>
              <a:t>. </a:t>
            </a:r>
            <a:endParaRPr lang="el-GR" altLang="tr-TR" sz="2400">
              <a:cs typeface="Arial" panose="020B0604020202020204" pitchFamily="34" charset="0"/>
            </a:endParaRPr>
          </a:p>
        </p:txBody>
      </p:sp>
      <p:graphicFrame>
        <p:nvGraphicFramePr>
          <p:cNvPr id="75780" name="Object 2">
            <a:extLst>
              <a:ext uri="{FF2B5EF4-FFF2-40B4-BE49-F238E27FC236}">
                <a16:creationId xmlns:a16="http://schemas.microsoft.com/office/drawing/2014/main" id="{2BE9CAFA-C8CA-4AD0-831F-F7D436BB9A7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059113" y="4292600"/>
          <a:ext cx="2616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3" imgW="1218671" imgH="203112" progId="Equation.3">
                  <p:embed/>
                </p:oleObj>
              </mc:Choice>
              <mc:Fallback>
                <p:oleObj name="Equation" r:id="rId3" imgW="121867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92600"/>
                        <a:ext cx="2616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7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7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2"/>
      <p:bldP spid="75780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38E480A-1024-4565-B514-1FBD22BC7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Resistor Color Code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C4BFF90-10AA-467B-9D42-E8B2BDAC8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In most cases, the value of a resistor is indicated by a series of color bands.</a:t>
            </a:r>
          </a:p>
          <a:p>
            <a:pPr lvl="1" eaLnBrk="1" hangingPunct="1"/>
            <a:r>
              <a:rPr lang="en-US" altLang="tr-TR"/>
              <a:t>Band 1 is the first digit</a:t>
            </a:r>
          </a:p>
          <a:p>
            <a:pPr lvl="1" eaLnBrk="1" hangingPunct="1"/>
            <a:r>
              <a:rPr lang="en-US" altLang="tr-TR"/>
              <a:t>Band 2 is the second digit</a:t>
            </a:r>
          </a:p>
          <a:p>
            <a:pPr lvl="1" eaLnBrk="1" hangingPunct="1"/>
            <a:r>
              <a:rPr lang="en-US" altLang="tr-TR"/>
              <a:t>Band 3 is the multiplier</a:t>
            </a:r>
          </a:p>
          <a:p>
            <a:pPr lvl="1" eaLnBrk="1" hangingPunct="1"/>
            <a:r>
              <a:rPr lang="en-US" altLang="tr-TR"/>
              <a:t>Band 4 is the tolerance</a:t>
            </a:r>
          </a:p>
        </p:txBody>
      </p:sp>
      <p:pic>
        <p:nvPicPr>
          <p:cNvPr id="76804" name="Picture 4">
            <a:extLst>
              <a:ext uri="{FF2B5EF4-FFF2-40B4-BE49-F238E27FC236}">
                <a16:creationId xmlns:a16="http://schemas.microsoft.com/office/drawing/2014/main" id="{9BDC7992-8E43-4D44-867E-3AE50BA1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68563"/>
            <a:ext cx="2047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BE52C9-2AFF-4E3F-A450-F46432489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96838"/>
            <a:ext cx="8229600" cy="876300"/>
          </a:xfrm>
        </p:spPr>
        <p:txBody>
          <a:bodyPr/>
          <a:lstStyle/>
          <a:p>
            <a:pPr eaLnBrk="1" hangingPunct="1"/>
            <a:r>
              <a:rPr lang="tr-TR" altLang="tr-TR" b="1">
                <a:solidFill>
                  <a:schemeClr val="accent2"/>
                </a:solidFill>
              </a:rPr>
              <a:t>Bobinler</a:t>
            </a:r>
            <a:endParaRPr lang="en-US" altLang="tr-TR" b="1">
              <a:solidFill>
                <a:schemeClr val="accent2"/>
              </a:solidFill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78FBE9B-BDE0-46BD-815F-B6718EBBE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8242300" cy="5351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b="1">
                <a:solidFill>
                  <a:srgbClr val="A20101"/>
                </a:solidFill>
              </a:rPr>
              <a:t>BOBİN </a:t>
            </a:r>
            <a:r>
              <a:rPr lang="tr-TR" altLang="tr-TR" sz="2400"/>
              <a:t>manyetik alanda enerji depolayan devre bileşenidir.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/>
              <a:t>Bobin ve Kondansatörlerin her ikisi de enerji depolamalarına rağmen yapıları ve karakteristikleri oldukça farklıdır. </a:t>
            </a:r>
          </a:p>
          <a:p>
            <a:pPr lvl="1" eaLnBrk="1" hangingPunct="1">
              <a:lnSpc>
                <a:spcPct val="90000"/>
              </a:lnSpc>
            </a:pPr>
            <a:endParaRPr lang="tr-TR" altLang="tr-TR" sz="20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2400"/>
          </a:p>
          <a:p>
            <a:pPr eaLnBrk="1" hangingPunct="1">
              <a:lnSpc>
                <a:spcPct val="90000"/>
              </a:lnSpc>
            </a:pPr>
            <a:r>
              <a:rPr lang="tr-TR" altLang="tr-TR" sz="2400"/>
              <a:t>Bobinler genellikle </a:t>
            </a:r>
            <a:r>
              <a:rPr lang="tr-TR" altLang="tr-TR" sz="2400" b="1">
                <a:solidFill>
                  <a:srgbClr val="A20101"/>
                </a:solidFill>
              </a:rPr>
              <a:t>endüktans</a:t>
            </a:r>
            <a:r>
              <a:rPr lang="tr-TR" altLang="tr-TR" sz="2400"/>
              <a:t> olarak da adlandırılırlar.</a:t>
            </a:r>
          </a:p>
        </p:txBody>
      </p:sp>
      <p:pic>
        <p:nvPicPr>
          <p:cNvPr id="22532" name="Picture 7" descr="fg01_0170a">
            <a:extLst>
              <a:ext uri="{FF2B5EF4-FFF2-40B4-BE49-F238E27FC236}">
                <a16:creationId xmlns:a16="http://schemas.microsoft.com/office/drawing/2014/main" id="{C7C857DA-F9BE-400B-AFA4-9F174264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49500"/>
            <a:ext cx="3475038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8" descr="fg01_0170b">
            <a:extLst>
              <a:ext uri="{FF2B5EF4-FFF2-40B4-BE49-F238E27FC236}">
                <a16:creationId xmlns:a16="http://schemas.microsoft.com/office/drawing/2014/main" id="{B3978546-8F35-44FF-9BEA-5EE95B260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205038"/>
            <a:ext cx="2640013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B1F748E-9BD1-4CD5-A06F-80ED2A357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Resistor Color Code </a:t>
            </a:r>
            <a:r>
              <a:rPr lang="en-US" altLang="tr-TR" sz="2000"/>
              <a:t>(continued)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87BC4E5-24FC-470B-9B02-05D9E31A6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/>
              <a:t> 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EBF4B491-3208-4B09-8FF6-C68BAECAD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193800"/>
            <a:ext cx="57531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2D81626-5FBB-4D12-998F-13024E018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Resistor Color Code </a:t>
            </a:r>
            <a:r>
              <a:rPr lang="en-US" altLang="tr-TR" sz="2000"/>
              <a:t>(continued)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2DFA6C7-C581-4068-88FE-59206D69D9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5826125" cy="5122863"/>
          </a:xfrm>
        </p:spPr>
        <p:txBody>
          <a:bodyPr/>
          <a:lstStyle/>
          <a:p>
            <a:pPr eaLnBrk="1" hangingPunct="1"/>
            <a:r>
              <a:rPr lang="en-US" altLang="tr-TR" sz="2800"/>
              <a:t>This resistor’s color bands are:</a:t>
            </a:r>
            <a:br>
              <a:rPr lang="en-US" altLang="tr-TR" sz="2800"/>
            </a:br>
            <a:r>
              <a:rPr lang="en-US" altLang="tr-TR" sz="2800"/>
              <a:t>orange = 3 </a:t>
            </a:r>
            <a:br>
              <a:rPr lang="en-US" altLang="tr-TR" sz="2800"/>
            </a:br>
            <a:r>
              <a:rPr lang="en-US" altLang="tr-TR" sz="2800"/>
              <a:t>blue = 6  </a:t>
            </a:r>
            <a:br>
              <a:rPr lang="en-US" altLang="tr-TR" sz="2800"/>
            </a:br>
            <a:r>
              <a:rPr lang="en-US" altLang="tr-TR" sz="2800"/>
              <a:t>brown = 1</a:t>
            </a:r>
            <a:br>
              <a:rPr lang="en-US" altLang="tr-TR" sz="2800"/>
            </a:br>
            <a:endParaRPr lang="en-US" altLang="tr-TR" sz="2800"/>
          </a:p>
          <a:p>
            <a:pPr eaLnBrk="1" hangingPunct="1"/>
            <a:r>
              <a:rPr lang="en-US" altLang="tr-TR" sz="2800"/>
              <a:t>The resistance value equals </a:t>
            </a:r>
          </a:p>
        </p:txBody>
      </p:sp>
      <p:graphicFrame>
        <p:nvGraphicFramePr>
          <p:cNvPr id="79876" name="Object 2">
            <a:extLst>
              <a:ext uri="{FF2B5EF4-FFF2-40B4-BE49-F238E27FC236}">
                <a16:creationId xmlns:a16="http://schemas.microsoft.com/office/drawing/2014/main" id="{60B68884-E3DE-4CFC-88E6-7CDD9012F47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289050" y="4090988"/>
          <a:ext cx="42687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Equation" r:id="rId3" imgW="1256755" imgH="253890" progId="Equation.3">
                  <p:embed/>
                </p:oleObj>
              </mc:Choice>
              <mc:Fallback>
                <p:oleObj name="Equation" r:id="rId3" imgW="1256755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090988"/>
                        <a:ext cx="4268788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3" name="Picture 6">
            <a:extLst>
              <a:ext uri="{FF2B5EF4-FFF2-40B4-BE49-F238E27FC236}">
                <a16:creationId xmlns:a16="http://schemas.microsoft.com/office/drawing/2014/main" id="{176BAF4C-4082-47EA-810A-E8E33874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1527175"/>
            <a:ext cx="1058863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2"/>
      <p:bldP spid="79876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65EB59A-8ACA-4CCB-84A0-79ED3BA27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Resistor Tolerance Band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D74C9D8-4B8A-4E62-B2F6-80F2038FA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The fourth band on the resistor is the </a:t>
            </a:r>
            <a:r>
              <a:rPr lang="en-US">
                <a:solidFill>
                  <a:schemeClr val="hlink"/>
                </a:solidFill>
              </a:rPr>
              <a:t>tolerance band</a:t>
            </a:r>
            <a:r>
              <a:rPr lang="en-US"/>
              <a:t>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For a four-band resistor, the tolerance bands are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Red = 2%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Gold = 5%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Silver = 10%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For the resistor shown,</a:t>
            </a:r>
            <a:br>
              <a:rPr lang="en-US"/>
            </a:br>
            <a:r>
              <a:rPr lang="en-US"/>
              <a:t>the band is gold so the </a:t>
            </a:r>
            <a:br>
              <a:rPr lang="en-US"/>
            </a:br>
            <a:r>
              <a:rPr lang="en-US"/>
              <a:t>tolerance is 5%.</a:t>
            </a:r>
          </a:p>
        </p:txBody>
      </p:sp>
      <p:pic>
        <p:nvPicPr>
          <p:cNvPr id="79876" name="Picture 4">
            <a:extLst>
              <a:ext uri="{FF2B5EF4-FFF2-40B4-BE49-F238E27FC236}">
                <a16:creationId xmlns:a16="http://schemas.microsoft.com/office/drawing/2014/main" id="{BBFCA0C5-F186-4C16-B19C-A6231848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13" y="3089275"/>
            <a:ext cx="741362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BCE352B-F0FC-45AC-BB74-575AF686F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Potentiometers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4032DC9-FA9C-4FE0-AD5E-D1CEA7598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4703763" cy="5122863"/>
          </a:xfrm>
        </p:spPr>
        <p:txBody>
          <a:bodyPr/>
          <a:lstStyle/>
          <a:p>
            <a:pPr eaLnBrk="1" hangingPunct="1"/>
            <a:r>
              <a:rPr lang="en-US" altLang="tr-TR" sz="2800"/>
              <a:t>A potentiometer is a 3-terminal resistor whose value can be adjusted by the user.</a:t>
            </a:r>
          </a:p>
          <a:p>
            <a:pPr lvl="1" eaLnBrk="1" hangingPunct="1"/>
            <a:r>
              <a:rPr lang="en-US" altLang="tr-TR" sz="2400"/>
              <a:t>The resistance between the middle terminal, called the </a:t>
            </a:r>
            <a:r>
              <a:rPr lang="en-US" altLang="tr-TR" sz="2400">
                <a:solidFill>
                  <a:schemeClr val="hlink"/>
                </a:solidFill>
              </a:rPr>
              <a:t>wiper arm</a:t>
            </a:r>
            <a:r>
              <a:rPr lang="en-US" altLang="tr-TR" sz="2400"/>
              <a:t>, and the two outer terminals changes as the shaft is rotated. </a:t>
            </a:r>
          </a:p>
          <a:p>
            <a:pPr lvl="1" eaLnBrk="1" hangingPunct="1"/>
            <a:r>
              <a:rPr lang="en-US" altLang="tr-TR" sz="2400"/>
              <a:t>Standard terminal and resistance designations are shown in the figure.</a:t>
            </a:r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4362D68A-178C-4B65-991A-F34E9CCE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2135188"/>
            <a:ext cx="2798762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F26D8EF-EB6C-4435-8A34-0B52EE8EB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Potentiometers </a:t>
            </a:r>
            <a:r>
              <a:rPr lang="en-US" altLang="tr-TR" sz="2400"/>
              <a:t>(continued)</a:t>
            </a:r>
            <a:endParaRPr lang="en-US" altLang="tr-T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2E08940-0A8B-40A7-B370-B50EF9776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Although the resistance between the center terminal and the outer terminals changes as the shaft rotates, the resistance between the outer terminals does not.</a:t>
            </a:r>
          </a:p>
          <a:p>
            <a:pPr eaLnBrk="1" hangingPunct="1"/>
            <a:r>
              <a:rPr lang="en-US" altLang="tr-TR"/>
              <a:t>This relationship can be expressed as </a:t>
            </a:r>
            <a:br>
              <a:rPr lang="en-US" altLang="tr-TR"/>
            </a:br>
            <a:endParaRPr lang="en-US" altLang="tr-TR"/>
          </a:p>
          <a:p>
            <a:pPr eaLnBrk="1" hangingPunct="1">
              <a:buFontTx/>
              <a:buNone/>
            </a:pPr>
            <a:r>
              <a:rPr lang="en-US" altLang="tr-TR"/>
              <a:t>				</a:t>
            </a:r>
            <a:r>
              <a:rPr lang="en-US" altLang="tr-TR" sz="3600">
                <a:solidFill>
                  <a:schemeClr val="hlink"/>
                </a:solidFill>
              </a:rPr>
              <a:t>R</a:t>
            </a:r>
            <a:r>
              <a:rPr lang="en-US" altLang="tr-TR" sz="3600" baseline="-25000">
                <a:solidFill>
                  <a:schemeClr val="hlink"/>
                </a:solidFill>
              </a:rPr>
              <a:t>AC</a:t>
            </a:r>
            <a:r>
              <a:rPr lang="en-US" altLang="tr-TR" sz="3600">
                <a:solidFill>
                  <a:schemeClr val="hlink"/>
                </a:solidFill>
              </a:rPr>
              <a:t> = R</a:t>
            </a:r>
            <a:r>
              <a:rPr lang="en-US" altLang="tr-TR" sz="3600" baseline="-25000">
                <a:solidFill>
                  <a:schemeClr val="hlink"/>
                </a:solidFill>
              </a:rPr>
              <a:t>AB</a:t>
            </a:r>
            <a:r>
              <a:rPr lang="en-US" altLang="tr-TR" sz="3600">
                <a:solidFill>
                  <a:schemeClr val="hlink"/>
                </a:solidFill>
              </a:rPr>
              <a:t> + R</a:t>
            </a:r>
            <a:r>
              <a:rPr lang="en-US" altLang="tr-TR" sz="3600" baseline="-25000">
                <a:solidFill>
                  <a:schemeClr val="hlink"/>
                </a:solidFill>
              </a:rPr>
              <a:t>BC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3581D82-F860-49FB-8670-F9A58D139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Batteries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37226E4-89C8-414E-BC25-01CC95E16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 battery is made up of one or more cells.</a:t>
            </a:r>
          </a:p>
          <a:p>
            <a:pPr lvl="1" eaLnBrk="1" hangingPunct="1"/>
            <a:r>
              <a:rPr lang="en-US" altLang="tr-TR"/>
              <a:t>Each cell has an electrode surrounded by a chemical agent called an electrolyte.</a:t>
            </a:r>
          </a:p>
        </p:txBody>
      </p:sp>
      <p:pic>
        <p:nvPicPr>
          <p:cNvPr id="82948" name="Picture 4">
            <a:extLst>
              <a:ext uri="{FF2B5EF4-FFF2-40B4-BE49-F238E27FC236}">
                <a16:creationId xmlns:a16="http://schemas.microsoft.com/office/drawing/2014/main" id="{FD26A833-5362-4FF7-9572-616DB746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3125788"/>
            <a:ext cx="466566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A57414F-45BF-4D53-AC5D-01B59416E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Batteries </a:t>
            </a:r>
            <a:r>
              <a:rPr lang="en-US" altLang="tr-TR" sz="2400"/>
              <a:t>(continued)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80FE96D-0EE1-467C-8243-0CAFE3052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The chemical reaction between the electrode and the electrolyte results in the electrode either gaining or losing electrons.</a:t>
            </a:r>
          </a:p>
          <a:p>
            <a:pPr eaLnBrk="1" hangingPunct="1"/>
            <a:r>
              <a:rPr lang="en-US" altLang="tr-TR"/>
              <a:t>This results in a </a:t>
            </a:r>
            <a:r>
              <a:rPr lang="en-US" altLang="tr-TR">
                <a:solidFill>
                  <a:schemeClr val="hlink"/>
                </a:solidFill>
              </a:rPr>
              <a:t>potential difference</a:t>
            </a:r>
            <a:r>
              <a:rPr lang="en-US" altLang="tr-TR"/>
              <a:t> (voltage) between the electrodes.</a:t>
            </a:r>
          </a:p>
          <a:p>
            <a:pPr eaLnBrk="1" hangingPunct="1"/>
            <a:r>
              <a:rPr lang="en-US" altLang="tr-TR"/>
              <a:t>A battery may contain one or more cells depending on the voltage rating of the battery.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F216EC3-B3DD-450C-99BA-3440776DA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Batteries Schematic Symbols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DE0A39D-0827-458A-8EBB-5B8B11CF0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 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4511624E-F688-4B3B-935F-11B57015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22425"/>
            <a:ext cx="739457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6E64B4A-63BD-4D2E-8AB0-CDB06920E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Battery Capacity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CCC9136-119F-4BBD-8BE3-7C12D4AAE0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7983538" cy="5122863"/>
          </a:xfrm>
        </p:spPr>
        <p:txBody>
          <a:bodyPr/>
          <a:lstStyle/>
          <a:p>
            <a:pPr eaLnBrk="1" hangingPunct="1"/>
            <a:r>
              <a:rPr lang="en-US" altLang="tr-TR" sz="2800">
                <a:solidFill>
                  <a:schemeClr val="hlink"/>
                </a:solidFill>
              </a:rPr>
              <a:t>Battery capacity</a:t>
            </a:r>
            <a:r>
              <a:rPr lang="en-US" altLang="tr-TR" sz="2800"/>
              <a:t> is the measure of how long a battery can maintain its voltage at a given current.</a:t>
            </a:r>
          </a:p>
          <a:p>
            <a:pPr lvl="1" eaLnBrk="1" hangingPunct="1"/>
            <a:r>
              <a:rPr lang="en-US" altLang="tr-TR" sz="2400"/>
              <a:t>It is measured in </a:t>
            </a:r>
            <a:r>
              <a:rPr lang="en-US" altLang="tr-TR" sz="2400">
                <a:solidFill>
                  <a:schemeClr val="hlink"/>
                </a:solidFill>
              </a:rPr>
              <a:t>ampere-hours (Ah).</a:t>
            </a:r>
          </a:p>
          <a:p>
            <a:pPr lvl="1" eaLnBrk="1" hangingPunct="1"/>
            <a:r>
              <a:rPr lang="en-US" altLang="tr-TR" sz="2400"/>
              <a:t>The product of current and time (in hours) equals the Ah rating of the battery</a:t>
            </a:r>
          </a:p>
          <a:p>
            <a:pPr lvl="1" eaLnBrk="1" hangingPunct="1"/>
            <a:r>
              <a:rPr lang="en-US" altLang="tr-TR" sz="2400"/>
              <a:t>For example, if an AA-cell battery can maintain its 1.5 V rating for 9.6 hours @ 250 mA, it has a capacity of,</a:t>
            </a:r>
            <a:br>
              <a:rPr lang="en-US" altLang="tr-TR" sz="2400"/>
            </a:br>
            <a:endParaRPr lang="en-US" altLang="tr-TR" sz="2400"/>
          </a:p>
        </p:txBody>
      </p:sp>
      <p:graphicFrame>
        <p:nvGraphicFramePr>
          <p:cNvPr id="86020" name="Object 2">
            <a:extLst>
              <a:ext uri="{FF2B5EF4-FFF2-40B4-BE49-F238E27FC236}">
                <a16:creationId xmlns:a16="http://schemas.microsoft.com/office/drawing/2014/main" id="{7CE991EF-804A-4ED4-BF10-383B82039A7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700338" y="5262563"/>
          <a:ext cx="4044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3" imgW="1485900" imgH="203200" progId="Equation.3">
                  <p:embed/>
                </p:oleObj>
              </mc:Choice>
              <mc:Fallback>
                <p:oleObj name="Equation" r:id="rId3" imgW="1485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262563"/>
                        <a:ext cx="4044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37C0E41C-6EB9-489E-AE1F-6268907E9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Types of Battery Cells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0DC2947-4F89-4E20-9283-B07A5C131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There are two types of cells.</a:t>
            </a:r>
          </a:p>
          <a:p>
            <a:pPr lvl="1" eaLnBrk="1" hangingPunct="1"/>
            <a:r>
              <a:rPr lang="en-US" altLang="tr-TR">
                <a:solidFill>
                  <a:schemeClr val="hlink"/>
                </a:solidFill>
              </a:rPr>
              <a:t>Primary Cells</a:t>
            </a:r>
            <a:r>
              <a:rPr lang="en-US" altLang="tr-TR"/>
              <a:t>: The chemical reaction in primary cells causes permanent changes. They cannot be recharged. They are also called </a:t>
            </a:r>
            <a:r>
              <a:rPr lang="en-US" altLang="tr-TR">
                <a:solidFill>
                  <a:schemeClr val="hlink"/>
                </a:solidFill>
              </a:rPr>
              <a:t>dry cells</a:t>
            </a:r>
            <a:r>
              <a:rPr lang="en-US" altLang="tr-TR"/>
              <a:t>.</a:t>
            </a:r>
          </a:p>
          <a:p>
            <a:pPr lvl="1" eaLnBrk="1" hangingPunct="1"/>
            <a:r>
              <a:rPr lang="en-US" altLang="tr-TR">
                <a:solidFill>
                  <a:schemeClr val="hlink"/>
                </a:solidFill>
              </a:rPr>
              <a:t>Secondary Cells</a:t>
            </a:r>
            <a:r>
              <a:rPr lang="en-US" altLang="tr-TR"/>
              <a:t>: These cells can be recharged by forcing a current through the cell in the </a:t>
            </a:r>
            <a:r>
              <a:rPr lang="en-US" altLang="tr-TR" i="1"/>
              <a:t>opposite direction</a:t>
            </a:r>
            <a:r>
              <a:rPr lang="en-US" altLang="tr-TR"/>
              <a:t> of normal cell current. They are also called </a:t>
            </a:r>
            <a:r>
              <a:rPr lang="en-US" altLang="tr-TR">
                <a:solidFill>
                  <a:schemeClr val="hlink"/>
                </a:solidFill>
              </a:rPr>
              <a:t>wet cells</a:t>
            </a:r>
            <a:r>
              <a:rPr lang="en-US" altLang="tr-TR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C391BC9-7F7E-492A-87C0-CF0883FDD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 b="1">
                <a:solidFill>
                  <a:srgbClr val="074179"/>
                </a:solidFill>
              </a:rPr>
              <a:t>Transformatörler</a:t>
            </a:r>
            <a:endParaRPr lang="en-US" altLang="tr-TR" b="1">
              <a:solidFill>
                <a:srgbClr val="074179"/>
              </a:solidFill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09BB4E7-E5E7-436B-BE19-B855F8202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4050" y="1238250"/>
            <a:ext cx="8242300" cy="19224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A20101"/>
                </a:solidFill>
              </a:rPr>
              <a:t>TRANSFO</a:t>
            </a:r>
            <a:r>
              <a:rPr lang="tr-TR" sz="2400" b="1" dirty="0">
                <a:solidFill>
                  <a:srgbClr val="A20101"/>
                </a:solidFill>
              </a:rPr>
              <a:t>RMATÖRLER </a:t>
            </a:r>
            <a:r>
              <a:rPr lang="tr-TR" sz="2400" dirty="0"/>
              <a:t>bir nüve (çekirdek) etrafına sarılmış bir veya birden fazla bobinden oluşmaktadır.</a:t>
            </a:r>
            <a:endParaRPr lang="en-US" sz="24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tr-TR" sz="2400" dirty="0"/>
              <a:t>Transformatörler gerilimleri değiştirmek ve elektrik enerjisini bir devreden başka bir devreye transfer etmek (iletmek) için kullanılır. </a:t>
            </a:r>
            <a:endParaRPr lang="en-US" sz="2400" dirty="0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A9933D59-0ED3-4604-A3AD-E6B595FE5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3221038"/>
            <a:ext cx="4572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>
                <a:solidFill>
                  <a:schemeClr val="accent2"/>
                </a:solidFill>
              </a:rPr>
              <a:t>GERİLİM DÜŞÜRÜCÜ (</a:t>
            </a:r>
            <a:r>
              <a:rPr lang="en-US" altLang="tr-TR" sz="2400">
                <a:solidFill>
                  <a:schemeClr val="accent2"/>
                </a:solidFill>
              </a:rPr>
              <a:t>STEP-DOWN</a:t>
            </a:r>
            <a:r>
              <a:rPr lang="tr-TR" altLang="tr-TR" sz="2400">
                <a:solidFill>
                  <a:schemeClr val="accent2"/>
                </a:solidFill>
              </a:rPr>
              <a:t>)</a:t>
            </a:r>
            <a:r>
              <a:rPr lang="en-US" altLang="tr-TR" sz="2400">
                <a:solidFill>
                  <a:schemeClr val="accent2"/>
                </a:solidFill>
              </a:rPr>
              <a:t> </a:t>
            </a:r>
            <a:r>
              <a:rPr lang="tr-TR" altLang="tr-TR" sz="2400">
                <a:solidFill>
                  <a:schemeClr val="accent2"/>
                </a:solidFill>
              </a:rPr>
              <a:t>TRANSFORMATÖRLER </a:t>
            </a:r>
            <a:r>
              <a:rPr lang="en-US" altLang="tr-TR" sz="2400">
                <a:solidFill>
                  <a:schemeClr val="accent2"/>
                </a:solidFill>
              </a:rPr>
              <a:t>: </a:t>
            </a:r>
            <a:r>
              <a:rPr lang="tr-TR" altLang="tr-TR" sz="2400"/>
              <a:t>Gerilimi daha düşük seviyelere azaltan transformatörler</a:t>
            </a:r>
            <a:r>
              <a:rPr lang="en-US" altLang="tr-TR" sz="24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>
                <a:solidFill>
                  <a:schemeClr val="accent2"/>
                </a:solidFill>
              </a:rPr>
              <a:t>GERİLİM YÜKSELTİCİ (</a:t>
            </a:r>
            <a:r>
              <a:rPr lang="en-US" altLang="tr-TR" sz="2400">
                <a:solidFill>
                  <a:schemeClr val="accent2"/>
                </a:solidFill>
              </a:rPr>
              <a:t>STEP-UP</a:t>
            </a:r>
            <a:r>
              <a:rPr lang="tr-TR" altLang="tr-TR" sz="2400">
                <a:solidFill>
                  <a:schemeClr val="accent2"/>
                </a:solidFill>
              </a:rPr>
              <a:t>)</a:t>
            </a:r>
            <a:r>
              <a:rPr lang="en-US" altLang="tr-TR" sz="2400">
                <a:solidFill>
                  <a:schemeClr val="accent2"/>
                </a:solidFill>
              </a:rPr>
              <a:t> TRANSFORM</a:t>
            </a:r>
            <a:r>
              <a:rPr lang="tr-TR" altLang="tr-TR" sz="2400">
                <a:solidFill>
                  <a:schemeClr val="accent2"/>
                </a:solidFill>
              </a:rPr>
              <a:t>ATÖRLER</a:t>
            </a:r>
            <a:r>
              <a:rPr lang="en-US" altLang="tr-TR" sz="2400">
                <a:solidFill>
                  <a:schemeClr val="accent2"/>
                </a:solidFill>
              </a:rPr>
              <a:t>:</a:t>
            </a:r>
            <a:r>
              <a:rPr lang="en-US" altLang="tr-TR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/>
              <a:t>Gerilimi daha yüksek seviyelere çıkartan transformatörler</a:t>
            </a:r>
            <a:r>
              <a:rPr lang="en-US" altLang="tr-TR" sz="2400"/>
              <a:t>.</a:t>
            </a:r>
          </a:p>
        </p:txBody>
      </p:sp>
      <p:pic>
        <p:nvPicPr>
          <p:cNvPr id="23557" name="Picture 6" descr="fg01_01800">
            <a:extLst>
              <a:ext uri="{FF2B5EF4-FFF2-40B4-BE49-F238E27FC236}">
                <a16:creationId xmlns:a16="http://schemas.microsoft.com/office/drawing/2014/main" id="{2EA751A9-0892-425F-8B73-CA674BF5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00438"/>
            <a:ext cx="3649663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2"/>
      <p:bldP spid="4096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E4AD3A0-DACC-4900-97C7-171FE8630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Batteries in Series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EFC9E81-682B-4304-9776-132CE4990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Batteries are connected in </a:t>
            </a:r>
            <a:r>
              <a:rPr lang="en-US" altLang="tr-TR">
                <a:solidFill>
                  <a:schemeClr val="hlink"/>
                </a:solidFill>
              </a:rPr>
              <a:t>series</a:t>
            </a:r>
            <a:r>
              <a:rPr lang="en-US" altLang="tr-TR"/>
              <a:t> to increase total circuit </a:t>
            </a:r>
            <a:r>
              <a:rPr lang="en-US" altLang="tr-TR">
                <a:solidFill>
                  <a:schemeClr val="hlink"/>
                </a:solidFill>
              </a:rPr>
              <a:t>voltage</a:t>
            </a:r>
            <a:r>
              <a:rPr lang="en-US" altLang="tr-TR"/>
              <a:t>. </a:t>
            </a:r>
          </a:p>
          <a:p>
            <a:pPr lvl="1" eaLnBrk="1" hangingPunct="1"/>
            <a:r>
              <a:rPr lang="en-US" altLang="tr-TR"/>
              <a:t>Maximum current is </a:t>
            </a:r>
            <a:br>
              <a:rPr lang="en-US" altLang="tr-TR"/>
            </a:br>
            <a:r>
              <a:rPr lang="en-US" altLang="tr-TR"/>
              <a:t>still equal to the </a:t>
            </a:r>
            <a:br>
              <a:rPr lang="en-US" altLang="tr-TR"/>
            </a:br>
            <a:r>
              <a:rPr lang="en-US" altLang="tr-TR"/>
              <a:t>current rating of </a:t>
            </a:r>
            <a:br>
              <a:rPr lang="en-US" altLang="tr-TR"/>
            </a:br>
            <a:r>
              <a:rPr lang="en-US" altLang="tr-TR"/>
              <a:t>each individual </a:t>
            </a:r>
            <a:br>
              <a:rPr lang="en-US" altLang="tr-TR"/>
            </a:br>
            <a:r>
              <a:rPr lang="en-US" altLang="tr-TR"/>
              <a:t>battery.</a:t>
            </a:r>
          </a:p>
        </p:txBody>
      </p:sp>
      <p:pic>
        <p:nvPicPr>
          <p:cNvPr id="88068" name="Picture 4">
            <a:extLst>
              <a:ext uri="{FF2B5EF4-FFF2-40B4-BE49-F238E27FC236}">
                <a16:creationId xmlns:a16="http://schemas.microsoft.com/office/drawing/2014/main" id="{26DCCDAA-CD4B-4917-8B44-9F35C7A3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2781300"/>
            <a:ext cx="3467100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C2708D8-68C3-4100-BD02-082C3A2A2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Batteries in Parallel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263F617-EA2C-4446-AF9A-41F375A9E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Batteries are connected in </a:t>
            </a:r>
            <a:r>
              <a:rPr lang="en-US" altLang="tr-TR">
                <a:solidFill>
                  <a:schemeClr val="hlink"/>
                </a:solidFill>
              </a:rPr>
              <a:t>parallel</a:t>
            </a:r>
            <a:r>
              <a:rPr lang="en-US" altLang="tr-TR"/>
              <a:t> to increase total circuit </a:t>
            </a:r>
            <a:r>
              <a:rPr lang="en-US" altLang="tr-TR">
                <a:solidFill>
                  <a:schemeClr val="hlink"/>
                </a:solidFill>
              </a:rPr>
              <a:t>current</a:t>
            </a:r>
            <a:r>
              <a:rPr lang="en-US" altLang="tr-TR"/>
              <a:t>. </a:t>
            </a:r>
          </a:p>
          <a:p>
            <a:pPr lvl="1" eaLnBrk="1" hangingPunct="1"/>
            <a:r>
              <a:rPr lang="en-US" altLang="tr-TR"/>
              <a:t>Maximum voltage is still equal to the voltage rating of each individual battery.</a:t>
            </a:r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582BEA2F-B27C-4355-A85C-7C07C4D4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3770313"/>
            <a:ext cx="701516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CCE2DCB-7151-4632-BA40-0DA72F21E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Variable DC Power Supplies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3BCCFF1-A464-4848-AD65-9DB9C93F1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One common source of DC voltage is the variable DC power supply.</a:t>
            </a:r>
          </a:p>
          <a:p>
            <a:pPr lvl="1" eaLnBrk="1" hangingPunct="1"/>
            <a:r>
              <a:rPr lang="en-US" altLang="tr-TR"/>
              <a:t>The DC outputs can be adjusted to any value within its design limits.</a:t>
            </a: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D27F5187-08BB-4086-A534-8B0556E7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3767138"/>
            <a:ext cx="74358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3043862-7CA8-410E-8C84-9D848402F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>
                <a:solidFill>
                  <a:srgbClr val="A20101"/>
                </a:solidFill>
              </a:rPr>
              <a:t>Positive and Negative Voltages</a:t>
            </a:r>
            <a:endParaRPr lang="en-US" altLang="tr-TR">
              <a:solidFill>
                <a:srgbClr val="A20101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A483CE7-AA12-4C8F-B8CC-DF42CBEBE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160463"/>
            <a:ext cx="8496300" cy="5122862"/>
          </a:xfrm>
        </p:spPr>
        <p:txBody>
          <a:bodyPr/>
          <a:lstStyle/>
          <a:p>
            <a:pPr eaLnBrk="1" hangingPunct="1"/>
            <a:r>
              <a:rPr lang="en-US" altLang="tr-TR" sz="2400"/>
              <a:t>A DC power supply can supply voltages that are either </a:t>
            </a:r>
            <a:r>
              <a:rPr lang="en-US" altLang="tr-TR" sz="2400">
                <a:solidFill>
                  <a:schemeClr val="hlink"/>
                </a:solidFill>
              </a:rPr>
              <a:t>positive</a:t>
            </a:r>
            <a:r>
              <a:rPr lang="en-US" altLang="tr-TR" sz="2400"/>
              <a:t> or </a:t>
            </a:r>
            <a:r>
              <a:rPr lang="en-US" altLang="tr-TR" sz="2400">
                <a:solidFill>
                  <a:schemeClr val="hlink"/>
                </a:solidFill>
              </a:rPr>
              <a:t>negative</a:t>
            </a:r>
            <a:r>
              <a:rPr lang="en-US" altLang="tr-TR" sz="2400"/>
              <a:t> with respect to the common terminal.</a:t>
            </a:r>
          </a:p>
          <a:p>
            <a:pPr lvl="1" eaLnBrk="1" hangingPunct="1"/>
            <a:r>
              <a:rPr lang="en-US" altLang="tr-TR" sz="2400"/>
              <a:t>The common terminal is the </a:t>
            </a:r>
            <a:r>
              <a:rPr lang="en-US" altLang="tr-TR" sz="2400">
                <a:solidFill>
                  <a:schemeClr val="hlink"/>
                </a:solidFill>
              </a:rPr>
              <a:t>reference point</a:t>
            </a:r>
            <a:r>
              <a:rPr lang="en-US" altLang="tr-TR" sz="2400"/>
              <a:t>.</a:t>
            </a:r>
          </a:p>
          <a:p>
            <a:pPr lvl="1" eaLnBrk="1" hangingPunct="1"/>
            <a:r>
              <a:rPr lang="en-US" altLang="tr-TR" sz="2400"/>
              <a:t>All voltages are </a:t>
            </a:r>
            <a:br>
              <a:rPr lang="en-US" altLang="tr-TR" sz="2400"/>
            </a:br>
            <a:r>
              <a:rPr lang="en-US" altLang="tr-TR" sz="2400"/>
              <a:t>determined to be </a:t>
            </a:r>
            <a:br>
              <a:rPr lang="en-US" altLang="tr-TR" sz="2400"/>
            </a:br>
            <a:r>
              <a:rPr lang="en-US" altLang="tr-TR" sz="2400"/>
              <a:t>either positive or </a:t>
            </a:r>
            <a:br>
              <a:rPr lang="en-US" altLang="tr-TR" sz="2400"/>
            </a:br>
            <a:r>
              <a:rPr lang="en-US" altLang="tr-TR" sz="2400"/>
              <a:t>negative with </a:t>
            </a:r>
            <a:br>
              <a:rPr lang="en-US" altLang="tr-TR" sz="2400"/>
            </a:br>
            <a:r>
              <a:rPr lang="en-US" altLang="tr-TR" sz="2400"/>
              <a:t>respect to some </a:t>
            </a:r>
            <a:br>
              <a:rPr lang="en-US" altLang="tr-TR" sz="2400"/>
            </a:br>
            <a:r>
              <a:rPr lang="en-US" altLang="tr-TR" sz="2400"/>
              <a:t>reference.</a:t>
            </a:r>
          </a:p>
          <a:p>
            <a:pPr lvl="1" eaLnBrk="1" hangingPunct="1"/>
            <a:r>
              <a:rPr lang="en-US" altLang="tr-TR" sz="2400"/>
              <a:t>The positive or</a:t>
            </a:r>
            <a:br>
              <a:rPr lang="en-US" altLang="tr-TR" sz="2400"/>
            </a:br>
            <a:r>
              <a:rPr lang="en-US" altLang="tr-TR" sz="2400"/>
              <a:t>negative  </a:t>
            </a:r>
            <a:br>
              <a:rPr lang="en-US" altLang="tr-TR" sz="2400"/>
            </a:br>
            <a:r>
              <a:rPr lang="en-US" altLang="tr-TR" sz="2400"/>
              <a:t>designation is </a:t>
            </a:r>
            <a:br>
              <a:rPr lang="en-US" altLang="tr-TR" sz="2400"/>
            </a:br>
            <a:r>
              <a:rPr lang="en-US" altLang="tr-TR" sz="2400"/>
              <a:t>referred to as </a:t>
            </a:r>
            <a:r>
              <a:rPr lang="en-US" altLang="tr-TR" sz="2400">
                <a:solidFill>
                  <a:schemeClr val="hlink"/>
                </a:solidFill>
              </a:rPr>
              <a:t>polarity</a:t>
            </a:r>
            <a:r>
              <a:rPr lang="en-US" altLang="tr-TR" sz="2400"/>
              <a:t>.</a:t>
            </a:r>
          </a:p>
        </p:txBody>
      </p:sp>
      <p:pic>
        <p:nvPicPr>
          <p:cNvPr id="91140" name="Picture 4">
            <a:extLst>
              <a:ext uri="{FF2B5EF4-FFF2-40B4-BE49-F238E27FC236}">
                <a16:creationId xmlns:a16="http://schemas.microsoft.com/office/drawing/2014/main" id="{29F84D83-92E7-4DBD-8D6E-BA9BAC40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2825750"/>
            <a:ext cx="4002087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71D7EB3F-8DD9-4565-9D11-C0157548E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AC Adapters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C5879C6-25A6-4036-A614-9DA1FAE15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AC adapters are components that convert AC (line) voltage into some fixed value of DC voltage.</a:t>
            </a:r>
          </a:p>
          <a:p>
            <a:pPr lvl="1" eaLnBrk="1" hangingPunct="1"/>
            <a:r>
              <a:rPr lang="en-US" altLang="tr-TR"/>
              <a:t>They are usually </a:t>
            </a:r>
            <a:br>
              <a:rPr lang="en-US" altLang="tr-TR"/>
            </a:br>
            <a:r>
              <a:rPr lang="en-US" altLang="tr-TR"/>
              <a:t>rated at some DC </a:t>
            </a:r>
            <a:br>
              <a:rPr lang="en-US" altLang="tr-TR"/>
            </a:br>
            <a:r>
              <a:rPr lang="en-US" altLang="tr-TR"/>
              <a:t>voltage at a </a:t>
            </a:r>
            <a:br>
              <a:rPr lang="en-US" altLang="tr-TR"/>
            </a:br>
            <a:r>
              <a:rPr lang="en-US" altLang="tr-TR"/>
              <a:t>specified current.</a:t>
            </a:r>
          </a:p>
        </p:txBody>
      </p:sp>
      <p:pic>
        <p:nvPicPr>
          <p:cNvPr id="92164" name="Picture 4">
            <a:extLst>
              <a:ext uri="{FF2B5EF4-FFF2-40B4-BE49-F238E27FC236}">
                <a16:creationId xmlns:a16="http://schemas.microsoft.com/office/drawing/2014/main" id="{8CC8451C-4F95-49FA-A738-93E79F82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3259138"/>
            <a:ext cx="3567113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8225722-8AAC-4D82-B848-48F8A2936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Switches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65CE83B0-E894-4DC4-8052-A0B8A26F8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 switch allows you to manually make or break a connection in a circuit.</a:t>
            </a:r>
          </a:p>
        </p:txBody>
      </p:sp>
      <p:pic>
        <p:nvPicPr>
          <p:cNvPr id="93188" name="Picture 4">
            <a:extLst>
              <a:ext uri="{FF2B5EF4-FFF2-40B4-BE49-F238E27FC236}">
                <a16:creationId xmlns:a16="http://schemas.microsoft.com/office/drawing/2014/main" id="{FC74A8DE-A7CA-4A0B-8E04-22E0E781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2735263"/>
            <a:ext cx="7820025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0D0CEE1-FE37-4D7B-8093-EA3FAD525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Fuses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1B1A599-54AA-4D3C-961C-3B8BBF544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Fuses are circuit protection devices.</a:t>
            </a:r>
          </a:p>
          <a:p>
            <a:pPr eaLnBrk="1" hangingPunct="1"/>
            <a:r>
              <a:rPr lang="en-US" altLang="tr-TR"/>
              <a:t>They act like normally closed switches until circuit current exceeds a specified value.</a:t>
            </a:r>
          </a:p>
          <a:p>
            <a:pPr eaLnBrk="1" hangingPunct="1"/>
            <a:endParaRPr lang="en-US" altLang="tr-TR"/>
          </a:p>
        </p:txBody>
      </p:sp>
      <p:pic>
        <p:nvPicPr>
          <p:cNvPr id="94212" name="Picture 4">
            <a:extLst>
              <a:ext uri="{FF2B5EF4-FFF2-40B4-BE49-F238E27FC236}">
                <a16:creationId xmlns:a16="http://schemas.microsoft.com/office/drawing/2014/main" id="{D8FECDBF-0FD6-4081-BEC0-A4816858E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848100"/>
            <a:ext cx="30353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5">
            <a:extLst>
              <a:ext uri="{FF2B5EF4-FFF2-40B4-BE49-F238E27FC236}">
                <a16:creationId xmlns:a16="http://schemas.microsoft.com/office/drawing/2014/main" id="{2D8B8410-7638-4914-A179-AE0C99B8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3548063"/>
            <a:ext cx="3141663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DFB26B1-8739-43C4-B3AA-2A7DC1021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Electrical Fuses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09FCC6A-2778-4054-AB88-0341B85DC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Electrical fuses are contained in a fuse box.</a:t>
            </a:r>
          </a:p>
          <a:p>
            <a:pPr lvl="1" eaLnBrk="1" hangingPunct="1"/>
            <a:r>
              <a:rPr lang="en-US" altLang="tr-TR"/>
              <a:t>They connect the AC line voltage to the rest of the circuit.</a:t>
            </a:r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3F9DA149-2E4C-43F7-BD3D-40BC0DE7B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3681413"/>
            <a:ext cx="3119438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FA213A3-8487-40C7-AB0C-72EA1D8C2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Circuit Breakers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21A5CD71-D325-476D-9155-8929166DD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Circuit breakers are circuit protectors, just like fuses.</a:t>
            </a:r>
          </a:p>
          <a:p>
            <a:pPr lvl="1" eaLnBrk="1" hangingPunct="1"/>
            <a:r>
              <a:rPr lang="en-US" altLang="tr-TR"/>
              <a:t>Unlike fuses, once they open, they can be reset and used again.</a:t>
            </a:r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AC3DBF8B-F0A3-4DF4-91D9-851A815A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3694113"/>
            <a:ext cx="21209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6">
            <a:extLst>
              <a:ext uri="{FF2B5EF4-FFF2-40B4-BE49-F238E27FC236}">
                <a16:creationId xmlns:a16="http://schemas.microsoft.com/office/drawing/2014/main" id="{3AB35BF5-5FF3-4EAA-986A-0809670A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3922713"/>
            <a:ext cx="29289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4DB5A38B-868A-4151-A878-759765A64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Multimeters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39B1741-15E9-457E-9670-C82806F11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 </a:t>
            </a:r>
            <a:r>
              <a:rPr lang="en-US" altLang="tr-TR">
                <a:solidFill>
                  <a:schemeClr val="hlink"/>
                </a:solidFill>
              </a:rPr>
              <a:t>multimeter</a:t>
            </a:r>
            <a:r>
              <a:rPr lang="en-US" altLang="tr-TR"/>
              <a:t> is an instrument used to measure voltage, current, and resistance.</a:t>
            </a:r>
          </a:p>
          <a:p>
            <a:pPr eaLnBrk="1" hangingPunct="1"/>
            <a:r>
              <a:rPr lang="en-US" altLang="tr-TR"/>
              <a:t>Some meters can measure other values like capacitance.</a:t>
            </a:r>
          </a:p>
          <a:p>
            <a:pPr eaLnBrk="1" hangingPunct="1"/>
            <a:r>
              <a:rPr lang="en-US" altLang="tr-TR"/>
              <a:t>There are two types of multimeters:</a:t>
            </a:r>
          </a:p>
          <a:p>
            <a:pPr lvl="1" eaLnBrk="1" hangingPunct="1"/>
            <a:r>
              <a:rPr lang="en-US" altLang="tr-TR">
                <a:solidFill>
                  <a:schemeClr val="hlink"/>
                </a:solidFill>
              </a:rPr>
              <a:t>Analog meters</a:t>
            </a:r>
            <a:r>
              <a:rPr lang="en-US" altLang="tr-TR"/>
              <a:t> use a pointer that moves across a fixed scale to produce a reading.</a:t>
            </a:r>
          </a:p>
          <a:p>
            <a:pPr lvl="1" eaLnBrk="1" hangingPunct="1"/>
            <a:r>
              <a:rPr lang="en-US" altLang="tr-TR">
                <a:solidFill>
                  <a:schemeClr val="hlink"/>
                </a:solidFill>
              </a:rPr>
              <a:t>Digital meters</a:t>
            </a:r>
            <a:r>
              <a:rPr lang="en-US" altLang="tr-TR"/>
              <a:t> use a digital readout display.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6403AC8-EB6D-45B0-A0DD-E6D26EF4E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b="1">
                <a:solidFill>
                  <a:schemeClr val="accent2"/>
                </a:solidFill>
              </a:rPr>
              <a:t>Anahtarlar</a:t>
            </a:r>
            <a:endParaRPr lang="en-US" altLang="tr-TR" b="1">
              <a:solidFill>
                <a:schemeClr val="accent2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5B7337B-5249-4E6B-A17C-5F9A7EA8C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tr-TR"/>
              <a:t> </a:t>
            </a:r>
            <a:r>
              <a:rPr lang="tr-TR" altLang="tr-TR" b="1">
                <a:solidFill>
                  <a:srgbClr val="A20101"/>
                </a:solidFill>
              </a:rPr>
              <a:t>ANAHTARLAR</a:t>
            </a:r>
            <a:r>
              <a:rPr lang="en-US" altLang="tr-TR" b="1">
                <a:solidFill>
                  <a:srgbClr val="A20101"/>
                </a:solidFill>
              </a:rPr>
              <a:t> </a:t>
            </a:r>
            <a:r>
              <a:rPr lang="tr-TR" altLang="tr-TR"/>
              <a:t>elektrisel bağlantıyı sağlamak ya da koparmak içim kullanılan devre elemanı</a:t>
            </a:r>
            <a:r>
              <a:rPr lang="en-US" altLang="tr-TR"/>
              <a:t>.</a:t>
            </a:r>
          </a:p>
        </p:txBody>
      </p:sp>
      <p:pic>
        <p:nvPicPr>
          <p:cNvPr id="24580" name="Picture 5" descr="fg01_01900">
            <a:extLst>
              <a:ext uri="{FF2B5EF4-FFF2-40B4-BE49-F238E27FC236}">
                <a16:creationId xmlns:a16="http://schemas.microsoft.com/office/drawing/2014/main" id="{D7A47C76-69D1-426A-A063-C5B1B2817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2838450"/>
            <a:ext cx="3995738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397BBA9-BF68-4571-8646-5D2EE9349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Analog and Digital Meters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9C20DD7-AF23-49DD-9BD3-95FBC3144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Analog and digital multimeter displays.</a:t>
            </a:r>
          </a:p>
        </p:txBody>
      </p:sp>
      <p:pic>
        <p:nvPicPr>
          <p:cNvPr id="98308" name="Picture 4">
            <a:extLst>
              <a:ext uri="{FF2B5EF4-FFF2-40B4-BE49-F238E27FC236}">
                <a16:creationId xmlns:a16="http://schemas.microsoft.com/office/drawing/2014/main" id="{945FE1BD-369B-4ACC-9BA0-83DEF257F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444750"/>
            <a:ext cx="159067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5">
            <a:extLst>
              <a:ext uri="{FF2B5EF4-FFF2-40B4-BE49-F238E27FC236}">
                <a16:creationId xmlns:a16="http://schemas.microsoft.com/office/drawing/2014/main" id="{E5BFEFF4-2984-4E43-9C55-4002ED231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324100"/>
            <a:ext cx="2514600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98375FB-476C-48F0-99EA-DC7FEF90B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>
                <a:solidFill>
                  <a:srgbClr val="A20101"/>
                </a:solidFill>
              </a:rPr>
              <a:t>Reading an Analog Meter Display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78F59DA-B884-4DE6-BA78-FDEE22316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800"/>
              <a:t>An analog display contains several scales for displaying different measured values.</a:t>
            </a:r>
          </a:p>
          <a:p>
            <a:pPr lvl="1" eaLnBrk="1" hangingPunct="1"/>
            <a:r>
              <a:rPr lang="en-US" altLang="tr-TR" sz="2400"/>
              <a:t>The top scale (red) is for resistance values.</a:t>
            </a:r>
          </a:p>
          <a:p>
            <a:pPr lvl="1" eaLnBrk="1" hangingPunct="1"/>
            <a:r>
              <a:rPr lang="en-US" altLang="tr-TR" sz="2400"/>
              <a:t>The middle scale (black) is for DC values.</a:t>
            </a:r>
          </a:p>
          <a:p>
            <a:pPr lvl="1" eaLnBrk="1" hangingPunct="1"/>
            <a:r>
              <a:rPr lang="en-US" altLang="tr-TR" sz="2400"/>
              <a:t>The bottom scale (green) is for AC values.</a:t>
            </a:r>
          </a:p>
        </p:txBody>
      </p:sp>
      <p:pic>
        <p:nvPicPr>
          <p:cNvPr id="99332" name="Picture 4">
            <a:extLst>
              <a:ext uri="{FF2B5EF4-FFF2-40B4-BE49-F238E27FC236}">
                <a16:creationId xmlns:a16="http://schemas.microsoft.com/office/drawing/2014/main" id="{3B877AEC-C9B0-46BB-A38C-3AD6523C9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3897313"/>
            <a:ext cx="2954338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68E612C-1E2A-42E1-BA47-E077E2A99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Digital Displays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624CADE3-9E0D-4127-9CF5-6722AD99B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Digital displays are much simpler to read.</a:t>
            </a:r>
          </a:p>
          <a:p>
            <a:pPr lvl="1" eaLnBrk="1" hangingPunct="1"/>
            <a:r>
              <a:rPr lang="en-US" altLang="tr-TR"/>
              <a:t>Parallax error is not an issue.</a:t>
            </a:r>
          </a:p>
          <a:p>
            <a:pPr lvl="1" eaLnBrk="1" hangingPunct="1"/>
            <a:r>
              <a:rPr lang="en-US" altLang="tr-TR"/>
              <a:t>You simply set the selector switch to the desired measurement and range, and then read the value on the display.</a:t>
            </a:r>
          </a:p>
        </p:txBody>
      </p:sp>
      <p:pic>
        <p:nvPicPr>
          <p:cNvPr id="100356" name="Picture 4">
            <a:extLst>
              <a:ext uri="{FF2B5EF4-FFF2-40B4-BE49-F238E27FC236}">
                <a16:creationId xmlns:a16="http://schemas.microsoft.com/office/drawing/2014/main" id="{E319DA7C-2AA3-473E-AF11-8295B30A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013200"/>
            <a:ext cx="53467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091FF2A1-331C-4B25-949C-A3EC78E04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Multimeters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04B37AA6-8E1A-472C-AB4F-9ED7AF4B1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 digital multimeter is usually referred to as a </a:t>
            </a:r>
            <a:r>
              <a:rPr lang="en-US" altLang="tr-TR">
                <a:solidFill>
                  <a:schemeClr val="hlink"/>
                </a:solidFill>
              </a:rPr>
              <a:t>DMM</a:t>
            </a:r>
            <a:r>
              <a:rPr lang="en-US" altLang="tr-TR"/>
              <a:t>.</a:t>
            </a:r>
          </a:p>
          <a:p>
            <a:pPr eaLnBrk="1" hangingPunct="1"/>
            <a:r>
              <a:rPr lang="en-US" altLang="tr-TR"/>
              <a:t>An analog multimeter is called a </a:t>
            </a:r>
            <a:r>
              <a:rPr lang="en-US" altLang="tr-TR">
                <a:solidFill>
                  <a:schemeClr val="hlink"/>
                </a:solidFill>
              </a:rPr>
              <a:t>VOM</a:t>
            </a:r>
            <a:r>
              <a:rPr lang="en-US" altLang="tr-TR"/>
              <a:t> for </a:t>
            </a:r>
            <a:r>
              <a:rPr lang="en-US" altLang="tr-TR" i="1"/>
              <a:t>volt-ohm-milliameter</a:t>
            </a:r>
            <a:r>
              <a:rPr lang="en-US" altLang="tr-TR"/>
              <a:t>.</a:t>
            </a:r>
          </a:p>
        </p:txBody>
      </p:sp>
      <p:pic>
        <p:nvPicPr>
          <p:cNvPr id="120836" name="Picture 4">
            <a:extLst>
              <a:ext uri="{FF2B5EF4-FFF2-40B4-BE49-F238E27FC236}">
                <a16:creationId xmlns:a16="http://schemas.microsoft.com/office/drawing/2014/main" id="{04F07115-5620-48B9-86C1-A7AC19F1B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3302000"/>
            <a:ext cx="1698625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7" name="Picture 5">
            <a:extLst>
              <a:ext uri="{FF2B5EF4-FFF2-40B4-BE49-F238E27FC236}">
                <a16:creationId xmlns:a16="http://schemas.microsoft.com/office/drawing/2014/main" id="{075DF479-871F-438B-9EDB-C1BEAA631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3760788"/>
            <a:ext cx="18542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bldLvl="2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0669080-2756-4C9D-9E37-1F0F6D237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Measuring Voltage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686FD3A4-F81E-4F80-9F3E-158FF9A2A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Voltage is measured </a:t>
            </a:r>
            <a:r>
              <a:rPr lang="en-US" altLang="tr-TR" i="1">
                <a:solidFill>
                  <a:schemeClr val="hlink"/>
                </a:solidFill>
              </a:rPr>
              <a:t>across</a:t>
            </a:r>
            <a:r>
              <a:rPr lang="en-US" altLang="tr-TR"/>
              <a:t> a component.</a:t>
            </a:r>
          </a:p>
          <a:p>
            <a:pPr lvl="1" eaLnBrk="1" hangingPunct="1"/>
            <a:r>
              <a:rPr lang="en-US" altLang="tr-TR"/>
              <a:t>When using a VOM to measure DC volts, make sure the </a:t>
            </a:r>
            <a:r>
              <a:rPr lang="en-US" altLang="tr-TR">
                <a:solidFill>
                  <a:schemeClr val="hlink"/>
                </a:solidFill>
              </a:rPr>
              <a:t>polarity</a:t>
            </a:r>
            <a:r>
              <a:rPr lang="en-US" altLang="tr-TR"/>
              <a:t> is correct.</a:t>
            </a:r>
          </a:p>
        </p:txBody>
      </p:sp>
      <p:pic>
        <p:nvPicPr>
          <p:cNvPr id="102404" name="Picture 4">
            <a:extLst>
              <a:ext uri="{FF2B5EF4-FFF2-40B4-BE49-F238E27FC236}">
                <a16:creationId xmlns:a16="http://schemas.microsoft.com/office/drawing/2014/main" id="{987AB326-1FF4-4793-A087-17070939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3111500"/>
            <a:ext cx="48799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07CEA2AF-9B93-43B2-B8D7-F8643C2C3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Measuring Resistance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8D62977-5CF9-4061-A557-0FF6FE914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Resistance is measured </a:t>
            </a:r>
            <a:r>
              <a:rPr lang="en-US" altLang="tr-TR" i="1">
                <a:solidFill>
                  <a:schemeClr val="hlink"/>
                </a:solidFill>
              </a:rPr>
              <a:t>across</a:t>
            </a:r>
            <a:r>
              <a:rPr lang="en-US" altLang="tr-TR"/>
              <a:t> the component like voltage.</a:t>
            </a:r>
          </a:p>
          <a:p>
            <a:pPr lvl="1" eaLnBrk="1" hangingPunct="1"/>
            <a:r>
              <a:rPr lang="en-US" altLang="tr-TR"/>
              <a:t>Unlike voltage measurements, </a:t>
            </a:r>
            <a:r>
              <a:rPr lang="en-US" altLang="tr-TR" i="1">
                <a:solidFill>
                  <a:schemeClr val="hlink"/>
                </a:solidFill>
              </a:rPr>
              <a:t>resistance is measured with the power off</a:t>
            </a:r>
            <a:r>
              <a:rPr lang="en-US" altLang="tr-TR">
                <a:solidFill>
                  <a:schemeClr val="hlink"/>
                </a:solidFill>
              </a:rPr>
              <a:t>.</a:t>
            </a:r>
          </a:p>
        </p:txBody>
      </p:sp>
      <p:pic>
        <p:nvPicPr>
          <p:cNvPr id="103428" name="Picture 4">
            <a:extLst>
              <a:ext uri="{FF2B5EF4-FFF2-40B4-BE49-F238E27FC236}">
                <a16:creationId xmlns:a16="http://schemas.microsoft.com/office/drawing/2014/main" id="{1B6E5749-65BD-477B-BD1D-03774552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3887788"/>
            <a:ext cx="74485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bldLvl="2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854611F-815E-47B8-9DD1-6E4ACAC4E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Measuring Current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6124543-7A91-4F3A-9694-4F33CF02D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800"/>
              <a:t>Current must be measured by </a:t>
            </a:r>
            <a:r>
              <a:rPr lang="en-US" altLang="tr-TR" sz="2800">
                <a:solidFill>
                  <a:schemeClr val="hlink"/>
                </a:solidFill>
              </a:rPr>
              <a:t>inserting</a:t>
            </a:r>
            <a:r>
              <a:rPr lang="en-US" altLang="tr-TR" sz="2800"/>
              <a:t> the meter in the current path.</a:t>
            </a:r>
          </a:p>
          <a:p>
            <a:pPr lvl="1" eaLnBrk="1" hangingPunct="1"/>
            <a:r>
              <a:rPr lang="en-US" altLang="tr-TR" sz="2400"/>
              <a:t>This often means </a:t>
            </a:r>
            <a:r>
              <a:rPr lang="en-US" altLang="tr-TR" sz="2400" i="1">
                <a:solidFill>
                  <a:schemeClr val="hlink"/>
                </a:solidFill>
              </a:rPr>
              <a:t>breaking</a:t>
            </a:r>
            <a:r>
              <a:rPr lang="en-US" altLang="tr-TR" sz="2400"/>
              <a:t> the current path and inserting the meter.</a:t>
            </a:r>
            <a:r>
              <a:rPr lang="en-US" altLang="tr-TR"/>
              <a:t> </a:t>
            </a:r>
          </a:p>
        </p:txBody>
      </p:sp>
      <p:pic>
        <p:nvPicPr>
          <p:cNvPr id="104452" name="Picture 4">
            <a:extLst>
              <a:ext uri="{FF2B5EF4-FFF2-40B4-BE49-F238E27FC236}">
                <a16:creationId xmlns:a16="http://schemas.microsoft.com/office/drawing/2014/main" id="{01E169BE-37C1-41AF-92BD-097AAB72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3132138"/>
            <a:ext cx="5378450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9AF6AA6-61A0-40BE-8DC1-41D4CACCBA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968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Ohm’s Law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A0E22AD-D679-4629-AADC-8D93385EAE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3100" y="1028700"/>
            <a:ext cx="8229600" cy="4983163"/>
          </a:xfrm>
        </p:spPr>
        <p:txBody>
          <a:bodyPr/>
          <a:lstStyle/>
          <a:p>
            <a:pPr eaLnBrk="1" hangingPunct="1"/>
            <a:r>
              <a:rPr lang="en-US" altLang="tr-TR"/>
              <a:t>Georg Simon Ohm, a German physicist, identified several cause-and-effect relationships between circuit current, voltage, and resistance.</a:t>
            </a:r>
          </a:p>
          <a:p>
            <a:pPr eaLnBrk="1" hangingPunct="1"/>
            <a:endParaRPr lang="en-US" altLang="tr-TR"/>
          </a:p>
          <a:p>
            <a:pPr eaLnBrk="1" hangingPunct="1"/>
            <a:r>
              <a:rPr lang="en-US" altLang="tr-TR"/>
              <a:t>Ohm stated that </a:t>
            </a:r>
            <a:r>
              <a:rPr lang="en-US" altLang="tr-TR" i="1">
                <a:solidFill>
                  <a:schemeClr val="hlink"/>
                </a:solidFill>
              </a:rPr>
              <a:t>current is directly proportional to voltage and inversely proportional to resistance.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C6C621D-8C30-4F82-88DB-C0FA3ACDE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8488" y="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Ohm’s Law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8885C3D-7F95-4699-93FE-5FDC42E46D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6463" y="1143000"/>
            <a:ext cx="7780337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3600"/>
              <a:t>Ohm’s law can be stated mathematically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3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3600"/>
              <a:t>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80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800"/>
              <a:t>where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800"/>
              <a:t>		I = the circuit current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800"/>
              <a:t>		E = the applied voltage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800"/>
              <a:t>		R = the circuit resistance                </a:t>
            </a:r>
            <a:endParaRPr lang="en-US" altLang="tr-TR" sz="4400">
              <a:solidFill>
                <a:srgbClr val="A2010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4400">
                <a:solidFill>
                  <a:srgbClr val="A20101"/>
                </a:solidFill>
              </a:rPr>
              <a:t> 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8474C062-EC64-46C9-AD59-264F77F7D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2144713"/>
          <a:ext cx="15303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Equation" r:id="rId3" imgW="393529" imgH="393529" progId="Equation.3">
                  <p:embed/>
                </p:oleObj>
              </mc:Choice>
              <mc:Fallback>
                <p:oleObj name="Equation" r:id="rId3" imgW="39352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144713"/>
                        <a:ext cx="153035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834BCB16-5B3C-4F80-B3F2-3D8DF84381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3100" y="215900"/>
            <a:ext cx="8318500" cy="5821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 sz="3600">
                <a:solidFill>
                  <a:srgbClr val="A20101"/>
                </a:solidFill>
              </a:rPr>
              <a:t>Two statements we can derive from Ohm’s law are:</a:t>
            </a:r>
          </a:p>
          <a:p>
            <a:pPr eaLnBrk="1" hangingPunct="1">
              <a:buFontTx/>
              <a:buNone/>
            </a:pPr>
            <a:endParaRPr lang="en-US" altLang="tr-TR" sz="2400">
              <a:solidFill>
                <a:srgbClr val="A2010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z="2800"/>
              <a:t>1. </a:t>
            </a:r>
            <a:r>
              <a:rPr lang="en-US" altLang="tr-TR" sz="2800">
                <a:solidFill>
                  <a:srgbClr val="1465B5"/>
                </a:solidFill>
              </a:rPr>
              <a:t>The current through a fixed resistance:</a:t>
            </a:r>
          </a:p>
          <a:p>
            <a:pPr eaLnBrk="1" hangingPunct="1">
              <a:buFontTx/>
              <a:buNone/>
            </a:pPr>
            <a:r>
              <a:rPr lang="en-US" altLang="tr-TR" sz="2800"/>
              <a:t>    a. </a:t>
            </a:r>
            <a:r>
              <a:rPr lang="en-US" altLang="tr-TR" sz="2800" i="1">
                <a:solidFill>
                  <a:schemeClr val="hlink"/>
                </a:solidFill>
              </a:rPr>
              <a:t>increases </a:t>
            </a:r>
            <a:r>
              <a:rPr lang="en-US" altLang="tr-TR" sz="2800"/>
              <a:t>when the applied voltage </a:t>
            </a:r>
            <a:r>
              <a:rPr lang="en-US" altLang="tr-TR" sz="2800" i="1">
                <a:solidFill>
                  <a:schemeClr val="hlink"/>
                </a:solidFill>
              </a:rPr>
              <a:t>increases</a:t>
            </a:r>
            <a:r>
              <a:rPr lang="en-US" altLang="tr-TR" sz="2800"/>
              <a:t>.</a:t>
            </a:r>
          </a:p>
          <a:p>
            <a:pPr eaLnBrk="1" hangingPunct="1">
              <a:buFontTx/>
              <a:buNone/>
            </a:pPr>
            <a:r>
              <a:rPr lang="en-US" altLang="tr-TR" sz="2800"/>
              <a:t>    b. </a:t>
            </a:r>
            <a:r>
              <a:rPr lang="en-US" altLang="tr-TR" sz="2800" i="1">
                <a:solidFill>
                  <a:schemeClr val="hlink"/>
                </a:solidFill>
              </a:rPr>
              <a:t>decreases</a:t>
            </a:r>
            <a:r>
              <a:rPr lang="en-US" altLang="tr-TR" sz="2800"/>
              <a:t> when the applied voltage    </a:t>
            </a:r>
          </a:p>
          <a:p>
            <a:pPr eaLnBrk="1" hangingPunct="1">
              <a:buFontTx/>
              <a:buNone/>
            </a:pPr>
            <a:r>
              <a:rPr lang="en-US" altLang="tr-TR" sz="2800" i="1">
                <a:solidFill>
                  <a:srgbClr val="A20101"/>
                </a:solidFill>
              </a:rPr>
              <a:t>        </a:t>
            </a:r>
            <a:r>
              <a:rPr lang="en-US" altLang="tr-TR" sz="2800" i="1">
                <a:solidFill>
                  <a:schemeClr val="hlink"/>
                </a:solidFill>
              </a:rPr>
              <a:t>decreases</a:t>
            </a:r>
            <a:r>
              <a:rPr lang="en-US" altLang="tr-TR" sz="2800"/>
              <a:t>.</a:t>
            </a:r>
          </a:p>
          <a:p>
            <a:pPr eaLnBrk="1" hangingPunct="1">
              <a:buFontTx/>
              <a:buNone/>
            </a:pPr>
            <a:endParaRPr lang="en-US" altLang="tr-TR" sz="2800"/>
          </a:p>
          <a:p>
            <a:pPr eaLnBrk="1" hangingPunct="1">
              <a:buFontTx/>
              <a:buNone/>
            </a:pPr>
            <a:r>
              <a:rPr lang="en-US" altLang="tr-TR" sz="2800"/>
              <a:t>2. </a:t>
            </a:r>
            <a:r>
              <a:rPr lang="en-US" altLang="tr-TR" sz="2800">
                <a:solidFill>
                  <a:srgbClr val="1465B5"/>
                </a:solidFill>
              </a:rPr>
              <a:t>The current generated by a fixed voltage:</a:t>
            </a:r>
          </a:p>
          <a:p>
            <a:pPr eaLnBrk="1" hangingPunct="1">
              <a:buFontTx/>
              <a:buNone/>
            </a:pPr>
            <a:r>
              <a:rPr lang="en-US" altLang="tr-TR" sz="2800"/>
              <a:t>    a. </a:t>
            </a:r>
            <a:r>
              <a:rPr lang="en-US" altLang="tr-TR" sz="2800" i="1">
                <a:solidFill>
                  <a:schemeClr val="hlink"/>
                </a:solidFill>
              </a:rPr>
              <a:t>decreases</a:t>
            </a:r>
            <a:r>
              <a:rPr lang="en-US" altLang="tr-TR" sz="2800"/>
              <a:t> when the resistance </a:t>
            </a:r>
            <a:r>
              <a:rPr lang="en-US" altLang="tr-TR" sz="2800" i="1">
                <a:solidFill>
                  <a:schemeClr val="hlink"/>
                </a:solidFill>
              </a:rPr>
              <a:t>increases</a:t>
            </a:r>
            <a:r>
              <a:rPr lang="en-US" altLang="tr-TR" sz="2800"/>
              <a:t>.</a:t>
            </a:r>
          </a:p>
          <a:p>
            <a:pPr eaLnBrk="1" hangingPunct="1">
              <a:buFontTx/>
              <a:buNone/>
            </a:pPr>
            <a:r>
              <a:rPr lang="en-US" altLang="tr-TR" sz="2800"/>
              <a:t>    b. </a:t>
            </a:r>
            <a:r>
              <a:rPr lang="en-US" altLang="tr-TR" sz="2800" i="1">
                <a:solidFill>
                  <a:schemeClr val="hlink"/>
                </a:solidFill>
              </a:rPr>
              <a:t>increases</a:t>
            </a:r>
            <a:r>
              <a:rPr lang="en-US" altLang="tr-TR" sz="2800"/>
              <a:t> when the resistance </a:t>
            </a:r>
            <a:r>
              <a:rPr lang="en-US" altLang="tr-TR" sz="2800" i="1">
                <a:solidFill>
                  <a:schemeClr val="hlink"/>
                </a:solidFill>
              </a:rPr>
              <a:t>decreases</a:t>
            </a:r>
            <a:r>
              <a:rPr lang="en-US" altLang="tr-TR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C58D53A-1B50-49AE-BD1A-09D804965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b="1">
                <a:solidFill>
                  <a:srgbClr val="074179"/>
                </a:solidFill>
              </a:rPr>
              <a:t>Sigortalar ve Devre kesiciler</a:t>
            </a:r>
            <a:endParaRPr lang="en-US" altLang="tr-TR" sz="3600" b="1">
              <a:solidFill>
                <a:srgbClr val="074179"/>
              </a:solidFill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E56ED88-D8F2-48AE-84B7-219EBF1F8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8204200" cy="11604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tr-TR" sz="2400" b="1" dirty="0">
                <a:solidFill>
                  <a:srgbClr val="A20101"/>
                </a:solidFill>
              </a:rPr>
              <a:t>Sigorta </a:t>
            </a:r>
            <a:r>
              <a:rPr lang="tr-TR" sz="2400" dirty="0">
                <a:solidFill>
                  <a:srgbClr val="000000"/>
                </a:solidFill>
              </a:rPr>
              <a:t>ve</a:t>
            </a:r>
            <a:r>
              <a:rPr lang="en-US" sz="2400" b="1" dirty="0">
                <a:solidFill>
                  <a:srgbClr val="A20101"/>
                </a:solidFill>
              </a:rPr>
              <a:t> </a:t>
            </a:r>
            <a:r>
              <a:rPr lang="tr-TR" sz="2400" b="1" dirty="0">
                <a:solidFill>
                  <a:srgbClr val="A20101"/>
                </a:solidFill>
              </a:rPr>
              <a:t>Devre kesiciler </a:t>
            </a:r>
            <a:r>
              <a:rPr lang="en-US" sz="2400" b="1" dirty="0">
                <a:solidFill>
                  <a:srgbClr val="A20101"/>
                </a:solidFill>
              </a:rPr>
              <a:t> </a:t>
            </a:r>
            <a:r>
              <a:rPr lang="tr-TR" sz="2400" dirty="0">
                <a:solidFill>
                  <a:srgbClr val="000000"/>
                </a:solidFill>
              </a:rPr>
              <a:t>devre ve cihazları yüksek akımdan koruyan yüksek akım koruma cihazlarıdır (</a:t>
            </a:r>
            <a:r>
              <a:rPr lang="en-US" sz="2400" dirty="0">
                <a:solidFill>
                  <a:schemeClr val="hlink"/>
                </a:solidFill>
              </a:rPr>
              <a:t>over current protective </a:t>
            </a:r>
          </a:p>
          <a:p>
            <a:pPr indent="15875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solidFill>
                  <a:schemeClr val="hlink"/>
                </a:solidFill>
              </a:rPr>
              <a:t>devices (OCPD)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tr-TR" sz="2400" dirty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083D7B33-3AFB-4108-932C-8E2E1045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443163"/>
            <a:ext cx="39243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1">
                <a:solidFill>
                  <a:srgbClr val="074179"/>
                </a:solidFill>
              </a:rPr>
              <a:t>SİGORTA</a:t>
            </a:r>
            <a:r>
              <a:rPr lang="en-US" altLang="tr-TR" sz="2400"/>
              <a:t>– belirli bir değerin ötesinde</a:t>
            </a:r>
            <a:r>
              <a:rPr lang="tr-TR" altLang="tr-TR" sz="2400"/>
              <a:t>ki elektrik akım akışı karşısında</a:t>
            </a:r>
            <a:r>
              <a:rPr lang="en-US" altLang="tr-TR" sz="2400"/>
              <a:t> otomatik olarak elektrik bağlantı</a:t>
            </a:r>
            <a:r>
              <a:rPr lang="tr-TR" altLang="tr-TR" sz="2400"/>
              <a:t>sını</a:t>
            </a:r>
            <a:r>
              <a:rPr lang="en-US" altLang="tr-TR" sz="2400"/>
              <a:t> kese</a:t>
            </a:r>
            <a:r>
              <a:rPr lang="tr-TR" altLang="tr-TR" sz="2400"/>
              <a:t>n</a:t>
            </a:r>
            <a:r>
              <a:rPr lang="en-US" altLang="tr-TR" sz="2400"/>
              <a:t> bir bileşenidir.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1">
                <a:solidFill>
                  <a:srgbClr val="074179"/>
                </a:solidFill>
              </a:rPr>
              <a:t>DEVRE KESİCİLER</a:t>
            </a:r>
            <a:r>
              <a:rPr lang="en-US" altLang="tr-TR" sz="2400"/>
              <a:t>- </a:t>
            </a:r>
            <a:r>
              <a:rPr lang="tr-TR" altLang="tr-TR" sz="2400"/>
              <a:t>B</a:t>
            </a:r>
            <a:r>
              <a:rPr lang="en-US" altLang="tr-TR" sz="2400"/>
              <a:t>ir akım yolu</a:t>
            </a:r>
            <a:r>
              <a:rPr lang="tr-TR" altLang="tr-TR" sz="2400"/>
              <a:t>nu</a:t>
            </a:r>
            <a:r>
              <a:rPr lang="en-US" altLang="tr-TR" sz="2400"/>
              <a:t> kes</a:t>
            </a:r>
            <a:r>
              <a:rPr lang="tr-TR" altLang="tr-TR" sz="2400"/>
              <a:t>tikten sonra</a:t>
            </a:r>
            <a:r>
              <a:rPr lang="en-US" altLang="tr-TR" sz="2400"/>
              <a:t> tekrar </a:t>
            </a:r>
            <a:r>
              <a:rPr lang="tr-TR" altLang="tr-TR" sz="2400"/>
              <a:t>resentlenip </a:t>
            </a:r>
            <a:r>
              <a:rPr lang="en-US" altLang="tr-TR" sz="2400"/>
              <a:t>kullanılabil</a:t>
            </a:r>
            <a:r>
              <a:rPr lang="tr-TR" altLang="tr-TR" sz="2400"/>
              <a:t>en devre bileşenleridir.</a:t>
            </a:r>
            <a:endParaRPr lang="en-US" altLang="tr-TR" sz="2400"/>
          </a:p>
        </p:txBody>
      </p:sp>
      <p:pic>
        <p:nvPicPr>
          <p:cNvPr id="25605" name="Picture 6" descr="fg01_02000">
            <a:extLst>
              <a:ext uri="{FF2B5EF4-FFF2-40B4-BE49-F238E27FC236}">
                <a16:creationId xmlns:a16="http://schemas.microsoft.com/office/drawing/2014/main" id="{A3CA0388-7D16-45A2-ADBE-EE872D0D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72415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025D2C7-F719-44A8-B6CA-56B6FD0C8A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65263"/>
            <a:ext cx="8001000" cy="4660900"/>
          </a:xfrm>
        </p:spPr>
        <p:txBody>
          <a:bodyPr/>
          <a:lstStyle/>
          <a:p>
            <a:pPr marL="0" indent="0" eaLnBrk="1" hangingPunct="1">
              <a:buFont typeface="Symbol" panose="05050102010706020507" pitchFamily="18" charset="2"/>
              <a:buChar char="·"/>
            </a:pPr>
            <a:r>
              <a:rPr lang="en-US" altLang="tr-TR" sz="2800"/>
              <a:t>If voltage </a:t>
            </a:r>
            <a:r>
              <a:rPr lang="en-US" altLang="tr-TR" sz="2800">
                <a:solidFill>
                  <a:schemeClr val="hlink"/>
                </a:solidFill>
              </a:rPr>
              <a:t>increases</a:t>
            </a:r>
            <a:r>
              <a:rPr lang="en-US" altLang="tr-TR" sz="2800"/>
              <a:t>, current will </a:t>
            </a:r>
            <a:r>
              <a:rPr lang="en-US" altLang="tr-TR" sz="2800">
                <a:solidFill>
                  <a:schemeClr val="hlink"/>
                </a:solidFill>
              </a:rPr>
              <a:t>increase</a:t>
            </a:r>
            <a:r>
              <a:rPr lang="en-US" altLang="tr-TR" sz="2800"/>
              <a:t> if resistance remains constant. </a:t>
            </a:r>
          </a:p>
          <a:p>
            <a:pPr marL="0" indent="0" eaLnBrk="1" hangingPunct="1">
              <a:buFont typeface="Symbol" panose="05050102010706020507" pitchFamily="18" charset="2"/>
              <a:buChar char="·"/>
            </a:pPr>
            <a:r>
              <a:rPr lang="en-US" altLang="tr-TR" sz="2800"/>
              <a:t>The </a:t>
            </a:r>
            <a:r>
              <a:rPr lang="en-US" altLang="tr-TR" sz="2800">
                <a:solidFill>
                  <a:schemeClr val="hlink"/>
                </a:solidFill>
              </a:rPr>
              <a:t>greater</a:t>
            </a:r>
            <a:r>
              <a:rPr lang="en-US" altLang="tr-TR" sz="2800"/>
              <a:t> the voltage, the </a:t>
            </a:r>
            <a:r>
              <a:rPr lang="en-US" altLang="tr-TR" sz="2800">
                <a:solidFill>
                  <a:schemeClr val="hlink"/>
                </a:solidFill>
              </a:rPr>
              <a:t>higher</a:t>
            </a:r>
            <a:r>
              <a:rPr lang="en-US" altLang="tr-TR" sz="2800"/>
              <a:t> the current for any fixed resistance.</a:t>
            </a:r>
          </a:p>
          <a:p>
            <a:pPr marL="0" indent="0" eaLnBrk="1" hangingPunct="1">
              <a:buFontTx/>
              <a:buNone/>
            </a:pPr>
            <a:endParaRPr lang="en-US" altLang="tr-TR" sz="2800"/>
          </a:p>
        </p:txBody>
      </p:sp>
      <p:sp>
        <p:nvSpPr>
          <p:cNvPr id="108547" name="Text Box 5">
            <a:extLst>
              <a:ext uri="{FF2B5EF4-FFF2-40B4-BE49-F238E27FC236}">
                <a16:creationId xmlns:a16="http://schemas.microsoft.com/office/drawing/2014/main" id="{F80C9987-51D9-48C5-9713-C580E376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20675"/>
            <a:ext cx="85010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>
                <a:solidFill>
                  <a:srgbClr val="A20101"/>
                </a:solidFill>
              </a:rPr>
              <a:t>The Relationship Between Current and Voltage</a:t>
            </a:r>
          </a:p>
        </p:txBody>
      </p:sp>
      <p:pic>
        <p:nvPicPr>
          <p:cNvPr id="108548" name="Picture 6">
            <a:extLst>
              <a:ext uri="{FF2B5EF4-FFF2-40B4-BE49-F238E27FC236}">
                <a16:creationId xmlns:a16="http://schemas.microsoft.com/office/drawing/2014/main" id="{6576B065-016F-4407-A91F-2598DDF0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4044950"/>
            <a:ext cx="2895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7">
            <a:extLst>
              <a:ext uri="{FF2B5EF4-FFF2-40B4-BE49-F238E27FC236}">
                <a16:creationId xmlns:a16="http://schemas.microsoft.com/office/drawing/2014/main" id="{CED2B326-92C4-4F3C-B656-68E20F883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081463"/>
            <a:ext cx="2838450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AE452A3-0A67-4CE4-97BC-3B13022C89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3100" y="1343025"/>
            <a:ext cx="8013700" cy="4783138"/>
          </a:xfrm>
        </p:spPr>
        <p:txBody>
          <a:bodyPr/>
          <a:lstStyle/>
          <a:p>
            <a:pPr eaLnBrk="1" hangingPunct="1"/>
            <a:r>
              <a:rPr lang="en-US" altLang="tr-TR" sz="2800"/>
              <a:t>If resistance </a:t>
            </a:r>
            <a:r>
              <a:rPr lang="en-US" altLang="tr-TR" sz="2800">
                <a:solidFill>
                  <a:schemeClr val="hlink"/>
                </a:solidFill>
              </a:rPr>
              <a:t>increases</a:t>
            </a:r>
            <a:r>
              <a:rPr lang="en-US" altLang="tr-TR" sz="2800"/>
              <a:t>, current will </a:t>
            </a:r>
            <a:r>
              <a:rPr lang="en-US" altLang="tr-TR" sz="2800">
                <a:solidFill>
                  <a:schemeClr val="hlink"/>
                </a:solidFill>
              </a:rPr>
              <a:t>decrease</a:t>
            </a:r>
            <a:r>
              <a:rPr lang="en-US" altLang="tr-TR" sz="2800"/>
              <a:t> if voltage remains constant.</a:t>
            </a:r>
          </a:p>
          <a:p>
            <a:pPr eaLnBrk="1" hangingPunct="1"/>
            <a:r>
              <a:rPr lang="en-US" altLang="tr-TR" sz="2800"/>
              <a:t>If resistance </a:t>
            </a:r>
            <a:r>
              <a:rPr lang="en-US" altLang="tr-TR" sz="2800">
                <a:solidFill>
                  <a:schemeClr val="hlink"/>
                </a:solidFill>
              </a:rPr>
              <a:t>decreases</a:t>
            </a:r>
            <a:r>
              <a:rPr lang="en-US" altLang="tr-TR" sz="2800"/>
              <a:t>, current will </a:t>
            </a:r>
            <a:r>
              <a:rPr lang="en-US" altLang="tr-TR" sz="2800">
                <a:solidFill>
                  <a:schemeClr val="hlink"/>
                </a:solidFill>
              </a:rPr>
              <a:t>increase</a:t>
            </a:r>
            <a:r>
              <a:rPr lang="en-US" altLang="tr-TR" sz="2800"/>
              <a:t> if voltage remains constant.</a:t>
            </a:r>
          </a:p>
        </p:txBody>
      </p:sp>
      <p:sp>
        <p:nvSpPr>
          <p:cNvPr id="109571" name="Text Box 4">
            <a:extLst>
              <a:ext uri="{FF2B5EF4-FFF2-40B4-BE49-F238E27FC236}">
                <a16:creationId xmlns:a16="http://schemas.microsoft.com/office/drawing/2014/main" id="{9112D36A-A5AD-4F2A-AF96-9F272E2D7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271463"/>
            <a:ext cx="7921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>
                <a:solidFill>
                  <a:srgbClr val="A20101"/>
                </a:solidFill>
              </a:rPr>
              <a:t>The Relationship Between Current and Resistance</a:t>
            </a:r>
          </a:p>
        </p:txBody>
      </p:sp>
      <p:pic>
        <p:nvPicPr>
          <p:cNvPr id="109572" name="Picture 5">
            <a:extLst>
              <a:ext uri="{FF2B5EF4-FFF2-40B4-BE49-F238E27FC236}">
                <a16:creationId xmlns:a16="http://schemas.microsoft.com/office/drawing/2014/main" id="{3B34174F-26B3-4E8F-AA5F-6629D3729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3848100"/>
            <a:ext cx="33909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3" name="Picture 6">
            <a:extLst>
              <a:ext uri="{FF2B5EF4-FFF2-40B4-BE49-F238E27FC236}">
                <a16:creationId xmlns:a16="http://schemas.microsoft.com/office/drawing/2014/main" id="{CB3E7B07-DC36-484C-943E-7ACA114F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3963988"/>
            <a:ext cx="3313112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C8BCC1B4-47E1-410B-BAEC-D92FB8CDE3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96838"/>
            <a:ext cx="8229600" cy="79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200">
                <a:solidFill>
                  <a:schemeClr val="accent2"/>
                </a:solidFill>
              </a:rPr>
            </a:br>
            <a:r>
              <a:rPr lang="en-US" sz="3600">
                <a:solidFill>
                  <a:srgbClr val="A20101"/>
                </a:solidFill>
              </a:rPr>
              <a:t>Using Ohm’s Law to Calculate Current</a:t>
            </a:r>
            <a:r>
              <a:rPr lang="en-US" sz="4000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6C97945-E60D-44CB-A1DC-E9E7557F1B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1114425"/>
            <a:ext cx="8229600" cy="530383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tr-TR" sz="1000"/>
          </a:p>
          <a:p>
            <a:pPr eaLnBrk="1" hangingPunct="1"/>
            <a:r>
              <a:rPr lang="en-US" altLang="tr-TR" sz="2800"/>
              <a:t> Ohm’s law can be used to calculate current in this circuit as</a:t>
            </a:r>
          </a:p>
          <a:p>
            <a:pPr eaLnBrk="1" hangingPunct="1">
              <a:buFontTx/>
              <a:buNone/>
            </a:pPr>
            <a:endParaRPr lang="en-US" altLang="tr-TR" sz="2800"/>
          </a:p>
          <a:p>
            <a:pPr eaLnBrk="1" hangingPunct="1">
              <a:buFontTx/>
              <a:buNone/>
            </a:pPr>
            <a:endParaRPr lang="en-US" altLang="tr-TR"/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DBFDDB15-2AF3-4887-9D99-2962CA3B4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5388" y="1939925"/>
          <a:ext cx="30019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Equation" r:id="rId3" imgW="1206500" imgH="431800" progId="Equation.3">
                  <p:embed/>
                </p:oleObj>
              </mc:Choice>
              <mc:Fallback>
                <p:oleObj name="Equation" r:id="rId3" imgW="1206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939925"/>
                        <a:ext cx="30019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6">
            <a:extLst>
              <a:ext uri="{FF2B5EF4-FFF2-40B4-BE49-F238E27FC236}">
                <a16:creationId xmlns:a16="http://schemas.microsoft.com/office/drawing/2014/main" id="{82DEB6D5-098E-4761-8F0C-F37F04E53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3684588"/>
            <a:ext cx="41783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A341F4D-544B-429E-9433-CFBE39835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600">
                <a:solidFill>
                  <a:srgbClr val="A20101"/>
                </a:solidFill>
              </a:rPr>
              <a:t>A Practical Application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9E21C5F-973F-4A03-A552-A6344C6F81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321675" cy="5122863"/>
          </a:xfrm>
        </p:spPr>
        <p:txBody>
          <a:bodyPr/>
          <a:lstStyle/>
          <a:p>
            <a:pPr eaLnBrk="1" hangingPunct="1"/>
            <a:r>
              <a:rPr lang="en-US" altLang="tr-TR" sz="2400"/>
              <a:t>The DC power supply has a maximum output of 200 V. Will the fuse blow?</a:t>
            </a:r>
          </a:p>
          <a:p>
            <a:pPr eaLnBrk="1" hangingPunct="1"/>
            <a:r>
              <a:rPr lang="en-US" altLang="tr-TR" sz="2400"/>
              <a:t>We solve for current as</a:t>
            </a:r>
            <a:r>
              <a:rPr lang="en-US" altLang="tr-TR" sz="2800"/>
              <a:t> </a:t>
            </a:r>
          </a:p>
          <a:p>
            <a:pPr eaLnBrk="1" hangingPunct="1">
              <a:buFontTx/>
              <a:buNone/>
            </a:pPr>
            <a:endParaRPr lang="en-US" altLang="tr-TR" sz="2800"/>
          </a:p>
        </p:txBody>
      </p:sp>
      <p:graphicFrame>
        <p:nvGraphicFramePr>
          <p:cNvPr id="87046" name="Object 6">
            <a:extLst>
              <a:ext uri="{FF2B5EF4-FFF2-40B4-BE49-F238E27FC236}">
                <a16:creationId xmlns:a16="http://schemas.microsoft.com/office/drawing/2014/main" id="{4E243F96-7057-4201-8333-22D81A57B93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573588" y="1814513"/>
          <a:ext cx="34702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4" name="Equation" r:id="rId3" imgW="1485900" imgH="431800" progId="Equation.3">
                  <p:embed/>
                </p:oleObj>
              </mc:Choice>
              <mc:Fallback>
                <p:oleObj name="Equation" r:id="rId3" imgW="1485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1814513"/>
                        <a:ext cx="34702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8" name="Picture 8">
            <a:extLst>
              <a:ext uri="{FF2B5EF4-FFF2-40B4-BE49-F238E27FC236}">
                <a16:creationId xmlns:a16="http://schemas.microsoft.com/office/drawing/2014/main" id="{F806D3CC-AF0E-4035-B446-B8CC51A3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927350"/>
            <a:ext cx="321468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9" name="Text Box 9">
            <a:extLst>
              <a:ext uri="{FF2B5EF4-FFF2-40B4-BE49-F238E27FC236}">
                <a16:creationId xmlns:a16="http://schemas.microsoft.com/office/drawing/2014/main" id="{42A0EF9A-2013-4767-9B65-BB207CA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5610225"/>
            <a:ext cx="8329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tr-TR" sz="1800"/>
              <a:t> </a:t>
            </a:r>
            <a:r>
              <a:rPr lang="en-US" altLang="tr-TR" sz="1800">
                <a:solidFill>
                  <a:schemeClr val="hlink"/>
                </a:solidFill>
              </a:rPr>
              <a:t>The fuse will blow.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E829D26-EA47-4A39-9C8A-9B07F55EB7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968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tr-TR" sz="3200">
                <a:solidFill>
                  <a:srgbClr val="A20101"/>
                </a:solidFill>
              </a:rPr>
              <a:t>Using Ohm’s Law to Calculate Voltage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AAEABAC-C422-445D-91F8-44B8DCAB19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135063"/>
            <a:ext cx="8229600" cy="5232400"/>
          </a:xfrm>
        </p:spPr>
        <p:txBody>
          <a:bodyPr/>
          <a:lstStyle/>
          <a:p>
            <a:pPr eaLnBrk="1" hangingPunct="1"/>
            <a:r>
              <a:rPr lang="en-US" altLang="tr-TR" sz="2800"/>
              <a:t>Ohm’s law can be used to calculate voltage in this circuit as</a:t>
            </a:r>
          </a:p>
          <a:p>
            <a:pPr eaLnBrk="1" hangingPunct="1">
              <a:buFontTx/>
              <a:buNone/>
            </a:pPr>
            <a:r>
              <a:rPr lang="en-US" altLang="tr-TR"/>
              <a:t>                                    </a:t>
            </a:r>
          </a:p>
          <a:p>
            <a:pPr eaLnBrk="1" hangingPunct="1">
              <a:buFontTx/>
              <a:buNone/>
            </a:pPr>
            <a:endParaRPr lang="en-US" altLang="tr-TR"/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B8AFC542-68C7-4203-AD66-E28391C31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6913" y="2273300"/>
          <a:ext cx="5278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Equation" r:id="rId3" imgW="2120900" imgH="203200" progId="Equation.3">
                  <p:embed/>
                </p:oleObj>
              </mc:Choice>
              <mc:Fallback>
                <p:oleObj name="Equation" r:id="rId3" imgW="21209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2273300"/>
                        <a:ext cx="52784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45" name="Picture 6">
            <a:extLst>
              <a:ext uri="{FF2B5EF4-FFF2-40B4-BE49-F238E27FC236}">
                <a16:creationId xmlns:a16="http://schemas.microsoft.com/office/drawing/2014/main" id="{98514BEA-178D-496F-B921-80E9A3497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306763"/>
            <a:ext cx="4643437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B6A9635-217A-41D6-A637-2B6EF3A626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968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tr-TR" sz="3600">
                <a:solidFill>
                  <a:srgbClr val="A20101"/>
                </a:solidFill>
              </a:rPr>
              <a:t>A Practical Application</a:t>
            </a:r>
            <a:endParaRPr lang="en-US" altLang="tr-TR">
              <a:solidFill>
                <a:srgbClr val="A20101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A09D652-F13D-4FB0-AC83-D9C3463F4D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1200" y="1084263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tr-TR" sz="2800"/>
              <a:t>Two 6 </a:t>
            </a:r>
            <a:r>
              <a:rPr lang="el-GR" altLang="tr-TR" sz="2800">
                <a:cs typeface="Arial" panose="020B0604020202020204" pitchFamily="34" charset="0"/>
              </a:rPr>
              <a:t>Ω</a:t>
            </a:r>
            <a:r>
              <a:rPr lang="en-US" altLang="tr-TR" sz="2800">
                <a:cs typeface="Arial" panose="020B0604020202020204" pitchFamily="34" charset="0"/>
              </a:rPr>
              <a:t> speakers draw 2.08 A each from a DC power supply. Solve for the source voltage.</a:t>
            </a:r>
            <a:br>
              <a:rPr lang="en-US" altLang="tr-TR" sz="2800">
                <a:cs typeface="Arial" panose="020B0604020202020204" pitchFamily="34" charset="0"/>
              </a:rPr>
            </a:br>
            <a:endParaRPr lang="en-US" altLang="tr-TR" sz="2800">
              <a:cs typeface="Arial" panose="020B0604020202020204" pitchFamily="34" charset="0"/>
            </a:endParaRPr>
          </a:p>
          <a:p>
            <a:pPr eaLnBrk="1" hangingPunct="1"/>
            <a:r>
              <a:rPr lang="en-US" altLang="tr-TR" sz="2800">
                <a:cs typeface="Arial" panose="020B0604020202020204" pitchFamily="34" charset="0"/>
              </a:rPr>
              <a:t>The source voltage is found as </a:t>
            </a:r>
            <a:br>
              <a:rPr lang="en-US" altLang="tr-TR" sz="2800">
                <a:cs typeface="Arial" panose="020B0604020202020204" pitchFamily="34" charset="0"/>
              </a:rPr>
            </a:br>
            <a:endParaRPr lang="el-GR" altLang="tr-TR" sz="2800">
              <a:cs typeface="Arial" panose="020B0604020202020204" pitchFamily="34" charset="0"/>
            </a:endParaRPr>
          </a:p>
        </p:txBody>
      </p:sp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71D5B99B-47EF-4545-BDD6-FA220762F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988" y="3810000"/>
          <a:ext cx="75406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Equation" r:id="rId3" imgW="2005729" imgH="203112" progId="Equation.3">
                  <p:embed/>
                </p:oleObj>
              </mc:Choice>
              <mc:Fallback>
                <p:oleObj name="Equation" r:id="rId3" imgW="200572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810000"/>
                        <a:ext cx="75406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993CE37-3ED0-4F0C-976B-B02416ABDB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968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tr-TR" sz="3200">
                <a:solidFill>
                  <a:srgbClr val="A20101"/>
                </a:solidFill>
              </a:rPr>
              <a:t>Using Ohm’s Law to Calculate Resistance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8D82F57-A723-4589-9139-44751385ED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9300" y="1371600"/>
            <a:ext cx="8183563" cy="4838700"/>
          </a:xfrm>
        </p:spPr>
        <p:txBody>
          <a:bodyPr/>
          <a:lstStyle/>
          <a:p>
            <a:pPr eaLnBrk="1" hangingPunct="1"/>
            <a:r>
              <a:rPr lang="en-US" altLang="tr-TR" sz="2800"/>
              <a:t>Ohm’s law can be used to calculate </a:t>
            </a:r>
            <a:r>
              <a:rPr lang="tr-TR" altLang="tr-TR" sz="2800"/>
              <a:t>resistance</a:t>
            </a:r>
            <a:r>
              <a:rPr lang="en-US" altLang="tr-TR" sz="2800"/>
              <a:t> in this circuit as</a:t>
            </a:r>
          </a:p>
          <a:p>
            <a:pPr eaLnBrk="1" hangingPunct="1"/>
            <a:endParaRPr lang="en-US" altLang="tr-TR" sz="2800"/>
          </a:p>
        </p:txBody>
      </p:sp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50E3FA41-25A4-432F-B7BF-19C1A111B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012950"/>
          <a:ext cx="35893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12950"/>
                        <a:ext cx="35893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693" name="Picture 7">
            <a:extLst>
              <a:ext uri="{FF2B5EF4-FFF2-40B4-BE49-F238E27FC236}">
                <a16:creationId xmlns:a16="http://schemas.microsoft.com/office/drawing/2014/main" id="{5305375E-DEC1-4FDE-8CAC-2CE51DBF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3598863"/>
            <a:ext cx="40322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DD061925-446E-4837-86CE-E6F9AFBB00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3556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tr-TR" sz="3200">
                <a:solidFill>
                  <a:srgbClr val="A20101"/>
                </a:solidFill>
              </a:rPr>
              <a:t>A Practical Application</a:t>
            </a:r>
            <a:endParaRPr lang="en-US" altLang="tr-TR" sz="4000">
              <a:solidFill>
                <a:srgbClr val="A20101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1F4165F-B0EF-411C-8D86-187154827A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90625"/>
            <a:ext cx="7810500" cy="4795838"/>
          </a:xfrm>
        </p:spPr>
        <p:txBody>
          <a:bodyPr/>
          <a:lstStyle/>
          <a:p>
            <a:pPr eaLnBrk="1" hangingPunct="1"/>
            <a:r>
              <a:rPr lang="en-US" altLang="tr-TR" sz="2800"/>
              <a:t>Solve for the minimum allowable rheostat setting that will not cause the fuse to blow.</a:t>
            </a:r>
          </a:p>
          <a:p>
            <a:pPr lvl="1" eaLnBrk="1" hangingPunct="1"/>
            <a:r>
              <a:rPr lang="en-US" altLang="tr-TR" sz="2400"/>
              <a:t>The minimum resistance is found as</a:t>
            </a:r>
            <a:br>
              <a:rPr lang="en-US" altLang="tr-TR" sz="2400"/>
            </a:br>
            <a:endParaRPr lang="en-US" altLang="tr-TR" sz="2400"/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DBCA1CBC-4F45-4C6E-A8F8-8C93AE921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555875"/>
          <a:ext cx="41687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9" name="Equation" r:id="rId3" imgW="1701800" imgH="431800" progId="Equation.3">
                  <p:embed/>
                </p:oleObj>
              </mc:Choice>
              <mc:Fallback>
                <p:oleObj name="Equation" r:id="rId3" imgW="1701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555875"/>
                        <a:ext cx="41687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717" name="Picture 5">
            <a:extLst>
              <a:ext uri="{FF2B5EF4-FFF2-40B4-BE49-F238E27FC236}">
                <a16:creationId xmlns:a16="http://schemas.microsoft.com/office/drawing/2014/main" id="{07C538B6-FA3C-419C-B76E-5925939F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3908425"/>
            <a:ext cx="329723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BBD6B9A-F3FB-487B-AC4C-C3065C025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Current and Voltage</a:t>
            </a:r>
            <a:r>
              <a:rPr lang="en-US" altLang="tr-TR"/>
              <a:t> 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76F3EB9-FAF5-4BD4-B5FA-1F8DCF1BA7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307388" cy="5122863"/>
          </a:xfrm>
        </p:spPr>
        <p:txBody>
          <a:bodyPr/>
          <a:lstStyle/>
          <a:p>
            <a:pPr eaLnBrk="1" hangingPunct="1"/>
            <a:r>
              <a:rPr lang="en-US" altLang="tr-TR" sz="2800" i="1"/>
              <a:t>Current is </a:t>
            </a:r>
            <a:r>
              <a:rPr lang="en-US" altLang="tr-TR" sz="2800" i="1">
                <a:solidFill>
                  <a:schemeClr val="hlink"/>
                </a:solidFill>
              </a:rPr>
              <a:t>directly</a:t>
            </a:r>
            <a:r>
              <a:rPr lang="en-US" altLang="tr-TR" sz="2800" i="1"/>
              <a:t> proportional to voltage</a:t>
            </a:r>
            <a:r>
              <a:rPr lang="en-US" altLang="tr-TR" sz="2800"/>
              <a:t>.</a:t>
            </a:r>
          </a:p>
          <a:p>
            <a:pPr lvl="1" eaLnBrk="1" hangingPunct="1"/>
            <a:r>
              <a:rPr lang="en-US" altLang="tr-TR" sz="2400"/>
              <a:t>If voltage triples:</a:t>
            </a:r>
          </a:p>
          <a:p>
            <a:pPr eaLnBrk="1" hangingPunct="1">
              <a:buFontTx/>
              <a:buNone/>
            </a:pPr>
            <a:endParaRPr lang="en-US" altLang="tr-TR" sz="2800"/>
          </a:p>
        </p:txBody>
      </p:sp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152E1180-EEED-4D5C-A459-8F92BEC615C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216400" y="1646238"/>
          <a:ext cx="29416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Equation" r:id="rId3" imgW="1358310" imgH="431613" progId="Equation.3">
                  <p:embed/>
                </p:oleObj>
              </mc:Choice>
              <mc:Fallback>
                <p:oleObj name="Equation" r:id="rId3" imgW="135831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646238"/>
                        <a:ext cx="29416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41" name="Picture 6">
            <a:extLst>
              <a:ext uri="{FF2B5EF4-FFF2-40B4-BE49-F238E27FC236}">
                <a16:creationId xmlns:a16="http://schemas.microsoft.com/office/drawing/2014/main" id="{609C63B8-B6E3-44C2-946F-1A56F134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851150"/>
            <a:ext cx="3055938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9" name="Text Box 7">
            <a:extLst>
              <a:ext uri="{FF2B5EF4-FFF2-40B4-BE49-F238E27FC236}">
                <a16:creationId xmlns:a16="http://schemas.microsoft.com/office/drawing/2014/main" id="{F3FC44E0-B641-4268-9B1D-276071879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932363"/>
            <a:ext cx="627221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1800">
                <a:solidFill>
                  <a:schemeClr val="hlink"/>
                </a:solidFill>
              </a:rPr>
              <a:t>Current triples if voltage triples.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1800">
                <a:solidFill>
                  <a:schemeClr val="hlink"/>
                </a:solidFill>
              </a:rPr>
              <a:t>It is directly proportional to voltage.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9011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689E4096-65C3-482D-9015-2CE0BA40B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A20101"/>
                </a:solidFill>
              </a:rPr>
              <a:t>Current and Resistance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8D0D58B-E04F-4710-B24F-C6651D79B1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19200"/>
            <a:ext cx="8496300" cy="5122863"/>
          </a:xfrm>
        </p:spPr>
        <p:txBody>
          <a:bodyPr/>
          <a:lstStyle/>
          <a:p>
            <a:pPr eaLnBrk="1" hangingPunct="1"/>
            <a:r>
              <a:rPr lang="en-US" altLang="tr-TR" sz="2800" i="1"/>
              <a:t>Current is </a:t>
            </a:r>
            <a:r>
              <a:rPr lang="en-US" altLang="tr-TR" sz="2800" i="1">
                <a:solidFill>
                  <a:schemeClr val="hlink"/>
                </a:solidFill>
              </a:rPr>
              <a:t>inversely</a:t>
            </a:r>
            <a:r>
              <a:rPr lang="en-US" altLang="tr-TR" sz="2800" i="1"/>
              <a:t> proportional to resistance</a:t>
            </a:r>
            <a:r>
              <a:rPr lang="en-US" altLang="tr-TR" sz="2800"/>
              <a:t>.</a:t>
            </a:r>
          </a:p>
          <a:p>
            <a:pPr eaLnBrk="1" hangingPunct="1"/>
            <a:r>
              <a:rPr lang="en-US" altLang="tr-TR" sz="2400"/>
              <a:t>If resistance triples </a:t>
            </a:r>
          </a:p>
        </p:txBody>
      </p:sp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BBE9BCDC-89DA-491D-849D-6426B75B9E3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006850" y="1755775"/>
          <a:ext cx="29575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8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1755775"/>
                        <a:ext cx="295751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65" name="Picture 6">
            <a:extLst>
              <a:ext uri="{FF2B5EF4-FFF2-40B4-BE49-F238E27FC236}">
                <a16:creationId xmlns:a16="http://schemas.microsoft.com/office/drawing/2014/main" id="{D1ED5B5C-F635-4CC1-8B43-CFD71142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2860675"/>
            <a:ext cx="368300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7" name="Text Box 7">
            <a:extLst>
              <a:ext uri="{FF2B5EF4-FFF2-40B4-BE49-F238E27FC236}">
                <a16:creationId xmlns:a16="http://schemas.microsoft.com/office/drawing/2014/main" id="{BE84A1C8-7238-4890-9369-2D05E979D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5319713"/>
            <a:ext cx="7521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1800">
                <a:solidFill>
                  <a:schemeClr val="hlink"/>
                </a:solidFill>
              </a:rPr>
              <a:t>Tripling the resistance caused current to drop to 1/3 of its original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  <p:bldP spid="92167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ent">
  <a:themeElements>
    <a:clrScheme name="Kent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Kent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ent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4182</Words>
  <Application>Microsoft Office PowerPoint</Application>
  <PresentationFormat>On-screen Show (4:3)</PresentationFormat>
  <Paragraphs>513</Paragraphs>
  <Slides>111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1" baseType="lpstr">
      <vt:lpstr>Arial</vt:lpstr>
      <vt:lpstr>Calibri</vt:lpstr>
      <vt:lpstr>Georgia</vt:lpstr>
      <vt:lpstr>Wingdings 2</vt:lpstr>
      <vt:lpstr>Wingdings</vt:lpstr>
      <vt:lpstr>Times New Roman</vt:lpstr>
      <vt:lpstr>Symbol</vt:lpstr>
      <vt:lpstr>Ofis Teması</vt:lpstr>
      <vt:lpstr>Kent</vt:lpstr>
      <vt:lpstr>Microsoft Equation 3.0</vt:lpstr>
      <vt:lpstr>MÜHENDİSLİK FAKÜLTESİ  BİLGİSAYAR MÜHENDİSLİĞİ </vt:lpstr>
      <vt:lpstr>PowerPoint Presentation</vt:lpstr>
      <vt:lpstr>Devre Elemanları ve Sembolleri</vt:lpstr>
      <vt:lpstr>Dirençler</vt:lpstr>
      <vt:lpstr> Kondansatörler </vt:lpstr>
      <vt:lpstr>Bobinler</vt:lpstr>
      <vt:lpstr>Transformatörler</vt:lpstr>
      <vt:lpstr>Anahtarlar</vt:lpstr>
      <vt:lpstr>Sigortalar ve Devre kesiciler</vt:lpstr>
      <vt:lpstr>TEST CİHAZLARI</vt:lpstr>
      <vt:lpstr>Dijital Multimetreler  (Digital Multimeter (DMM))</vt:lpstr>
      <vt:lpstr>Volt-Ohm-Milliammeter (VOM)</vt:lpstr>
      <vt:lpstr>Osiloskoplar</vt:lpstr>
      <vt:lpstr>Ölçü birimleri</vt:lpstr>
      <vt:lpstr>  MÜHENDİSLİK NOTASYONU  </vt:lpstr>
      <vt:lpstr>  MÜHENDİSLİK NOTASYONU  </vt:lpstr>
      <vt:lpstr>  MÜHENDİSLİK NOTASYONU  </vt:lpstr>
      <vt:lpstr>Notasyon Dönüşümleri</vt:lpstr>
      <vt:lpstr>Notasyon Dönüşümleri</vt:lpstr>
      <vt:lpstr>Notasyon Dönüşümleri</vt:lpstr>
      <vt:lpstr>Notasyon Dönüşümleri</vt:lpstr>
      <vt:lpstr>Notasyon Dönüşümleri</vt:lpstr>
      <vt:lpstr> Uygulama: Ölçü aleti skalası </vt:lpstr>
      <vt:lpstr>Matter and Elements</vt:lpstr>
      <vt:lpstr>Atoms</vt:lpstr>
      <vt:lpstr>Electrical Charge</vt:lpstr>
      <vt:lpstr>Attraction and Repulsion</vt:lpstr>
      <vt:lpstr>Free Electrons</vt:lpstr>
      <vt:lpstr>Current</vt:lpstr>
      <vt:lpstr>Coulombs and Amperes</vt:lpstr>
      <vt:lpstr>Current, Coulombs and Time</vt:lpstr>
      <vt:lpstr>Conventional Current  and Electron Flow</vt:lpstr>
      <vt:lpstr>Direct Current (DC) Versus Alternating Current (AC)</vt:lpstr>
      <vt:lpstr>Comparing AC and DC</vt:lpstr>
      <vt:lpstr>Current Produces Heat</vt:lpstr>
      <vt:lpstr>Voltage</vt:lpstr>
      <vt:lpstr>Voltage (continued)</vt:lpstr>
      <vt:lpstr>Resistance</vt:lpstr>
      <vt:lpstr>Current, Voltage, and Resistance</vt:lpstr>
      <vt:lpstr>Conductors, Insulators, and Semiconductors</vt:lpstr>
      <vt:lpstr>Conductors, Insulators, and Semiconductors</vt:lpstr>
      <vt:lpstr>Conductor Resistance</vt:lpstr>
      <vt:lpstr>Calculating Resistance</vt:lpstr>
      <vt:lpstr>Temperature and Resistance</vt:lpstr>
      <vt:lpstr>Conductors and Insulators</vt:lpstr>
      <vt:lpstr>Copper Wires</vt:lpstr>
      <vt:lpstr>Why is Copper Used?</vt:lpstr>
      <vt:lpstr>Wire Sizes</vt:lpstr>
      <vt:lpstr>The American Wire Gauge System</vt:lpstr>
      <vt:lpstr>PC Board Traces</vt:lpstr>
      <vt:lpstr>Insulator Average   Breakdown Voltage</vt:lpstr>
      <vt:lpstr>Some Average Breakdown   Voltage Ratings</vt:lpstr>
      <vt:lpstr>Resistors</vt:lpstr>
      <vt:lpstr>Carbon-Composition Resistors</vt:lpstr>
      <vt:lpstr>Wire-Wound Resistors</vt:lpstr>
      <vt:lpstr>Integrated Resistors</vt:lpstr>
      <vt:lpstr>Standard Resistor Values</vt:lpstr>
      <vt:lpstr>Resistor Tolerance</vt:lpstr>
      <vt:lpstr>Resistor Color Code</vt:lpstr>
      <vt:lpstr>Resistor Color Code (continued)</vt:lpstr>
      <vt:lpstr>Resistor Color Code (continued)</vt:lpstr>
      <vt:lpstr>Resistor Tolerance Band</vt:lpstr>
      <vt:lpstr>Potentiometers</vt:lpstr>
      <vt:lpstr>Potentiometers (continued)</vt:lpstr>
      <vt:lpstr>Batteries</vt:lpstr>
      <vt:lpstr>Batteries (continued)</vt:lpstr>
      <vt:lpstr>Batteries Schematic Symbols</vt:lpstr>
      <vt:lpstr>Battery Capacity</vt:lpstr>
      <vt:lpstr>Types of Battery Cells</vt:lpstr>
      <vt:lpstr>Batteries in Series</vt:lpstr>
      <vt:lpstr>Batteries in Parallel</vt:lpstr>
      <vt:lpstr>Variable DC Power Supplies</vt:lpstr>
      <vt:lpstr>Positive and Negative Voltages</vt:lpstr>
      <vt:lpstr>AC Adapters</vt:lpstr>
      <vt:lpstr>Switches</vt:lpstr>
      <vt:lpstr>Fuses</vt:lpstr>
      <vt:lpstr>Electrical Fuses</vt:lpstr>
      <vt:lpstr>Circuit Breakers</vt:lpstr>
      <vt:lpstr>Multimeters</vt:lpstr>
      <vt:lpstr>Analog and Digital Meters</vt:lpstr>
      <vt:lpstr>Reading an Analog Meter Display</vt:lpstr>
      <vt:lpstr>Digital Displays</vt:lpstr>
      <vt:lpstr>Multimeters</vt:lpstr>
      <vt:lpstr>Measuring Voltage</vt:lpstr>
      <vt:lpstr>Measuring Resistance</vt:lpstr>
      <vt:lpstr>Measuring Current</vt:lpstr>
      <vt:lpstr>Ohm’s Law</vt:lpstr>
      <vt:lpstr>Ohm’s Law</vt:lpstr>
      <vt:lpstr>PowerPoint Presentation</vt:lpstr>
      <vt:lpstr>PowerPoint Presentation</vt:lpstr>
      <vt:lpstr>PowerPoint Presentation</vt:lpstr>
      <vt:lpstr> Using Ohm’s Law to Calculate Current </vt:lpstr>
      <vt:lpstr>A Practical Application</vt:lpstr>
      <vt:lpstr>Using Ohm’s Law to Calculate Voltage</vt:lpstr>
      <vt:lpstr>A Practical Application</vt:lpstr>
      <vt:lpstr>Using Ohm’s Law to Calculate Resistance</vt:lpstr>
      <vt:lpstr>A Practical Application</vt:lpstr>
      <vt:lpstr>Current and Voltage </vt:lpstr>
      <vt:lpstr>Current and Resistance</vt:lpstr>
      <vt:lpstr>Ohm’s Law Wheel</vt:lpstr>
      <vt:lpstr>Summary of Ohm’s Law Relationships</vt:lpstr>
      <vt:lpstr>Power</vt:lpstr>
      <vt:lpstr>Calculating Power</vt:lpstr>
      <vt:lpstr>Watt’s Law</vt:lpstr>
      <vt:lpstr>Watt’s Law (continued)</vt:lpstr>
      <vt:lpstr>Watt’s Law (continued)</vt:lpstr>
      <vt:lpstr>PowerPoint Presentation</vt:lpstr>
      <vt:lpstr> </vt:lpstr>
      <vt:lpstr>Measuring Circuit Current</vt:lpstr>
      <vt:lpstr>Measuring Source Voltage</vt:lpstr>
      <vt:lpstr>Measuring Source Voltage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MÜHENDİSLİK FAKÜLTESİ  BİLGİSAYAR MÜHENDİSLİĞİ</dc:title>
  <dc:creator>Bilgehan</dc:creator>
  <cp:lastModifiedBy>Windows User</cp:lastModifiedBy>
  <cp:revision>13</cp:revision>
  <dcterms:created xsi:type="dcterms:W3CDTF">2016-02-23T23:19:32Z</dcterms:created>
  <dcterms:modified xsi:type="dcterms:W3CDTF">2020-03-24T13:52:05Z</dcterms:modified>
</cp:coreProperties>
</file>