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785F8-D9AC-412E-A325-116723EBF6BA}" type="datetimeFigureOut">
              <a:rPr lang="tr-TR" smtClean="0"/>
              <a:t>4.10.2020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6254D-75C9-4938-A59B-F7D85EDAF7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468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tr-TR">
              <a:ea typeface="ＭＳ Ｐゴシック" charset="0"/>
              <a:cs typeface="+mn-cs"/>
            </a:endParaRPr>
          </a:p>
        </p:txBody>
      </p:sp>
      <p:sp>
        <p:nvSpPr>
          <p:cNvPr id="5124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827751B-35A3-49A2-9F7C-C269993FC9B7}" type="slidenum">
              <a:rPr lang="en-US" altLang="tr-TR" sz="1200" smtClean="0"/>
              <a:pPr/>
              <a:t>1</a:t>
            </a:fld>
            <a:endParaRPr lang="en-US" altLang="tr-TR" sz="1200" smtClean="0"/>
          </a:p>
        </p:txBody>
      </p:sp>
    </p:spTree>
    <p:extLst>
      <p:ext uri="{BB962C8B-B14F-4D97-AF65-F5344CB8AC3E}">
        <p14:creationId xmlns:p14="http://schemas.microsoft.com/office/powerpoint/2010/main" val="18562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9E3AB2-C519-4425-A94F-28C59EAE4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8368451-B9C2-4745-A575-AE6BE27BB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9E9C4B9-5C4E-40A7-BC6F-52E93706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FCD2-64F6-4F90-9D5E-9632BAB96748}" type="datetime1">
              <a:rPr lang="tr-TR" smtClean="0"/>
              <a:t>4.10.2020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DA95A44-E778-4006-AA1F-069AA02E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A3AD166-E7DF-4B03-A2EA-6D6CA314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8679-38E5-44EA-A40E-92F56A506D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684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749D22-F727-45B9-9403-E44D9EAF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CC1CD19-8D89-474F-9EF2-BE38E3EB8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B4A337-F48B-4C2C-8341-DFCD8131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DBA5-B2A9-4FC7-A0C0-F68C4F5DE658}" type="datetime1">
              <a:rPr lang="tr-TR" smtClean="0"/>
              <a:t>4.10.2020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8C56F2B-6C02-47FB-911D-58978699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9549307-8576-4078-8DDD-22D5B97E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8679-38E5-44EA-A40E-92F56A506D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593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1264911-9C43-4399-A1E5-59CAAC38B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1EBACFC-58BD-4F4E-8551-B87E854EB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1705F83-3DC2-4865-8742-68835A26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300C-4D07-4DB5-B061-ADF4780491DD}" type="datetime1">
              <a:rPr lang="tr-TR" smtClean="0"/>
              <a:t>4.10.2020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8B135A9-0173-45D8-A0C7-B3A46F3F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8EA273C-D01B-4C24-A4D2-74DEFECE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8679-38E5-44EA-A40E-92F56A506D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354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3A0643-D631-4E7C-899B-FBCF880D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200D79-21F0-4124-BB72-A8BC1C30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0FAA326-2F84-4284-B4D4-D10BF259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1EC5-17C5-43F0-AD75-353F256F5623}" type="datetime1">
              <a:rPr lang="tr-TR" smtClean="0"/>
              <a:t>4.10.2020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C1C7C35-6EC4-4084-A15A-C4C86A45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17A2C8A-9005-437B-916F-39B144FA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8679-38E5-44EA-A40E-92F56A506D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90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E70D72-4318-44A6-91B5-826BD7B2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62BFA54-DE17-4306-B367-7C2AD99B4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F18B27E-BA03-48AE-B52D-44FD5EDC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EF30-9D7D-4C4F-9B06-29277C866D7D}" type="datetime1">
              <a:rPr lang="tr-TR" smtClean="0"/>
              <a:t>4.10.2020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862F658-B81A-4B02-8FCE-D8B49D9E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C9B3E4-6016-4403-A67D-BD57032D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8679-38E5-44EA-A40E-92F56A506D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181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2CC362-7EE6-46BF-896E-4D5EABE3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4BCE5A-FEC8-4506-BF66-1F34C7D28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A2CF4ED-0A1E-4824-8FAB-FCE60B3B1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4E723E8-D1AB-4836-A31E-938AEE43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6657-B5A4-4990-9D16-CE17BA10D57B}" type="datetime1">
              <a:rPr lang="tr-TR" smtClean="0"/>
              <a:t>4.10.2020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6C136C8-B67F-4453-A1E1-FD1CF036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E65A996-21A7-4122-B2AC-3DA1F875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8679-38E5-44EA-A40E-92F56A506D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979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4F2C25-004A-445F-99A4-BBEB5B63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25E111F-094B-4E75-9F43-6AC9A6BDC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9F30FDC-CC8E-40F8-8ADB-A46355F0D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4A60D73-F8EC-4070-845D-F7B0D52F5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B3D6D0E-4A36-4CB3-858D-C8F270CCE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749AA95-44F4-4E2C-A740-503BE2FB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82BB-849C-4639-A3F9-AA94816227F8}" type="datetime1">
              <a:rPr lang="tr-TR" smtClean="0"/>
              <a:t>4.10.2020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CDA3FFF-F06E-4331-86FE-956D970D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3B11183-98EC-4F86-8148-1E24AE26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8679-38E5-44EA-A40E-92F56A506D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656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3E5BEA-8DDE-4A94-8082-EBC81894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AB25282-C7D4-4DCA-8125-10BE2845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E28B-100E-402A-B1C9-A31AF2291586}" type="datetime1">
              <a:rPr lang="tr-TR" smtClean="0"/>
              <a:t>4.10.2020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544AE12-2B53-4C7F-9A72-10C38390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7CBE65C-4ECF-4B22-A5A6-6C98DD8A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8679-38E5-44EA-A40E-92F56A506D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322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7360E47-DFA8-4959-8204-3DB7014A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99D5-C542-4380-96FE-E1485ACCE3DE}" type="datetime1">
              <a:rPr lang="tr-TR" smtClean="0"/>
              <a:t>4.10.2020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9232859-5FAE-40F3-BD64-98AD70CE6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DFEB785-D88C-4BBC-BA19-B15E3302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8679-38E5-44EA-A40E-92F56A506D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853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D95FD2-D71A-4E4F-92F9-C8C96574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2EEE13-9820-448E-B1C9-9B986BF86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87CEA47-9B82-4DE5-B7D4-FC7E41EDD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CCD4C5E-CE96-4AE1-834C-08248AE8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D832-C95B-46BD-A3D3-9CD366C54767}" type="datetime1">
              <a:rPr lang="tr-TR" smtClean="0"/>
              <a:t>4.10.2020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580780A-053A-41C5-ADBE-09CA2C3C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A12816D-36B4-41BD-BDA8-C0F68962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8679-38E5-44EA-A40E-92F56A506D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891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27774E-2436-4DDB-A269-543D543B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2EAA8AD-621F-4AA8-B2BF-2E1B02E48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CB52061-E395-4A3D-AC68-CC2BAF031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244AA68-8A36-4655-8F8A-4A5FE647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1AE4-5F8B-4561-B083-D03442DB1BC9}" type="datetime1">
              <a:rPr lang="tr-TR" smtClean="0"/>
              <a:t>4.10.2020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035297E-7E1E-498F-A472-7BFF90F3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1E369A4-5CCB-49A7-917C-37CE4C62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8679-38E5-44EA-A40E-92F56A506D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006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6265411-2F94-49F1-875B-043F64B9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1BE8730-EEF0-43E9-9ED6-9A200F88F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326093E-AD68-402C-A493-6E91744A6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332A9-DA08-4D8E-8E5A-BFBAA8AD0082}" type="datetime1">
              <a:rPr lang="tr-TR" smtClean="0"/>
              <a:t>4.10.2020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B9E658C-4C40-4426-B987-1CEFDD3C9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A2B1B0B-85A0-4707-863C-5841A4176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68679-38E5-44EA-A40E-92F56A506D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121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447800"/>
            <a:ext cx="91440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36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Periodicity</a:t>
            </a:r>
            <a:r>
              <a:rPr lang="tr-TR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Discrete-Time</a:t>
            </a:r>
            <a:endParaRPr lang="en-US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861734"/>
            <a:ext cx="7696200" cy="1752600"/>
          </a:xfrm>
        </p:spPr>
        <p:txBody>
          <a:bodyPr/>
          <a:lstStyle/>
          <a:p>
            <a:pPr>
              <a:defRPr/>
            </a:pPr>
            <a:r>
              <a:rPr lang="en-US" dirty="0"/>
              <a:t>Prof. Dr. Adnan </a:t>
            </a:r>
            <a:r>
              <a:rPr lang="en-US" dirty="0" err="1"/>
              <a:t>Kavak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dirty="0"/>
              <a:t>Computer Engineering</a:t>
            </a:r>
          </a:p>
          <a:p>
            <a:pPr>
              <a:defRPr/>
            </a:pPr>
            <a:r>
              <a:rPr lang="en-US" dirty="0" err="1"/>
              <a:t>Kocaeli</a:t>
            </a:r>
            <a:r>
              <a:rPr lang="en-US" dirty="0"/>
              <a:t> University</a:t>
            </a: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1524000" y="685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rgbClr val="6600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tr-TR" sz="2400" b="0" i="1"/>
              <a:t>Signals and Systems                           Fall 20</a:t>
            </a:r>
            <a:r>
              <a:rPr lang="tr-TR" altLang="tr-TR" sz="2400" b="0" i="1"/>
              <a:t>20</a:t>
            </a:r>
            <a:endParaRPr lang="en-US" altLang="tr-TR" sz="2400" b="0"/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1524000" y="5410200"/>
            <a:ext cx="9144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rgbClr val="6600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tr-TR" altLang="tr-TR" sz="2000" b="0" i="1">
                <a:solidFill>
                  <a:srgbClr val="0000FF"/>
                </a:solidFill>
              </a:rPr>
              <a:t>These example slides are initially prepared by </a:t>
            </a:r>
            <a:r>
              <a:rPr lang="tr-TR" altLang="tr-TR" sz="2000" b="0" i="1">
                <a:solidFill>
                  <a:srgbClr val="7030A0"/>
                </a:solidFill>
              </a:rPr>
              <a:t>Nabat Hangeldiyeva </a:t>
            </a:r>
            <a:r>
              <a:rPr lang="tr-TR" altLang="tr-TR" sz="2000" b="0" i="1">
                <a:solidFill>
                  <a:srgbClr val="0000FF"/>
                </a:solidFill>
              </a:rPr>
              <a:t>using the class 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tr-TR" altLang="tr-TR" sz="2000" b="0" i="1">
                <a:solidFill>
                  <a:srgbClr val="0000FF"/>
                </a:solidFill>
              </a:rPr>
              <a:t>notes of  Prof.Dr.Adnan Kavak </a:t>
            </a:r>
            <a:endParaRPr lang="en-US" altLang="tr-TR" sz="2000" b="0" i="1">
              <a:solidFill>
                <a:srgbClr val="0000FF"/>
              </a:solidFill>
            </a:endParaRPr>
          </a:p>
        </p:txBody>
      </p:sp>
      <p:sp>
        <p:nvSpPr>
          <p:cNvPr id="4102" name="TextBox 1"/>
          <p:cNvSpPr txBox="1">
            <a:spLocks noChangeArrowheads="1"/>
          </p:cNvSpPr>
          <p:nvPr/>
        </p:nvSpPr>
        <p:spPr bwMode="auto">
          <a:xfrm>
            <a:off x="1600200" y="4800601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CC00CC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rgbClr val="6600FF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tr-TR" sz="2400" b="0">
                <a:solidFill>
                  <a:srgbClr val="0000FF"/>
                </a:solidFill>
              </a:rPr>
              <a:t>Textbook: Linear Systems and Signals, B.P. Lathi</a:t>
            </a:r>
          </a:p>
        </p:txBody>
      </p:sp>
    </p:spTree>
    <p:extLst>
      <p:ext uri="{BB962C8B-B14F-4D97-AF65-F5344CB8AC3E}">
        <p14:creationId xmlns:p14="http://schemas.microsoft.com/office/powerpoint/2010/main" val="383999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44F1B3-FD84-4B37-B089-6DFBD83B9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423" y="537693"/>
            <a:ext cx="9144000" cy="708338"/>
          </a:xfrm>
        </p:spPr>
        <p:txBody>
          <a:bodyPr>
            <a:normAutofit fontScale="90000"/>
          </a:bodyPr>
          <a:lstStyle/>
          <a:p>
            <a:r>
              <a:rPr lang="tr-TR" sz="4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Ayrık Zamanda Periyodiklik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ikdörtgen 3">
                <a:extLst>
                  <a:ext uri="{FF2B5EF4-FFF2-40B4-BE49-F238E27FC236}">
                    <a16:creationId xmlns:a16="http://schemas.microsoft.com/office/drawing/2014/main" id="{6B9E4767-00CF-475E-9910-BEBD63E1574D}"/>
                  </a:ext>
                </a:extLst>
              </p:cNvPr>
              <p:cNvSpPr/>
              <p:nvPr/>
            </p:nvSpPr>
            <p:spPr>
              <a:xfrm>
                <a:off x="656820" y="1369990"/>
                <a:ext cx="7894751" cy="7083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2400" dirty="0"/>
                  <a:t>Sürekli Zaman </a:t>
                </a:r>
                <a:r>
                  <a:rPr lang="tr-TR" dirty="0"/>
                  <a:t>:   </a:t>
                </a:r>
                <a14:m>
                  <m:oMath xmlns:m="http://schemas.openxmlformats.org/officeDocument/2006/math">
                    <m:r>
                      <a:rPr lang="tr-TR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tr-T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tr-TR" dirty="0"/>
                  <a:t>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dirty="0"/>
                  <a:t> : Periyodik </a:t>
                </a:r>
              </a:p>
            </p:txBody>
          </p:sp>
        </mc:Choice>
        <mc:Fallback xmlns="">
          <p:sp>
            <p:nvSpPr>
              <p:cNvPr id="4" name="Dikdörtgen 3">
                <a:extLst>
                  <a:ext uri="{FF2B5EF4-FFF2-40B4-BE49-F238E27FC236}">
                    <a16:creationId xmlns:a16="http://schemas.microsoft.com/office/drawing/2014/main" id="{6B9E4767-00CF-475E-9910-BEBD63E157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20" y="1369990"/>
                <a:ext cx="7894751" cy="708338"/>
              </a:xfrm>
              <a:prstGeom prst="rect">
                <a:avLst/>
              </a:prstGeom>
              <a:blipFill>
                <a:blip r:embed="rId2"/>
                <a:stretch>
                  <a:fillRect b="-17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>
                <a:extLst>
                  <a:ext uri="{FF2B5EF4-FFF2-40B4-BE49-F238E27FC236}">
                    <a16:creationId xmlns:a16="http://schemas.microsoft.com/office/drawing/2014/main" id="{E9ACA5DD-4E8B-4568-9A33-0B9E9A1F124F}"/>
                  </a:ext>
                </a:extLst>
              </p:cNvPr>
              <p:cNvSpPr/>
              <p:nvPr/>
            </p:nvSpPr>
            <p:spPr>
              <a:xfrm>
                <a:off x="756630" y="2078328"/>
                <a:ext cx="7695130" cy="7083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2400" dirty="0"/>
                  <a:t>Ayrık Zaman </a:t>
                </a:r>
                <a:r>
                  <a:rPr lang="tr-TR" dirty="0"/>
                  <a:t>:    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tr-T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</m:t>
                    </m:r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dirty="0"/>
                  <a:t> :Periyodik</a:t>
                </a:r>
              </a:p>
            </p:txBody>
          </p:sp>
        </mc:Choice>
        <mc:Fallback xmlns="">
          <p:sp>
            <p:nvSpPr>
              <p:cNvPr id="5" name="Dikdörtgen 4">
                <a:extLst>
                  <a:ext uri="{FF2B5EF4-FFF2-40B4-BE49-F238E27FC236}">
                    <a16:creationId xmlns:a16="http://schemas.microsoft.com/office/drawing/2014/main" id="{E9ACA5DD-4E8B-4568-9A33-0B9E9A1F1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30" y="2078328"/>
                <a:ext cx="7695130" cy="708338"/>
              </a:xfrm>
              <a:prstGeom prst="rect">
                <a:avLst/>
              </a:prstGeom>
              <a:blipFill>
                <a:blip r:embed="rId3"/>
                <a:stretch>
                  <a:fillRect b="-25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ikdörtgen 6">
            <a:extLst>
              <a:ext uri="{FF2B5EF4-FFF2-40B4-BE49-F238E27FC236}">
                <a16:creationId xmlns:a16="http://schemas.microsoft.com/office/drawing/2014/main" id="{F2442361-D3E3-4743-8286-58CAA14D3539}"/>
              </a:ext>
            </a:extLst>
          </p:cNvPr>
          <p:cNvSpPr/>
          <p:nvPr/>
        </p:nvSpPr>
        <p:spPr>
          <a:xfrm>
            <a:off x="901521" y="2910229"/>
            <a:ext cx="47182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Sinuzoid</a:t>
            </a:r>
            <a:r>
              <a:rPr lang="tr-TR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işaretler için: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ikdörtgen 7">
                <a:extLst>
                  <a:ext uri="{FF2B5EF4-FFF2-40B4-BE49-F238E27FC236}">
                    <a16:creationId xmlns:a16="http://schemas.microsoft.com/office/drawing/2014/main" id="{9192C036-D37E-4D9D-B924-1497F2AE84E5}"/>
                  </a:ext>
                </a:extLst>
              </p:cNvPr>
              <p:cNvSpPr/>
              <p:nvPr/>
            </p:nvSpPr>
            <p:spPr>
              <a:xfrm>
                <a:off x="901521" y="4264445"/>
                <a:ext cx="667125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 küçük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tr-TR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değeri :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𝛺</m:t>
                    </m:r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tr-TR" b="0" i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 yazılabiliyorsa sinyal periyodiktir.</a:t>
                </a:r>
              </a:p>
            </p:txBody>
          </p:sp>
        </mc:Choice>
        <mc:Fallback xmlns="">
          <p:sp>
            <p:nvSpPr>
              <p:cNvPr id="8" name="Dikdörtgen 7">
                <a:extLst>
                  <a:ext uri="{FF2B5EF4-FFF2-40B4-BE49-F238E27FC236}">
                    <a16:creationId xmlns:a16="http://schemas.microsoft.com/office/drawing/2014/main" id="{9192C036-D37E-4D9D-B924-1497F2AE8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21" y="4264445"/>
                <a:ext cx="6671256" cy="369332"/>
              </a:xfrm>
              <a:prstGeom prst="rect">
                <a:avLst/>
              </a:prstGeom>
              <a:blipFill>
                <a:blip r:embed="rId4"/>
                <a:stretch>
                  <a:fillRect l="-823" t="-10000" b="-2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kdörtgen 9">
                <a:extLst>
                  <a:ext uri="{FF2B5EF4-FFF2-40B4-BE49-F238E27FC236}">
                    <a16:creationId xmlns:a16="http://schemas.microsoft.com/office/drawing/2014/main" id="{9546C35A-DF63-48C6-8C2D-F892B79F5047}"/>
                  </a:ext>
                </a:extLst>
              </p:cNvPr>
              <p:cNvSpPr/>
              <p:nvPr/>
            </p:nvSpPr>
            <p:spPr>
              <a:xfrm>
                <a:off x="901521" y="3495004"/>
                <a:ext cx="18020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i="1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𝛺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" name="Dikdörtgen 9">
                <a:extLst>
                  <a:ext uri="{FF2B5EF4-FFF2-40B4-BE49-F238E27FC236}">
                    <a16:creationId xmlns:a16="http://schemas.microsoft.com/office/drawing/2014/main" id="{9546C35A-DF63-48C6-8C2D-F892B79F50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21" y="3495004"/>
                <a:ext cx="1802095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Dikdörtgen 10">
                <a:extLst>
                  <a:ext uri="{FF2B5EF4-FFF2-40B4-BE49-F238E27FC236}">
                    <a16:creationId xmlns:a16="http://schemas.microsoft.com/office/drawing/2014/main" id="{B3C8A607-BAD6-45E6-969B-AA851ABB3245}"/>
                  </a:ext>
                </a:extLst>
              </p:cNvPr>
              <p:cNvSpPr/>
              <p:nvPr/>
            </p:nvSpPr>
            <p:spPr>
              <a:xfrm>
                <a:off x="901521" y="3864336"/>
                <a:ext cx="4599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i="1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i="1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  <m:d>
                                <m:d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tr-TR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i="1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  <m:sSub>
                                <m:sSub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" name="Dikdörtgen 10">
                <a:extLst>
                  <a:ext uri="{FF2B5EF4-FFF2-40B4-BE49-F238E27FC236}">
                    <a16:creationId xmlns:a16="http://schemas.microsoft.com/office/drawing/2014/main" id="{B3C8A607-BAD6-45E6-969B-AA851ABB32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21" y="3864336"/>
                <a:ext cx="459952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ikdörtgen 11">
                <a:extLst>
                  <a:ext uri="{FF2B5EF4-FFF2-40B4-BE49-F238E27FC236}">
                    <a16:creationId xmlns:a16="http://schemas.microsoft.com/office/drawing/2014/main" id="{E4296518-6C42-4DA8-A1C4-1CB63F11D314}"/>
                  </a:ext>
                </a:extLst>
              </p:cNvPr>
              <p:cNvSpPr/>
              <p:nvPr/>
            </p:nvSpPr>
            <p:spPr>
              <a:xfrm>
                <a:off x="875503" y="5003109"/>
                <a:ext cx="12504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𝛺</m:t>
                    </m:r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tr-TR" b="0" i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tr-TR" dirty="0"/>
              </a:p>
            </p:txBody>
          </p:sp>
        </mc:Choice>
        <mc:Fallback xmlns="">
          <p:sp>
            <p:nvSpPr>
              <p:cNvPr id="12" name="Dikdörtgen 11">
                <a:extLst>
                  <a:ext uri="{FF2B5EF4-FFF2-40B4-BE49-F238E27FC236}">
                    <a16:creationId xmlns:a16="http://schemas.microsoft.com/office/drawing/2014/main" id="{E4296518-6C42-4DA8-A1C4-1CB63F11D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03" y="5003109"/>
                <a:ext cx="1250471" cy="369332"/>
              </a:xfrm>
              <a:prstGeom prst="rect">
                <a:avLst/>
              </a:prstGeom>
              <a:blipFill>
                <a:blip r:embed="rId7"/>
                <a:stretch>
                  <a:fillRect t="-11667" r="-3415" b="-2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ikdörtgen 12">
                <a:extLst>
                  <a:ext uri="{FF2B5EF4-FFF2-40B4-BE49-F238E27FC236}">
                    <a16:creationId xmlns:a16="http://schemas.microsoft.com/office/drawing/2014/main" id="{C37B429E-B8B8-471F-A27F-65A56695EDAF}"/>
                  </a:ext>
                </a:extLst>
              </p:cNvPr>
              <p:cNvSpPr/>
              <p:nvPr/>
            </p:nvSpPr>
            <p:spPr>
              <a:xfrm>
                <a:off x="3310392" y="4911387"/>
                <a:ext cx="1064843" cy="659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𝛺</m:t>
                          </m:r>
                        </m:num>
                        <m:den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sSub>
                            <m:sSub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" name="Dikdörtgen 12">
                <a:extLst>
                  <a:ext uri="{FF2B5EF4-FFF2-40B4-BE49-F238E27FC236}">
                    <a16:creationId xmlns:a16="http://schemas.microsoft.com/office/drawing/2014/main" id="{C37B429E-B8B8-471F-A27F-65A56695E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392" y="4911387"/>
                <a:ext cx="1064843" cy="6597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ikdörtgen 15">
                <a:extLst>
                  <a:ext uri="{FF2B5EF4-FFF2-40B4-BE49-F238E27FC236}">
                    <a16:creationId xmlns:a16="http://schemas.microsoft.com/office/drawing/2014/main" id="{556A569A-E294-49D8-AD57-7112D353F4C3}"/>
                  </a:ext>
                </a:extLst>
              </p:cNvPr>
              <p:cNvSpPr/>
              <p:nvPr/>
            </p:nvSpPr>
            <p:spPr>
              <a:xfrm>
                <a:off x="6096000" y="5083946"/>
                <a:ext cx="172465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𝑡𝑎𝑚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𝑠𝑎𝑦𝚤</m:t>
                    </m:r>
                  </m:oMath>
                </a14:m>
                <a:endParaRPr lang="tr-TR" b="0" dirty="0"/>
              </a:p>
              <a:p>
                <a:endParaRPr lang="tr-T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𝑡𝑎𝑚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𝑠𝑎𝑦𝚤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6" name="Dikdörtgen 15">
                <a:extLst>
                  <a:ext uri="{FF2B5EF4-FFF2-40B4-BE49-F238E27FC236}">
                    <a16:creationId xmlns:a16="http://schemas.microsoft.com/office/drawing/2014/main" id="{556A569A-E294-49D8-AD57-7112D353F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083946"/>
                <a:ext cx="1724658" cy="923330"/>
              </a:xfrm>
              <a:prstGeom prst="rect">
                <a:avLst/>
              </a:prstGeom>
              <a:blipFill>
                <a:blip r:embed="rId9"/>
                <a:stretch>
                  <a:fillRect b="-198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ağ Ayraç 16">
            <a:extLst>
              <a:ext uri="{FF2B5EF4-FFF2-40B4-BE49-F238E27FC236}">
                <a16:creationId xmlns:a16="http://schemas.microsoft.com/office/drawing/2014/main" id="{3F55932C-759D-4756-8727-C78152DD0CDE}"/>
              </a:ext>
            </a:extLst>
          </p:cNvPr>
          <p:cNvSpPr/>
          <p:nvPr/>
        </p:nvSpPr>
        <p:spPr>
          <a:xfrm>
            <a:off x="7572777" y="5030810"/>
            <a:ext cx="318790" cy="1080746"/>
          </a:xfrm>
          <a:prstGeom prst="righ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Dikdörtgen 17">
                <a:extLst>
                  <a:ext uri="{FF2B5EF4-FFF2-40B4-BE49-F238E27FC236}">
                    <a16:creationId xmlns:a16="http://schemas.microsoft.com/office/drawing/2014/main" id="{B25525CF-EF25-4215-9B8C-3B1F4C871A0C}"/>
                  </a:ext>
                </a:extLst>
              </p:cNvPr>
              <p:cNvSpPr/>
              <p:nvPr/>
            </p:nvSpPr>
            <p:spPr>
              <a:xfrm>
                <a:off x="8226449" y="5322525"/>
                <a:ext cx="2350772" cy="613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sSub>
                            <m:sSub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 : 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𝑟𝑎𝑠𝑖𝑦𝑜𝑛𝑎𝑙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𝑠𝑎𝑦𝚤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8" name="Dikdörtgen 17">
                <a:extLst>
                  <a:ext uri="{FF2B5EF4-FFF2-40B4-BE49-F238E27FC236}">
                    <a16:creationId xmlns:a16="http://schemas.microsoft.com/office/drawing/2014/main" id="{B25525CF-EF25-4215-9B8C-3B1F4C871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449" y="5322525"/>
                <a:ext cx="2350772" cy="61375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ikdörtgen 18">
                <a:extLst>
                  <a:ext uri="{FF2B5EF4-FFF2-40B4-BE49-F238E27FC236}">
                    <a16:creationId xmlns:a16="http://schemas.microsoft.com/office/drawing/2014/main" id="{3316F48E-D503-4239-A61A-23168C76075C}"/>
                  </a:ext>
                </a:extLst>
              </p:cNvPr>
              <p:cNvSpPr/>
              <p:nvPr/>
            </p:nvSpPr>
            <p:spPr>
              <a:xfrm>
                <a:off x="2340824" y="5033886"/>
                <a:ext cx="6254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19" name="Dikdörtgen 18">
                <a:extLst>
                  <a:ext uri="{FF2B5EF4-FFF2-40B4-BE49-F238E27FC236}">
                    <a16:creationId xmlns:a16="http://schemas.microsoft.com/office/drawing/2014/main" id="{3316F48E-D503-4239-A61A-23168C760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24" y="5033886"/>
                <a:ext cx="6254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37BDE524-2570-46A9-81A0-92EDFE34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8679-38E5-44EA-A40E-92F56A506D64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78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3391C6-4B25-4232-8598-2B03E63B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058" y="303336"/>
            <a:ext cx="10515600" cy="703821"/>
          </a:xfrm>
        </p:spPr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AB115121-D7DD-4DDD-8352-240878473A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091" y="1569455"/>
                <a:ext cx="10515600" cy="80166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tr-TR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i="1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tr-TR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den>
                            </m:f>
                            <m:r>
                              <a:rPr lang="tr-TR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tr-T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tr-TR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Periyodikmidir . Periyodik ise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tr-T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tr-T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tr-TR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nedir ?</a:t>
                </a:r>
              </a:p>
              <a:p>
                <a:pPr marL="0" indent="0">
                  <a:buNone/>
                </a:pPr>
                <a:endParaRPr lang="tr-T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tr-T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tr-T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AB115121-D7DD-4DDD-8352-240878473A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091" y="1569455"/>
                <a:ext cx="10515600" cy="801665"/>
              </a:xfrm>
              <a:blipFill>
                <a:blip r:embed="rId2"/>
                <a:stretch>
                  <a:fillRect t="-75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Dikdörtgen 3">
                <a:extLst>
                  <a:ext uri="{FF2B5EF4-FFF2-40B4-BE49-F238E27FC236}">
                    <a16:creationId xmlns:a16="http://schemas.microsoft.com/office/drawing/2014/main" id="{24AD9EB4-7664-4FA1-9DFB-098212E07E5D}"/>
                  </a:ext>
                </a:extLst>
              </p:cNvPr>
              <p:cNvSpPr/>
              <p:nvPr/>
            </p:nvSpPr>
            <p:spPr>
              <a:xfrm>
                <a:off x="869058" y="2569941"/>
                <a:ext cx="4438266" cy="7396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 smtClean="0"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tr-TR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0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tr-TR" sz="200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tr-TR" sz="200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lang="tr-T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000" i="1" smtClean="0">
                              <a:latin typeface="Cambria Math" panose="02040503050406030204" pitchFamily="18" charset="0"/>
                            </a:rPr>
                            <m:t>𝛺</m:t>
                          </m:r>
                        </m:num>
                        <m:den>
                          <m:r>
                            <a:rPr lang="tr-TR" sz="2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sz="20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tr-TR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tr-TR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200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tr-TR" sz="200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den>
                          </m:f>
                        </m:num>
                        <m:den>
                          <m:r>
                            <a:rPr lang="tr-TR" sz="2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sz="20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tr-TR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00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den>
                      </m:f>
                      <m:r>
                        <a:rPr lang="tr-TR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0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sSub>
                            <m:sSubPr>
                              <m:ctrlPr>
                                <a:rPr lang="tr-T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tr-TR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Dikdörtgen 3">
                <a:extLst>
                  <a:ext uri="{FF2B5EF4-FFF2-40B4-BE49-F238E27FC236}">
                    <a16:creationId xmlns:a16="http://schemas.microsoft.com/office/drawing/2014/main" id="{24AD9EB4-7664-4FA1-9DFB-098212E07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58" y="2569941"/>
                <a:ext cx="4438266" cy="7396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>
                <a:extLst>
                  <a:ext uri="{FF2B5EF4-FFF2-40B4-BE49-F238E27FC236}">
                    <a16:creationId xmlns:a16="http://schemas.microsoft.com/office/drawing/2014/main" id="{DC4A9B0B-B123-4710-B366-436F69E3F188}"/>
                  </a:ext>
                </a:extLst>
              </p:cNvPr>
              <p:cNvSpPr/>
              <p:nvPr/>
            </p:nvSpPr>
            <p:spPr>
              <a:xfrm>
                <a:off x="869058" y="3548434"/>
                <a:ext cx="1616853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tr-TR" sz="20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sz="2000" i="1" dirty="0" smtClean="0">
                          <a:latin typeface="Cambria Math" panose="02040503050406030204" pitchFamily="18" charset="0"/>
                        </a:rPr>
                        <m:t>=26⋅</m:t>
                      </m:r>
                      <m:r>
                        <a:rPr lang="tr-TR" sz="200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tr-T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tr-T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Dikdörtgen 4">
                <a:extLst>
                  <a:ext uri="{FF2B5EF4-FFF2-40B4-BE49-F238E27FC236}">
                    <a16:creationId xmlns:a16="http://schemas.microsoft.com/office/drawing/2014/main" id="{DC4A9B0B-B123-4710-B366-436F69E3F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58" y="3548434"/>
                <a:ext cx="1616853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>
                <a:extLst>
                  <a:ext uri="{FF2B5EF4-FFF2-40B4-BE49-F238E27FC236}">
                    <a16:creationId xmlns:a16="http://schemas.microsoft.com/office/drawing/2014/main" id="{BE097419-4406-4769-B62A-84ADC0661AB5}"/>
                  </a:ext>
                </a:extLst>
              </p:cNvPr>
              <p:cNvSpPr/>
              <p:nvPr/>
            </p:nvSpPr>
            <p:spPr>
              <a:xfrm>
                <a:off x="869058" y="4264354"/>
                <a:ext cx="23208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tr-TR" sz="20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sz="2000" i="1" dirty="0" smtClean="0">
                          <a:latin typeface="Cambria Math" panose="02040503050406030204" pitchFamily="18" charset="0"/>
                        </a:rPr>
                        <m:t>=26</m:t>
                      </m:r>
                      <m:r>
                        <a:rPr lang="tr-TR" sz="2000" b="0" i="1" dirty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tr-TR" sz="20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tr-TR" sz="20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tr-TR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Dikdörtgen 5">
                <a:extLst>
                  <a:ext uri="{FF2B5EF4-FFF2-40B4-BE49-F238E27FC236}">
                    <a16:creationId xmlns:a16="http://schemas.microsoft.com/office/drawing/2014/main" id="{BE097419-4406-4769-B62A-84ADC0661A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58" y="4264354"/>
                <a:ext cx="2320892" cy="400110"/>
              </a:xfrm>
              <a:prstGeom prst="rect">
                <a:avLst/>
              </a:prstGeom>
              <a:blipFill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Dikdörtgen 7">
                <a:extLst>
                  <a:ext uri="{FF2B5EF4-FFF2-40B4-BE49-F238E27FC236}">
                    <a16:creationId xmlns:a16="http://schemas.microsoft.com/office/drawing/2014/main" id="{24957788-A9D8-4AF6-86DC-804692C10598}"/>
                  </a:ext>
                </a:extLst>
              </p:cNvPr>
              <p:cNvSpPr/>
              <p:nvPr/>
            </p:nvSpPr>
            <p:spPr>
              <a:xfrm>
                <a:off x="869058" y="5022644"/>
                <a:ext cx="7824181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Sinyal periyodiktir ve periyod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tr-TR" sz="2400" i="1" dirty="0" smtClean="0">
                        <a:latin typeface="Cambria Math" panose="02040503050406030204" pitchFamily="18" charset="0"/>
                      </a:rPr>
                      <m:t>=26</m:t>
                    </m:r>
                  </m:oMath>
                </a14:m>
                <a:endParaRPr lang="tr-T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tr-T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Dikdörtgen 7">
                <a:extLst>
                  <a:ext uri="{FF2B5EF4-FFF2-40B4-BE49-F238E27FC236}">
                    <a16:creationId xmlns:a16="http://schemas.microsoft.com/office/drawing/2014/main" id="{24957788-A9D8-4AF6-86DC-804692C10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58" y="5022644"/>
                <a:ext cx="7824181" cy="738664"/>
              </a:xfrm>
              <a:prstGeom prst="rect">
                <a:avLst/>
              </a:prstGeom>
              <a:blipFill>
                <a:blip r:embed="rId6"/>
                <a:stretch>
                  <a:fillRect l="-1247" t="-661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EA546ED-7DE8-4407-9C90-A4B54E14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8679-38E5-44EA-A40E-92F56A506D64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772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5F968F-CDDF-49DA-AC13-FAC7A28F4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ikdörtgen 3">
                <a:extLst>
                  <a:ext uri="{FF2B5EF4-FFF2-40B4-BE49-F238E27FC236}">
                    <a16:creationId xmlns:a16="http://schemas.microsoft.com/office/drawing/2014/main" id="{B5091B9A-0E11-45ED-B764-B6BB4F60DF0C}"/>
                  </a:ext>
                </a:extLst>
              </p:cNvPr>
              <p:cNvSpPr/>
              <p:nvPr/>
            </p:nvSpPr>
            <p:spPr>
              <a:xfrm>
                <a:off x="691165" y="1441112"/>
                <a:ext cx="90066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tr-T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tr-TR" sz="2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tr-T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sz="2400" i="1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tr-T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  <m:t>0.6 </m:t>
                            </m:r>
                            <m:r>
                              <a:rPr lang="tr-TR" sz="24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tr-TR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Periyodikmidir . Periyodik ise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sz="2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tr-TR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tr-T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tr-TR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nedir ?</a:t>
                </a:r>
                <a:r>
                  <a:rPr lang="tr-T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tr-TR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Dikdörtgen 3">
                <a:extLst>
                  <a:ext uri="{FF2B5EF4-FFF2-40B4-BE49-F238E27FC236}">
                    <a16:creationId xmlns:a16="http://schemas.microsoft.com/office/drawing/2014/main" id="{B5091B9A-0E11-45ED-B764-B6BB4F60D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65" y="1441112"/>
                <a:ext cx="9006627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>
                <a:extLst>
                  <a:ext uri="{FF2B5EF4-FFF2-40B4-BE49-F238E27FC236}">
                    <a16:creationId xmlns:a16="http://schemas.microsoft.com/office/drawing/2014/main" id="{1F960B8D-328F-4B04-A9AB-7AC1AC43A4B4}"/>
                  </a:ext>
                </a:extLst>
              </p:cNvPr>
              <p:cNvSpPr/>
              <p:nvPr/>
            </p:nvSpPr>
            <p:spPr>
              <a:xfrm>
                <a:off x="691165" y="2028049"/>
                <a:ext cx="6946007" cy="936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=0.6            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⇒            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𝛺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sSub>
                            <m:sSub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: 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𝑟𝑎𝑠𝑖𝑦𝑜𝑛𝑎𝑙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𝑠𝑎𝑦𝚤</m:t>
                      </m:r>
                    </m:oMath>
                  </m:oMathPara>
                </a14:m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5" name="Dikdörtgen 4">
                <a:extLst>
                  <a:ext uri="{FF2B5EF4-FFF2-40B4-BE49-F238E27FC236}">
                    <a16:creationId xmlns:a16="http://schemas.microsoft.com/office/drawing/2014/main" id="{1F960B8D-328F-4B04-A9AB-7AC1AC43A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65" y="2028049"/>
                <a:ext cx="6946007" cy="9367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ikdörtgen 5">
            <a:extLst>
              <a:ext uri="{FF2B5EF4-FFF2-40B4-BE49-F238E27FC236}">
                <a16:creationId xmlns:a16="http://schemas.microsoft.com/office/drawing/2014/main" id="{B1CF0369-4CD4-41DB-9961-7D764DCA8B78}"/>
              </a:ext>
            </a:extLst>
          </p:cNvPr>
          <p:cNvSpPr/>
          <p:nvPr/>
        </p:nvSpPr>
        <p:spPr>
          <a:xfrm>
            <a:off x="691165" y="3090116"/>
            <a:ext cx="3317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Sinyal periyodik değildir.</a:t>
            </a:r>
            <a:endParaRPr lang="tr-TR" sz="2400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E27A64B2-4A6A-4307-98A1-C56E3F5C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8679-38E5-44EA-A40E-92F56A506D64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233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660071-45D8-4998-9D4A-CBB05664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36A3C460-9F27-4B77-BD59-C4B11D03A392}"/>
                  </a:ext>
                </a:extLst>
              </p:cNvPr>
              <p:cNvSpPr txBox="1"/>
              <p:nvPr/>
            </p:nvSpPr>
            <p:spPr>
              <a:xfrm>
                <a:off x="987486" y="1429554"/>
                <a:ext cx="10217028" cy="606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28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tr-T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8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tr-TR" sz="2800" i="1" smtClean="0">
                        <a:latin typeface="Cambria Math" panose="02040503050406030204" pitchFamily="18" charset="0"/>
                      </a:rPr>
                      <m:t>=5</m:t>
                    </m:r>
                    <m:sSup>
                      <m:sSupPr>
                        <m:ctrlPr>
                          <a:rPr lang="tr-T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800" i="1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tr-TR" sz="280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tr-TR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tr-T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sz="28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tr-TR" sz="280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tr-TR" sz="28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  <m:r>
                          <a:rPr lang="tr-TR" sz="28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tr-T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tr-TR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Periyodikmidir . Periyodik ise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sz="2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tr-TR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tr-TR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tr-TR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nedir ?</a:t>
                </a:r>
                <a:r>
                  <a:rPr lang="tr-T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36A3C460-9F27-4B77-BD59-C4B11D03A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86" y="1429554"/>
                <a:ext cx="10217028" cy="606641"/>
              </a:xfrm>
              <a:prstGeom prst="rect">
                <a:avLst/>
              </a:prstGeom>
              <a:blipFill>
                <a:blip r:embed="rId2"/>
                <a:stretch>
                  <a:fillRect r="-239" b="-3535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>
                <a:extLst>
                  <a:ext uri="{FF2B5EF4-FFF2-40B4-BE49-F238E27FC236}">
                    <a16:creationId xmlns:a16="http://schemas.microsoft.com/office/drawing/2014/main" id="{4210DBB5-C824-4259-88B1-603ADD5438B3}"/>
                  </a:ext>
                </a:extLst>
              </p:cNvPr>
              <p:cNvSpPr/>
              <p:nvPr/>
            </p:nvSpPr>
            <p:spPr>
              <a:xfrm>
                <a:off x="838200" y="2286322"/>
                <a:ext cx="5106141" cy="677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sz="2000" i="1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tr-TR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tr-TR" sz="2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d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tr-T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000" dirty="0" smtClean="0">
                          <a:latin typeface="Cambria Math" panose="02040503050406030204" pitchFamily="18" charset="0"/>
                        </a:rPr>
                        <m:t>5</m:t>
                      </m:r>
                      <m:func>
                        <m:funcPr>
                          <m:ctrlPr>
                            <a:rPr lang="tr-TR" sz="2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2000" i="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tr-T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000" i="0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tr-TR" sz="2000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tr-TR" sz="2000" i="0" dirty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  <m:r>
                                <a:rPr lang="tr-TR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tr-TR" sz="2000" i="0" dirty="0">
                          <a:latin typeface="Cambria Math" panose="02040503050406030204" pitchFamily="18" charset="0"/>
                        </a:rPr>
                        <m:t>+5</m:t>
                      </m:r>
                      <m:func>
                        <m:funcPr>
                          <m:ctrlPr>
                            <a:rPr lang="tr-TR" sz="2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2000" i="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tr-T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2000" i="0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tr-TR" sz="2000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tr-TR" sz="2000" i="0" dirty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  <m:r>
                                <a:rPr lang="tr-TR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tr-TR" sz="2000" dirty="0"/>
              </a:p>
            </p:txBody>
          </p:sp>
        </mc:Choice>
        <mc:Fallback xmlns="">
          <p:sp>
            <p:nvSpPr>
              <p:cNvPr id="6" name="Dikdörtgen 5">
                <a:extLst>
                  <a:ext uri="{FF2B5EF4-FFF2-40B4-BE49-F238E27FC236}">
                    <a16:creationId xmlns:a16="http://schemas.microsoft.com/office/drawing/2014/main" id="{4210DBB5-C824-4259-88B1-603ADD5438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86322"/>
                <a:ext cx="5106141" cy="6776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>
                <a:extLst>
                  <a:ext uri="{FF2B5EF4-FFF2-40B4-BE49-F238E27FC236}">
                    <a16:creationId xmlns:a16="http://schemas.microsoft.com/office/drawing/2014/main" id="{29783818-36CE-46FB-B845-B6E38666E32B}"/>
                  </a:ext>
                </a:extLst>
              </p:cNvPr>
              <p:cNvSpPr/>
              <p:nvPr/>
            </p:nvSpPr>
            <p:spPr>
              <a:xfrm>
                <a:off x="558658" y="3274818"/>
                <a:ext cx="3688702" cy="904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     ⇒     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𝛺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tr-T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tr-T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Dikdörtgen 6">
                <a:extLst>
                  <a:ext uri="{FF2B5EF4-FFF2-40B4-BE49-F238E27FC236}">
                    <a16:creationId xmlns:a16="http://schemas.microsoft.com/office/drawing/2014/main" id="{29783818-36CE-46FB-B845-B6E38666E3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8" y="3274818"/>
                <a:ext cx="3688702" cy="904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Dikdörtgen 7">
                <a:extLst>
                  <a:ext uri="{FF2B5EF4-FFF2-40B4-BE49-F238E27FC236}">
                    <a16:creationId xmlns:a16="http://schemas.microsoft.com/office/drawing/2014/main" id="{9EB72240-4FAE-43DB-8140-0186F150531A}"/>
                  </a:ext>
                </a:extLst>
              </p:cNvPr>
              <p:cNvSpPr/>
              <p:nvPr/>
            </p:nvSpPr>
            <p:spPr>
              <a:xfrm>
                <a:off x="838200" y="4373409"/>
                <a:ext cx="2720617" cy="659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tr-T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tr-TR" i="0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i="0" dirty="0">
                          <a:latin typeface="Cambria Math" panose="02040503050406030204" pitchFamily="18" charset="0"/>
                        </a:rPr>
                        <m:t>=7</m:t>
                      </m:r>
                      <m:f>
                        <m:fPr>
                          <m:ctrlPr>
                            <a:rPr lang="tr-T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tr-TR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8" name="Dikdörtgen 7">
                <a:extLst>
                  <a:ext uri="{FF2B5EF4-FFF2-40B4-BE49-F238E27FC236}">
                    <a16:creationId xmlns:a16="http://schemas.microsoft.com/office/drawing/2014/main" id="{9EB72240-4FAE-43DB-8140-0186F1505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73409"/>
                <a:ext cx="2720617" cy="6597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Dikdörtgen 8">
                <a:extLst>
                  <a:ext uri="{FF2B5EF4-FFF2-40B4-BE49-F238E27FC236}">
                    <a16:creationId xmlns:a16="http://schemas.microsoft.com/office/drawing/2014/main" id="{917460D6-1948-4DE8-B3AF-414C36BD2CE4}"/>
                  </a:ext>
                </a:extLst>
              </p:cNvPr>
              <p:cNvSpPr/>
              <p:nvPr/>
            </p:nvSpPr>
            <p:spPr>
              <a:xfrm>
                <a:off x="838200" y="5428446"/>
                <a:ext cx="1980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tr-TR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tr-TR" i="1" dirty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tr-TR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tr-TR" i="1" dirty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9" name="Dikdörtgen 8">
                <a:extLst>
                  <a:ext uri="{FF2B5EF4-FFF2-40B4-BE49-F238E27FC236}">
                    <a16:creationId xmlns:a16="http://schemas.microsoft.com/office/drawing/2014/main" id="{917460D6-1948-4DE8-B3AF-414C36BD2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28446"/>
                <a:ext cx="19802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kdörtgen 9">
                <a:extLst>
                  <a:ext uri="{FF2B5EF4-FFF2-40B4-BE49-F238E27FC236}">
                    <a16:creationId xmlns:a16="http://schemas.microsoft.com/office/drawing/2014/main" id="{D45147FF-3AB1-460C-A5F5-1684FA53E681}"/>
                  </a:ext>
                </a:extLst>
              </p:cNvPr>
              <p:cNvSpPr/>
              <p:nvPr/>
            </p:nvSpPr>
            <p:spPr>
              <a:xfrm>
                <a:off x="5321036" y="5459224"/>
                <a:ext cx="4089966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Sinyal periyodiktir ve periyod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tr-TR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000" b="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tr-T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tr-T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Dikdörtgen 9">
                <a:extLst>
                  <a:ext uri="{FF2B5EF4-FFF2-40B4-BE49-F238E27FC236}">
                    <a16:creationId xmlns:a16="http://schemas.microsoft.com/office/drawing/2014/main" id="{D45147FF-3AB1-460C-A5F5-1684FA53E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036" y="5459224"/>
                <a:ext cx="4089966" cy="677108"/>
              </a:xfrm>
              <a:prstGeom prst="rect">
                <a:avLst/>
              </a:prstGeom>
              <a:blipFill>
                <a:blip r:embed="rId7"/>
                <a:stretch>
                  <a:fillRect l="-1639" t="-540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DC507690-3017-4F29-A1AE-BD8C158D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8679-38E5-44EA-A40E-92F56A506D64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243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07EDD2-B2E0-466D-8B29-97719446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92"/>
            <a:ext cx="10515600" cy="961399"/>
          </a:xfrm>
        </p:spPr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ikdörtgen 3">
                <a:extLst>
                  <a:ext uri="{FF2B5EF4-FFF2-40B4-BE49-F238E27FC236}">
                    <a16:creationId xmlns:a16="http://schemas.microsoft.com/office/drawing/2014/main" id="{9D9BABC3-8E5B-47E2-A4F1-854A9BFD1582}"/>
                  </a:ext>
                </a:extLst>
              </p:cNvPr>
              <p:cNvSpPr/>
              <p:nvPr/>
            </p:nvSpPr>
            <p:spPr>
              <a:xfrm>
                <a:off x="1039269" y="1167412"/>
                <a:ext cx="10515600" cy="6966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tr-T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tr-T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tr-TR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2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tr-TR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tr-TR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tr-TR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sz="28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tr-TR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tr-TR" sz="28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tr-TR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tr-TR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tr-TR" sz="28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sSup>
                      <m:sSupPr>
                        <m:ctrlPr>
                          <a:rPr lang="tr-TR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tr-TR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tr-TR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tr-TR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sz="2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tr-TR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tr-TR" sz="2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tr-TR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tr-TR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tr-TR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tr-TR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Periyodikmidir . Periyodik ise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tr-T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tr-TR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tr-TR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nedir ?</a:t>
                </a:r>
                <a:r>
                  <a:rPr lang="tr-T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Dikdörtgen 3">
                <a:extLst>
                  <a:ext uri="{FF2B5EF4-FFF2-40B4-BE49-F238E27FC236}">
                    <a16:creationId xmlns:a16="http://schemas.microsoft.com/office/drawing/2014/main" id="{9D9BABC3-8E5B-47E2-A4F1-854A9BFD15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69" y="1167412"/>
                <a:ext cx="10515600" cy="696666"/>
              </a:xfrm>
              <a:prstGeom prst="rect">
                <a:avLst/>
              </a:prstGeom>
              <a:blipFill>
                <a:blip r:embed="rId2"/>
                <a:stretch>
                  <a:fillRect b="-1228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ol Ayraç 7">
            <a:extLst>
              <a:ext uri="{FF2B5EF4-FFF2-40B4-BE49-F238E27FC236}">
                <a16:creationId xmlns:a16="http://schemas.microsoft.com/office/drawing/2014/main" id="{0F3F8BC0-59ED-4AC5-8DDD-BA68D93126E5}"/>
              </a:ext>
            </a:extLst>
          </p:cNvPr>
          <p:cNvSpPr/>
          <p:nvPr/>
        </p:nvSpPr>
        <p:spPr>
          <a:xfrm rot="16200000">
            <a:off x="2689337" y="1317123"/>
            <a:ext cx="294473" cy="1152660"/>
          </a:xfrm>
          <a:prstGeom prst="leftBrac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Sol Ayraç 9">
            <a:extLst>
              <a:ext uri="{FF2B5EF4-FFF2-40B4-BE49-F238E27FC236}">
                <a16:creationId xmlns:a16="http://schemas.microsoft.com/office/drawing/2014/main" id="{F4DF4C4F-6934-4B2C-8FA6-FC3A6C93FD6C}"/>
              </a:ext>
            </a:extLst>
          </p:cNvPr>
          <p:cNvSpPr/>
          <p:nvPr/>
        </p:nvSpPr>
        <p:spPr>
          <a:xfrm rot="16200000">
            <a:off x="4574424" y="1302187"/>
            <a:ext cx="294473" cy="1152660"/>
          </a:xfrm>
          <a:prstGeom prst="leftBrac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Dikdörtgen 10">
                <a:extLst>
                  <a:ext uri="{FF2B5EF4-FFF2-40B4-BE49-F238E27FC236}">
                    <a16:creationId xmlns:a16="http://schemas.microsoft.com/office/drawing/2014/main" id="{3E56FA56-9DFE-4F3F-B51C-7CCFF646298C}"/>
                  </a:ext>
                </a:extLst>
              </p:cNvPr>
              <p:cNvSpPr/>
              <p:nvPr/>
            </p:nvSpPr>
            <p:spPr>
              <a:xfrm>
                <a:off x="2456886" y="2173006"/>
                <a:ext cx="759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" name="Dikdörtgen 10">
                <a:extLst>
                  <a:ext uri="{FF2B5EF4-FFF2-40B4-BE49-F238E27FC236}">
                    <a16:creationId xmlns:a16="http://schemas.microsoft.com/office/drawing/2014/main" id="{3E56FA56-9DFE-4F3F-B51C-7CCFF64629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86" y="2173006"/>
                <a:ext cx="7593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ikdörtgen 12">
                <a:extLst>
                  <a:ext uri="{FF2B5EF4-FFF2-40B4-BE49-F238E27FC236}">
                    <a16:creationId xmlns:a16="http://schemas.microsoft.com/office/drawing/2014/main" id="{EEF2D1F0-5469-4FF0-9366-6FC5BF1ED8C5}"/>
                  </a:ext>
                </a:extLst>
              </p:cNvPr>
              <p:cNvSpPr/>
              <p:nvPr/>
            </p:nvSpPr>
            <p:spPr>
              <a:xfrm>
                <a:off x="4461698" y="2175392"/>
                <a:ext cx="7646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" name="Dikdörtgen 12">
                <a:extLst>
                  <a:ext uri="{FF2B5EF4-FFF2-40B4-BE49-F238E27FC236}">
                    <a16:creationId xmlns:a16="http://schemas.microsoft.com/office/drawing/2014/main" id="{EEF2D1F0-5469-4FF0-9366-6FC5BF1ED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698" y="2175392"/>
                <a:ext cx="7646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ikdörtgen 13">
                <a:extLst>
                  <a:ext uri="{FF2B5EF4-FFF2-40B4-BE49-F238E27FC236}">
                    <a16:creationId xmlns:a16="http://schemas.microsoft.com/office/drawing/2014/main" id="{D6472AE0-F02E-4B0D-BA75-030CD276D5C5}"/>
                  </a:ext>
                </a:extLst>
              </p:cNvPr>
              <p:cNvSpPr/>
              <p:nvPr/>
            </p:nvSpPr>
            <p:spPr>
              <a:xfrm>
                <a:off x="3530901" y="2175893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dirty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4" name="Dikdörtgen 13">
                <a:extLst>
                  <a:ext uri="{FF2B5EF4-FFF2-40B4-BE49-F238E27FC236}">
                    <a16:creationId xmlns:a16="http://schemas.microsoft.com/office/drawing/2014/main" id="{D6472AE0-F02E-4B0D-BA75-030CD276D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901" y="2175893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ikdörtgen 14">
                <a:extLst>
                  <a:ext uri="{FF2B5EF4-FFF2-40B4-BE49-F238E27FC236}">
                    <a16:creationId xmlns:a16="http://schemas.microsoft.com/office/drawing/2014/main" id="{662927CC-74C3-4946-AF4B-D347E9BF11F4}"/>
                  </a:ext>
                </a:extLst>
              </p:cNvPr>
              <p:cNvSpPr/>
              <p:nvPr/>
            </p:nvSpPr>
            <p:spPr>
              <a:xfrm>
                <a:off x="588650" y="2854153"/>
                <a:ext cx="7475149" cy="549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000" i="1" smtClean="0">
                        <a:latin typeface="Cambria Math" panose="02040503050406030204" pitchFamily="18" charset="0"/>
                      </a:rPr>
                      <m:t>𝛺</m:t>
                    </m:r>
                    <m:r>
                      <a:rPr lang="tr-TR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tr-TR" sz="2000" i="1">
                        <a:latin typeface="Cambria Math" panose="02040503050406030204" pitchFamily="18" charset="0"/>
                      </a:rPr>
                      <m:t>     ⇒     </m:t>
                    </m:r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𝛺</m:t>
                        </m:r>
                      </m:num>
                      <m:den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tr-T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tr-TR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tr-T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num>
                      <m:den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tr-T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tr-T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sSub>
                          <m:sSubPr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tr-T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tr-TR" sz="200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=3 ,    </m:t>
                    </m:r>
                    <m:r>
                      <a:rPr lang="tr-TR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tr-TR" sz="20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tr-T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Dikdörtgen 14">
                <a:extLst>
                  <a:ext uri="{FF2B5EF4-FFF2-40B4-BE49-F238E27FC236}">
                    <a16:creationId xmlns:a16="http://schemas.microsoft.com/office/drawing/2014/main" id="{662927CC-74C3-4946-AF4B-D347E9BF1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50" y="2854153"/>
                <a:ext cx="7475149" cy="549318"/>
              </a:xfrm>
              <a:prstGeom prst="rect">
                <a:avLst/>
              </a:prstGeom>
              <a:blipFill>
                <a:blip r:embed="rId6"/>
                <a:stretch>
                  <a:fillRect t="-68889" b="-50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ikdörtgen 16">
                <a:extLst>
                  <a:ext uri="{FF2B5EF4-FFF2-40B4-BE49-F238E27FC236}">
                    <a16:creationId xmlns:a16="http://schemas.microsoft.com/office/drawing/2014/main" id="{360CCDC9-952C-4B64-8B6D-2DCFD859883E}"/>
                  </a:ext>
                </a:extLst>
              </p:cNvPr>
              <p:cNvSpPr/>
              <p:nvPr/>
            </p:nvSpPr>
            <p:spPr>
              <a:xfrm>
                <a:off x="577084" y="4061755"/>
                <a:ext cx="7329376" cy="549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000" i="1">
                        <a:latin typeface="Cambria Math" panose="02040503050406030204" pitchFamily="18" charset="0"/>
                      </a:rPr>
                      <m:t>𝛺</m:t>
                    </m:r>
                    <m:r>
                      <a:rPr lang="tr-T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tr-TR" sz="2000" i="1">
                        <a:latin typeface="Cambria Math" panose="02040503050406030204" pitchFamily="18" charset="0"/>
                      </a:rPr>
                      <m:t>     ⇒       </m:t>
                    </m:r>
                    <m:f>
                      <m:f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𝛺</m:t>
                        </m:r>
                      </m:num>
                      <m:den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tr-T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tr-TR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tr-T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num>
                      <m:den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tr-T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tr-T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sSub>
                          <m:sSubPr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tr-T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tr-TR" sz="2000" i="1">
                        <a:latin typeface="Cambria Math" panose="02040503050406030204" pitchFamily="18" charset="0"/>
                      </a:rPr>
                      <m:t>     ⇒   </m:t>
                    </m:r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8  ,  </m:t>
                    </m:r>
                    <m:r>
                      <a:rPr lang="tr-TR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tr-TR" sz="200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tr-T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Dikdörtgen 16">
                <a:extLst>
                  <a:ext uri="{FF2B5EF4-FFF2-40B4-BE49-F238E27FC236}">
                    <a16:creationId xmlns:a16="http://schemas.microsoft.com/office/drawing/2014/main" id="{360CCDC9-952C-4B64-8B6D-2DCFD85988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84" y="4061755"/>
                <a:ext cx="7329376" cy="549831"/>
              </a:xfrm>
              <a:prstGeom prst="rect">
                <a:avLst/>
              </a:prstGeom>
              <a:blipFill>
                <a:blip r:embed="rId7"/>
                <a:stretch>
                  <a:fillRect t="-68889" b="-50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Dikdörtgen 17">
                <a:extLst>
                  <a:ext uri="{FF2B5EF4-FFF2-40B4-BE49-F238E27FC236}">
                    <a16:creationId xmlns:a16="http://schemas.microsoft.com/office/drawing/2014/main" id="{B3C246B2-AD14-40B8-BE74-F36E22C28EAC}"/>
                  </a:ext>
                </a:extLst>
              </p:cNvPr>
              <p:cNvSpPr/>
              <p:nvPr/>
            </p:nvSpPr>
            <p:spPr>
              <a:xfrm>
                <a:off x="577084" y="3507814"/>
                <a:ext cx="42726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tr-TR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Sinyal periyodiktir ve periyod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tr-T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Dikdörtgen 17">
                <a:extLst>
                  <a:ext uri="{FF2B5EF4-FFF2-40B4-BE49-F238E27FC236}">
                    <a16:creationId xmlns:a16="http://schemas.microsoft.com/office/drawing/2014/main" id="{B3C246B2-AD14-40B8-BE74-F36E22C28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84" y="3507814"/>
                <a:ext cx="4272645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Dikdörtgen 19">
                <a:extLst>
                  <a:ext uri="{FF2B5EF4-FFF2-40B4-BE49-F238E27FC236}">
                    <a16:creationId xmlns:a16="http://schemas.microsoft.com/office/drawing/2014/main" id="{B40FF412-C3B4-4552-A161-14FE4EFCC4E4}"/>
                  </a:ext>
                </a:extLst>
              </p:cNvPr>
              <p:cNvSpPr/>
              <p:nvPr/>
            </p:nvSpPr>
            <p:spPr>
              <a:xfrm>
                <a:off x="593950" y="4754253"/>
                <a:ext cx="448524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tr-TR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Sinyal periyodiktir ve periyod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tr-T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Dikdörtgen 19">
                <a:extLst>
                  <a:ext uri="{FF2B5EF4-FFF2-40B4-BE49-F238E27FC236}">
                    <a16:creationId xmlns:a16="http://schemas.microsoft.com/office/drawing/2014/main" id="{B40FF412-C3B4-4552-A161-14FE4EFCC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50" y="4754253"/>
                <a:ext cx="4485246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Dikdörtgen 26">
                <a:extLst>
                  <a:ext uri="{FF2B5EF4-FFF2-40B4-BE49-F238E27FC236}">
                    <a16:creationId xmlns:a16="http://schemas.microsoft.com/office/drawing/2014/main" id="{B0F862F9-C283-4F2A-B51B-1C67302D32C7}"/>
                  </a:ext>
                </a:extLst>
              </p:cNvPr>
              <p:cNvSpPr/>
              <p:nvPr/>
            </p:nvSpPr>
            <p:spPr>
              <a:xfrm>
                <a:off x="588650" y="5413443"/>
                <a:ext cx="38730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𝑂𝐾𝐸𝐾</m:t>
                    </m:r>
                  </m:oMath>
                </a14:m>
                <a:r>
                  <a:rPr lang="tr-TR" b="0" dirty="0"/>
                  <a:t> </a:t>
                </a:r>
                <a:r>
                  <a:rPr lang="tr-T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𝑂𝐾𝐸𝐾</m:t>
                    </m:r>
                    <m:d>
                      <m:d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3 ,  8</m:t>
                        </m:r>
                      </m:e>
                    </m:d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27" name="Dikdörtgen 26">
                <a:extLst>
                  <a:ext uri="{FF2B5EF4-FFF2-40B4-BE49-F238E27FC236}">
                    <a16:creationId xmlns:a16="http://schemas.microsoft.com/office/drawing/2014/main" id="{B0F862F9-C283-4F2A-B51B-1C67302D3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50" y="5413443"/>
                <a:ext cx="3873048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Dikdörtgen 28">
                <a:extLst>
                  <a:ext uri="{FF2B5EF4-FFF2-40B4-BE49-F238E27FC236}">
                    <a16:creationId xmlns:a16="http://schemas.microsoft.com/office/drawing/2014/main" id="{DB38E5B0-6381-4513-8384-8E3F72B196CA}"/>
                  </a:ext>
                </a:extLst>
              </p:cNvPr>
              <p:cNvSpPr/>
              <p:nvPr/>
            </p:nvSpPr>
            <p:spPr>
              <a:xfrm>
                <a:off x="5893943" y="5233388"/>
                <a:ext cx="4339711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tr-TR" dirty="0"/>
                  <a:t> 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Sinyal periyodiktir ve periyod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tr-T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endParaRPr lang="tr-T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Dikdörtgen 28">
                <a:extLst>
                  <a:ext uri="{FF2B5EF4-FFF2-40B4-BE49-F238E27FC236}">
                    <a16:creationId xmlns:a16="http://schemas.microsoft.com/office/drawing/2014/main" id="{DB38E5B0-6381-4513-8384-8E3F72B196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943" y="5233388"/>
                <a:ext cx="4339711" cy="9144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5D964E58-B269-426A-925D-AA7806D7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8679-38E5-44EA-A40E-92F56A506D64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964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125</Words>
  <Application>Microsoft Office PowerPoint</Application>
  <PresentationFormat>Geniş ekran</PresentationFormat>
  <Paragraphs>57</Paragraphs>
  <Slides>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4" baseType="lpstr">
      <vt:lpstr>MS PGothic</vt:lpstr>
      <vt:lpstr>MS PGothic</vt:lpstr>
      <vt:lpstr>Arial</vt:lpstr>
      <vt:lpstr>Calibri</vt:lpstr>
      <vt:lpstr>Calibri Light</vt:lpstr>
      <vt:lpstr>Cambria Math</vt:lpstr>
      <vt:lpstr>Times New Roman</vt:lpstr>
      <vt:lpstr>Office Teması</vt:lpstr>
      <vt:lpstr>Periodicity in Discrete-Time</vt:lpstr>
      <vt:lpstr>Ayrık Zamanda Periyodiklik</vt:lpstr>
      <vt:lpstr>                          Example 1</vt:lpstr>
      <vt:lpstr>                              Example 2</vt:lpstr>
      <vt:lpstr>                            Example 3</vt:lpstr>
      <vt:lpstr>                           Example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Ayrık Zamanda Periyodiklik</dc:title>
  <dc:creator>Ahmet</dc:creator>
  <cp:lastModifiedBy>Toshıba</cp:lastModifiedBy>
  <cp:revision>15</cp:revision>
  <dcterms:created xsi:type="dcterms:W3CDTF">2019-11-07T10:30:13Z</dcterms:created>
  <dcterms:modified xsi:type="dcterms:W3CDTF">2020-10-04T20:47:55Z</dcterms:modified>
</cp:coreProperties>
</file>