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58" r:id="rId3"/>
    <p:sldId id="488" r:id="rId4"/>
    <p:sldId id="265" r:id="rId5"/>
    <p:sldId id="264" r:id="rId6"/>
    <p:sldId id="266" r:id="rId7"/>
    <p:sldId id="476" r:id="rId8"/>
    <p:sldId id="261" r:id="rId9"/>
    <p:sldId id="489" r:id="rId10"/>
    <p:sldId id="259" r:id="rId11"/>
    <p:sldId id="260" r:id="rId12"/>
    <p:sldId id="262" r:id="rId13"/>
    <p:sldId id="263" r:id="rId14"/>
    <p:sldId id="490" r:id="rId1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E9"/>
    <a:srgbClr val="CF35E3"/>
    <a:srgbClr val="DA00FF"/>
    <a:srgbClr val="1FE0E0"/>
    <a:srgbClr val="FC1107"/>
    <a:srgbClr val="EB070B"/>
    <a:srgbClr val="C32A10"/>
    <a:srgbClr val="008000"/>
    <a:srgbClr val="800040"/>
    <a:srgbClr val="FFC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660"/>
  </p:normalViewPr>
  <p:slideViewPr>
    <p:cSldViewPr>
      <p:cViewPr varScale="1">
        <p:scale>
          <a:sx n="85" d="100"/>
          <a:sy n="85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52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7.e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C1538-8C06-C145-B348-B6B904A0B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6889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427538"/>
            <a:ext cx="505618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08DF4-B55E-EC42-B023-904EB67A61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6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121CCD4-CCBE-4D16-B9C7-5DFE65E5B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C8B21C8-98A9-40E4-9C73-4B257FBD2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B9383D7-288A-4C90-BE23-845BC1B2B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C3C8401-9342-426C-A374-9DEFB4A1519A}" type="slidenum">
              <a:rPr lang="en-US" altLang="tr-TR" sz="1200" smtClean="0"/>
              <a:pPr/>
              <a:t>1</a:t>
            </a:fld>
            <a:endParaRPr lang="en-US" altLang="tr-T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25E6C7D9-E153-A246-A118-12F94377C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F0256674-A60C-E94E-9F9F-1C820431A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881BF9C-558B-2145-8DFD-3FA67EFD8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48456A70-0021-B84E-925B-88B7CCC4D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33EDC96D-55DE-CA44-A250-A00E3EA1F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95762E6C-DE49-564A-8C5A-CB9F777757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B41D315A-3C59-1141-9ADA-E7C044A046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A4D5F681-E361-EC4F-A31C-2C6443428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8B3C100E-1D49-9B4B-9283-CFA0E9FD4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98833C8E-FE58-5C4B-9D16-66EC237C2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7728885-51BE-1D4A-AD7E-30D0C367F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/>
              <a:t>15-</a:t>
            </a:r>
            <a:fld id="{B4EAA76D-941B-F24A-9A99-FA0C585D5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4.png"/><Relationship Id="rId28" Type="http://schemas.openxmlformats.org/officeDocument/2006/relationships/image" Target="../media/image23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1B912C-7EAA-4A6D-9D6F-C7BF65706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</a:rPr>
              <a:t>Continuous-Time Fourier Transform</a:t>
            </a:r>
            <a:endParaRPr lang="en-US" b="1" dirty="0">
              <a:ea typeface="+mj-ea"/>
            </a:endParaRP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E0EB8458-2353-41A0-B817-EA4518A3B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895600"/>
            <a:ext cx="76962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Prof. Adnan </a:t>
            </a:r>
            <a:r>
              <a:rPr lang="en-US" dirty="0" err="1">
                <a:solidFill>
                  <a:schemeClr val="tx1"/>
                </a:solidFill>
                <a:ea typeface="+mn-ea"/>
              </a:rPr>
              <a:t>Kavak</a:t>
            </a:r>
            <a:r>
              <a:rPr lang="en-US" dirty="0">
                <a:solidFill>
                  <a:schemeClr val="tx1"/>
                </a:solidFill>
                <a:ea typeface="+mn-ea"/>
              </a:rPr>
              <a:t> </a:t>
            </a:r>
          </a:p>
          <a:p>
            <a:pPr>
              <a:defRPr/>
            </a:pPr>
            <a:r>
              <a:rPr lang="en-US" dirty="0">
                <a:ea typeface="+mn-ea"/>
              </a:rPr>
              <a:t>Computer Engineering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Kocaeli</a:t>
            </a:r>
            <a:r>
              <a:rPr lang="en-US" dirty="0">
                <a:ea typeface="+mn-ea"/>
              </a:rPr>
              <a:t> University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id="{2C0CC90A-DF7D-4D86-B239-4E06026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chemeClr val="tx1"/>
                </a:solidFill>
              </a:rPr>
              <a:t>Signals and Systems                           Fall </a:t>
            </a:r>
            <a:r>
              <a:rPr lang="en-US" altLang="tr-TR" sz="2400" b="0" i="1" dirty="0" smtClean="0">
                <a:solidFill>
                  <a:schemeClr val="tx1"/>
                </a:solidFill>
              </a:rPr>
              <a:t>20</a:t>
            </a:r>
            <a:r>
              <a:rPr lang="tr-TR" altLang="tr-TR" sz="2400" b="0" i="1" dirty="0" smtClean="0">
                <a:solidFill>
                  <a:schemeClr val="tx1"/>
                </a:solidFill>
              </a:rPr>
              <a:t>20</a:t>
            </a:r>
            <a:endParaRPr lang="en-US" altLang="tr-TR" sz="2400" b="0" dirty="0">
              <a:solidFill>
                <a:schemeClr val="tx1"/>
              </a:solidFill>
            </a:endParaRP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15052E2B-39C1-4CD1-B26F-B47330BA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000" b="0" i="1"/>
              <a:t>This slides were used in EE313 course at UT Austin, which are adopted and used in this course with Courtesy of Prof. Brian L. Evans</a:t>
            </a:r>
          </a:p>
        </p:txBody>
      </p:sp>
      <p:sp>
        <p:nvSpPr>
          <p:cNvPr id="6150" name="TextBox 1">
            <a:extLst>
              <a:ext uri="{FF2B5EF4-FFF2-40B4-BE49-F238E27FC236}">
                <a16:creationId xmlns:a16="http://schemas.microsoft.com/office/drawing/2014/main" id="{B7B4D7D5-4287-46F0-952C-0C3BC9A53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000" b="0">
                <a:solidFill>
                  <a:srgbClr val="0000FF"/>
                </a:solidFill>
              </a:rPr>
              <a:t>Textbook: Linear Systems and Signals, B.P. Lathi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6AD29A5-8B69-4019-80BB-209B15FB2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Scaling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3ED40F0A-1145-44FC-B050-47CA5B106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8006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tr-TR"/>
              <a:t>Given                   and that </a:t>
            </a:r>
            <a:r>
              <a:rPr lang="en-US" altLang="tr-TR" i="1"/>
              <a:t>a</a:t>
            </a:r>
            <a:r>
              <a:rPr lang="en-US" altLang="tr-TR"/>
              <a:t> </a:t>
            </a:r>
            <a:r>
              <a:rPr lang="en-US" altLang="tr-TR">
                <a:sym typeface="Symbol" panose="05050102010706020507" pitchFamily="18" charset="2"/>
              </a:rPr>
              <a:t> </a:t>
            </a:r>
            <a:r>
              <a:rPr lang="en-US" altLang="tr-TR"/>
              <a:t>0</a:t>
            </a:r>
          </a:p>
          <a:p>
            <a:pPr>
              <a:buFontTx/>
              <a:buNone/>
            </a:pPr>
            <a:endParaRPr lang="en-US" altLang="tr-TR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altLang="tr-TR"/>
              <a:t>|</a:t>
            </a:r>
            <a:r>
              <a:rPr lang="en-US" altLang="tr-TR" i="1"/>
              <a:t>a</a:t>
            </a:r>
            <a:r>
              <a:rPr lang="en-US" altLang="tr-TR"/>
              <a:t>| &gt; 1: compress time axis, expand frequency axis</a:t>
            </a:r>
          </a:p>
          <a:p>
            <a:pPr lvl="1">
              <a:buFontTx/>
              <a:buNone/>
            </a:pPr>
            <a:r>
              <a:rPr lang="en-US" altLang="tr-TR"/>
              <a:t>|</a:t>
            </a:r>
            <a:r>
              <a:rPr lang="en-US" altLang="tr-TR" i="1"/>
              <a:t>a</a:t>
            </a:r>
            <a:r>
              <a:rPr lang="en-US" altLang="tr-TR"/>
              <a:t>| &lt; 1: expand time axis, compress frequency axis</a:t>
            </a:r>
          </a:p>
          <a:p>
            <a:r>
              <a:rPr lang="en-US" altLang="tr-TR"/>
              <a:t>Extent in time domain is inversely proportional to extent in frequency domain (a.k.a bandwidth)</a:t>
            </a:r>
          </a:p>
          <a:p>
            <a:pPr lvl="1">
              <a:buFontTx/>
              <a:buNone/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is wider </a:t>
            </a:r>
            <a:r>
              <a:rPr lang="en-US" altLang="tr-TR">
                <a:sym typeface="Symbol" panose="05050102010706020507" pitchFamily="18" charset="2"/>
              </a:rPr>
              <a:t> spectrum is narrower</a:t>
            </a:r>
          </a:p>
          <a:p>
            <a:pPr lvl="1">
              <a:buFontTx/>
              <a:buNone/>
            </a:pPr>
            <a:r>
              <a:rPr lang="en-US" altLang="tr-TR" i="1">
                <a:sym typeface="Symbol" panose="05050102010706020507" pitchFamily="18" charset="2"/>
              </a:rPr>
              <a:t>f</a:t>
            </a:r>
            <a:r>
              <a:rPr lang="en-US" altLang="tr-TR">
                <a:sym typeface="Symbol" panose="05050102010706020507" pitchFamily="18" charset="2"/>
              </a:rPr>
              <a:t>(</a:t>
            </a:r>
            <a:r>
              <a:rPr lang="en-US" altLang="tr-TR" i="1">
                <a:sym typeface="Symbol" panose="05050102010706020507" pitchFamily="18" charset="2"/>
              </a:rPr>
              <a:t>t</a:t>
            </a:r>
            <a:r>
              <a:rPr lang="en-US" altLang="tr-TR">
                <a:sym typeface="Symbol" panose="05050102010706020507" pitchFamily="18" charset="2"/>
              </a:rPr>
              <a:t>) is narrower  spectrum is wider</a:t>
            </a:r>
            <a:endParaRPr lang="en-US" altLang="tr-TR"/>
          </a:p>
        </p:txBody>
      </p:sp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4A3C881D-470D-451E-B11F-F8D0C453F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854200"/>
          <a:ext cx="15001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name="Equation" r:id="rId3" imgW="838080" imgH="215640" progId="Equation.3">
                  <p:embed/>
                </p:oleObj>
              </mc:Choice>
              <mc:Fallback>
                <p:oleObj name="Equation" r:id="rId3" imgW="838080" imgH="215640" progId="Equation.3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id="{4A3C881D-470D-451E-B11F-F8D0C453F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54200"/>
                        <a:ext cx="15001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5AA81958-B066-4FF4-829D-612AE3D21A4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06500" y="2260600"/>
          <a:ext cx="2133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5" imgW="1155600" imgH="457200" progId="Equation.3">
                  <p:embed/>
                </p:oleObj>
              </mc:Choice>
              <mc:Fallback>
                <p:oleObj name="Equation" r:id="rId5" imgW="1155600" imgH="457200" progId="Equation.3">
                  <p:embed/>
                  <p:pic>
                    <p:nvPicPr>
                      <p:cNvPr id="162821" name="Object 5">
                        <a:extLst>
                          <a:ext uri="{FF2B5EF4-FFF2-40B4-BE49-F238E27FC236}">
                            <a16:creationId xmlns:a16="http://schemas.microsoft.com/office/drawing/2014/main" id="{5AA81958-B066-4FF4-829D-612AE3D21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260600"/>
                        <a:ext cx="2133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0BF1099-F183-4A39-B144-A1B6A4550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Shifting in Time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D508AD1-C51B-4772-9345-6A7A10E1A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070" y="1295400"/>
            <a:ext cx="8305800" cy="4800600"/>
          </a:xfrm>
        </p:spPr>
        <p:txBody>
          <a:bodyPr/>
          <a:lstStyle/>
          <a:p>
            <a:r>
              <a:rPr lang="en-US" altLang="tr-TR"/>
              <a:t>Shift in time</a:t>
            </a:r>
          </a:p>
          <a:p>
            <a:pPr lvl="1">
              <a:buFontTx/>
              <a:buNone/>
            </a:pPr>
            <a:r>
              <a:rPr lang="en-US" altLang="tr-TR"/>
              <a:t>Does not change magnitude of the Fourier transform</a:t>
            </a:r>
          </a:p>
          <a:p>
            <a:pPr lvl="1">
              <a:buFontTx/>
              <a:buNone/>
            </a:pPr>
            <a:r>
              <a:rPr lang="en-US" altLang="tr-TR"/>
              <a:t>Shifts phase of Fourier transform by -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/>
            </a:r>
            <a:br>
              <a:rPr lang="en-US" altLang="tr-TR"/>
            </a:br>
            <a:r>
              <a:rPr lang="en-US" altLang="tr-TR"/>
              <a:t>(so </a:t>
            </a:r>
            <a:r>
              <a:rPr lang="en-US" altLang="tr-TR">
                <a:sym typeface="Symbol" panose="05050102010706020507" pitchFamily="18" charset="2"/>
              </a:rPr>
              <a:t>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> is the slope of the linear phase)</a:t>
            </a:r>
          </a:p>
          <a:p>
            <a:r>
              <a:rPr lang="en-US" altLang="tr-TR"/>
              <a:t>Derivation</a:t>
            </a:r>
          </a:p>
          <a:p>
            <a:endParaRPr lang="en-US" altLang="tr-TR"/>
          </a:p>
          <a:p>
            <a:pPr lvl="1">
              <a:buFontTx/>
              <a:buNone/>
            </a:pPr>
            <a:r>
              <a:rPr lang="en-US" altLang="tr-TR"/>
              <a:t>Let </a:t>
            </a:r>
            <a:r>
              <a:rPr lang="en-US" altLang="tr-TR" i="1"/>
              <a:t>u</a:t>
            </a:r>
            <a:r>
              <a:rPr lang="en-US" altLang="tr-TR"/>
              <a:t> = </a:t>
            </a:r>
            <a:r>
              <a:rPr lang="en-US" altLang="tr-TR" i="1"/>
              <a:t>t</a:t>
            </a:r>
            <a:r>
              <a:rPr lang="en-US" altLang="tr-TR"/>
              <a:t> – 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>, so </a:t>
            </a:r>
            <a:r>
              <a:rPr lang="en-US" altLang="tr-TR" i="1"/>
              <a:t>du</a:t>
            </a:r>
            <a:r>
              <a:rPr lang="en-US" altLang="tr-TR"/>
              <a:t> = </a:t>
            </a:r>
            <a:r>
              <a:rPr lang="en-US" altLang="tr-TR" i="1"/>
              <a:t>dt</a:t>
            </a:r>
            <a:r>
              <a:rPr lang="en-US" altLang="tr-TR"/>
              <a:t> and integration limits stay same</a:t>
            </a: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5C021D51-1FAF-48A4-B71A-8FBFE2923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60428"/>
              </p:ext>
            </p:extLst>
          </p:nvPr>
        </p:nvGraphicFramePr>
        <p:xfrm>
          <a:off x="2984500" y="1499704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quation" r:id="rId3" imgW="1447560" imgH="241200" progId="Equation.3">
                  <p:embed/>
                </p:oleObj>
              </mc:Choice>
              <mc:Fallback>
                <p:oleObj name="Equation" r:id="rId3" imgW="1447560" imgH="241200" progId="Equation.3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5C021D51-1FAF-48A4-B71A-8FBFE2923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499704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919A76DD-453B-4059-886B-64A1BB0959CD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5089504"/>
              </p:ext>
            </p:extLst>
          </p:nvPr>
        </p:nvGraphicFramePr>
        <p:xfrm>
          <a:off x="2755900" y="3175000"/>
          <a:ext cx="363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5" imgW="2006280" imgH="330120" progId="Equation.3">
                  <p:embed/>
                </p:oleObj>
              </mc:Choice>
              <mc:Fallback>
                <p:oleObj name="Equation" r:id="rId5" imgW="2006280" imgH="330120" progId="Equation.3">
                  <p:embed/>
                  <p:pic>
                    <p:nvPicPr>
                      <p:cNvPr id="163845" name="Object 5">
                        <a:extLst>
                          <a:ext uri="{FF2B5EF4-FFF2-40B4-BE49-F238E27FC236}">
                            <a16:creationId xmlns:a16="http://schemas.microsoft.com/office/drawing/2014/main" id="{919A76DD-453B-4059-886B-64A1BB0959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175000"/>
                        <a:ext cx="3632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>
            <a:extLst>
              <a:ext uri="{FF2B5EF4-FFF2-40B4-BE49-F238E27FC236}">
                <a16:creationId xmlns:a16="http://schemas.microsoft.com/office/drawing/2014/main" id="{82F08B3B-178C-472A-BD08-E488E7BC45D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4972050"/>
          <a:ext cx="7772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7" imgW="4343400" imgH="330120" progId="Equation.3">
                  <p:embed/>
                </p:oleObj>
              </mc:Choice>
              <mc:Fallback>
                <p:oleObj name="Equation" r:id="rId7" imgW="4343400" imgH="330120" progId="Equation.3">
                  <p:embed/>
                  <p:pic>
                    <p:nvPicPr>
                      <p:cNvPr id="163850" name="Object 10">
                        <a:extLst>
                          <a:ext uri="{FF2B5EF4-FFF2-40B4-BE49-F238E27FC236}">
                            <a16:creationId xmlns:a16="http://schemas.microsoft.com/office/drawing/2014/main" id="{82F08B3B-178C-472A-BD08-E488E7BC4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72050"/>
                        <a:ext cx="7772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3EAA1B79-AB0E-487B-908A-C130783E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1636713"/>
          <a:ext cx="5267325" cy="476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Equation" r:id="rId3" imgW="2920680" imgH="2641320" progId="Equation.3">
                  <p:embed/>
                </p:oleObj>
              </mc:Choice>
              <mc:Fallback>
                <p:oleObj name="Equation" r:id="rId3" imgW="2920680" imgH="2641320" progId="Equation.3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3EAA1B79-AB0E-487B-908A-C130783EF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36713"/>
                        <a:ext cx="5267325" cy="476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>
            <a:extLst>
              <a:ext uri="{FF2B5EF4-FFF2-40B4-BE49-F238E27FC236}">
                <a16:creationId xmlns:a16="http://schemas.microsoft.com/office/drawing/2014/main" id="{24478077-2AC8-4C8C-BCF7-35CD2F3E7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Sinusoidal Amplitude Modulation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5D8AD2DB-ED87-4256-925B-0E23F4280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Sinusoidal Amplitude Modulation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60D6BB02-8A40-40C1-9640-CB3595978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tr-TR"/>
              <a:t>Example: </a:t>
            </a:r>
            <a:r>
              <a:rPr lang="en-US" altLang="tr-TR" b="0" i="1">
                <a:solidFill>
                  <a:schemeClr val="tx1"/>
                </a:solidFill>
              </a:rPr>
              <a:t>y</a:t>
            </a:r>
            <a:r>
              <a:rPr lang="en-US" altLang="tr-TR" b="0">
                <a:solidFill>
                  <a:schemeClr val="tx1"/>
                </a:solidFill>
              </a:rPr>
              <a:t>(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 = </a:t>
            </a:r>
            <a:r>
              <a:rPr lang="en-US" altLang="tr-TR" b="0" i="1">
                <a:solidFill>
                  <a:schemeClr val="tx1"/>
                </a:solidFill>
              </a:rPr>
              <a:t>f</a:t>
            </a:r>
            <a:r>
              <a:rPr lang="en-US" altLang="tr-TR" b="0">
                <a:solidFill>
                  <a:schemeClr val="tx1"/>
                </a:solidFill>
              </a:rPr>
              <a:t>(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 cos(</a:t>
            </a:r>
            <a:r>
              <a:rPr lang="en-US" altLang="tr-TR" b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tr-TR" b="0" baseline="-25000">
                <a:solidFill>
                  <a:schemeClr val="tx1"/>
                </a:solidFill>
              </a:rPr>
              <a:t>0 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is an ideal lowpass signal</a:t>
            </a:r>
          </a:p>
          <a:p>
            <a:pPr lvl="1">
              <a:buFontTx/>
              <a:buNone/>
            </a:pPr>
            <a:r>
              <a:rPr lang="en-US" altLang="tr-TR"/>
              <a:t>Assume 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baseline="-25000"/>
              <a:t>1</a:t>
            </a:r>
            <a:r>
              <a:rPr lang="en-US" altLang="tr-TR"/>
              <a:t> &lt;&lt; 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baseline="-25000"/>
              <a:t>0</a:t>
            </a:r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r>
              <a:rPr lang="en-US" altLang="tr-TR"/>
              <a:t>Demodulation (i.e. recovery of </a:t>
            </a: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from </a:t>
            </a:r>
            <a:r>
              <a:rPr lang="en-US" altLang="tr-TR" i="1"/>
              <a:t>y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)) is modulation followed by lowpass filtering</a:t>
            </a:r>
          </a:p>
          <a:p>
            <a:r>
              <a:rPr lang="en-US" altLang="tr-TR"/>
              <a:t>Similar derivation for modulation with </a:t>
            </a:r>
            <a:r>
              <a:rPr lang="en-US" altLang="tr-TR" b="0">
                <a:solidFill>
                  <a:schemeClr val="tx1"/>
                </a:solidFill>
              </a:rPr>
              <a:t>sin(</a:t>
            </a:r>
            <a:r>
              <a:rPr lang="en-US" altLang="tr-TR" b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tr-TR" b="0" baseline="-25000">
                <a:solidFill>
                  <a:schemeClr val="tx1"/>
                </a:solidFill>
              </a:rPr>
              <a:t>0 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66968" name="Group 56">
            <a:extLst>
              <a:ext uri="{FF2B5EF4-FFF2-40B4-BE49-F238E27FC236}">
                <a16:creationId xmlns:a16="http://schemas.microsoft.com/office/drawing/2014/main" id="{681F94F9-20A6-413F-857F-B27E6C904B3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2362200" cy="1752600"/>
            <a:chOff x="3840" y="864"/>
            <a:chExt cx="1488" cy="1104"/>
          </a:xfrm>
        </p:grpSpPr>
        <p:sp>
          <p:nvSpPr>
            <p:cNvPr id="166917" name="Line 5">
              <a:extLst>
                <a:ext uri="{FF2B5EF4-FFF2-40B4-BE49-F238E27FC236}">
                  <a16:creationId xmlns:a16="http://schemas.microsoft.com/office/drawing/2014/main" id="{281BA65C-9D0B-4BCA-8D0D-F105360D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18" name="Line 6">
              <a:extLst>
                <a:ext uri="{FF2B5EF4-FFF2-40B4-BE49-F238E27FC236}">
                  <a16:creationId xmlns:a16="http://schemas.microsoft.com/office/drawing/2014/main" id="{B898CE84-B87D-4CC9-9181-FAF03B1B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19" name="Line 7">
              <a:extLst>
                <a:ext uri="{FF2B5EF4-FFF2-40B4-BE49-F238E27FC236}">
                  <a16:creationId xmlns:a16="http://schemas.microsoft.com/office/drawing/2014/main" id="{C7B57880-B362-4EBE-BEAD-8D4EDAED2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0" name="Line 8">
              <a:extLst>
                <a:ext uri="{FF2B5EF4-FFF2-40B4-BE49-F238E27FC236}">
                  <a16:creationId xmlns:a16="http://schemas.microsoft.com/office/drawing/2014/main" id="{D64362EE-37F9-4042-BFAF-F1832D30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1" name="Line 9">
              <a:extLst>
                <a:ext uri="{FF2B5EF4-FFF2-40B4-BE49-F238E27FC236}">
                  <a16:creationId xmlns:a16="http://schemas.microsoft.com/office/drawing/2014/main" id="{6BEEDA5E-D64E-4A4A-84CC-276994D54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2" name="Text Box 10">
              <a:extLst>
                <a:ext uri="{FF2B5EF4-FFF2-40B4-BE49-F238E27FC236}">
                  <a16:creationId xmlns:a16="http://schemas.microsoft.com/office/drawing/2014/main" id="{E2468BCD-94BC-4C77-9E2D-C11874057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7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166923" name="Text Box 11">
              <a:extLst>
                <a:ext uri="{FF2B5EF4-FFF2-40B4-BE49-F238E27FC236}">
                  <a16:creationId xmlns:a16="http://schemas.microsoft.com/office/drawing/2014/main" id="{0EE2668C-E132-4877-967D-8A7969D76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10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166924" name="Text Box 12">
              <a:extLst>
                <a:ext uri="{FF2B5EF4-FFF2-40B4-BE49-F238E27FC236}">
                  <a16:creationId xmlns:a16="http://schemas.microsoft.com/office/drawing/2014/main" id="{FB2226ED-D734-42FF-8D65-0293DDDC4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25" name="Text Box 13">
              <a:extLst>
                <a:ext uri="{FF2B5EF4-FFF2-40B4-BE49-F238E27FC236}">
                  <a16:creationId xmlns:a16="http://schemas.microsoft.com/office/drawing/2014/main" id="{6A72E9D5-2317-4291-BAE1-A1FA9E30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72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26" name="Text Box 14">
              <a:extLst>
                <a:ext uri="{FF2B5EF4-FFF2-40B4-BE49-F238E27FC236}">
                  <a16:creationId xmlns:a16="http://schemas.microsoft.com/office/drawing/2014/main" id="{4C05AC0C-562E-4661-A12C-D0DCB3584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6927" name="Text Box 15">
              <a:extLst>
                <a:ext uri="{FF2B5EF4-FFF2-40B4-BE49-F238E27FC236}">
                  <a16:creationId xmlns:a16="http://schemas.microsoft.com/office/drawing/2014/main" id="{AC9E7343-2033-4F18-B707-92652D224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864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/>
                <a:t>F</a:t>
              </a:r>
              <a:r>
                <a:rPr lang="en-US" altLang="tr-TR" sz="1800"/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</a:t>
              </a:r>
              <a:r>
                <a:rPr lang="en-US" altLang="tr-TR" sz="1800"/>
                <a:t>)</a:t>
              </a:r>
              <a:endParaRPr lang="en-US" altLang="tr-TR"/>
            </a:p>
          </p:txBody>
        </p:sp>
      </p:grpSp>
      <p:grpSp>
        <p:nvGrpSpPr>
          <p:cNvPr id="166969" name="Group 57">
            <a:extLst>
              <a:ext uri="{FF2B5EF4-FFF2-40B4-BE49-F238E27FC236}">
                <a16:creationId xmlns:a16="http://schemas.microsoft.com/office/drawing/2014/main" id="{46C312BF-D9A6-42CC-9A5E-DD1087853C5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8000"/>
            <a:ext cx="5676900" cy="1814513"/>
            <a:chOff x="1056" y="1920"/>
            <a:chExt cx="3576" cy="1143"/>
          </a:xfrm>
        </p:grpSpPr>
        <p:sp>
          <p:nvSpPr>
            <p:cNvPr id="166929" name="Line 17">
              <a:extLst>
                <a:ext uri="{FF2B5EF4-FFF2-40B4-BE49-F238E27FC236}">
                  <a16:creationId xmlns:a16="http://schemas.microsoft.com/office/drawing/2014/main" id="{4DD45CDD-9054-4ECF-BC95-36C040F3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8" name="Text Box 26">
              <a:extLst>
                <a:ext uri="{FF2B5EF4-FFF2-40B4-BE49-F238E27FC236}">
                  <a16:creationId xmlns:a16="http://schemas.microsoft.com/office/drawing/2014/main" id="{23EB78AC-4F5E-4D19-8904-808216B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59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 i="1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6930" name="Line 18">
              <a:extLst>
                <a:ext uri="{FF2B5EF4-FFF2-40B4-BE49-F238E27FC236}">
                  <a16:creationId xmlns:a16="http://schemas.microsoft.com/office/drawing/2014/main" id="{076F4B5E-9BF0-4F77-9479-BE16D4F91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4" name="Text Box 22">
              <a:extLst>
                <a:ext uri="{FF2B5EF4-FFF2-40B4-BE49-F238E27FC236}">
                  <a16:creationId xmlns:a16="http://schemas.microsoft.com/office/drawing/2014/main" id="{3AFDCC2F-C9C4-4BC1-8542-FA5EF6C16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166939" name="Text Box 27">
              <a:extLst>
                <a:ext uri="{FF2B5EF4-FFF2-40B4-BE49-F238E27FC236}">
                  <a16:creationId xmlns:a16="http://schemas.microsoft.com/office/drawing/2014/main" id="{100A61D7-7608-4E28-BFA8-E88BF5FC1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9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i="1"/>
                <a:t>Y</a:t>
              </a:r>
              <a:r>
                <a:rPr lang="en-US" altLang="tr-TR"/>
                <a:t>(</a:t>
              </a:r>
              <a:r>
                <a:rPr lang="en-US" altLang="tr-TR" i="1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166944" name="Line 32">
              <a:extLst>
                <a:ext uri="{FF2B5EF4-FFF2-40B4-BE49-F238E27FC236}">
                  <a16:creationId xmlns:a16="http://schemas.microsoft.com/office/drawing/2014/main" id="{44D5B50B-F088-4677-BDEE-54DADF02A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5" name="Text Box 33">
              <a:extLst>
                <a:ext uri="{FF2B5EF4-FFF2-40B4-BE49-F238E27FC236}">
                  <a16:creationId xmlns:a16="http://schemas.microsoft.com/office/drawing/2014/main" id="{61F45C38-CD48-4890-BB7F-A264300EF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220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 i="1">
                  <a:latin typeface="Symbol" panose="05050102010706020507" pitchFamily="18" charset="2"/>
                </a:rPr>
                <a:t>1/2</a:t>
              </a:r>
              <a:endParaRPr lang="en-US" altLang="tr-TR" i="1"/>
            </a:p>
          </p:txBody>
        </p:sp>
        <p:sp>
          <p:nvSpPr>
            <p:cNvPr id="166937" name="Text Box 25">
              <a:extLst>
                <a:ext uri="{FF2B5EF4-FFF2-40B4-BE49-F238E27FC236}">
                  <a16:creationId xmlns:a16="http://schemas.microsoft.com/office/drawing/2014/main" id="{B30064C4-69B5-4905-91D6-69C8F5B35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88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-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31" name="Line 19">
              <a:extLst>
                <a:ext uri="{FF2B5EF4-FFF2-40B4-BE49-F238E27FC236}">
                  <a16:creationId xmlns:a16="http://schemas.microsoft.com/office/drawing/2014/main" id="{A63E5D12-EA05-4CCF-AB8F-69318E616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2" name="Line 20">
              <a:extLst>
                <a:ext uri="{FF2B5EF4-FFF2-40B4-BE49-F238E27FC236}">
                  <a16:creationId xmlns:a16="http://schemas.microsoft.com/office/drawing/2014/main" id="{8B1AA076-3990-4215-BFB1-85925D7E3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3" name="Line 21">
              <a:extLst>
                <a:ext uri="{FF2B5EF4-FFF2-40B4-BE49-F238E27FC236}">
                  <a16:creationId xmlns:a16="http://schemas.microsoft.com/office/drawing/2014/main" id="{EDF5A2AC-86F7-4568-B5BC-D26CA147C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1" name="Text Box 29">
              <a:extLst>
                <a:ext uri="{FF2B5EF4-FFF2-40B4-BE49-F238E27FC236}">
                  <a16:creationId xmlns:a16="http://schemas.microsoft.com/office/drawing/2014/main" id="{ED725061-4554-4812-B7E7-DA81075A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268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+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42" name="Line 30">
              <a:extLst>
                <a:ext uri="{FF2B5EF4-FFF2-40B4-BE49-F238E27FC236}">
                  <a16:creationId xmlns:a16="http://schemas.microsoft.com/office/drawing/2014/main" id="{0F1FF1EE-F070-409B-AA5B-9391EA41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3" name="Text Box 31">
              <a:extLst>
                <a:ext uri="{FF2B5EF4-FFF2-40B4-BE49-F238E27FC236}">
                  <a16:creationId xmlns:a16="http://schemas.microsoft.com/office/drawing/2014/main" id="{41D10665-9B9A-44ED-99E7-C8C739F7F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283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-w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endParaRPr lang="en-US" altLang="tr-TR"/>
            </a:p>
          </p:txBody>
        </p:sp>
        <p:sp>
          <p:nvSpPr>
            <p:cNvPr id="166946" name="Text Box 34">
              <a:extLst>
                <a:ext uri="{FF2B5EF4-FFF2-40B4-BE49-F238E27FC236}">
                  <a16:creationId xmlns:a16="http://schemas.microsoft.com/office/drawing/2014/main" id="{90EFE990-73CE-406F-9EF1-ADDB33F17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8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1/2 </a:t>
              </a:r>
              <a:r>
                <a:rPr lang="en-US" altLang="tr-TR" sz="1800" i="1"/>
                <a:t>F</a:t>
              </a:r>
              <a:r>
                <a:rPr lang="en-US" altLang="tr-TR" sz="1800">
                  <a:latin typeface="Symbol" panose="05050102010706020507" pitchFamily="18" charset="2"/>
                </a:rPr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w+w</a:t>
              </a:r>
              <a:r>
                <a:rPr lang="en-US" altLang="tr-TR" sz="1800" i="1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>
                  <a:latin typeface="Symbol" panose="05050102010706020507" pitchFamily="18" charset="2"/>
                </a:rPr>
                <a:t>)</a:t>
              </a:r>
              <a:endParaRPr lang="en-US" altLang="tr-TR" i="1"/>
            </a:p>
          </p:txBody>
        </p:sp>
        <p:sp>
          <p:nvSpPr>
            <p:cNvPr id="166958" name="Text Box 46">
              <a:extLst>
                <a:ext uri="{FF2B5EF4-FFF2-40B4-BE49-F238E27FC236}">
                  <a16:creationId xmlns:a16="http://schemas.microsoft.com/office/drawing/2014/main" id="{D88DB727-1743-42FC-8F33-F5C39666F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-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59" name="Line 47">
              <a:extLst>
                <a:ext uri="{FF2B5EF4-FFF2-40B4-BE49-F238E27FC236}">
                  <a16:creationId xmlns:a16="http://schemas.microsoft.com/office/drawing/2014/main" id="{DAB93CA1-15B5-47E3-8320-0C702AF50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0" name="Line 48">
              <a:extLst>
                <a:ext uri="{FF2B5EF4-FFF2-40B4-BE49-F238E27FC236}">
                  <a16:creationId xmlns:a16="http://schemas.microsoft.com/office/drawing/2014/main" id="{BD78E940-E360-4794-A5C4-2A472757D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1" name="Line 49">
              <a:extLst>
                <a:ext uri="{FF2B5EF4-FFF2-40B4-BE49-F238E27FC236}">
                  <a16:creationId xmlns:a16="http://schemas.microsoft.com/office/drawing/2014/main" id="{28F936D4-5DD9-45AB-80EA-9265F5D7F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2" name="Text Box 50">
              <a:extLst>
                <a:ext uri="{FF2B5EF4-FFF2-40B4-BE49-F238E27FC236}">
                  <a16:creationId xmlns:a16="http://schemas.microsoft.com/office/drawing/2014/main" id="{C8062897-BCDF-47BC-9CDE-539E3BF72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2688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+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63" name="Line 51">
              <a:extLst>
                <a:ext uri="{FF2B5EF4-FFF2-40B4-BE49-F238E27FC236}">
                  <a16:creationId xmlns:a16="http://schemas.microsoft.com/office/drawing/2014/main" id="{AFE8504B-00A7-401D-970E-BBE4B1AC8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4" name="Text Box 52">
              <a:extLst>
                <a:ext uri="{FF2B5EF4-FFF2-40B4-BE49-F238E27FC236}">
                  <a16:creationId xmlns:a16="http://schemas.microsoft.com/office/drawing/2014/main" id="{CAAE4F76-B259-4AB0-A9D7-F79B7866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832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endParaRPr lang="en-US" altLang="tr-TR"/>
            </a:p>
          </p:txBody>
        </p:sp>
        <p:sp>
          <p:nvSpPr>
            <p:cNvPr id="166965" name="Text Box 53">
              <a:extLst>
                <a:ext uri="{FF2B5EF4-FFF2-40B4-BE49-F238E27FC236}">
                  <a16:creationId xmlns:a16="http://schemas.microsoft.com/office/drawing/2014/main" id="{6E77FDDD-20E7-4819-90E4-22AFABD15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1/2 </a:t>
              </a:r>
              <a:r>
                <a:rPr lang="en-US" altLang="tr-TR" sz="1800" i="1"/>
                <a:t>F</a:t>
              </a:r>
              <a:r>
                <a:rPr lang="en-US" altLang="tr-TR" sz="1800">
                  <a:latin typeface="Symbol" panose="05050102010706020507" pitchFamily="18" charset="2"/>
                </a:rPr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w-w</a:t>
              </a:r>
              <a:r>
                <a:rPr lang="en-US" altLang="tr-TR" sz="1800" i="1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>
                  <a:latin typeface="Symbol" panose="05050102010706020507" pitchFamily="18" charset="2"/>
                </a:rPr>
                <a:t>)</a:t>
              </a:r>
              <a:endParaRPr lang="en-US" altLang="tr-TR" i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A691746A-900C-460A-AF9C-3B594191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Frequency-shifting Property</a:t>
            </a:r>
          </a:p>
        </p:txBody>
      </p:sp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id="{49287604-319A-48D4-9F8F-FF9693922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1982788"/>
          <a:ext cx="5337175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3" imgW="2971800" imgH="2133360" progId="Equation.3">
                  <p:embed/>
                </p:oleObj>
              </mc:Choice>
              <mc:Fallback>
                <p:oleObj name="Equation" r:id="rId3" imgW="2971800" imgH="2133360" progId="Equation.3">
                  <p:embed/>
                  <p:pic>
                    <p:nvPicPr>
                      <p:cNvPr id="164868" name="Object 4">
                        <a:extLst>
                          <a:ext uri="{FF2B5EF4-FFF2-40B4-BE49-F238E27FC236}">
                            <a16:creationId xmlns:a16="http://schemas.microsoft.com/office/drawing/2014/main" id="{49287604-319A-48D4-9F8F-FF9693922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982788"/>
                        <a:ext cx="5337175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0790C707-B5FD-480E-8569-AE91A5127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9249"/>
            <a:ext cx="8305800" cy="1143000"/>
          </a:xfrm>
        </p:spPr>
        <p:txBody>
          <a:bodyPr/>
          <a:lstStyle/>
          <a:p>
            <a:r>
              <a:rPr lang="en-US" altLang="tr-TR" dirty="0"/>
              <a:t>Fourier Integral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7490B66A-D645-45FF-A49E-173BFED43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41455"/>
              </p:ext>
            </p:extLst>
          </p:nvPr>
        </p:nvGraphicFramePr>
        <p:xfrm>
          <a:off x="1503432" y="1156252"/>
          <a:ext cx="59658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3" imgW="3314520" imgH="863280" progId="Equation.3">
                  <p:embed/>
                </p:oleObj>
              </mc:Choice>
              <mc:Fallback>
                <p:oleObj name="Equation" r:id="rId3" imgW="3314520" imgH="86328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7490B66A-D645-45FF-A49E-173BFED43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432" y="1156252"/>
                        <a:ext cx="5965825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E6691586-7D03-4F88-AA67-B16CF8CD5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5027613"/>
          <a:ext cx="1617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Equation" r:id="rId5" imgW="901440" imgH="330120" progId="Equation.3">
                  <p:embed/>
                </p:oleObj>
              </mc:Choice>
              <mc:Fallback>
                <p:oleObj name="Equation" r:id="rId5" imgW="901440" imgH="330120" progId="Equation.3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E6691586-7D03-4F88-AA67-B16CF8CD5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5027613"/>
                        <a:ext cx="16176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8">
            <a:extLst>
              <a:ext uri="{FF2B5EF4-FFF2-40B4-BE49-F238E27FC236}">
                <a16:creationId xmlns:a16="http://schemas.microsoft.com/office/drawing/2014/main" id="{FAF13616-0A0F-434D-8F40-47BDFEE85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86052"/>
            <a:ext cx="7772400" cy="34147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/>
              <a:t>Conditions for Fourier transform of </a:t>
            </a: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to exist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single-valued with finite maxima and minima in any finite time interval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piecewise continuous; i.e., it has a finite number of discontinuities in any finite time interval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absolutely integrable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Conditions not obeyed for cos(</a:t>
            </a:r>
            <a:r>
              <a:rPr lang="en-US" altLang="tr-TR" i="1" dirty="0"/>
              <a:t>t</a:t>
            </a:r>
            <a:r>
              <a:rPr lang="en-US" altLang="tr-TR" dirty="0"/>
              <a:t>), sin(</a:t>
            </a:r>
            <a:r>
              <a:rPr lang="en-US" altLang="tr-TR" i="1" dirty="0"/>
              <a:t>t</a:t>
            </a:r>
            <a:r>
              <a:rPr lang="en-US" altLang="tr-TR" dirty="0"/>
              <a:t>) and </a:t>
            </a:r>
            <a:r>
              <a:rPr lang="en-US" altLang="tr-TR" i="1" dirty="0"/>
              <a:t>u</a:t>
            </a:r>
            <a:r>
              <a:rPr lang="en-US" altLang="tr-TR" dirty="0"/>
              <a:t>(</a:t>
            </a:r>
            <a:r>
              <a:rPr lang="en-US" altLang="tr-TR" i="1" dirty="0"/>
              <a:t>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dirty="0"/>
              <a:t>We’ll find ways to define Fourier transforms for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0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0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0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0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609600"/>
          </a:xfrm>
        </p:spPr>
        <p:txBody>
          <a:bodyPr/>
          <a:lstStyle/>
          <a:p>
            <a:r>
              <a:rPr lang="en-US" dirty="0"/>
              <a:t>Forward direction</a:t>
            </a:r>
          </a:p>
        </p:txBody>
      </p:sp>
      <p:graphicFrame>
        <p:nvGraphicFramePr>
          <p:cNvPr id="6" name="Object 54"/>
          <p:cNvGraphicFramePr>
            <a:graphicFrameLocks noChangeAspect="1"/>
          </p:cNvGraphicFramePr>
          <p:nvPr/>
        </p:nvGraphicFramePr>
        <p:xfrm>
          <a:off x="4637088" y="1477963"/>
          <a:ext cx="24114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477963"/>
                        <a:ext cx="24114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3948" y="34290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Inverse direction</a:t>
            </a:r>
          </a:p>
        </p:txBody>
      </p:sp>
      <p:graphicFrame>
        <p:nvGraphicFramePr>
          <p:cNvPr id="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32496"/>
              </p:ext>
            </p:extLst>
          </p:nvPr>
        </p:nvGraphicFramePr>
        <p:xfrm>
          <a:off x="3962400" y="3332163"/>
          <a:ext cx="2790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Equation" r:id="rId5" imgW="1676400" imgH="393700" progId="Equation.3">
                  <p:embed/>
                </p:oleObj>
              </mc:Choice>
              <mc:Fallback>
                <p:oleObj name="Equation" r:id="rId5" imgW="1676400" imgH="393700" progId="Equation.3">
                  <p:embed/>
                  <p:pic>
                    <p:nvPicPr>
                      <p:cNvPr id="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32163"/>
                        <a:ext cx="27908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66700" y="2189163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Analysis:</a:t>
            </a:r>
            <a:r>
              <a:rPr lang="en-US" dirty="0"/>
              <a:t> extracts spectrum information from the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4359966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Synthesis:</a:t>
            </a:r>
            <a:r>
              <a:rPr lang="en-US" dirty="0"/>
              <a:t> creates time-domain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from its spectral info</a:t>
            </a:r>
          </a:p>
        </p:txBody>
      </p:sp>
    </p:spTree>
    <p:extLst>
      <p:ext uri="{BB962C8B-B14F-4D97-AF65-F5344CB8AC3E}">
        <p14:creationId xmlns:p14="http://schemas.microsoft.com/office/powerpoint/2010/main" val="34898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0CD2DA1C-4C8C-4A3F-A1F9-BA63D080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tr-TR"/>
              <a:t>12 - </a:t>
            </a:r>
            <a:fld id="{C25A4A66-95E7-4DA6-B887-94ACA0D3E0C7}" type="slidenum">
              <a:rPr lang="en-US" altLang="tr-TR" smtClean="0"/>
              <a:pPr/>
              <a:t>4</a:t>
            </a:fld>
            <a:endParaRPr lang="en-US" altLang="tr-T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A7154B5-3FF5-45DA-B5EE-B03738D67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77E3889F-4900-4371-8FAA-AC6D78C581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tr-TR" dirty="0"/>
              <a:t>From the sifting property of the Dirac delta,</a:t>
            </a:r>
          </a:p>
          <a:p>
            <a:endParaRPr lang="en-US" altLang="tr-TR" dirty="0"/>
          </a:p>
          <a:p>
            <a:r>
              <a:rPr lang="en-US" altLang="tr-TR" dirty="0"/>
              <a:t>Consider a Dirac delta in the Fourier domain</a:t>
            </a:r>
          </a:p>
          <a:p>
            <a:endParaRPr lang="en-US" altLang="tr-TR" dirty="0"/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tr-TR" dirty="0"/>
              <a:t>Using linearity property, </a:t>
            </a:r>
            <a:r>
              <a:rPr lang="en-US" altLang="tr-TR" i="1" dirty="0"/>
              <a:t>F</a:t>
            </a:r>
            <a:r>
              <a:rPr lang="en-US" altLang="tr-TR" dirty="0"/>
              <a:t>{ 1 } = 2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>
                <a:latin typeface="Symbol" panose="05050102010706020507" pitchFamily="18" charset="2"/>
              </a:rPr>
              <a:t>d</a:t>
            </a:r>
            <a:r>
              <a:rPr lang="en-US" altLang="tr-TR" dirty="0"/>
              <a:t>(</a:t>
            </a:r>
            <a:r>
              <a:rPr lang="en-US" altLang="tr-TR" i="1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)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25598052-0825-4778-A2B0-63F4BEA97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67912"/>
              </p:ext>
            </p:extLst>
          </p:nvPr>
        </p:nvGraphicFramePr>
        <p:xfrm>
          <a:off x="1089025" y="1966913"/>
          <a:ext cx="41052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3" imgW="2171520" imgH="330120" progId="Equation.3">
                  <p:embed/>
                </p:oleObj>
              </mc:Choice>
              <mc:Fallback>
                <p:oleObj name="Equation" r:id="rId3" imgW="2171520" imgH="33012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25598052-0825-4778-A2B0-63F4BEA97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966913"/>
                        <a:ext cx="41052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27">
            <a:extLst>
              <a:ext uri="{FF2B5EF4-FFF2-40B4-BE49-F238E27FC236}">
                <a16:creationId xmlns:a16="http://schemas.microsoft.com/office/drawing/2014/main" id="{6AA4A38E-EC3A-482B-B06C-DD09200746B7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4386263"/>
            <a:ext cx="2209800" cy="1852612"/>
            <a:chOff x="992" y="2112"/>
            <a:chExt cx="1392" cy="1167"/>
          </a:xfrm>
        </p:grpSpPr>
        <p:sp>
          <p:nvSpPr>
            <p:cNvPr id="7185" name="Line 5">
              <a:extLst>
                <a:ext uri="{FF2B5EF4-FFF2-40B4-BE49-F238E27FC236}">
                  <a16:creationId xmlns:a16="http://schemas.microsoft.com/office/drawing/2014/main" id="{01135730-78CA-42EC-94B7-E34E0FC66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30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6" name="Line 6">
              <a:extLst>
                <a:ext uri="{FF2B5EF4-FFF2-40B4-BE49-F238E27FC236}">
                  <a16:creationId xmlns:a16="http://schemas.microsoft.com/office/drawing/2014/main" id="{A8C449AB-455E-430C-8977-83D37D25A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4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7" name="Line 7">
              <a:extLst>
                <a:ext uri="{FF2B5EF4-FFF2-40B4-BE49-F238E27FC236}">
                  <a16:creationId xmlns:a16="http://schemas.microsoft.com/office/drawing/2014/main" id="{26D10203-7B1E-4AC9-9074-7F6BDCADC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667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8" name="Text Box 8">
              <a:extLst>
                <a:ext uri="{FF2B5EF4-FFF2-40B4-BE49-F238E27FC236}">
                  <a16:creationId xmlns:a16="http://schemas.microsoft.com/office/drawing/2014/main" id="{054B6A74-FB6B-4F6D-A45D-5B973BFDC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0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7189" name="Text Box 9">
              <a:extLst>
                <a:ext uri="{FF2B5EF4-FFF2-40B4-BE49-F238E27FC236}">
                  <a16:creationId xmlns:a16="http://schemas.microsoft.com/office/drawing/2014/main" id="{18686803-1A1C-47AA-9B9E-22BB68D4F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4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7190" name="Text Box 10">
              <a:extLst>
                <a:ext uri="{FF2B5EF4-FFF2-40B4-BE49-F238E27FC236}">
                  <a16:creationId xmlns:a16="http://schemas.microsoft.com/office/drawing/2014/main" id="{1BBC2E80-E7A2-4B6E-8194-5D821B6EA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29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 i="1"/>
                <a:t>t</a:t>
              </a:r>
              <a:endParaRPr lang="en-US" altLang="tr-TR" i="1"/>
            </a:p>
          </p:txBody>
        </p:sp>
        <p:sp>
          <p:nvSpPr>
            <p:cNvPr id="7191" name="Text Box 11">
              <a:extLst>
                <a:ext uri="{FF2B5EF4-FFF2-40B4-BE49-F238E27FC236}">
                  <a16:creationId xmlns:a16="http://schemas.microsoft.com/office/drawing/2014/main" id="{5F5306D2-5263-4FA2-8642-0A8EBEF3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2112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x</a:t>
              </a:r>
              <a:r>
                <a:rPr lang="en-US" altLang="tr-TR"/>
                <a:t>(</a:t>
              </a:r>
              <a:r>
                <a:rPr lang="en-US" altLang="tr-TR" i="1"/>
                <a:t>t</a:t>
              </a:r>
              <a:r>
                <a:rPr lang="en-US" altLang="tr-TR"/>
                <a:t>) = 1</a:t>
              </a:r>
            </a:p>
          </p:txBody>
        </p:sp>
      </p:grpSp>
      <p:sp>
        <p:nvSpPr>
          <p:cNvPr id="7174" name="Line 13">
            <a:extLst>
              <a:ext uri="{FF2B5EF4-FFF2-40B4-BE49-F238E27FC236}">
                <a16:creationId xmlns:a16="http://schemas.microsoft.com/office/drawing/2014/main" id="{32C02C12-BBFA-42B5-88F6-B3AAFAFE7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587692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5" name="Line 14">
            <a:extLst>
              <a:ext uri="{FF2B5EF4-FFF2-40B4-BE49-F238E27FC236}">
                <a16:creationId xmlns:a16="http://schemas.microsoft.com/office/drawing/2014/main" id="{22D2FFF1-C561-408B-9AC8-AA4D6756D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48863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6" name="Line 15">
            <a:extLst>
              <a:ext uri="{FF2B5EF4-FFF2-40B4-BE49-F238E27FC236}">
                <a16:creationId xmlns:a16="http://schemas.microsoft.com/office/drawing/2014/main" id="{DF4B0515-FCE3-4A43-8678-CB7E8C887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52673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7" name="Text Box 17">
            <a:extLst>
              <a:ext uri="{FF2B5EF4-FFF2-40B4-BE49-F238E27FC236}">
                <a16:creationId xmlns:a16="http://schemas.microsoft.com/office/drawing/2014/main" id="{3AC838F5-2E62-4705-9049-CE01893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5724525"/>
            <a:ext cx="49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>
                <a:latin typeface="Symbol" panose="05050102010706020507" pitchFamily="18" charset="2"/>
              </a:rPr>
              <a:t>w</a:t>
            </a:r>
            <a:endParaRPr lang="en-US" altLang="tr-TR" i="1"/>
          </a:p>
        </p:txBody>
      </p:sp>
      <p:sp>
        <p:nvSpPr>
          <p:cNvPr id="7178" name="Text Box 18">
            <a:extLst>
              <a:ext uri="{FF2B5EF4-FFF2-40B4-BE49-F238E27FC236}">
                <a16:creationId xmlns:a16="http://schemas.microsoft.com/office/drawing/2014/main" id="{0FD467F5-217E-4DBF-8208-FB18F45B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452938"/>
            <a:ext cx="2154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X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 = 2 </a:t>
            </a:r>
            <a:r>
              <a:rPr lang="en-US" altLang="tr-TR">
                <a:latin typeface="Symbol" panose="05050102010706020507" pitchFamily="18" charset="2"/>
              </a:rPr>
              <a:t>p d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</a:t>
            </a:r>
          </a:p>
        </p:txBody>
      </p:sp>
      <p:sp>
        <p:nvSpPr>
          <p:cNvPr id="7179" name="Text Box 19">
            <a:extLst>
              <a:ext uri="{FF2B5EF4-FFF2-40B4-BE49-F238E27FC236}">
                <a16:creationId xmlns:a16="http://schemas.microsoft.com/office/drawing/2014/main" id="{6A629E2D-134E-44A9-925E-6D1E87773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1085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(2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  <p:grpSp>
        <p:nvGrpSpPr>
          <p:cNvPr id="7180" name="Group 20">
            <a:extLst>
              <a:ext uri="{FF2B5EF4-FFF2-40B4-BE49-F238E27FC236}">
                <a16:creationId xmlns:a16="http://schemas.microsoft.com/office/drawing/2014/main" id="{4F6FBA1D-8840-4E28-A142-C17866661CE6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4887913"/>
            <a:ext cx="814388" cy="681037"/>
            <a:chOff x="2056" y="3104"/>
            <a:chExt cx="513" cy="429"/>
          </a:xfrm>
        </p:grpSpPr>
        <p:sp>
          <p:nvSpPr>
            <p:cNvPr id="7183" name="AutoShape 21">
              <a:extLst>
                <a:ext uri="{FF2B5EF4-FFF2-40B4-BE49-F238E27FC236}">
                  <a16:creationId xmlns:a16="http://schemas.microsoft.com/office/drawing/2014/main" id="{A2F4E666-B49B-40A3-8F15-F44364A5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184" name="Text Box 22">
              <a:extLst>
                <a:ext uri="{FF2B5EF4-FFF2-40B4-BE49-F238E27FC236}">
                  <a16:creationId xmlns:a16="http://schemas.microsoft.com/office/drawing/2014/main" id="{A9A14806-936C-4A74-80B8-9D4E5BBA0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  <p:sp>
        <p:nvSpPr>
          <p:cNvPr id="7181" name="Text Box 25">
            <a:extLst>
              <a:ext uri="{FF2B5EF4-FFF2-40B4-BE49-F238E27FC236}">
                <a16:creationId xmlns:a16="http://schemas.microsoft.com/office/drawing/2014/main" id="{DFEF2C82-8DB3-4626-B4FE-E68DBD8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6245225"/>
            <a:ext cx="698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/>
              <a:t>(2</a:t>
            </a:r>
            <a:r>
              <a:rPr lang="en-US" altLang="tr-TR">
                <a:latin typeface="Symbol" panose="05050102010706020507" pitchFamily="18" charset="2"/>
              </a:rPr>
              <a:t>p</a:t>
            </a:r>
            <a:r>
              <a:rPr lang="en-US" altLang="tr-TR"/>
              <a:t>) means that the area under the Dirac delta is (2</a:t>
            </a:r>
            <a:r>
              <a:rPr lang="en-US" altLang="tr-TR">
                <a:latin typeface="Symbol" panose="05050102010706020507" pitchFamily="18" charset="2"/>
              </a:rPr>
              <a:t>p</a:t>
            </a:r>
            <a:r>
              <a:rPr lang="en-US" altLang="tr-TR"/>
              <a:t>) </a:t>
            </a:r>
          </a:p>
        </p:txBody>
      </p:sp>
      <p:sp>
        <p:nvSpPr>
          <p:cNvPr id="7182" name="Text Box 26">
            <a:extLst>
              <a:ext uri="{FF2B5EF4-FFF2-40B4-BE49-F238E27FC236}">
                <a16:creationId xmlns:a16="http://schemas.microsoft.com/office/drawing/2014/main" id="{8B6F5C58-6FB5-49A7-99AE-5D88D6E7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910263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graphicFrame>
        <p:nvGraphicFramePr>
          <p:cNvPr id="7204" name="Object 3">
            <a:extLst>
              <a:ext uri="{FF2B5EF4-FFF2-40B4-BE49-F238E27FC236}">
                <a16:creationId xmlns:a16="http://schemas.microsoft.com/office/drawing/2014/main" id="{F2F306EC-FD61-44DC-B49D-D25F9A87959E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51153586"/>
              </p:ext>
            </p:extLst>
          </p:nvPr>
        </p:nvGraphicFramePr>
        <p:xfrm>
          <a:off x="971136" y="2966244"/>
          <a:ext cx="53181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5" imgW="2908080" imgH="393480" progId="Equation.3">
                  <p:embed/>
                </p:oleObj>
              </mc:Choice>
              <mc:Fallback>
                <p:oleObj name="Equation" r:id="rId5" imgW="2908080" imgH="393480" progId="Equation.3">
                  <p:embed/>
                  <p:pic>
                    <p:nvPicPr>
                      <p:cNvPr id="7204" name="Object 3">
                        <a:extLst>
                          <a:ext uri="{FF2B5EF4-FFF2-40B4-BE49-F238E27FC236}">
                            <a16:creationId xmlns:a16="http://schemas.microsoft.com/office/drawing/2014/main" id="{F2F306EC-FD61-44DC-B49D-D25F9A879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36" y="2966244"/>
                        <a:ext cx="53181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:a16="http://schemas.microsoft.com/office/drawing/2014/main" id="{AE2EAADB-61B4-47F5-BD26-C6E26FD9A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grpSp>
        <p:nvGrpSpPr>
          <p:cNvPr id="6151" name="Group 52">
            <a:extLst>
              <a:ext uri="{FF2B5EF4-FFF2-40B4-BE49-F238E27FC236}">
                <a16:creationId xmlns:a16="http://schemas.microsoft.com/office/drawing/2014/main" id="{830DDE9E-44F4-499B-811E-6EEF9804E49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68788"/>
            <a:ext cx="2209800" cy="1795462"/>
            <a:chOff x="672" y="2841"/>
            <a:chExt cx="1392" cy="1131"/>
          </a:xfrm>
        </p:grpSpPr>
        <p:sp>
          <p:nvSpPr>
            <p:cNvPr id="6186" name="Line 4">
              <a:extLst>
                <a:ext uri="{FF2B5EF4-FFF2-40B4-BE49-F238E27FC236}">
                  <a16:creationId xmlns:a16="http://schemas.microsoft.com/office/drawing/2014/main" id="{B87FEC23-A61E-4357-BA05-4D7F846F3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74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7" name="Line 5">
              <a:extLst>
                <a:ext uri="{FF2B5EF4-FFF2-40B4-BE49-F238E27FC236}">
                  <a16:creationId xmlns:a16="http://schemas.microsoft.com/office/drawing/2014/main" id="{FA9F53BB-695E-44E4-A652-5C312F11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3117"/>
              <a:ext cx="0" cy="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8" name="Line 6">
              <a:extLst>
                <a:ext uri="{FF2B5EF4-FFF2-40B4-BE49-F238E27FC236}">
                  <a16:creationId xmlns:a16="http://schemas.microsoft.com/office/drawing/2014/main" id="{5DB90BD6-1CB6-444C-9255-EE12FB01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57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9" name="Line 7">
              <a:extLst>
                <a:ext uri="{FF2B5EF4-FFF2-40B4-BE49-F238E27FC236}">
                  <a16:creationId xmlns:a16="http://schemas.microsoft.com/office/drawing/2014/main" id="{69EB35A6-9099-47DA-B621-6031A1F9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5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0" name="Line 8">
              <a:extLst>
                <a:ext uri="{FF2B5EF4-FFF2-40B4-BE49-F238E27FC236}">
                  <a16:creationId xmlns:a16="http://schemas.microsoft.com/office/drawing/2014/main" id="{51E131FA-51A8-4C50-8A82-92C642B4B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5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1" name="Text Box 9">
              <a:extLst>
                <a:ext uri="{FF2B5EF4-FFF2-40B4-BE49-F238E27FC236}">
                  <a16:creationId xmlns:a16="http://schemas.microsoft.com/office/drawing/2014/main" id="{697C45E9-C797-448F-8D0C-B4728AE57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374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6192" name="Text Box 10">
              <a:extLst>
                <a:ext uri="{FF2B5EF4-FFF2-40B4-BE49-F238E27FC236}">
                  <a16:creationId xmlns:a16="http://schemas.microsoft.com/office/drawing/2014/main" id="{95DD0D1D-6A69-4F1D-85B0-283CE091B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3147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6193" name="Text Box 11">
              <a:extLst>
                <a:ext uri="{FF2B5EF4-FFF2-40B4-BE49-F238E27FC236}">
                  <a16:creationId xmlns:a16="http://schemas.microsoft.com/office/drawing/2014/main" id="{876B3E9B-E485-4E72-82AE-2242C549C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41"/>
              <a:ext cx="4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r>
                <a:rPr lang="en-US" altLang="tr-TR" sz="1800"/>
                <a:t>/2</a:t>
              </a:r>
            </a:p>
          </p:txBody>
        </p:sp>
        <p:sp>
          <p:nvSpPr>
            <p:cNvPr id="6194" name="Text Box 12">
              <a:extLst>
                <a:ext uri="{FF2B5EF4-FFF2-40B4-BE49-F238E27FC236}">
                  <a16:creationId xmlns:a16="http://schemas.microsoft.com/office/drawing/2014/main" id="{5FE30DD9-11CC-4774-A21C-F6DB159B1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741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r>
                <a:rPr lang="en-US" altLang="tr-TR" sz="1800"/>
                <a:t>/2</a:t>
              </a:r>
            </a:p>
          </p:txBody>
        </p:sp>
        <p:sp>
          <p:nvSpPr>
            <p:cNvPr id="6195" name="Text Box 13">
              <a:extLst>
                <a:ext uri="{FF2B5EF4-FFF2-40B4-BE49-F238E27FC236}">
                  <a16:creationId xmlns:a16="http://schemas.microsoft.com/office/drawing/2014/main" id="{9B5D95C1-EBFB-4B09-8669-D4D3CC506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64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 i="1"/>
                <a:t>t</a:t>
              </a:r>
              <a:endParaRPr lang="en-US" altLang="tr-TR" i="1"/>
            </a:p>
          </p:txBody>
        </p:sp>
        <p:sp>
          <p:nvSpPr>
            <p:cNvPr id="6196" name="Text Box 14">
              <a:extLst>
                <a:ext uri="{FF2B5EF4-FFF2-40B4-BE49-F238E27FC236}">
                  <a16:creationId xmlns:a16="http://schemas.microsoft.com/office/drawing/2014/main" id="{E25C595B-552E-4003-B9F8-CEF1E650A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84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 i="1"/>
                <a:t>t</a:t>
              </a:r>
              <a:r>
                <a:rPr lang="en-US" altLang="tr-TR"/>
                <a:t>)</a:t>
              </a:r>
            </a:p>
          </p:txBody>
        </p:sp>
      </p:grpSp>
      <p:grpSp>
        <p:nvGrpSpPr>
          <p:cNvPr id="6152" name="Group 53">
            <a:extLst>
              <a:ext uri="{FF2B5EF4-FFF2-40B4-BE49-F238E27FC236}">
                <a16:creationId xmlns:a16="http://schemas.microsoft.com/office/drawing/2014/main" id="{675EB695-5A94-4052-A594-0FE38674C05F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4178300"/>
            <a:ext cx="3733800" cy="2057400"/>
            <a:chOff x="2574" y="2784"/>
            <a:chExt cx="2352" cy="1296"/>
          </a:xfrm>
        </p:grpSpPr>
        <p:graphicFrame>
          <p:nvGraphicFramePr>
            <p:cNvPr id="6148" name="Object 16">
              <a:extLst>
                <a:ext uri="{FF2B5EF4-FFF2-40B4-BE49-F238E27FC236}">
                  <a16:creationId xmlns:a16="http://schemas.microsoft.com/office/drawing/2014/main" id="{AC55AD7D-68EC-49DD-A5B6-D7D22E6E6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4" y="2784"/>
            <a:ext cx="2352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7" name="Worksheet" r:id="rId3" imgW="3711245" imgH="2110923" progId="Excel.Sheet.8">
                    <p:embed/>
                  </p:oleObj>
                </mc:Choice>
                <mc:Fallback>
                  <p:oleObj name="Worksheet" r:id="rId3" imgW="3711245" imgH="2110923" progId="Excel.Sheet.8">
                    <p:embed/>
                    <p:pic>
                      <p:nvPicPr>
                        <p:cNvPr id="6148" name="Object 16">
                          <a:extLst>
                            <a:ext uri="{FF2B5EF4-FFF2-40B4-BE49-F238E27FC236}">
                              <a16:creationId xmlns:a16="http://schemas.microsoft.com/office/drawing/2014/main" id="{AC55AD7D-68EC-49DD-A5B6-D7D22E6E6E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784"/>
                          <a:ext cx="2352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17">
              <a:extLst>
                <a:ext uri="{FF2B5EF4-FFF2-40B4-BE49-F238E27FC236}">
                  <a16:creationId xmlns:a16="http://schemas.microsoft.com/office/drawing/2014/main" id="{CDC4BD13-9358-4292-8B71-08E1BB6A6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736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7" name="Line 18">
              <a:extLst>
                <a:ext uri="{FF2B5EF4-FFF2-40B4-BE49-F238E27FC236}">
                  <a16:creationId xmlns:a16="http://schemas.microsoft.com/office/drawing/2014/main" id="{E99CEB63-492C-4AFA-B5F2-4CE898EC1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8" y="2921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8" name="Text Box 19">
              <a:extLst>
                <a:ext uri="{FF2B5EF4-FFF2-40B4-BE49-F238E27FC236}">
                  <a16:creationId xmlns:a16="http://schemas.microsoft.com/office/drawing/2014/main" id="{73E8432B-4330-4508-9875-F17FDD428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760"/>
              <a:ext cx="2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400"/>
                <a:t>0</a:t>
              </a:r>
              <a:endParaRPr lang="en-US" altLang="tr-TR"/>
            </a:p>
          </p:txBody>
        </p:sp>
        <p:sp>
          <p:nvSpPr>
            <p:cNvPr id="6159" name="Text Box 20">
              <a:extLst>
                <a:ext uri="{FF2B5EF4-FFF2-40B4-BE49-F238E27FC236}">
                  <a16:creationId xmlns:a16="http://schemas.microsoft.com/office/drawing/2014/main" id="{C47EC48E-F051-499E-9153-9288E23F6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92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endParaRPr lang="en-US" altLang="tr-TR"/>
            </a:p>
          </p:txBody>
        </p:sp>
        <p:sp>
          <p:nvSpPr>
            <p:cNvPr id="6160" name="Text Box 21">
              <a:extLst>
                <a:ext uri="{FF2B5EF4-FFF2-40B4-BE49-F238E27FC236}">
                  <a16:creationId xmlns:a16="http://schemas.microsoft.com/office/drawing/2014/main" id="{A0B4B977-24D8-4A9D-BD19-34A88CD4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3530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6161" name="Text Box 22">
              <a:extLst>
                <a:ext uri="{FF2B5EF4-FFF2-40B4-BE49-F238E27FC236}">
                  <a16:creationId xmlns:a16="http://schemas.microsoft.com/office/drawing/2014/main" id="{7512F295-A163-44D1-862F-5EB165669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796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6162" name="Line 23">
              <a:extLst>
                <a:ext uri="{FF2B5EF4-FFF2-40B4-BE49-F238E27FC236}">
                  <a16:creationId xmlns:a16="http://schemas.microsoft.com/office/drawing/2014/main" id="{812D6AB7-9A89-4B53-9C8E-3F061341D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3" name="Line 24">
              <a:extLst>
                <a:ext uri="{FF2B5EF4-FFF2-40B4-BE49-F238E27FC236}">
                  <a16:creationId xmlns:a16="http://schemas.microsoft.com/office/drawing/2014/main" id="{6815FA4C-2C55-41F7-B4DB-377B43832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4" name="Line 25">
              <a:extLst>
                <a:ext uri="{FF2B5EF4-FFF2-40B4-BE49-F238E27FC236}">
                  <a16:creationId xmlns:a16="http://schemas.microsoft.com/office/drawing/2014/main" id="{3911A8F8-74D4-458E-ADDF-2073AD575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368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5" name="Line 26">
              <a:extLst>
                <a:ext uri="{FF2B5EF4-FFF2-40B4-BE49-F238E27FC236}">
                  <a16:creationId xmlns:a16="http://schemas.microsoft.com/office/drawing/2014/main" id="{BCC06BB3-C91D-440F-9E30-8358D295D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66" name="Group 27">
              <a:extLst>
                <a:ext uri="{FF2B5EF4-FFF2-40B4-BE49-F238E27FC236}">
                  <a16:creationId xmlns:a16="http://schemas.microsoft.com/office/drawing/2014/main" id="{1950ABF6-5A62-4FA8-89CE-DAD8CE2DA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3756"/>
              <a:ext cx="336" cy="284"/>
              <a:chOff x="2872" y="3756"/>
              <a:chExt cx="336" cy="284"/>
            </a:xfrm>
          </p:grpSpPr>
          <p:sp>
            <p:nvSpPr>
              <p:cNvPr id="6184" name="Text Box 28">
                <a:extLst>
                  <a:ext uri="{FF2B5EF4-FFF2-40B4-BE49-F238E27FC236}">
                    <a16:creationId xmlns:a16="http://schemas.microsoft.com/office/drawing/2014/main" id="{15EEF54F-504E-4C68-ADC2-13AFE3FB1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5" name="Text Box 29">
                <a:extLst>
                  <a:ext uri="{FF2B5EF4-FFF2-40B4-BE49-F238E27FC236}">
                    <a16:creationId xmlns:a16="http://schemas.microsoft.com/office/drawing/2014/main" id="{6BE38974-2A51-4FB3-B41D-C30AF908E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7" name="Group 30">
              <a:extLst>
                <a:ext uri="{FF2B5EF4-FFF2-40B4-BE49-F238E27FC236}">
                  <a16:creationId xmlns:a16="http://schemas.microsoft.com/office/drawing/2014/main" id="{97A2AC83-AA8D-40A9-949C-93E02EE48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" y="3756"/>
              <a:ext cx="336" cy="284"/>
              <a:chOff x="3160" y="3756"/>
              <a:chExt cx="336" cy="284"/>
            </a:xfrm>
          </p:grpSpPr>
          <p:sp>
            <p:nvSpPr>
              <p:cNvPr id="6182" name="Text Box 31">
                <a:extLst>
                  <a:ext uri="{FF2B5EF4-FFF2-40B4-BE49-F238E27FC236}">
                    <a16:creationId xmlns:a16="http://schemas.microsoft.com/office/drawing/2014/main" id="{A26CF345-63B3-4860-B081-3FC9C9BA9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3" name="Text Box 32">
                <a:extLst>
                  <a:ext uri="{FF2B5EF4-FFF2-40B4-BE49-F238E27FC236}">
                    <a16:creationId xmlns:a16="http://schemas.microsoft.com/office/drawing/2014/main" id="{47665906-EB38-4978-9AC3-48B99D6C0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8" name="Group 33">
              <a:extLst>
                <a:ext uri="{FF2B5EF4-FFF2-40B4-BE49-F238E27FC236}">
                  <a16:creationId xmlns:a16="http://schemas.microsoft.com/office/drawing/2014/main" id="{802C44C7-6FEA-4402-B299-B0DE24D74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4" y="3756"/>
              <a:ext cx="296" cy="284"/>
              <a:chOff x="3544" y="3756"/>
              <a:chExt cx="296" cy="284"/>
            </a:xfrm>
          </p:grpSpPr>
          <p:sp>
            <p:nvSpPr>
              <p:cNvPr id="6180" name="Text Box 34">
                <a:extLst>
                  <a:ext uri="{FF2B5EF4-FFF2-40B4-BE49-F238E27FC236}">
                    <a16:creationId xmlns:a16="http://schemas.microsoft.com/office/drawing/2014/main" id="{8D18454A-1852-4340-BFDA-77320C2BC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" y="375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tr-TR" sz="1400" i="1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1" name="Text Box 35">
                <a:extLst>
                  <a:ext uri="{FF2B5EF4-FFF2-40B4-BE49-F238E27FC236}">
                    <a16:creationId xmlns:a16="http://schemas.microsoft.com/office/drawing/2014/main" id="{05202413-6721-4ADE-8525-0A6873036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9" name="Group 36">
              <a:extLst>
                <a:ext uri="{FF2B5EF4-FFF2-40B4-BE49-F238E27FC236}">
                  <a16:creationId xmlns:a16="http://schemas.microsoft.com/office/drawing/2014/main" id="{E8C62640-C99F-4DFB-B4CC-656FEBB73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" y="3756"/>
              <a:ext cx="248" cy="284"/>
              <a:chOff x="4032" y="3756"/>
              <a:chExt cx="248" cy="284"/>
            </a:xfrm>
          </p:grpSpPr>
          <p:sp>
            <p:nvSpPr>
              <p:cNvPr id="6178" name="Text Box 37">
                <a:extLst>
                  <a:ext uri="{FF2B5EF4-FFF2-40B4-BE49-F238E27FC236}">
                    <a16:creationId xmlns:a16="http://schemas.microsoft.com/office/drawing/2014/main" id="{CD979830-AAC0-4558-97D4-D7DD1CBFC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9" name="Text Box 38">
                <a:extLst>
                  <a:ext uri="{FF2B5EF4-FFF2-40B4-BE49-F238E27FC236}">
                    <a16:creationId xmlns:a16="http://schemas.microsoft.com/office/drawing/2014/main" id="{8FCA6BB7-1CC9-4D30-9C43-083853C0D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6170" name="Line 39">
              <a:extLst>
                <a:ext uri="{FF2B5EF4-FFF2-40B4-BE49-F238E27FC236}">
                  <a16:creationId xmlns:a16="http://schemas.microsoft.com/office/drawing/2014/main" id="{CCDCF452-1A4E-4523-9E2F-C08EF2D25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71" name="Group 40">
              <a:extLst>
                <a:ext uri="{FF2B5EF4-FFF2-40B4-BE49-F238E27FC236}">
                  <a16:creationId xmlns:a16="http://schemas.microsoft.com/office/drawing/2014/main" id="{4C0E1951-9852-4FA8-9D44-8B507D3A9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3756"/>
              <a:ext cx="244" cy="284"/>
              <a:chOff x="4362" y="3756"/>
              <a:chExt cx="244" cy="284"/>
            </a:xfrm>
          </p:grpSpPr>
          <p:sp>
            <p:nvSpPr>
              <p:cNvPr id="6176" name="Text Box 41">
                <a:extLst>
                  <a:ext uri="{FF2B5EF4-FFF2-40B4-BE49-F238E27FC236}">
                    <a16:creationId xmlns:a16="http://schemas.microsoft.com/office/drawing/2014/main" id="{802FCAD0-FA11-45A7-975D-4CC2B550E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7" name="Text Box 42">
                <a:extLst>
                  <a:ext uri="{FF2B5EF4-FFF2-40B4-BE49-F238E27FC236}">
                    <a16:creationId xmlns:a16="http://schemas.microsoft.com/office/drawing/2014/main" id="{AFBEE113-730D-4CFF-BCFE-83853260E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6172" name="Line 43">
              <a:extLst>
                <a:ext uri="{FF2B5EF4-FFF2-40B4-BE49-F238E27FC236}">
                  <a16:creationId xmlns:a16="http://schemas.microsoft.com/office/drawing/2014/main" id="{B6DD4DAA-D737-4921-B0B0-2D59DCD47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368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73" name="Group 44">
              <a:extLst>
                <a:ext uri="{FF2B5EF4-FFF2-40B4-BE49-F238E27FC236}">
                  <a16:creationId xmlns:a16="http://schemas.microsoft.com/office/drawing/2014/main" id="{C846D981-7B46-42E4-9047-81F397025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" y="3756"/>
              <a:ext cx="240" cy="284"/>
              <a:chOff x="4648" y="3756"/>
              <a:chExt cx="240" cy="284"/>
            </a:xfrm>
          </p:grpSpPr>
          <p:sp>
            <p:nvSpPr>
              <p:cNvPr id="6174" name="Text Box 45">
                <a:extLst>
                  <a:ext uri="{FF2B5EF4-FFF2-40B4-BE49-F238E27FC236}">
                    <a16:creationId xmlns:a16="http://schemas.microsoft.com/office/drawing/2014/main" id="{F915CE90-8F72-499A-B55D-A34699A12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0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5" name="Text Box 46">
                <a:extLst>
                  <a:ext uri="{FF2B5EF4-FFF2-40B4-BE49-F238E27FC236}">
                    <a16:creationId xmlns:a16="http://schemas.microsoft.com/office/drawing/2014/main" id="{E46DC50D-FED8-4461-83AD-6961E6080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</p:grpSp>
      <p:graphicFrame>
        <p:nvGraphicFramePr>
          <p:cNvPr id="6146" name="Object 47">
            <a:extLst>
              <a:ext uri="{FF2B5EF4-FFF2-40B4-BE49-F238E27FC236}">
                <a16:creationId xmlns:a16="http://schemas.microsoft.com/office/drawing/2014/main" id="{D8764FFC-A246-489D-ADED-19E3CE820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Equation" r:id="rId5" imgW="101520" imgH="190440" progId="Equation.3">
                  <p:embed/>
                </p:oleObj>
              </mc:Choice>
              <mc:Fallback>
                <p:oleObj name="Equation" r:id="rId5" imgW="101520" imgH="190440" progId="Equation.3">
                  <p:embed/>
                  <p:pic>
                    <p:nvPicPr>
                      <p:cNvPr id="6146" name="Object 47">
                        <a:extLst>
                          <a:ext uri="{FF2B5EF4-FFF2-40B4-BE49-F238E27FC236}">
                            <a16:creationId xmlns:a16="http://schemas.microsoft.com/office/drawing/2014/main" id="{D8764FFC-A246-489D-ADED-19E3CE820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8">
            <a:extLst>
              <a:ext uri="{FF2B5EF4-FFF2-40B4-BE49-F238E27FC236}">
                <a16:creationId xmlns:a16="http://schemas.microsoft.com/office/drawing/2014/main" id="{CEFEF1BC-1593-4D04-876B-C053303E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2003425"/>
          <a:ext cx="6992938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Equation" r:id="rId7" imgW="4368600" imgH="1295280" progId="Equation.3">
                  <p:embed/>
                </p:oleObj>
              </mc:Choice>
              <mc:Fallback>
                <p:oleObj name="Equation" r:id="rId7" imgW="4368600" imgH="1295280" progId="Equation.3">
                  <p:embed/>
                  <p:pic>
                    <p:nvPicPr>
                      <p:cNvPr id="6147" name="Object 48">
                        <a:extLst>
                          <a:ext uri="{FF2B5EF4-FFF2-40B4-BE49-F238E27FC236}">
                            <a16:creationId xmlns:a16="http://schemas.microsoft.com/office/drawing/2014/main" id="{CEFEF1BC-1593-4D04-876B-C053303E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003425"/>
                        <a:ext cx="6992938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51">
            <a:extLst>
              <a:ext uri="{FF2B5EF4-FFF2-40B4-BE49-F238E27FC236}">
                <a16:creationId xmlns:a16="http://schemas.microsoft.com/office/drawing/2014/main" id="{CFD3A718-3BE9-482A-9D84-F31205B52C62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4686300"/>
            <a:ext cx="814388" cy="681038"/>
            <a:chOff x="2056" y="3104"/>
            <a:chExt cx="513" cy="429"/>
          </a:xfrm>
        </p:grpSpPr>
        <p:sp>
          <p:nvSpPr>
            <p:cNvPr id="6154" name="AutoShape 49">
              <a:extLst>
                <a:ext uri="{FF2B5EF4-FFF2-40B4-BE49-F238E27FC236}">
                  <a16:creationId xmlns:a16="http://schemas.microsoft.com/office/drawing/2014/main" id="{3F2D99C2-9D3C-4D82-981D-9D84AABD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155" name="Text Box 50">
              <a:extLst>
                <a:ext uri="{FF2B5EF4-FFF2-40B4-BE49-F238E27FC236}">
                  <a16:creationId xmlns:a16="http://schemas.microsoft.com/office/drawing/2014/main" id="{951DF155-7D82-4D1E-9F17-921B5869B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F7B417C1-0668-45CE-9DA5-01EA2D00B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F84DF70F-CEB0-4F2C-8DE3-88F7B8DDA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26406"/>
              </p:ext>
            </p:extLst>
          </p:nvPr>
        </p:nvGraphicFramePr>
        <p:xfrm>
          <a:off x="1230864" y="1620837"/>
          <a:ext cx="5640388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3" imgW="3136680" imgH="1447560" progId="Equation.3">
                  <p:embed/>
                </p:oleObj>
              </mc:Choice>
              <mc:Fallback>
                <p:oleObj name="Equation" r:id="rId3" imgW="3136680" imgH="1447560" progId="Equation.3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F84DF70F-CEB0-4F2C-8DE3-88F7B8DDA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864" y="1620837"/>
                        <a:ext cx="5640388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5">
            <a:extLst>
              <a:ext uri="{FF2B5EF4-FFF2-40B4-BE49-F238E27FC236}">
                <a16:creationId xmlns:a16="http://schemas.microsoft.com/office/drawing/2014/main" id="{9AB6A7DC-E7BB-4A0F-AA0E-B7FBF44BC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58547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9" name="Line 6">
            <a:extLst>
              <a:ext uri="{FF2B5EF4-FFF2-40B4-BE49-F238E27FC236}">
                <a16:creationId xmlns:a16="http://schemas.microsoft.com/office/drawing/2014/main" id="{E840326A-E4B9-49C3-A5A7-62E9722D2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325" y="4984750"/>
            <a:ext cx="0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C9875C6C-AE5F-4EFD-8718-26E8ED904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5325" y="51689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9B41C0BC-DC31-4AB4-BFE7-DFEF8AE7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854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8202" name="Text Box 9">
            <a:extLst>
              <a:ext uri="{FF2B5EF4-FFF2-40B4-BE49-F238E27FC236}">
                <a16:creationId xmlns:a16="http://schemas.microsoft.com/office/drawing/2014/main" id="{12A1C5E5-724C-4A94-8900-845A8592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5702300"/>
            <a:ext cx="639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>
                <a:latin typeface="Symbol" panose="05050102010706020507" pitchFamily="18" charset="2"/>
              </a:rPr>
              <a:t>w</a:t>
            </a:r>
            <a:endParaRPr lang="en-US" altLang="tr-TR" i="1"/>
          </a:p>
        </p:txBody>
      </p:sp>
      <p:sp>
        <p:nvSpPr>
          <p:cNvPr id="8203" name="Text Box 10">
            <a:extLst>
              <a:ext uri="{FF2B5EF4-FFF2-40B4-BE49-F238E27FC236}">
                <a16:creationId xmlns:a16="http://schemas.microsoft.com/office/drawing/2014/main" id="{3999E9A4-F4D5-423C-A48C-22D2E35C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439578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</a:t>
            </a:r>
          </a:p>
        </p:txBody>
      </p:sp>
      <p:sp>
        <p:nvSpPr>
          <p:cNvPr id="8204" name="Line 11">
            <a:extLst>
              <a:ext uri="{FF2B5EF4-FFF2-40B4-BE49-F238E27FC236}">
                <a16:creationId xmlns:a16="http://schemas.microsoft.com/office/drawing/2014/main" id="{E604C2BC-1070-495C-92EB-058375643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51689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5" name="Text Box 12">
            <a:extLst>
              <a:ext uri="{FF2B5EF4-FFF2-40B4-BE49-F238E27FC236}">
                <a16:creationId xmlns:a16="http://schemas.microsoft.com/office/drawing/2014/main" id="{4F269E22-61A2-4645-9840-6A1CECFA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58499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w</a:t>
            </a:r>
            <a:r>
              <a:rPr lang="en-US" altLang="tr-TR" sz="1800" baseline="-25000"/>
              <a:t>0</a:t>
            </a:r>
            <a:endParaRPr lang="en-US" altLang="tr-TR"/>
          </a:p>
        </p:txBody>
      </p:sp>
      <p:sp>
        <p:nvSpPr>
          <p:cNvPr id="8206" name="Text Box 13">
            <a:extLst>
              <a:ext uri="{FF2B5EF4-FFF2-40B4-BE49-F238E27FC236}">
                <a16:creationId xmlns:a16="http://schemas.microsoft.com/office/drawing/2014/main" id="{2FEF9991-DEF1-4D87-B51F-25E13D00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8499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-w</a:t>
            </a:r>
            <a:r>
              <a:rPr lang="en-US" altLang="tr-TR" sz="1800" baseline="-25000"/>
              <a:t>0</a:t>
            </a:r>
            <a:endParaRPr lang="en-US" altLang="tr-TR"/>
          </a:p>
        </p:txBody>
      </p:sp>
      <p:graphicFrame>
        <p:nvGraphicFramePr>
          <p:cNvPr id="8195" name="Object 15">
            <a:extLst>
              <a:ext uri="{FF2B5EF4-FFF2-40B4-BE49-F238E27FC236}">
                <a16:creationId xmlns:a16="http://schemas.microsoft.com/office/drawing/2014/main" id="{3ACD5CD4-9B1C-4136-9179-06A186BD9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054600"/>
          <a:ext cx="2590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Worksheet" r:id="rId5" imgW="3711245" imgH="2110923" progId="Excel.Sheet.8">
                  <p:embed/>
                </p:oleObj>
              </mc:Choice>
              <mc:Fallback>
                <p:oleObj name="Worksheet" r:id="rId5" imgW="3711245" imgH="2110923" progId="Excel.Sheet.8">
                  <p:embed/>
                  <p:pic>
                    <p:nvPicPr>
                      <p:cNvPr id="8195" name="Object 15">
                        <a:extLst>
                          <a:ext uri="{FF2B5EF4-FFF2-40B4-BE49-F238E27FC236}">
                            <a16:creationId xmlns:a16="http://schemas.microsoft.com/office/drawing/2014/main" id="{3ACD5CD4-9B1C-4136-9179-06A186BD9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054600"/>
                        <a:ext cx="2590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16">
            <a:extLst>
              <a:ext uri="{FF2B5EF4-FFF2-40B4-BE49-F238E27FC236}">
                <a16:creationId xmlns:a16="http://schemas.microsoft.com/office/drawing/2014/main" id="{E6AB582D-69D7-4BE5-A96C-A3D5F56B0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5816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6B64F8DA-EBF3-47D3-AE00-C2F7DB9DE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520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9" name="Text Box 18">
            <a:extLst>
              <a:ext uri="{FF2B5EF4-FFF2-40B4-BE49-F238E27FC236}">
                <a16:creationId xmlns:a16="http://schemas.microsoft.com/office/drawing/2014/main" id="{D4B201B5-1F58-4AA0-B3D7-7B2A4273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584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8210" name="Text Box 19">
            <a:extLst>
              <a:ext uri="{FF2B5EF4-FFF2-40B4-BE49-F238E27FC236}">
                <a16:creationId xmlns:a16="http://schemas.microsoft.com/office/drawing/2014/main" id="{E6828051-2210-4723-87BE-510ADC9C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5664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/>
              <a:t>t</a:t>
            </a:r>
            <a:endParaRPr lang="en-US" altLang="tr-TR" i="1"/>
          </a:p>
        </p:txBody>
      </p:sp>
      <p:sp>
        <p:nvSpPr>
          <p:cNvPr id="8211" name="Text Box 20">
            <a:extLst>
              <a:ext uri="{FF2B5EF4-FFF2-40B4-BE49-F238E27FC236}">
                <a16:creationId xmlns:a16="http://schemas.microsoft.com/office/drawing/2014/main" id="{10BDC8D8-8C89-402F-AA4C-50CB6190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4495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</a:t>
            </a:r>
          </a:p>
        </p:txBody>
      </p:sp>
      <p:grpSp>
        <p:nvGrpSpPr>
          <p:cNvPr id="8212" name="Group 21">
            <a:extLst>
              <a:ext uri="{FF2B5EF4-FFF2-40B4-BE49-F238E27FC236}">
                <a16:creationId xmlns:a16="http://schemas.microsoft.com/office/drawing/2014/main" id="{1795B905-D033-429C-8F4B-4345B76DAFDE}"/>
              </a:ext>
            </a:extLst>
          </p:cNvPr>
          <p:cNvGrpSpPr>
            <a:grpSpLocks/>
          </p:cNvGrpSpPr>
          <p:nvPr/>
        </p:nvGrpSpPr>
        <p:grpSpPr bwMode="auto">
          <a:xfrm>
            <a:off x="4389438" y="5127625"/>
            <a:ext cx="814387" cy="681038"/>
            <a:chOff x="2056" y="3104"/>
            <a:chExt cx="513" cy="429"/>
          </a:xfrm>
        </p:grpSpPr>
        <p:sp>
          <p:nvSpPr>
            <p:cNvPr id="8215" name="AutoShape 22">
              <a:extLst>
                <a:ext uri="{FF2B5EF4-FFF2-40B4-BE49-F238E27FC236}">
                  <a16:creationId xmlns:a16="http://schemas.microsoft.com/office/drawing/2014/main" id="{240573CA-FA09-4D6A-9BD8-2B108C99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8216" name="Text Box 23">
              <a:extLst>
                <a:ext uri="{FF2B5EF4-FFF2-40B4-BE49-F238E27FC236}">
                  <a16:creationId xmlns:a16="http://schemas.microsoft.com/office/drawing/2014/main" id="{B3D5631E-EFA6-42EB-A548-FE7090181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  <p:sp>
        <p:nvSpPr>
          <p:cNvPr id="8213" name="Text Box 24">
            <a:extLst>
              <a:ext uri="{FF2B5EF4-FFF2-40B4-BE49-F238E27FC236}">
                <a16:creationId xmlns:a16="http://schemas.microsoft.com/office/drawing/2014/main" id="{A3907AF6-C3EC-432A-B50A-9FD30D4C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4799013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  <p:sp>
        <p:nvSpPr>
          <p:cNvPr id="8214" name="Text Box 25">
            <a:extLst>
              <a:ext uri="{FF2B5EF4-FFF2-40B4-BE49-F238E27FC236}">
                <a16:creationId xmlns:a16="http://schemas.microsoft.com/office/drawing/2014/main" id="{DAC9EB86-54E0-4474-B506-44AC7B08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4791075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Exponential Signal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09800" cy="533400"/>
          </a:xfrm>
        </p:spPr>
        <p:txBody>
          <a:bodyPr/>
          <a:lstStyle/>
          <a:p>
            <a:r>
              <a:rPr lang="en-US" dirty="0"/>
              <a:t>Formula:</a:t>
            </a:r>
          </a:p>
        </p:txBody>
      </p:sp>
      <p:graphicFrame>
        <p:nvGraphicFramePr>
          <p:cNvPr id="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93326"/>
              </p:ext>
            </p:extLst>
          </p:nvPr>
        </p:nvGraphicFramePr>
        <p:xfrm>
          <a:off x="2581749" y="1558020"/>
          <a:ext cx="1396971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2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749" y="1558020"/>
                        <a:ext cx="1396971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87924"/>
              </p:ext>
            </p:extLst>
          </p:nvPr>
        </p:nvGraphicFramePr>
        <p:xfrm>
          <a:off x="152400" y="2021434"/>
          <a:ext cx="2817812" cy="54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3" name="Equation" r:id="rId5" imgW="1638300" imgH="317500" progId="Equation.3">
                  <p:embed/>
                </p:oleObj>
              </mc:Choice>
              <mc:Fallback>
                <p:oleObj name="Equation" r:id="rId5" imgW="1638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21434"/>
                        <a:ext cx="2817812" cy="545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2384"/>
              </p:ext>
            </p:extLst>
          </p:nvPr>
        </p:nvGraphicFramePr>
        <p:xfrm>
          <a:off x="3040061" y="2025040"/>
          <a:ext cx="1606551" cy="54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4" name="Equation" r:id="rId7" imgW="939800" imgH="317500" progId="Equation.3">
                  <p:embed/>
                </p:oleObj>
              </mc:Choice>
              <mc:Fallback>
                <p:oleObj name="Equation" r:id="rId7" imgW="9398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1" y="2025040"/>
                        <a:ext cx="1606551" cy="54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10335"/>
              </p:ext>
            </p:extLst>
          </p:nvPr>
        </p:nvGraphicFramePr>
        <p:xfrm>
          <a:off x="4686299" y="1859640"/>
          <a:ext cx="126069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5" name="Equation" r:id="rId9" imgW="762000" imgH="508000" progId="Equation.3">
                  <p:embed/>
                </p:oleObj>
              </mc:Choice>
              <mc:Fallback>
                <p:oleObj name="Equation" r:id="rId9" imgW="76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299" y="1859640"/>
                        <a:ext cx="1260694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48585"/>
              </p:ext>
            </p:extLst>
          </p:nvPr>
        </p:nvGraphicFramePr>
        <p:xfrm>
          <a:off x="849313" y="2749550"/>
          <a:ext cx="25892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6" name="Equation" r:id="rId11" imgW="1524000" imgH="469900" progId="Equation.3">
                  <p:embed/>
                </p:oleObj>
              </mc:Choice>
              <mc:Fallback>
                <p:oleObj name="Equation" r:id="rId11" imgW="1524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749550"/>
                        <a:ext cx="25892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04520"/>
              </p:ext>
            </p:extLst>
          </p:nvPr>
        </p:nvGraphicFramePr>
        <p:xfrm>
          <a:off x="3500438" y="2752725"/>
          <a:ext cx="32591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7" name="Equation" r:id="rId13" imgW="1917700" imgH="457200" progId="Equation.3">
                  <p:embed/>
                </p:oleObj>
              </mc:Choice>
              <mc:Fallback>
                <p:oleObj name="Equation" r:id="rId13" imgW="1917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52725"/>
                        <a:ext cx="32591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410200" y="3352800"/>
            <a:ext cx="1295400" cy="971610"/>
            <a:chOff x="6657386" y="3924300"/>
            <a:chExt cx="1025525" cy="971610"/>
          </a:xfrm>
        </p:grpSpPr>
        <p:cxnSp>
          <p:nvCxnSpPr>
            <p:cNvPr id="23" name="Elbow Connector 22"/>
            <p:cNvCxnSpPr/>
            <p:nvPr/>
          </p:nvCxnSpPr>
          <p:spPr bwMode="auto">
            <a:xfrm rot="16200000" flipV="1">
              <a:off x="6591300" y="4038600"/>
              <a:ext cx="533400" cy="304800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657386" y="4495800"/>
              <a:ext cx="1025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</a:rPr>
                <a:t>Oscillates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4800" y="3352800"/>
            <a:ext cx="1219200" cy="1279386"/>
            <a:chOff x="5908323" y="4281784"/>
            <a:chExt cx="1219200" cy="1279386"/>
          </a:xfrm>
        </p:grpSpPr>
        <p:cxnSp>
          <p:nvCxnSpPr>
            <p:cNvPr id="26" name="Elbow Connector 25"/>
            <p:cNvCxnSpPr/>
            <p:nvPr/>
          </p:nvCxnSpPr>
          <p:spPr bwMode="auto">
            <a:xfrm rot="5400000" flipH="1" flipV="1">
              <a:off x="6438900" y="4396084"/>
              <a:ext cx="533400" cy="304800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908323" y="4853284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</a:rPr>
                <a:t>Decays if Re{a} &gt; 0</a:t>
              </a:r>
              <a:endParaRPr lang="en-US" sz="2000" i="1" dirty="0"/>
            </a:p>
          </p:txBody>
        </p:sp>
      </p:grpSp>
      <p:graphicFrame>
        <p:nvGraphicFramePr>
          <p:cNvPr id="2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03610"/>
              </p:ext>
            </p:extLst>
          </p:nvPr>
        </p:nvGraphicFramePr>
        <p:xfrm>
          <a:off x="838200" y="3686175"/>
          <a:ext cx="2352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8" name="Equation" r:id="rId15" imgW="1384300" imgH="431800" progId="Equation.3">
                  <p:embed/>
                </p:oleObj>
              </mc:Choice>
              <mc:Fallback>
                <p:oleObj name="Equation" r:id="rId15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86175"/>
                        <a:ext cx="23526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0431"/>
              </p:ext>
            </p:extLst>
          </p:nvPr>
        </p:nvGraphicFramePr>
        <p:xfrm>
          <a:off x="109538" y="5029200"/>
          <a:ext cx="162070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9" name="Equation" r:id="rId17" imgW="1079500" imgH="457200" progId="Equation.3">
                  <p:embed/>
                </p:oleObj>
              </mc:Choice>
              <mc:Fallback>
                <p:oleObj name="Equation" r:id="rId17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029200"/>
                        <a:ext cx="162070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23573"/>
              </p:ext>
            </p:extLst>
          </p:nvPr>
        </p:nvGraphicFramePr>
        <p:xfrm>
          <a:off x="228600" y="5965898"/>
          <a:ext cx="2438400" cy="31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0" name="Equation" r:id="rId19" imgW="1562100" imgH="203200" progId="Equation.3">
                  <p:embed/>
                </p:oleObj>
              </mc:Choice>
              <mc:Fallback>
                <p:oleObj name="Equation" r:id="rId19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965898"/>
                        <a:ext cx="2438400" cy="31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44958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/>
              <a:t>Magnitude-Phase form</a:t>
            </a:r>
          </a:p>
        </p:txBody>
      </p:sp>
      <p:graphicFrame>
        <p:nvGraphicFramePr>
          <p:cNvPr id="3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62426"/>
              </p:ext>
            </p:extLst>
          </p:nvPr>
        </p:nvGraphicFramePr>
        <p:xfrm>
          <a:off x="2712860" y="5791199"/>
          <a:ext cx="1963571" cy="67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1" name="Equation" r:id="rId21" imgW="1333500" imgH="457200" progId="Equation.3">
                  <p:embed/>
                </p:oleObj>
              </mc:Choice>
              <mc:Fallback>
                <p:oleObj name="Equation" r:id="rId21" imgW="1333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860" y="5791199"/>
                        <a:ext cx="1963571" cy="67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 descr="ExpSigMag.png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3374" r="7697" b="6973"/>
          <a:stretch/>
        </p:blipFill>
        <p:spPr>
          <a:xfrm>
            <a:off x="5189428" y="4648200"/>
            <a:ext cx="2535936" cy="20467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34200" y="1423987"/>
            <a:ext cx="220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CF35E3"/>
                </a:solidFill>
              </a:rPr>
              <a:t>w = -8 : 0.01 : 8;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H = 1 ./ (1 + j*w);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Hmag</a:t>
            </a:r>
            <a:r>
              <a:rPr lang="en-US" sz="1400" dirty="0">
                <a:solidFill>
                  <a:srgbClr val="CF35E3"/>
                </a:solidFill>
              </a:rPr>
              <a:t> = abs(H);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Hphase</a:t>
            </a:r>
            <a:r>
              <a:rPr lang="en-US" sz="1400" dirty="0">
                <a:solidFill>
                  <a:srgbClr val="CF35E3"/>
                </a:solidFill>
              </a:rPr>
              <a:t> = phase(H);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figure;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plot(w, </a:t>
            </a:r>
            <a:r>
              <a:rPr lang="en-US" sz="1400" dirty="0" err="1">
                <a:solidFill>
                  <a:srgbClr val="CF35E3"/>
                </a:solidFill>
              </a:rPr>
              <a:t>Hmag</a:t>
            </a:r>
            <a:r>
              <a:rPr lang="en-US" sz="1400" dirty="0">
                <a:solidFill>
                  <a:srgbClr val="CF35E3"/>
                </a:solidFill>
              </a:rPr>
              <a:t>);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title('Magnitude Response');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ylim</a:t>
            </a:r>
            <a:r>
              <a:rPr lang="en-US" sz="1400" dirty="0">
                <a:solidFill>
                  <a:srgbClr val="CF35E3"/>
                </a:solidFill>
              </a:rPr>
              <a:t>( [-0.0 1.1] );</a:t>
            </a:r>
          </a:p>
          <a:p>
            <a:r>
              <a:rPr lang="it-IT" sz="1400" dirty="0">
                <a:solidFill>
                  <a:srgbClr val="CF35E3"/>
                </a:solidFill>
              </a:rPr>
              <a:t>figure;</a:t>
            </a:r>
          </a:p>
          <a:p>
            <a:r>
              <a:rPr lang="it-IT" sz="1400" dirty="0">
                <a:solidFill>
                  <a:srgbClr val="CF35E3"/>
                </a:solidFill>
              </a:rPr>
              <a:t>plot(</a:t>
            </a:r>
            <a:r>
              <a:rPr lang="it-IT" sz="1400" dirty="0" err="1">
                <a:solidFill>
                  <a:srgbClr val="CF35E3"/>
                </a:solidFill>
              </a:rPr>
              <a:t>w</a:t>
            </a:r>
            <a:r>
              <a:rPr lang="it-IT" sz="1400" dirty="0">
                <a:solidFill>
                  <a:srgbClr val="CF35E3"/>
                </a:solidFill>
              </a:rPr>
              <a:t>, </a:t>
            </a:r>
            <a:r>
              <a:rPr lang="it-IT" sz="1400" dirty="0" err="1">
                <a:solidFill>
                  <a:srgbClr val="CF35E3"/>
                </a:solidFill>
              </a:rPr>
              <a:t>Hphase</a:t>
            </a:r>
            <a:r>
              <a:rPr lang="it-IT" sz="1400" dirty="0">
                <a:solidFill>
                  <a:srgbClr val="CF35E3"/>
                </a:solidFill>
              </a:rPr>
              <a:t>);</a:t>
            </a:r>
          </a:p>
          <a:p>
            <a:r>
              <a:rPr lang="it-IT" sz="1400" dirty="0" err="1">
                <a:solidFill>
                  <a:srgbClr val="CF35E3"/>
                </a:solidFill>
              </a:rPr>
              <a:t>title</a:t>
            </a:r>
            <a:r>
              <a:rPr lang="it-IT" sz="1400" dirty="0">
                <a:solidFill>
                  <a:srgbClr val="CF35E3"/>
                </a:solidFill>
              </a:rPr>
              <a:t>('</a:t>
            </a:r>
            <a:r>
              <a:rPr lang="it-IT" sz="1400" dirty="0" err="1">
                <a:solidFill>
                  <a:srgbClr val="CF35E3"/>
                </a:solidFill>
              </a:rPr>
              <a:t>Phase</a:t>
            </a:r>
            <a:r>
              <a:rPr lang="it-IT" sz="1400" dirty="0">
                <a:solidFill>
                  <a:srgbClr val="CF35E3"/>
                </a:solidFill>
              </a:rPr>
              <a:t> </a:t>
            </a:r>
            <a:r>
              <a:rPr lang="it-IT" sz="1400" dirty="0" err="1">
                <a:solidFill>
                  <a:srgbClr val="CF35E3"/>
                </a:solidFill>
              </a:rPr>
              <a:t>Response</a:t>
            </a:r>
            <a:r>
              <a:rPr lang="it-IT" sz="1400" dirty="0">
                <a:solidFill>
                  <a:srgbClr val="CF35E3"/>
                </a:solidFill>
              </a:rPr>
              <a:t>');</a:t>
            </a:r>
          </a:p>
        </p:txBody>
      </p:sp>
      <p:pic>
        <p:nvPicPr>
          <p:cNvPr id="35" name="Picture 34" descr="ExpSigPhase.png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3371" r="7697" b="6973"/>
          <a:stretch/>
        </p:blipFill>
        <p:spPr>
          <a:xfrm>
            <a:off x="6825481" y="3962400"/>
            <a:ext cx="2312365" cy="18379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43800" y="5791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</a:t>
            </a:r>
            <a:r>
              <a:rPr lang="en-US" sz="2000" dirty="0"/>
              <a:t> = 1</a:t>
            </a:r>
          </a:p>
        </p:txBody>
      </p:sp>
      <p:graphicFrame>
        <p:nvGraphicFramePr>
          <p:cNvPr id="3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60157"/>
              </p:ext>
            </p:extLst>
          </p:nvPr>
        </p:nvGraphicFramePr>
        <p:xfrm>
          <a:off x="1774179" y="5078699"/>
          <a:ext cx="892822" cy="65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2" name="Equation" r:id="rId25" imgW="609600" imgH="444500" progId="Equation.3">
                  <p:embed/>
                </p:oleObj>
              </mc:Choice>
              <mc:Fallback>
                <p:oleObj name="Equation" r:id="rId25" imgW="609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79" y="5078699"/>
                        <a:ext cx="892822" cy="651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73679"/>
              </p:ext>
            </p:extLst>
          </p:nvPr>
        </p:nvGraphicFramePr>
        <p:xfrm>
          <a:off x="2676673" y="5077316"/>
          <a:ext cx="2404767" cy="66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3" name="Equation" r:id="rId27" imgW="1663700" imgH="457200" progId="Equation.3">
                  <p:embed/>
                </p:oleObj>
              </mc:Choice>
              <mc:Fallback>
                <p:oleObj name="Equation" r:id="rId27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673" y="5077316"/>
                        <a:ext cx="2404767" cy="661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19C9B2A-FF9A-477A-96EA-26339412E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Fourier Transform</a:t>
            </a:r>
            <a:r>
              <a:rPr lang="tr-TR" altLang="tr-TR" dirty="0"/>
              <a:t> Properties</a:t>
            </a:r>
            <a:endParaRPr lang="en-US" altLang="tr-TR" dirty="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98AA0F6-D067-4455-BED3-7523D9866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60538"/>
            <a:ext cx="8131175" cy="4268787"/>
          </a:xfrm>
        </p:spPr>
        <p:txBody>
          <a:bodyPr/>
          <a:lstStyle/>
          <a:p>
            <a:r>
              <a:rPr lang="en-US" altLang="tr-TR" dirty="0"/>
              <a:t>What system properties does it possess?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Memoryless (</a:t>
            </a:r>
            <a:r>
              <a:rPr lang="en-US" altLang="tr-TR" i="1" dirty="0"/>
              <a:t>in fact requires infinite memory</a:t>
            </a:r>
            <a:r>
              <a:rPr lang="en-US" altLang="tr-TR" dirty="0"/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Causal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tr-TR" dirty="0"/>
              <a:t>Linear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Time-invariant (</a:t>
            </a:r>
            <a:r>
              <a:rPr lang="en-US" altLang="tr-TR" i="1" dirty="0"/>
              <a:t>doesn’t apply</a:t>
            </a:r>
            <a:r>
              <a:rPr lang="en-US" altLang="tr-TR" dirty="0"/>
              <a:t>)</a:t>
            </a:r>
          </a:p>
          <a:p>
            <a:r>
              <a:rPr lang="en-US" altLang="tr-TR" dirty="0"/>
              <a:t>What does it tell you about a signal?</a:t>
            </a:r>
          </a:p>
          <a:p>
            <a:pPr lvl="1">
              <a:buFontTx/>
              <a:buNone/>
            </a:pPr>
            <a:r>
              <a:rPr lang="en-US" altLang="tr-TR" i="1" dirty="0"/>
              <a:t>Answer</a:t>
            </a:r>
            <a:r>
              <a:rPr lang="en-US" altLang="tr-TR" dirty="0"/>
              <a:t>: Measures frequency content</a:t>
            </a:r>
          </a:p>
          <a:p>
            <a:r>
              <a:rPr lang="en-US" altLang="tr-TR" dirty="0"/>
              <a:t>What doesn’t it tell you about a signal?</a:t>
            </a:r>
          </a:p>
          <a:p>
            <a:pPr lvl="1">
              <a:buFontTx/>
              <a:buNone/>
            </a:pPr>
            <a:r>
              <a:rPr lang="en-US" altLang="tr-TR" i="1" dirty="0"/>
              <a:t>Answer</a:t>
            </a:r>
            <a:r>
              <a:rPr lang="en-US" altLang="tr-TR" dirty="0"/>
              <a:t>: When those frequencies occurred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0898CE8E-2161-44AD-B73E-21C124D54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63775"/>
          <a:ext cx="25257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3" imgW="1409400" imgH="330120" progId="Equation.3">
                  <p:embed/>
                </p:oleObj>
              </mc:Choice>
              <mc:Fallback>
                <p:oleObj name="Equation" r:id="rId3" imgW="1409400" imgH="330120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0898CE8E-2161-44AD-B73E-21C124D54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63775"/>
                        <a:ext cx="25257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id="{F09C5FB3-EA40-4F22-AC94-D5E4EBBDF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6288" y="2209800"/>
          <a:ext cx="2987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5" imgW="1650960" imgH="393480" progId="Equation.3">
                  <p:embed/>
                </p:oleObj>
              </mc:Choice>
              <mc:Fallback>
                <p:oleObj name="Equation" r:id="rId5" imgW="1650960" imgH="393480" progId="Equation.3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:a16="http://schemas.microsoft.com/office/drawing/2014/main" id="{F09C5FB3-EA40-4F22-AC94-D5E4EBBDF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209800"/>
                        <a:ext cx="29876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20723264-E8DB-4757-AFE2-3D7B1DDCA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909888"/>
          <a:ext cx="15192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7" imgW="838080" imgH="215640" progId="Equation.3">
                  <p:embed/>
                </p:oleObj>
              </mc:Choice>
              <mc:Fallback>
                <p:oleObj name="Equation" r:id="rId7" imgW="838080" imgH="21564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20723264-E8DB-4757-AFE2-3D7B1DDCA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909888"/>
                        <a:ext cx="15192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id="{C292E4AA-EB4E-4984-918B-DC951B491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5863" y="2971800"/>
          <a:ext cx="2090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9" imgW="1155600" imgH="215640" progId="Equation.3">
                  <p:embed/>
                </p:oleObj>
              </mc:Choice>
              <mc:Fallback>
                <p:oleObj name="Equation" r:id="rId9" imgW="1155600" imgH="215640" progId="Equation.3">
                  <p:embed/>
                  <p:pic>
                    <p:nvPicPr>
                      <p:cNvPr id="161799" name="Object 7">
                        <a:extLst>
                          <a:ext uri="{FF2B5EF4-FFF2-40B4-BE49-F238E27FC236}">
                            <a16:creationId xmlns:a16="http://schemas.microsoft.com/office/drawing/2014/main" id="{C292E4AA-EB4E-4984-918B-DC951B491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2971800"/>
                        <a:ext cx="20907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Line 9">
            <a:extLst>
              <a:ext uri="{FF2B5EF4-FFF2-40B4-BE49-F238E27FC236}">
                <a16:creationId xmlns:a16="http://schemas.microsoft.com/office/drawing/2014/main" id="{68F941FE-92B2-4545-AD79-D3B00C1DD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1674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2" name="Line 10">
            <a:extLst>
              <a:ext uri="{FF2B5EF4-FFF2-40B4-BE49-F238E27FC236}">
                <a16:creationId xmlns:a16="http://schemas.microsoft.com/office/drawing/2014/main" id="{BC1CA946-4265-41A3-B949-15C396A32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1768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3" name="Line 11">
            <a:extLst>
              <a:ext uri="{FF2B5EF4-FFF2-40B4-BE49-F238E27FC236}">
                <a16:creationId xmlns:a16="http://schemas.microsoft.com/office/drawing/2014/main" id="{C2F81372-642E-4F83-99E0-00B21287B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5783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E113D5DC-F7BC-4919-8DD8-30CF39CB1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557838"/>
            <a:ext cx="0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5" name="Line 13">
            <a:extLst>
              <a:ext uri="{FF2B5EF4-FFF2-40B4-BE49-F238E27FC236}">
                <a16:creationId xmlns:a16="http://schemas.microsoft.com/office/drawing/2014/main" id="{AA1DB14C-288B-496B-8951-5F6D9C21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578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6" name="Text Box 14">
            <a:extLst>
              <a:ext uri="{FF2B5EF4-FFF2-40B4-BE49-F238E27FC236}">
                <a16:creationId xmlns:a16="http://schemas.microsoft.com/office/drawing/2014/main" id="{749AC27E-CDD4-4C40-B089-002BDA10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674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161807" name="Text Box 15">
            <a:extLst>
              <a:ext uri="{FF2B5EF4-FFF2-40B4-BE49-F238E27FC236}">
                <a16:creationId xmlns:a16="http://schemas.microsoft.com/office/drawing/2014/main" id="{88050851-AB92-43D7-95F9-4C988D490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/>
              <a:t>1</a:t>
            </a:r>
            <a:endParaRPr lang="en-US" altLang="tr-TR"/>
          </a:p>
        </p:txBody>
      </p:sp>
      <p:sp>
        <p:nvSpPr>
          <p:cNvPr id="161808" name="Text Box 16">
            <a:extLst>
              <a:ext uri="{FF2B5EF4-FFF2-40B4-BE49-F238E27FC236}">
                <a16:creationId xmlns:a16="http://schemas.microsoft.com/office/drawing/2014/main" id="{DA411BF7-95EE-47C4-9C38-3B6E0DDF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1674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t</a:t>
            </a:r>
            <a:r>
              <a:rPr lang="en-US" altLang="tr-TR" sz="1800"/>
              <a:t>/2</a:t>
            </a:r>
            <a:endParaRPr lang="en-US" altLang="tr-TR"/>
          </a:p>
        </p:txBody>
      </p: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86BAFEB8-F3B6-4615-8D45-D733FB95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674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sz="1800"/>
              <a:t>-</a:t>
            </a:r>
            <a:r>
              <a:rPr lang="en-US" altLang="tr-TR" sz="1800">
                <a:latin typeface="Symbol" panose="05050102010706020507" pitchFamily="18" charset="2"/>
              </a:rPr>
              <a:t>t</a:t>
            </a:r>
            <a:r>
              <a:rPr lang="en-US" altLang="tr-TR" sz="1800"/>
              <a:t>/2</a:t>
            </a:r>
            <a:endParaRPr lang="en-US" altLang="tr-TR"/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44D8CF58-10D3-4BA1-B285-0CE32A60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50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i="1"/>
              <a:t>t</a:t>
            </a:r>
            <a:endParaRPr lang="en-US" altLang="tr-TR" i="1"/>
          </a:p>
        </p:txBody>
      </p:sp>
      <p:sp>
        <p:nvSpPr>
          <p:cNvPr id="161811" name="Text Box 19">
            <a:extLst>
              <a:ext uri="{FF2B5EF4-FFF2-40B4-BE49-F238E27FC236}">
                <a16:creationId xmlns:a16="http://schemas.microsoft.com/office/drawing/2014/main" id="{4BF76B9E-16C5-405F-AA82-D4FC9D60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</a:t>
            </a:r>
          </a:p>
        </p:txBody>
      </p:sp>
      <p:grpSp>
        <p:nvGrpSpPr>
          <p:cNvPr id="161846" name="Group 54">
            <a:extLst>
              <a:ext uri="{FF2B5EF4-FFF2-40B4-BE49-F238E27FC236}">
                <a16:creationId xmlns:a16="http://schemas.microsoft.com/office/drawing/2014/main" id="{94948628-915B-4BE0-9A9B-B8698C92170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648200"/>
            <a:ext cx="3733800" cy="2057400"/>
            <a:chOff x="2880" y="2928"/>
            <a:chExt cx="2352" cy="1296"/>
          </a:xfrm>
        </p:grpSpPr>
        <p:graphicFrame>
          <p:nvGraphicFramePr>
            <p:cNvPr id="161813" name="Object 21">
              <a:extLst>
                <a:ext uri="{FF2B5EF4-FFF2-40B4-BE49-F238E27FC236}">
                  <a16:creationId xmlns:a16="http://schemas.microsoft.com/office/drawing/2014/main" id="{51F628F0-E5DF-4072-A8C7-B46898A17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928"/>
            <a:ext cx="2352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0" name="Worksheet" r:id="rId11" imgW="3711245" imgH="2110923" progId="Excel.Sheet.8">
                    <p:embed/>
                  </p:oleObj>
                </mc:Choice>
                <mc:Fallback>
                  <p:oleObj name="Worksheet" r:id="rId11" imgW="3711245" imgH="2110923" progId="Excel.Sheet.8">
                    <p:embed/>
                    <p:pic>
                      <p:nvPicPr>
                        <p:cNvPr id="161813" name="Object 21">
                          <a:extLst>
                            <a:ext uri="{FF2B5EF4-FFF2-40B4-BE49-F238E27FC236}">
                              <a16:creationId xmlns:a16="http://schemas.microsoft.com/office/drawing/2014/main" id="{51F628F0-E5DF-4072-A8C7-B46898A17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28"/>
                          <a:ext cx="2352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4" name="Line 22">
              <a:extLst>
                <a:ext uri="{FF2B5EF4-FFF2-40B4-BE49-F238E27FC236}">
                  <a16:creationId xmlns:a16="http://schemas.microsoft.com/office/drawing/2014/main" id="{B4ECDBE3-FA81-47ED-8ED4-E2383D50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880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15" name="Line 23">
              <a:extLst>
                <a:ext uri="{FF2B5EF4-FFF2-40B4-BE49-F238E27FC236}">
                  <a16:creationId xmlns:a16="http://schemas.microsoft.com/office/drawing/2014/main" id="{CC968285-1F94-4954-97EA-A6C543388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4" y="3065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16" name="Text Box 24">
              <a:extLst>
                <a:ext uri="{FF2B5EF4-FFF2-40B4-BE49-F238E27FC236}">
                  <a16:creationId xmlns:a16="http://schemas.microsoft.com/office/drawing/2014/main" id="{4A14A72B-9810-45CD-8331-440D84C31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3904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/>
                <a:t>0</a:t>
              </a:r>
              <a:endParaRPr lang="en-US" altLang="tr-TR"/>
            </a:p>
          </p:txBody>
        </p:sp>
        <p:sp>
          <p:nvSpPr>
            <p:cNvPr id="161817" name="Text Box 25">
              <a:extLst>
                <a:ext uri="{FF2B5EF4-FFF2-40B4-BE49-F238E27FC236}">
                  <a16:creationId xmlns:a16="http://schemas.microsoft.com/office/drawing/2014/main" id="{D3F2C38B-4AF9-42FD-BE4C-7294D7844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3036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>
                  <a:latin typeface="Symbol" panose="05050102010706020507" pitchFamily="18" charset="2"/>
                </a:rPr>
                <a:t>t</a:t>
              </a:r>
              <a:endParaRPr lang="en-US" altLang="tr-TR"/>
            </a:p>
          </p:txBody>
        </p:sp>
        <p:sp>
          <p:nvSpPr>
            <p:cNvPr id="161818" name="Text Box 26">
              <a:extLst>
                <a:ext uri="{FF2B5EF4-FFF2-40B4-BE49-F238E27FC236}">
                  <a16:creationId xmlns:a16="http://schemas.microsoft.com/office/drawing/2014/main" id="{6E6F12C7-E555-4E0E-8F9B-283AF3085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692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1819" name="Text Box 27">
              <a:extLst>
                <a:ext uri="{FF2B5EF4-FFF2-40B4-BE49-F238E27FC236}">
                  <a16:creationId xmlns:a16="http://schemas.microsoft.com/office/drawing/2014/main" id="{26EEFEF4-40B0-4EEB-BE20-75D83ED44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161820" name="Line 28">
              <a:extLst>
                <a:ext uri="{FF2B5EF4-FFF2-40B4-BE49-F238E27FC236}">
                  <a16:creationId xmlns:a16="http://schemas.microsoft.com/office/drawing/2014/main" id="{7CF7A1A9-7491-4BF3-813F-D36FF894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8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1" name="Line 29">
              <a:extLst>
                <a:ext uri="{FF2B5EF4-FFF2-40B4-BE49-F238E27FC236}">
                  <a16:creationId xmlns:a16="http://schemas.microsoft.com/office/drawing/2014/main" id="{FD0002B4-4565-4D7B-97B0-7AF801F70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2" name="Line 30">
              <a:extLst>
                <a:ext uri="{FF2B5EF4-FFF2-40B4-BE49-F238E27FC236}">
                  <a16:creationId xmlns:a16="http://schemas.microsoft.com/office/drawing/2014/main" id="{C10E3719-BC5C-460A-BA1A-32FD08EC5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383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3" name="Line 31">
              <a:extLst>
                <a:ext uri="{FF2B5EF4-FFF2-40B4-BE49-F238E27FC236}">
                  <a16:creationId xmlns:a16="http://schemas.microsoft.com/office/drawing/2014/main" id="{4A5EB8BC-9FF7-4D92-9EA0-51B32E0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24" name="Group 32">
              <a:extLst>
                <a:ext uri="{FF2B5EF4-FFF2-40B4-BE49-F238E27FC236}">
                  <a16:creationId xmlns:a16="http://schemas.microsoft.com/office/drawing/2014/main" id="{158B09CB-C800-4A8A-9943-5693305F8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900"/>
              <a:ext cx="336" cy="284"/>
              <a:chOff x="2872" y="3756"/>
              <a:chExt cx="336" cy="284"/>
            </a:xfrm>
          </p:grpSpPr>
          <p:sp>
            <p:nvSpPr>
              <p:cNvPr id="161825" name="Text Box 33">
                <a:extLst>
                  <a:ext uri="{FF2B5EF4-FFF2-40B4-BE49-F238E27FC236}">
                    <a16:creationId xmlns:a16="http://schemas.microsoft.com/office/drawing/2014/main" id="{7019DAEB-9AE7-4DD7-8FBC-4B657CE15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26" name="Text Box 34">
                <a:extLst>
                  <a:ext uri="{FF2B5EF4-FFF2-40B4-BE49-F238E27FC236}">
                    <a16:creationId xmlns:a16="http://schemas.microsoft.com/office/drawing/2014/main" id="{405B711F-586E-44F6-86F6-3EF606AD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27" name="Group 35">
              <a:extLst>
                <a:ext uri="{FF2B5EF4-FFF2-40B4-BE49-F238E27FC236}">
                  <a16:creationId xmlns:a16="http://schemas.microsoft.com/office/drawing/2014/main" id="{2F2B0B98-657B-4942-8BDB-A8232E4B7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" y="3900"/>
              <a:ext cx="336" cy="284"/>
              <a:chOff x="3160" y="3756"/>
              <a:chExt cx="336" cy="284"/>
            </a:xfrm>
          </p:grpSpPr>
          <p:sp>
            <p:nvSpPr>
              <p:cNvPr id="161828" name="Text Box 36">
                <a:extLst>
                  <a:ext uri="{FF2B5EF4-FFF2-40B4-BE49-F238E27FC236}">
                    <a16:creationId xmlns:a16="http://schemas.microsoft.com/office/drawing/2014/main" id="{CD254007-2199-434B-A243-53029FC4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29" name="Text Box 37">
                <a:extLst>
                  <a:ext uri="{FF2B5EF4-FFF2-40B4-BE49-F238E27FC236}">
                    <a16:creationId xmlns:a16="http://schemas.microsoft.com/office/drawing/2014/main" id="{7FEC2012-3DDD-483D-AC13-6F238B19F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30" name="Group 38">
              <a:extLst>
                <a:ext uri="{FF2B5EF4-FFF2-40B4-BE49-F238E27FC236}">
                  <a16:creationId xmlns:a16="http://schemas.microsoft.com/office/drawing/2014/main" id="{E5E708E7-D5E1-46BD-B7F6-92747B77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0" y="3900"/>
              <a:ext cx="296" cy="284"/>
              <a:chOff x="3544" y="3756"/>
              <a:chExt cx="296" cy="284"/>
            </a:xfrm>
          </p:grpSpPr>
          <p:sp>
            <p:nvSpPr>
              <p:cNvPr id="161831" name="Text Box 39">
                <a:extLst>
                  <a:ext uri="{FF2B5EF4-FFF2-40B4-BE49-F238E27FC236}">
                    <a16:creationId xmlns:a16="http://schemas.microsoft.com/office/drawing/2014/main" id="{3FACEDD3-82AD-4BC5-947E-C37E601EB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" y="375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tr-TR" sz="1400" i="1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2" name="Text Box 40">
                <a:extLst>
                  <a:ext uri="{FF2B5EF4-FFF2-40B4-BE49-F238E27FC236}">
                    <a16:creationId xmlns:a16="http://schemas.microsoft.com/office/drawing/2014/main" id="{549D53D1-89D1-44B8-B05B-4B537F6A9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33" name="Group 41">
              <a:extLst>
                <a:ext uri="{FF2B5EF4-FFF2-40B4-BE49-F238E27FC236}">
                  <a16:creationId xmlns:a16="http://schemas.microsoft.com/office/drawing/2014/main" id="{60717B79-90E7-4CF8-A6D6-0CCFE1BA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3900"/>
              <a:ext cx="248" cy="284"/>
              <a:chOff x="4032" y="3756"/>
              <a:chExt cx="248" cy="284"/>
            </a:xfrm>
          </p:grpSpPr>
          <p:sp>
            <p:nvSpPr>
              <p:cNvPr id="161834" name="Text Box 42">
                <a:extLst>
                  <a:ext uri="{FF2B5EF4-FFF2-40B4-BE49-F238E27FC236}">
                    <a16:creationId xmlns:a16="http://schemas.microsoft.com/office/drawing/2014/main" id="{AC43CB24-AED4-41DD-9C18-E44F2BAC6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5" name="Text Box 43">
                <a:extLst>
                  <a:ext uri="{FF2B5EF4-FFF2-40B4-BE49-F238E27FC236}">
                    <a16:creationId xmlns:a16="http://schemas.microsoft.com/office/drawing/2014/main" id="{27327AFF-35C4-4015-80AC-4D2C3470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161836" name="Line 44">
              <a:extLst>
                <a:ext uri="{FF2B5EF4-FFF2-40B4-BE49-F238E27FC236}">
                  <a16:creationId xmlns:a16="http://schemas.microsoft.com/office/drawing/2014/main" id="{2C717CA6-5BF5-401A-98B8-0239608B6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37" name="Group 45">
              <a:extLst>
                <a:ext uri="{FF2B5EF4-FFF2-40B4-BE49-F238E27FC236}">
                  <a16:creationId xmlns:a16="http://schemas.microsoft.com/office/drawing/2014/main" id="{A757FCFF-3BEB-4512-B2D2-DB3E9A298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4" y="3900"/>
              <a:ext cx="244" cy="284"/>
              <a:chOff x="4362" y="3756"/>
              <a:chExt cx="244" cy="284"/>
            </a:xfrm>
          </p:grpSpPr>
          <p:sp>
            <p:nvSpPr>
              <p:cNvPr id="161838" name="Text Box 46">
                <a:extLst>
                  <a:ext uri="{FF2B5EF4-FFF2-40B4-BE49-F238E27FC236}">
                    <a16:creationId xmlns:a16="http://schemas.microsoft.com/office/drawing/2014/main" id="{366F6187-527F-4DE1-B6FF-56C43347D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9" name="Text Box 47">
                <a:extLst>
                  <a:ext uri="{FF2B5EF4-FFF2-40B4-BE49-F238E27FC236}">
                    <a16:creationId xmlns:a16="http://schemas.microsoft.com/office/drawing/2014/main" id="{6A5CD69E-3318-40BE-992E-28660973A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161840" name="Line 48">
              <a:extLst>
                <a:ext uri="{FF2B5EF4-FFF2-40B4-BE49-F238E27FC236}">
                  <a16:creationId xmlns:a16="http://schemas.microsoft.com/office/drawing/2014/main" id="{9F106B89-1BD4-466E-90C1-4E8699071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383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41" name="Group 49">
              <a:extLst>
                <a:ext uri="{FF2B5EF4-FFF2-40B4-BE49-F238E27FC236}">
                  <a16:creationId xmlns:a16="http://schemas.microsoft.com/office/drawing/2014/main" id="{C5BF181C-8EE9-4653-B2A5-614F90FAD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3900"/>
              <a:ext cx="240" cy="284"/>
              <a:chOff x="4648" y="3756"/>
              <a:chExt cx="240" cy="284"/>
            </a:xfrm>
          </p:grpSpPr>
          <p:sp>
            <p:nvSpPr>
              <p:cNvPr id="161842" name="Text Box 50">
                <a:extLst>
                  <a:ext uri="{FF2B5EF4-FFF2-40B4-BE49-F238E27FC236}">
                    <a16:creationId xmlns:a16="http://schemas.microsoft.com/office/drawing/2014/main" id="{8E394AFE-6B76-4707-B76E-1DBDF2E60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0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43" name="Text Box 51">
                <a:extLst>
                  <a:ext uri="{FF2B5EF4-FFF2-40B4-BE49-F238E27FC236}">
                    <a16:creationId xmlns:a16="http://schemas.microsoft.com/office/drawing/2014/main" id="{633088BA-A470-4F69-806B-56EDDE032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</p:grp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B0F6106B-136F-4848-8ED5-66D90B64C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Duality</a:t>
            </a:r>
          </a:p>
        </p:txBody>
      </p:sp>
      <p:sp>
        <p:nvSpPr>
          <p:cNvPr id="161845" name="Rectangle 53">
            <a:extLst>
              <a:ext uri="{FF2B5EF4-FFF2-40B4-BE49-F238E27FC236}">
                <a16:creationId xmlns:a16="http://schemas.microsoft.com/office/drawing/2014/main" id="{1862A702-7D49-4FCC-964D-43F28C2C2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822" y="1712015"/>
            <a:ext cx="8305800" cy="4800600"/>
          </a:xfrm>
        </p:spPr>
        <p:txBody>
          <a:bodyPr/>
          <a:lstStyle/>
          <a:p>
            <a:r>
              <a:rPr lang="en-US" altLang="tr-TR" dirty="0"/>
              <a:t>Forward/inverse transforms are similar</a:t>
            </a:r>
          </a:p>
          <a:p>
            <a:endParaRPr lang="en-US" altLang="tr-TR" dirty="0"/>
          </a:p>
          <a:p>
            <a:endParaRPr lang="en-US" altLang="tr-TR" dirty="0"/>
          </a:p>
          <a:p>
            <a:r>
              <a:rPr lang="en-US" altLang="tr-TR" dirty="0"/>
              <a:t>Example:		      </a:t>
            </a:r>
            <a:r>
              <a:rPr lang="en-US" altLang="tr-TR" dirty="0" err="1"/>
              <a:t>rect</a:t>
            </a:r>
            <a:r>
              <a:rPr lang="en-US" altLang="tr-TR" dirty="0"/>
              <a:t>(t/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 </a:t>
            </a:r>
            <a:r>
              <a:rPr lang="en-US" altLang="tr-TR" dirty="0">
                <a:sym typeface="Symbol" panose="05050102010706020507" pitchFamily="18" charset="2"/>
              </a:rPr>
              <a:t>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/ 2)</a:t>
            </a:r>
          </a:p>
          <a:p>
            <a:pPr lvl="1">
              <a:buFontTx/>
              <a:buNone/>
            </a:pPr>
            <a:r>
              <a:rPr lang="en-US" altLang="tr-TR" dirty="0"/>
              <a:t>Apply duality	      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(t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/2) </a:t>
            </a:r>
            <a:r>
              <a:rPr lang="en-US" altLang="tr-TR" dirty="0">
                <a:sym typeface="Symbol" panose="05050102010706020507" pitchFamily="18" charset="2"/>
              </a:rPr>
              <a:t></a:t>
            </a:r>
            <a:r>
              <a:rPr lang="en-US" altLang="tr-TR" dirty="0"/>
              <a:t> 2 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 err="1"/>
              <a:t>rect</a:t>
            </a:r>
            <a:r>
              <a:rPr lang="en-US" altLang="tr-TR" dirty="0"/>
              <a:t>(-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</a:t>
            </a:r>
          </a:p>
          <a:p>
            <a:pPr lvl="1">
              <a:buFontTx/>
              <a:buNone/>
            </a:pPr>
            <a:r>
              <a:rPr lang="en-US" altLang="tr-TR" dirty="0" err="1"/>
              <a:t>rect</a:t>
            </a:r>
            <a:r>
              <a:rPr lang="en-US" altLang="tr-TR" dirty="0"/>
              <a:t>(·) is even	      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(t </a:t>
            </a:r>
            <a:r>
              <a:rPr lang="en-US" altLang="tr-TR" dirty="0" err="1">
                <a:latin typeface="Symbol" panose="05050102010706020507" pitchFamily="18" charset="2"/>
              </a:rPr>
              <a:t>t</a:t>
            </a:r>
            <a:r>
              <a:rPr lang="en-US" altLang="tr-TR" dirty="0"/>
              <a:t> /2) </a:t>
            </a:r>
            <a:r>
              <a:rPr lang="en-US" altLang="tr-TR" dirty="0">
                <a:sym typeface="Symbol" panose="05050102010706020507" pitchFamily="18" charset="2"/>
              </a:rPr>
              <a:t></a:t>
            </a:r>
            <a:r>
              <a:rPr lang="en-US" altLang="tr-TR" dirty="0"/>
              <a:t> 2 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 err="1"/>
              <a:t>rect</a:t>
            </a:r>
            <a:r>
              <a:rPr lang="en-US" altLang="tr-TR" dirty="0"/>
              <a:t>(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16631</TotalTime>
  <Words>617</Words>
  <Application>Microsoft Office PowerPoint</Application>
  <PresentationFormat>Ekran Gösterisi (4:3)</PresentationFormat>
  <Paragraphs>174</Paragraphs>
  <Slides>14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Script</vt:lpstr>
      <vt:lpstr>Symbol</vt:lpstr>
      <vt:lpstr>Times New Roman</vt:lpstr>
      <vt:lpstr>Wingdings</vt:lpstr>
      <vt:lpstr>Default Design</vt:lpstr>
      <vt:lpstr>Equation</vt:lpstr>
      <vt:lpstr>Worksheet</vt:lpstr>
      <vt:lpstr>Continuous-Time Fourier Transform</vt:lpstr>
      <vt:lpstr>Fourier Integral</vt:lpstr>
      <vt:lpstr>Continuous-Time Fourier Transform</vt:lpstr>
      <vt:lpstr>Fourier Transform Pairs</vt:lpstr>
      <vt:lpstr>Fourier Transform Pairs</vt:lpstr>
      <vt:lpstr>Fourier Transform Pairs</vt:lpstr>
      <vt:lpstr>Causal Exponential Signal</vt:lpstr>
      <vt:lpstr>Fourier Transform Properties</vt:lpstr>
      <vt:lpstr>Duality</vt:lpstr>
      <vt:lpstr>Scaling</vt:lpstr>
      <vt:lpstr>Shifting in Time</vt:lpstr>
      <vt:lpstr>Sinusoidal Amplitude Modulation</vt:lpstr>
      <vt:lpstr>Sinusoidal Amplitude Modulation</vt:lpstr>
      <vt:lpstr>Frequency-shifting Property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EE 345S Lecture 0</dc:subject>
  <dc:creator>Brian L. Evans</dc:creator>
  <cp:lastModifiedBy>Toshıba</cp:lastModifiedBy>
  <cp:revision>1238</cp:revision>
  <cp:lastPrinted>2016-05-26T02:20:27Z</cp:lastPrinted>
  <dcterms:created xsi:type="dcterms:W3CDTF">1999-08-31T01:42:33Z</dcterms:created>
  <dcterms:modified xsi:type="dcterms:W3CDTF">2020-10-04T20:42:53Z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L:\bevans\ee313s01\01_Introduction</vt:lpwstr>
  </property>
</Properties>
</file>