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2"/>
  </p:notesMasterIdLst>
  <p:sldIdLst>
    <p:sldId id="256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379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  <p:sp>
        <p:nvSpPr>
          <p:cNvPr id="3379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D079207-FF49-4AFC-AEF5-02A2F17878AE}" type="slidenum">
              <a:rPr lang="en-US" altLang="tr-TR" sz="1300">
                <a:latin typeface="Times New Roman" panose="02020603050405020304" pitchFamily="18" charset="0"/>
              </a:rPr>
              <a:pPr/>
              <a:t>21</a:t>
            </a:fld>
            <a:endParaRPr lang="en-US" altLang="tr-TR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5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altLang="ko-KR" sz="5400" dirty="0">
                <a:ea typeface="굴림" pitchFamily="34" charset="-127"/>
              </a:rPr>
              <a:t>Kaynak Kodlaması:</a:t>
            </a:r>
            <a:br>
              <a:rPr lang="tr-TR" altLang="ko-KR" sz="5400" dirty="0">
                <a:ea typeface="굴림" pitchFamily="34" charset="-127"/>
              </a:rPr>
            </a:br>
            <a:r>
              <a:rPr lang="tr-TR" altLang="ko-KR" sz="5400" dirty="0">
                <a:ea typeface="굴림" pitchFamily="34" charset="-127"/>
              </a:rPr>
              <a:t>Veri Sıkıştırma Temelleri</a:t>
            </a:r>
            <a:endParaRPr lang="tr-T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smtClean="0">
                <a:solidFill>
                  <a:schemeClr val="bg1"/>
                </a:solidFill>
              </a:rPr>
              <a:t>(</a:t>
            </a:r>
            <a:r>
              <a:rPr lang="tr-TR" smtClean="0">
                <a:solidFill>
                  <a:schemeClr val="bg1"/>
                </a:solidFill>
              </a:rPr>
              <a:t>12. </a:t>
            </a:r>
            <a:r>
              <a:rPr lang="tr-TR" dirty="0" smtClean="0">
                <a:solidFill>
                  <a:schemeClr val="bg1"/>
                </a:solidFill>
              </a:rPr>
              <a:t>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Kavramlar (Devamı)</a:t>
            </a:r>
          </a:p>
        </p:txBody>
      </p:sp>
      <p:sp>
        <p:nvSpPr>
          <p:cNvPr id="1126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Kaynak mesajları kodlamadan önce tespit edilir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Mesaj Topluluğu olarak adlandırılır</a:t>
            </a:r>
          </a:p>
          <a:p>
            <a:pPr algn="just">
              <a:buFont typeface="Wingdings" panose="05000000000000000000" pitchFamily="2" charset="2"/>
              <a:buNone/>
            </a:pPr>
            <a:endParaRPr lang="tr-TR" altLang="tr-TR" sz="24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Bir kod: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Ayrıktır: Eğer her bir kod kelimesi diğer kod kelimesinden ayırt edilebiliyorsa (bire-bir eşleme)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Benzersiz bir şekilde </a:t>
            </a:r>
            <a:r>
              <a:rPr lang="tr-TR" altLang="tr-TR" sz="1800" dirty="0" err="1">
                <a:solidFill>
                  <a:schemeClr val="bg1"/>
                </a:solidFill>
              </a:rPr>
              <a:t>decode</a:t>
            </a:r>
            <a:r>
              <a:rPr lang="tr-TR" altLang="tr-TR" sz="1800" dirty="0">
                <a:solidFill>
                  <a:schemeClr val="bg1"/>
                </a:solidFill>
              </a:rPr>
              <a:t> edilebilir: Kod sözcükleri dizisi içerisinde yer alan her bir kod sözcüğü tanımlanabilir olmalıdır.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Bir önceki tabloya göre, </a:t>
            </a:r>
            <a:r>
              <a:rPr lang="tr-TR" altLang="tr-TR" sz="1800" b="1" dirty="0">
                <a:solidFill>
                  <a:schemeClr val="bg1"/>
                </a:solidFill>
              </a:rPr>
              <a:t>11 mesajı </a:t>
            </a:r>
            <a:r>
              <a:rPr lang="tr-TR" altLang="tr-TR" sz="1800" b="1" dirty="0" err="1">
                <a:solidFill>
                  <a:schemeClr val="bg1"/>
                </a:solidFill>
              </a:rPr>
              <a:t>ddddd</a:t>
            </a:r>
            <a:r>
              <a:rPr lang="tr-TR" altLang="tr-TR" sz="1800" b="1" dirty="0">
                <a:solidFill>
                  <a:schemeClr val="bg1"/>
                </a:solidFill>
              </a:rPr>
              <a:t> veya </a:t>
            </a:r>
            <a:r>
              <a:rPr lang="tr-TR" altLang="tr-TR" sz="1800" b="1" dirty="0" err="1">
                <a:solidFill>
                  <a:schemeClr val="bg1"/>
                </a:solidFill>
              </a:rPr>
              <a:t>bbbbbb</a:t>
            </a:r>
            <a:r>
              <a:rPr lang="tr-TR" altLang="tr-TR" sz="1800" dirty="0">
                <a:solidFill>
                  <a:schemeClr val="bg1"/>
                </a:solidFill>
              </a:rPr>
              <a:t> olarak tanımlanabilir.</a:t>
            </a:r>
          </a:p>
        </p:txBody>
      </p:sp>
    </p:spTree>
    <p:extLst>
      <p:ext uri="{BB962C8B-B14F-4D97-AF65-F5344CB8AC3E}">
        <p14:creationId xmlns:p14="http://schemas.microsoft.com/office/powerpoint/2010/main" val="29147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Kavramlar (Devamı)</a:t>
            </a:r>
          </a:p>
        </p:txBody>
      </p:sp>
      <p:sp>
        <p:nvSpPr>
          <p:cNvPr id="1229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Benzersiz bir şekilde </a:t>
            </a:r>
            <a:r>
              <a:rPr lang="tr-TR" altLang="tr-TR" sz="2400" dirty="0" err="1">
                <a:solidFill>
                  <a:schemeClr val="bg1"/>
                </a:solidFill>
              </a:rPr>
              <a:t>decode</a:t>
            </a:r>
            <a:r>
              <a:rPr lang="tr-TR" altLang="tr-TR" sz="2400" dirty="0">
                <a:solidFill>
                  <a:schemeClr val="bg1"/>
                </a:solidFill>
              </a:rPr>
              <a:t> edilebilir: Önekten bağımsız kod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Herhangi bir kod kelimesi diğer bir kod kelimesinin öneki olmamalıdır.</a:t>
            </a:r>
          </a:p>
          <a:p>
            <a:pPr lvl="1" algn="just"/>
            <a:endParaRPr lang="tr-TR" altLang="tr-TR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{1, 100000, 00} benzersiz bir şekilde </a:t>
            </a:r>
            <a:r>
              <a:rPr lang="tr-TR" altLang="tr-TR" sz="2400" dirty="0" err="1">
                <a:solidFill>
                  <a:schemeClr val="bg1"/>
                </a:solidFill>
              </a:rPr>
              <a:t>decode</a:t>
            </a:r>
            <a:r>
              <a:rPr lang="tr-TR" altLang="tr-TR" sz="2400" dirty="0">
                <a:solidFill>
                  <a:schemeClr val="bg1"/>
                </a:solidFill>
              </a:rPr>
              <a:t> edilebilir, başka bir kodun öneki değildir.</a:t>
            </a:r>
          </a:p>
          <a:p>
            <a:pPr lvl="1" algn="just"/>
            <a:r>
              <a:rPr lang="en-US" altLang="tr-TR" sz="1800" dirty="0">
                <a:solidFill>
                  <a:schemeClr val="bg1"/>
                </a:solidFill>
              </a:rPr>
              <a:t>{…1000000001…}</a:t>
            </a:r>
            <a:r>
              <a:rPr lang="tr-TR" altLang="tr-TR" sz="1800" dirty="0">
                <a:solidFill>
                  <a:schemeClr val="bg1"/>
                </a:solidFill>
              </a:rPr>
              <a:t> şeklinde olan kod sözcüğüne bakalım</a:t>
            </a:r>
          </a:p>
          <a:p>
            <a:pPr algn="just"/>
            <a:endParaRPr lang="tr-TR" altLang="tr-TR" sz="2400" dirty="0">
              <a:solidFill>
                <a:schemeClr val="bg1"/>
              </a:solidFill>
            </a:endParaRPr>
          </a:p>
          <a:p>
            <a:pPr algn="just"/>
            <a:r>
              <a:rPr lang="tr-TR" altLang="tr-TR" dirty="0">
                <a:solidFill>
                  <a:schemeClr val="bg1"/>
                </a:solidFill>
              </a:rPr>
              <a:t>Kaynak topluluğunu kodlanmış mesaja dönüştürme işlemine kodlama (</a:t>
            </a:r>
            <a:r>
              <a:rPr lang="tr-TR" altLang="tr-TR" dirty="0" err="1">
                <a:solidFill>
                  <a:schemeClr val="bg1"/>
                </a:solidFill>
              </a:rPr>
              <a:t>encoding</a:t>
            </a:r>
            <a:r>
              <a:rPr lang="tr-TR" altLang="tr-TR" dirty="0">
                <a:solidFill>
                  <a:schemeClr val="bg1"/>
                </a:solidFill>
              </a:rPr>
              <a:t>) denir.</a:t>
            </a:r>
          </a:p>
        </p:txBody>
      </p:sp>
    </p:spTree>
    <p:extLst>
      <p:ext uri="{BB962C8B-B14F-4D97-AF65-F5344CB8AC3E}">
        <p14:creationId xmlns:p14="http://schemas.microsoft.com/office/powerpoint/2010/main" val="37070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Statik Kodlar</a:t>
            </a:r>
          </a:p>
        </p:txBody>
      </p:sp>
      <p:sp>
        <p:nvSpPr>
          <p:cNvPr id="13315" name="2 İçerik Yer Tutucusu"/>
          <p:cNvSpPr>
            <a:spLocks noGrp="1"/>
          </p:cNvSpPr>
          <p:nvPr>
            <p:ph idx="1"/>
          </p:nvPr>
        </p:nvSpPr>
        <p:spPr>
          <a:xfrm>
            <a:off x="1202919" y="2212032"/>
            <a:ext cx="7772400" cy="3135313"/>
          </a:xfrm>
        </p:spPr>
        <p:txBody>
          <a:bodyPr/>
          <a:lstStyle/>
          <a:p>
            <a:r>
              <a:rPr lang="tr-TR" altLang="tr-TR" sz="2400" dirty="0">
                <a:solidFill>
                  <a:schemeClr val="bg1"/>
                </a:solidFill>
              </a:rPr>
              <a:t>İletim yapılana kadar şema değiştirilmiyor</a:t>
            </a:r>
          </a:p>
          <a:p>
            <a:pPr lvl="1"/>
            <a:r>
              <a:rPr lang="tr-TR" altLang="tr-TR" sz="1800" dirty="0">
                <a:solidFill>
                  <a:schemeClr val="bg1"/>
                </a:solidFill>
              </a:rPr>
              <a:t>Mesaj her zaman aynı kod sözcüğü ile gösterilmektedir.</a:t>
            </a:r>
          </a:p>
          <a:p>
            <a:pPr lvl="1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</a:t>
            </a:r>
            <a:r>
              <a:rPr lang="tr-TR" altLang="tr-TR" sz="1800" dirty="0" err="1">
                <a:solidFill>
                  <a:schemeClr val="bg1"/>
                </a:solidFill>
              </a:rPr>
              <a:t>Huffman</a:t>
            </a:r>
            <a:r>
              <a:rPr lang="tr-TR" altLang="tr-TR" sz="1800" dirty="0">
                <a:solidFill>
                  <a:schemeClr val="bg1"/>
                </a:solidFill>
              </a:rPr>
              <a:t> Kodlaması</a:t>
            </a:r>
          </a:p>
          <a:p>
            <a:pPr lvl="1"/>
            <a:endParaRPr lang="tr-TR" altLang="tr-TR" sz="1800" dirty="0">
              <a:solidFill>
                <a:schemeClr val="bg1"/>
              </a:solidFill>
            </a:endParaRPr>
          </a:p>
          <a:p>
            <a:pPr lvl="1"/>
            <a:endParaRPr lang="tr-TR" altLang="tr-TR" sz="1800" dirty="0">
              <a:solidFill>
                <a:schemeClr val="bg1"/>
              </a:solidFill>
            </a:endParaRPr>
          </a:p>
          <a:p>
            <a:r>
              <a:rPr lang="tr-TR" altLang="tr-TR" sz="2400" dirty="0">
                <a:solidFill>
                  <a:schemeClr val="bg1"/>
                </a:solidFill>
              </a:rPr>
              <a:t>Bağımsız diziler için iyi</a:t>
            </a:r>
          </a:p>
          <a:p>
            <a:pPr lvl="1"/>
            <a:r>
              <a:rPr lang="tr-TR" altLang="tr-TR" sz="1800" dirty="0">
                <a:solidFill>
                  <a:schemeClr val="bg1"/>
                </a:solidFill>
              </a:rPr>
              <a:t>Olasılıkların önceden bilinmesi gerekmektedir ya da değerler öteki veri kaynaklarından hesaplanmalıdır</a:t>
            </a:r>
          </a:p>
          <a:p>
            <a:endParaRPr lang="tr-TR" alt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Dinamik Kodlar</a:t>
            </a:r>
          </a:p>
        </p:txBody>
      </p:sp>
      <p:sp>
        <p:nvSpPr>
          <p:cNvPr id="1433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Haritalama işlemi zamanla değişmektedir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Adaptif</a:t>
            </a:r>
            <a:r>
              <a:rPr lang="tr-TR" altLang="tr-TR" sz="1800" dirty="0">
                <a:solidFill>
                  <a:schemeClr val="bg1"/>
                </a:solidFill>
              </a:rPr>
              <a:t> kodlama olarak da bilinmektedir.</a:t>
            </a: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“</a:t>
            </a:r>
            <a:r>
              <a:rPr lang="tr-TR" altLang="tr-TR" sz="2400" dirty="0" err="1">
                <a:solidFill>
                  <a:schemeClr val="bg1"/>
                </a:solidFill>
              </a:rPr>
              <a:t>Locality</a:t>
            </a:r>
            <a:r>
              <a:rPr lang="tr-TR" altLang="tr-TR" sz="2400" dirty="0">
                <a:solidFill>
                  <a:schemeClr val="bg1"/>
                </a:solidFill>
              </a:rPr>
              <a:t> of </a:t>
            </a:r>
            <a:r>
              <a:rPr lang="tr-TR" altLang="tr-TR" sz="2400" dirty="0" err="1">
                <a:solidFill>
                  <a:schemeClr val="bg1"/>
                </a:solidFill>
              </a:rPr>
              <a:t>reference</a:t>
            </a:r>
            <a:r>
              <a:rPr lang="tr-TR" altLang="tr-TR" sz="2400" dirty="0">
                <a:solidFill>
                  <a:schemeClr val="bg1"/>
                </a:solidFill>
              </a:rPr>
              <a:t>” prensibinden yararlanma girişimi göstermektedir.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Periyodik, mesajların sık tekrarı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Dinamik </a:t>
            </a:r>
            <a:r>
              <a:rPr lang="tr-TR" altLang="tr-TR" sz="1800" dirty="0" err="1">
                <a:solidFill>
                  <a:schemeClr val="bg1"/>
                </a:solidFill>
              </a:rPr>
              <a:t>Huffman</a:t>
            </a:r>
            <a:endParaRPr lang="tr-TR" altLang="tr-TR" sz="1800" dirty="0">
              <a:solidFill>
                <a:schemeClr val="bg1"/>
              </a:solidFill>
            </a:endParaRP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dirty="0" err="1">
                <a:solidFill>
                  <a:schemeClr val="bg1"/>
                </a:solidFill>
              </a:rPr>
              <a:t>Hibrid</a:t>
            </a:r>
            <a:r>
              <a:rPr lang="tr-TR" altLang="tr-TR" dirty="0">
                <a:solidFill>
                  <a:schemeClr val="bg1"/>
                </a:solidFill>
              </a:rPr>
              <a:t>?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Kodların bir kümesi oluşturulur, girişe bağlı olarak seçim yapılır.</a:t>
            </a:r>
          </a:p>
        </p:txBody>
      </p:sp>
    </p:spTree>
    <p:extLst>
      <p:ext uri="{BB962C8B-B14F-4D97-AF65-F5344CB8AC3E}">
        <p14:creationId xmlns:p14="http://schemas.microsoft.com/office/powerpoint/2010/main" val="30321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Geleneksel Değerlendirme Kriterleri</a:t>
            </a:r>
          </a:p>
        </p:txBody>
      </p:sp>
      <p:sp>
        <p:nvSpPr>
          <p:cNvPr id="1536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z="2400" dirty="0">
                <a:solidFill>
                  <a:schemeClr val="bg1"/>
                </a:solidFill>
              </a:rPr>
              <a:t>Algoritma Karmaşıklığı</a:t>
            </a:r>
          </a:p>
          <a:p>
            <a:pPr lvl="1"/>
            <a:r>
              <a:rPr lang="tr-TR" altLang="tr-TR" sz="1800" dirty="0">
                <a:solidFill>
                  <a:schemeClr val="bg1"/>
                </a:solidFill>
              </a:rPr>
              <a:t>Çalışma Zamanı</a:t>
            </a:r>
          </a:p>
          <a:p>
            <a:pPr lvl="1"/>
            <a:endParaRPr lang="tr-TR" altLang="tr-TR" sz="1800" dirty="0">
              <a:solidFill>
                <a:schemeClr val="bg1"/>
              </a:solidFill>
            </a:endParaRPr>
          </a:p>
          <a:p>
            <a:r>
              <a:rPr lang="tr-TR" altLang="tr-TR" sz="2400" dirty="0">
                <a:solidFill>
                  <a:schemeClr val="bg1"/>
                </a:solidFill>
              </a:rPr>
              <a:t>Sıkıştırma Miktarı</a:t>
            </a:r>
          </a:p>
          <a:p>
            <a:pPr lvl="1"/>
            <a:r>
              <a:rPr lang="tr-TR" altLang="tr-TR" sz="1800" dirty="0">
                <a:solidFill>
                  <a:schemeClr val="bg1"/>
                </a:solidFill>
              </a:rPr>
              <a:t>Fazlalık</a:t>
            </a:r>
          </a:p>
          <a:p>
            <a:pPr lvl="1"/>
            <a:r>
              <a:rPr lang="tr-TR" altLang="tr-TR" sz="1800" dirty="0">
                <a:solidFill>
                  <a:schemeClr val="bg1"/>
                </a:solidFill>
              </a:rPr>
              <a:t>Sıkıştırma Oranı</a:t>
            </a:r>
          </a:p>
          <a:p>
            <a:endParaRPr lang="tr-TR" altLang="tr-TR" dirty="0">
              <a:solidFill>
                <a:schemeClr val="bg1"/>
              </a:solidFill>
            </a:endParaRPr>
          </a:p>
          <a:p>
            <a:r>
              <a:rPr lang="tr-TR" altLang="tr-TR" sz="2400" dirty="0">
                <a:solidFill>
                  <a:schemeClr val="bg1"/>
                </a:solidFill>
              </a:rPr>
              <a:t>Nasıl ölçülür?</a:t>
            </a:r>
          </a:p>
        </p:txBody>
      </p:sp>
    </p:spTree>
    <p:extLst>
      <p:ext uri="{BB962C8B-B14F-4D97-AF65-F5344CB8AC3E}">
        <p14:creationId xmlns:p14="http://schemas.microsoft.com/office/powerpoint/2010/main" val="32729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Bilgi Ölçüsü</a:t>
            </a:r>
          </a:p>
        </p:txBody>
      </p:sp>
      <p:sp>
        <p:nvSpPr>
          <p:cNvPr id="1638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Semboller s</a:t>
            </a:r>
            <a:r>
              <a:rPr lang="tr-TR" altLang="tr-TR" sz="2400" baseline="-25000" dirty="0">
                <a:solidFill>
                  <a:schemeClr val="bg1"/>
                </a:solidFill>
              </a:rPr>
              <a:t>i</a:t>
            </a:r>
            <a:r>
              <a:rPr lang="tr-TR" altLang="tr-TR" sz="2400" dirty="0">
                <a:solidFill>
                  <a:schemeClr val="bg1"/>
                </a:solidFill>
              </a:rPr>
              <a:t> ile gösterilsin, her sembolün tekrarlanma olasılığı P(s</a:t>
            </a:r>
            <a:r>
              <a:rPr lang="tr-TR" altLang="tr-TR" sz="2400" baseline="-25000" dirty="0">
                <a:solidFill>
                  <a:schemeClr val="bg1"/>
                </a:solidFill>
              </a:rPr>
              <a:t>i</a:t>
            </a:r>
            <a:r>
              <a:rPr lang="tr-TR" altLang="tr-TR" sz="2400" dirty="0">
                <a:solidFill>
                  <a:schemeClr val="bg1"/>
                </a:solidFill>
              </a:rPr>
              <a:t>)</a:t>
            </a:r>
            <a:r>
              <a:rPr lang="tr-TR" altLang="tr-TR" sz="2400" baseline="-25000" dirty="0">
                <a:solidFill>
                  <a:schemeClr val="bg1"/>
                </a:solidFill>
              </a:rPr>
              <a:t> </a:t>
            </a:r>
            <a:r>
              <a:rPr lang="tr-TR" altLang="tr-TR" sz="2400" dirty="0">
                <a:solidFill>
                  <a:schemeClr val="bg1"/>
                </a:solidFill>
              </a:rPr>
              <a:t>olsun.</a:t>
            </a:r>
          </a:p>
          <a:p>
            <a:pPr algn="just"/>
            <a:endParaRPr lang="tr-TR" altLang="tr-TR" sz="2400" dirty="0">
              <a:solidFill>
                <a:schemeClr val="bg1"/>
              </a:solidFill>
            </a:endParaRPr>
          </a:p>
          <a:p>
            <a:pPr algn="just"/>
            <a:endParaRPr lang="tr-TR" altLang="tr-TR" sz="24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Sabit-uzunluklu kodlamada sembol başına düşen bit sayısına ihtiyaç azdır.</a:t>
            </a:r>
          </a:p>
          <a:p>
            <a:pPr lvl="1" algn="just"/>
            <a:r>
              <a:rPr lang="en-US" altLang="tr-TR" sz="1800" i="1" dirty="0">
                <a:solidFill>
                  <a:schemeClr val="bg1"/>
                </a:solidFill>
              </a:rPr>
              <a:t>L ≥ log</a:t>
            </a:r>
            <a:r>
              <a:rPr lang="en-US" altLang="tr-TR" sz="1800" i="1" baseline="-25000" dirty="0">
                <a:solidFill>
                  <a:schemeClr val="bg1"/>
                </a:solidFill>
              </a:rPr>
              <a:t>2</a:t>
            </a:r>
            <a:r>
              <a:rPr lang="en-US" altLang="tr-TR" sz="1800" i="1" dirty="0">
                <a:solidFill>
                  <a:schemeClr val="bg1"/>
                </a:solidFill>
              </a:rPr>
              <a:t>(N)</a:t>
            </a:r>
            <a:r>
              <a:rPr lang="tr-TR" altLang="tr-TR" sz="1800" dirty="0">
                <a:solidFill>
                  <a:schemeClr val="bg1"/>
                </a:solidFill>
              </a:rPr>
              <a:t>  sembol başına düşen bit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5 sembol uzunluğundaki mesaj 3 bite ihtiyaç vardır.</a:t>
            </a:r>
          </a:p>
          <a:p>
            <a:pPr lvl="1" algn="just">
              <a:buFont typeface="ZapfDingbats" pitchFamily="82" charset="2"/>
              <a:buNone/>
            </a:pPr>
            <a:r>
              <a:rPr lang="tr-TR" altLang="tr-TR" sz="1800" dirty="0">
                <a:solidFill>
                  <a:schemeClr val="bg1"/>
                </a:solidFill>
              </a:rPr>
              <a:t>	(</a:t>
            </a:r>
            <a:r>
              <a:rPr lang="en-US" altLang="tr-TR" sz="1800" i="1" dirty="0">
                <a:solidFill>
                  <a:schemeClr val="bg1"/>
                </a:solidFill>
              </a:rPr>
              <a:t>L ≥ log</a:t>
            </a:r>
            <a:r>
              <a:rPr lang="en-US" altLang="tr-TR" sz="1800" i="1" baseline="-25000" dirty="0">
                <a:solidFill>
                  <a:schemeClr val="bg1"/>
                </a:solidFill>
              </a:rPr>
              <a:t>2</a:t>
            </a:r>
            <a:r>
              <a:rPr lang="tr-TR" altLang="tr-TR" sz="1800" i="1" dirty="0">
                <a:solidFill>
                  <a:schemeClr val="bg1"/>
                </a:solidFill>
              </a:rPr>
              <a:t>5)</a:t>
            </a:r>
            <a:endParaRPr lang="tr-TR" altLang="tr-T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Değişken-Uzunluklu Kodlama</a:t>
            </a:r>
            <a:br>
              <a:rPr lang="tr-TR" altLang="tr-TR" smtClean="0"/>
            </a:br>
            <a:r>
              <a:rPr lang="tr-TR" altLang="tr-TR" smtClean="0"/>
              <a:t>Entropy</a:t>
            </a:r>
          </a:p>
        </p:txBody>
      </p:sp>
      <p:sp>
        <p:nvSpPr>
          <p:cNvPr id="17411" name="2 İçerik Yer Tutucusu"/>
          <p:cNvSpPr>
            <a:spLocks noGrp="1"/>
          </p:cNvSpPr>
          <p:nvPr>
            <p:ph idx="1"/>
          </p:nvPr>
        </p:nvSpPr>
        <p:spPr>
          <a:xfrm>
            <a:off x="1202919" y="1982788"/>
            <a:ext cx="7772400" cy="22479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Sembol başına düşen minimum bit sayısı nedir?</a:t>
            </a: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Cevap: </a:t>
            </a:r>
            <a:r>
              <a:rPr lang="tr-TR" altLang="tr-TR" sz="2400" dirty="0" err="1">
                <a:solidFill>
                  <a:schemeClr val="bg1"/>
                </a:solidFill>
              </a:rPr>
              <a:t>Shannon’un</a:t>
            </a:r>
            <a:r>
              <a:rPr lang="tr-TR" altLang="tr-TR" sz="2400" dirty="0">
                <a:solidFill>
                  <a:schemeClr val="bg1"/>
                </a:solidFill>
              </a:rPr>
              <a:t> Sonucu- Teorik olarak kod başına düşen bit sayısının minimum ortalaması </a:t>
            </a:r>
            <a:r>
              <a:rPr lang="tr-TR" altLang="tr-TR" sz="2400" dirty="0" err="1">
                <a:solidFill>
                  <a:schemeClr val="bg1"/>
                </a:solidFill>
              </a:rPr>
              <a:t>Entropi</a:t>
            </a:r>
            <a:r>
              <a:rPr lang="tr-TR" altLang="tr-TR" sz="2400" dirty="0">
                <a:solidFill>
                  <a:schemeClr val="bg1"/>
                </a:solidFill>
              </a:rPr>
              <a:t> olarak adlandırılır</a:t>
            </a:r>
            <a:r>
              <a:rPr lang="tr-TR" altLang="tr-TR" sz="2400" dirty="0" smtClean="0">
                <a:solidFill>
                  <a:schemeClr val="bg1"/>
                </a:solidFill>
              </a:rPr>
              <a:t>.</a:t>
            </a:r>
            <a:endParaRPr lang="tr-TR" altLang="tr-TR" sz="24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 err="1">
                <a:solidFill>
                  <a:schemeClr val="bg1"/>
                </a:solidFill>
              </a:rPr>
              <a:t>Entropi</a:t>
            </a:r>
            <a:r>
              <a:rPr lang="tr-TR" altLang="tr-TR" sz="2400" dirty="0">
                <a:solidFill>
                  <a:schemeClr val="bg1"/>
                </a:solidFill>
              </a:rPr>
              <a:t> kayıpsız sıkıştırma için limiti belirler. Yani </a:t>
            </a:r>
            <a:r>
              <a:rPr lang="tr-TR" altLang="tr-TR" sz="2400" dirty="0" smtClean="0">
                <a:solidFill>
                  <a:schemeClr val="bg1"/>
                </a:solidFill>
              </a:rPr>
              <a:t>sembolleri </a:t>
            </a:r>
            <a:r>
              <a:rPr lang="tr-TR" altLang="tr-TR" sz="2400" dirty="0">
                <a:solidFill>
                  <a:schemeClr val="bg1"/>
                </a:solidFill>
              </a:rPr>
              <a:t>gruplamadan kodlama yapan en iyi kayıpsız sıkıştırma </a:t>
            </a:r>
            <a:r>
              <a:rPr lang="tr-TR" altLang="tr-TR" sz="2400" dirty="0" err="1" smtClean="0">
                <a:solidFill>
                  <a:schemeClr val="bg1"/>
                </a:solidFill>
              </a:rPr>
              <a:t>kodlayıcısının</a:t>
            </a:r>
            <a:r>
              <a:rPr lang="tr-TR" altLang="tr-TR" sz="2400" dirty="0" smtClean="0">
                <a:solidFill>
                  <a:schemeClr val="bg1"/>
                </a:solidFill>
              </a:rPr>
              <a:t> mesajı </a:t>
            </a:r>
            <a:r>
              <a:rPr lang="tr-TR" altLang="tr-TR" sz="2400" dirty="0">
                <a:solidFill>
                  <a:schemeClr val="bg1"/>
                </a:solidFill>
              </a:rPr>
              <a:t>sembol başına en </a:t>
            </a:r>
            <a:r>
              <a:rPr lang="tr-TR" altLang="tr-TR" sz="2400">
                <a:solidFill>
                  <a:schemeClr val="bg1"/>
                </a:solidFill>
              </a:rPr>
              <a:t>az </a:t>
            </a:r>
            <a:r>
              <a:rPr lang="tr-TR" altLang="tr-TR" sz="2400" smtClean="0">
                <a:solidFill>
                  <a:schemeClr val="bg1"/>
                </a:solidFill>
              </a:rPr>
              <a:t>kaç </a:t>
            </a:r>
            <a:r>
              <a:rPr lang="tr-TR" altLang="tr-TR" sz="2400" dirty="0">
                <a:solidFill>
                  <a:schemeClr val="bg1"/>
                </a:solidFill>
              </a:rPr>
              <a:t>bit kullanarak kodlayabileceğidir. </a:t>
            </a:r>
          </a:p>
        </p:txBody>
      </p:sp>
      <p:graphicFrame>
        <p:nvGraphicFramePr>
          <p:cNvPr id="174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871211"/>
              </p:ext>
            </p:extLst>
          </p:nvPr>
        </p:nvGraphicFramePr>
        <p:xfrm>
          <a:off x="4936912" y="4852645"/>
          <a:ext cx="3436937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206500" imgH="431800" progId="Equation.3">
                  <p:embed/>
                </p:oleObj>
              </mc:Choice>
              <mc:Fallback>
                <p:oleObj name="Equation" r:id="rId3" imgW="1206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6912" y="4852645"/>
                        <a:ext cx="3436937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4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Entropi Örnek</a:t>
            </a:r>
          </a:p>
        </p:txBody>
      </p:sp>
      <p:sp>
        <p:nvSpPr>
          <p:cNvPr id="1843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400" dirty="0">
                <a:solidFill>
                  <a:schemeClr val="bg1"/>
                </a:solidFill>
              </a:rPr>
              <a:t>Alphabet = {A, B}</a:t>
            </a:r>
            <a:endParaRPr lang="tr-TR" altLang="tr-TR" sz="2400" dirty="0">
              <a:solidFill>
                <a:schemeClr val="bg1"/>
              </a:solidFill>
            </a:endParaRPr>
          </a:p>
          <a:p>
            <a:pPr lvl="1"/>
            <a:r>
              <a:rPr lang="en-US" altLang="tr-TR" sz="1800" dirty="0">
                <a:solidFill>
                  <a:schemeClr val="bg1"/>
                </a:solidFill>
              </a:rPr>
              <a:t>p(A) = 0.4; p(B) = 0.6</a:t>
            </a:r>
          </a:p>
          <a:p>
            <a:endParaRPr lang="tr-TR" altLang="tr-TR" dirty="0">
              <a:solidFill>
                <a:schemeClr val="bg1"/>
              </a:solidFill>
            </a:endParaRPr>
          </a:p>
          <a:p>
            <a:r>
              <a:rPr lang="en-US" altLang="tr-TR" sz="2400" dirty="0">
                <a:solidFill>
                  <a:schemeClr val="bg1"/>
                </a:solidFill>
              </a:rPr>
              <a:t>Compute Entropy (H)</a:t>
            </a:r>
          </a:p>
          <a:p>
            <a:pPr lvl="1"/>
            <a:r>
              <a:rPr lang="en-US" altLang="tr-TR" sz="1800" dirty="0">
                <a:solidFill>
                  <a:schemeClr val="bg1"/>
                </a:solidFill>
              </a:rPr>
              <a:t>-0.4*log</a:t>
            </a:r>
            <a:r>
              <a:rPr lang="en-US" altLang="tr-TR" sz="1800" baseline="-25000" dirty="0">
                <a:solidFill>
                  <a:schemeClr val="bg1"/>
                </a:solidFill>
              </a:rPr>
              <a:t>2 </a:t>
            </a:r>
            <a:r>
              <a:rPr lang="en-US" altLang="tr-TR" sz="1800" dirty="0">
                <a:solidFill>
                  <a:schemeClr val="bg1"/>
                </a:solidFill>
              </a:rPr>
              <a:t>0.4 + -0.6*log</a:t>
            </a:r>
            <a:r>
              <a:rPr lang="en-US" altLang="tr-TR" sz="1800" baseline="-25000" dirty="0">
                <a:solidFill>
                  <a:schemeClr val="bg1"/>
                </a:solidFill>
              </a:rPr>
              <a:t>2 </a:t>
            </a:r>
            <a:r>
              <a:rPr lang="en-US" altLang="tr-TR" sz="1800" dirty="0">
                <a:solidFill>
                  <a:schemeClr val="bg1"/>
                </a:solidFill>
              </a:rPr>
              <a:t>0.6 = .97 bits</a:t>
            </a:r>
          </a:p>
          <a:p>
            <a:endParaRPr lang="tr-TR" altLang="tr-TR" dirty="0">
              <a:solidFill>
                <a:schemeClr val="bg1"/>
              </a:solidFill>
            </a:endParaRPr>
          </a:p>
          <a:p>
            <a:r>
              <a:rPr lang="en-US" altLang="tr-TR" sz="2400" dirty="0">
                <a:solidFill>
                  <a:schemeClr val="bg1"/>
                </a:solidFill>
              </a:rPr>
              <a:t>Ma</a:t>
            </a:r>
            <a:r>
              <a:rPr lang="tr-TR" altLang="tr-TR" sz="2400" dirty="0" err="1">
                <a:solidFill>
                  <a:schemeClr val="bg1"/>
                </a:solidFill>
              </a:rPr>
              <a:t>ks</a:t>
            </a:r>
            <a:r>
              <a:rPr lang="en-US" altLang="tr-TR" sz="2400" dirty="0" err="1">
                <a:solidFill>
                  <a:schemeClr val="bg1"/>
                </a:solidFill>
              </a:rPr>
              <a:t>imum</a:t>
            </a:r>
            <a:r>
              <a:rPr lang="en-US" altLang="tr-TR" sz="2400" dirty="0">
                <a:solidFill>
                  <a:schemeClr val="bg1"/>
                </a:solidFill>
              </a:rPr>
              <a:t> </a:t>
            </a:r>
            <a:r>
              <a:rPr lang="tr-TR" altLang="tr-TR" sz="2400" dirty="0">
                <a:solidFill>
                  <a:schemeClr val="bg1"/>
                </a:solidFill>
              </a:rPr>
              <a:t>Belirsizlik</a:t>
            </a:r>
            <a:r>
              <a:rPr lang="en-US" altLang="tr-TR" sz="2400" dirty="0">
                <a:solidFill>
                  <a:schemeClr val="bg1"/>
                </a:solidFill>
              </a:rPr>
              <a:t> (</a:t>
            </a:r>
            <a:r>
              <a:rPr lang="tr-TR" altLang="tr-TR" sz="2400" dirty="0">
                <a:solidFill>
                  <a:schemeClr val="bg1"/>
                </a:solidFill>
              </a:rPr>
              <a:t>H en büyük olduğunda</a:t>
            </a:r>
            <a:r>
              <a:rPr lang="en-US" altLang="tr-TR" sz="2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tr-TR" altLang="tr-TR" sz="1800" dirty="0">
                <a:solidFill>
                  <a:schemeClr val="bg1"/>
                </a:solidFill>
              </a:rPr>
              <a:t>Tüm olasılıklar eşit olduğunda meydana gelir</a:t>
            </a:r>
            <a:endParaRPr lang="en-US" altLang="tr-TR" sz="1800" dirty="0">
              <a:solidFill>
                <a:schemeClr val="bg1"/>
              </a:solidFill>
            </a:endParaRPr>
          </a:p>
          <a:p>
            <a:endParaRPr lang="tr-TR" alt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Fazlalık</a:t>
            </a:r>
          </a:p>
        </p:txBody>
      </p:sp>
      <p:sp>
        <p:nvSpPr>
          <p:cNvPr id="19459" name="2 İçerik Yer Tutucusu"/>
          <p:cNvSpPr>
            <a:spLocks noGrp="1"/>
          </p:cNvSpPr>
          <p:nvPr>
            <p:ph idx="1"/>
          </p:nvPr>
        </p:nvSpPr>
        <p:spPr>
          <a:xfrm>
            <a:off x="1202919" y="2242882"/>
            <a:ext cx="7772400" cy="2630487"/>
          </a:xfrm>
        </p:spPr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Ortalama kod sözcüğü uzunluğu (L) ile ortalama bilgi içeriği (H) arasındaki farktır.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Eğer H sabit ise sadece L kullanılır</a:t>
            </a: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Optimal değer ile ilişkilidir.</a:t>
            </a:r>
          </a:p>
        </p:txBody>
      </p:sp>
    </p:spTree>
    <p:extLst>
      <p:ext uri="{BB962C8B-B14F-4D97-AF65-F5344CB8AC3E}">
        <p14:creationId xmlns:p14="http://schemas.microsoft.com/office/powerpoint/2010/main" val="7543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Sıkıştırma Oranı</a:t>
            </a:r>
          </a:p>
        </p:txBody>
      </p:sp>
      <p:sp>
        <p:nvSpPr>
          <p:cNvPr id="2048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Ortalama mesaj uzunluğu ile ortalama kod sözcüğü uzunluğu karşılaştırılır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Ortalama L(mesaj)/ortalama L(kod sözcüğü)</a:t>
            </a: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Örnek:</a:t>
            </a:r>
          </a:p>
          <a:p>
            <a:pPr lvl="1" algn="just"/>
            <a:r>
              <a:rPr lang="en-US" altLang="tr-TR" sz="1800" dirty="0">
                <a:solidFill>
                  <a:schemeClr val="bg1"/>
                </a:solidFill>
              </a:rPr>
              <a:t>{aa, </a:t>
            </a:r>
            <a:r>
              <a:rPr lang="en-US" altLang="tr-TR" sz="1800" dirty="0" err="1">
                <a:solidFill>
                  <a:schemeClr val="bg1"/>
                </a:solidFill>
              </a:rPr>
              <a:t>bbb</a:t>
            </a:r>
            <a:r>
              <a:rPr lang="en-US" altLang="tr-TR" sz="1800" dirty="0">
                <a:solidFill>
                  <a:schemeClr val="bg1"/>
                </a:solidFill>
              </a:rPr>
              <a:t>, </a:t>
            </a:r>
            <a:r>
              <a:rPr lang="en-US" altLang="tr-TR" sz="1800" dirty="0" err="1">
                <a:solidFill>
                  <a:schemeClr val="bg1"/>
                </a:solidFill>
              </a:rPr>
              <a:t>cccc</a:t>
            </a:r>
            <a:r>
              <a:rPr lang="en-US" altLang="tr-TR" sz="1800" dirty="0">
                <a:solidFill>
                  <a:schemeClr val="bg1"/>
                </a:solidFill>
              </a:rPr>
              <a:t>, </a:t>
            </a:r>
            <a:r>
              <a:rPr lang="en-US" altLang="tr-TR" sz="1800" dirty="0" err="1">
                <a:solidFill>
                  <a:schemeClr val="bg1"/>
                </a:solidFill>
              </a:rPr>
              <a:t>ddddd</a:t>
            </a:r>
            <a:r>
              <a:rPr lang="en-US" altLang="tr-TR" sz="1800" dirty="0">
                <a:solidFill>
                  <a:schemeClr val="bg1"/>
                </a:solidFill>
              </a:rPr>
              <a:t>, </a:t>
            </a:r>
            <a:r>
              <a:rPr lang="en-US" altLang="tr-TR" sz="1800" dirty="0" err="1">
                <a:solidFill>
                  <a:schemeClr val="bg1"/>
                </a:solidFill>
              </a:rPr>
              <a:t>eeeeee</a:t>
            </a:r>
            <a:r>
              <a:rPr lang="en-US" altLang="tr-TR" sz="1800" dirty="0">
                <a:solidFill>
                  <a:schemeClr val="bg1"/>
                </a:solidFill>
              </a:rPr>
              <a:t>, </a:t>
            </a:r>
            <a:r>
              <a:rPr lang="en-US" altLang="tr-TR" sz="1800" dirty="0" err="1">
                <a:solidFill>
                  <a:schemeClr val="bg1"/>
                </a:solidFill>
              </a:rPr>
              <a:t>fffffff</a:t>
            </a:r>
            <a:r>
              <a:rPr lang="en-US" altLang="tr-TR" sz="1800" dirty="0">
                <a:solidFill>
                  <a:schemeClr val="bg1"/>
                </a:solidFill>
              </a:rPr>
              <a:t>, </a:t>
            </a:r>
            <a:r>
              <a:rPr lang="en-US" altLang="tr-TR" sz="1800" dirty="0" err="1">
                <a:solidFill>
                  <a:schemeClr val="bg1"/>
                </a:solidFill>
              </a:rPr>
              <a:t>gggggggg</a:t>
            </a:r>
            <a:r>
              <a:rPr lang="en-US" altLang="tr-TR" sz="1800" dirty="0">
                <a:solidFill>
                  <a:schemeClr val="bg1"/>
                </a:solidFill>
              </a:rPr>
              <a:t>}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Ortalama mesaj uzunluğu 5</a:t>
            </a: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Orijinal veriye bağlıdır.</a:t>
            </a:r>
          </a:p>
        </p:txBody>
      </p:sp>
    </p:spTree>
    <p:extLst>
      <p:ext uri="{BB962C8B-B14F-4D97-AF65-F5344CB8AC3E}">
        <p14:creationId xmlns:p14="http://schemas.microsoft.com/office/powerpoint/2010/main" val="27485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Başlık"/>
          <p:cNvSpPr>
            <a:spLocks noGrp="1"/>
          </p:cNvSpPr>
          <p:nvPr>
            <p:ph type="title"/>
          </p:nvPr>
        </p:nvSpPr>
        <p:spPr>
          <a:xfrm>
            <a:off x="772298" y="414252"/>
            <a:ext cx="8397875" cy="1143000"/>
          </a:xfrm>
        </p:spPr>
        <p:txBody>
          <a:bodyPr/>
          <a:lstStyle/>
          <a:p>
            <a:r>
              <a:rPr lang="tr-TR" altLang="ko-KR" dirty="0" smtClean="0">
                <a:ea typeface="굴림" pitchFamily="34" charset="-127"/>
              </a:rPr>
              <a:t>Veri Sıkıştırma Gereksinimi</a:t>
            </a:r>
            <a:endParaRPr lang="tr-TR" altLang="tr-TR" dirty="0" smtClean="0"/>
          </a:p>
        </p:txBody>
      </p:sp>
      <p:sp>
        <p:nvSpPr>
          <p:cNvPr id="3077" name="2 İçerik Yer Tutucusu"/>
          <p:cNvSpPr>
            <a:spLocks noGrp="1"/>
          </p:cNvSpPr>
          <p:nvPr>
            <p:ph idx="1"/>
          </p:nvPr>
        </p:nvSpPr>
        <p:spPr>
          <a:xfrm>
            <a:off x="1402493" y="2139779"/>
            <a:ext cx="3929063" cy="4648200"/>
          </a:xfrm>
        </p:spPr>
        <p:txBody>
          <a:bodyPr/>
          <a:lstStyle/>
          <a:p>
            <a:pPr algn="just"/>
            <a:r>
              <a:rPr lang="tr-TR" altLang="tr-TR" sz="2000" dirty="0">
                <a:solidFill>
                  <a:schemeClr val="bg1"/>
                </a:solidFill>
              </a:rPr>
              <a:t>Sıkıştırılmamış ses</a:t>
            </a:r>
          </a:p>
          <a:p>
            <a:pPr algn="just"/>
            <a:r>
              <a:rPr lang="tr-TR" altLang="tr-TR" sz="2000" dirty="0">
                <a:solidFill>
                  <a:schemeClr val="bg1"/>
                </a:solidFill>
              </a:rPr>
              <a:t>8KHz, 8 bit</a:t>
            </a:r>
          </a:p>
          <a:p>
            <a:pPr lvl="1" algn="just"/>
            <a:r>
              <a:rPr lang="tr-TR" altLang="tr-TR" dirty="0">
                <a:solidFill>
                  <a:schemeClr val="bg1"/>
                </a:solidFill>
              </a:rPr>
              <a:t>8 K/saniye</a:t>
            </a:r>
          </a:p>
          <a:p>
            <a:pPr lvl="1" algn="just"/>
            <a:r>
              <a:rPr lang="tr-TR" altLang="tr-TR" dirty="0">
                <a:solidFill>
                  <a:schemeClr val="bg1"/>
                </a:solidFill>
              </a:rPr>
              <a:t>30M/saat</a:t>
            </a:r>
          </a:p>
          <a:p>
            <a:pPr algn="just"/>
            <a:r>
              <a:rPr lang="en-US" altLang="tr-TR" sz="2000" dirty="0">
                <a:solidFill>
                  <a:schemeClr val="bg1"/>
                </a:solidFill>
              </a:rPr>
              <a:t>44.1 KHz, 16 bit</a:t>
            </a:r>
          </a:p>
          <a:p>
            <a:pPr lvl="1"/>
            <a:r>
              <a:rPr lang="en-US" altLang="tr-TR" dirty="0">
                <a:solidFill>
                  <a:schemeClr val="bg1"/>
                </a:solidFill>
              </a:rPr>
              <a:t>88.2K</a:t>
            </a:r>
            <a:r>
              <a:rPr lang="tr-TR" altLang="tr-TR" dirty="0">
                <a:solidFill>
                  <a:schemeClr val="bg1"/>
                </a:solidFill>
              </a:rPr>
              <a:t>/</a:t>
            </a:r>
            <a:r>
              <a:rPr lang="en-US" altLang="tr-TR" dirty="0">
                <a:solidFill>
                  <a:schemeClr val="bg1"/>
                </a:solidFill>
              </a:rPr>
              <a:t>second</a:t>
            </a:r>
          </a:p>
          <a:p>
            <a:pPr lvl="1"/>
            <a:r>
              <a:rPr lang="en-US" altLang="tr-TR" dirty="0">
                <a:solidFill>
                  <a:schemeClr val="bg1"/>
                </a:solidFill>
              </a:rPr>
              <a:t>317.5M</a:t>
            </a:r>
            <a:r>
              <a:rPr lang="tr-TR" altLang="tr-TR" dirty="0">
                <a:solidFill>
                  <a:schemeClr val="bg1"/>
                </a:solidFill>
              </a:rPr>
              <a:t>/</a:t>
            </a:r>
            <a:r>
              <a:rPr lang="en-US" altLang="tr-TR" dirty="0">
                <a:solidFill>
                  <a:schemeClr val="bg1"/>
                </a:solidFill>
              </a:rPr>
              <a:t>hour</a:t>
            </a:r>
          </a:p>
          <a:p>
            <a:pPr algn="just"/>
            <a:r>
              <a:rPr lang="tr-TR" altLang="tr-TR" sz="2000" dirty="0">
                <a:solidFill>
                  <a:schemeClr val="bg1"/>
                </a:solidFill>
              </a:rPr>
              <a:t>100 </a:t>
            </a:r>
            <a:r>
              <a:rPr lang="tr-TR" altLang="tr-TR" sz="2000" dirty="0" err="1">
                <a:solidFill>
                  <a:schemeClr val="bg1"/>
                </a:solidFill>
              </a:rPr>
              <a:t>Gigabyte</a:t>
            </a:r>
            <a:r>
              <a:rPr lang="tr-TR" altLang="tr-TR" sz="2000" dirty="0">
                <a:solidFill>
                  <a:schemeClr val="bg1"/>
                </a:solidFill>
              </a:rPr>
              <a:t> disk 315 saatlik CD kalitesinde müzik içerir.</a:t>
            </a:r>
          </a:p>
        </p:txBody>
      </p:sp>
      <p:sp>
        <p:nvSpPr>
          <p:cNvPr id="8" name="2 İçerik Yer Tutucusu"/>
          <p:cNvSpPr txBox="1">
            <a:spLocks/>
          </p:cNvSpPr>
          <p:nvPr/>
        </p:nvSpPr>
        <p:spPr bwMode="auto">
          <a:xfrm>
            <a:off x="6234028" y="2139779"/>
            <a:ext cx="3929062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tr-TR" sz="2000" kern="0" dirty="0">
                <a:solidFill>
                  <a:schemeClr val="bg1"/>
                </a:solidFill>
              </a:rPr>
              <a:t>Sıkıştırılmamış video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chemeClr val="bg1"/>
                </a:solidFill>
              </a:rPr>
              <a:t>640 x 480 </a:t>
            </a:r>
            <a:r>
              <a:rPr lang="tr-TR" sz="2000" dirty="0">
                <a:solidFill>
                  <a:schemeClr val="bg1"/>
                </a:solidFill>
              </a:rPr>
              <a:t>çözünürlük</a:t>
            </a:r>
            <a:r>
              <a:rPr lang="en-US" sz="2000" dirty="0">
                <a:solidFill>
                  <a:schemeClr val="bg1"/>
                </a:solidFill>
              </a:rPr>
              <a:t>, 8 bit </a:t>
            </a:r>
            <a:r>
              <a:rPr lang="tr-TR" sz="2000" dirty="0">
                <a:solidFill>
                  <a:schemeClr val="bg1"/>
                </a:solidFill>
              </a:rPr>
              <a:t>renk derinliği</a:t>
            </a:r>
            <a:r>
              <a:rPr lang="en-US" sz="2000" dirty="0">
                <a:solidFill>
                  <a:schemeClr val="bg1"/>
                </a:solidFill>
              </a:rPr>
              <a:t>, 24 fps</a:t>
            </a:r>
            <a:endParaRPr lang="tr-TR" sz="2000" dirty="0">
              <a:solidFill>
                <a:schemeClr val="bg1"/>
              </a:solidFill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 dirty="0">
                <a:solidFill>
                  <a:schemeClr val="bg1"/>
                </a:solidFill>
              </a:rPr>
              <a:t>7.37 Mbytes</a:t>
            </a:r>
            <a:r>
              <a:rPr lang="tr-TR" sz="2000" dirty="0">
                <a:solidFill>
                  <a:schemeClr val="bg1"/>
                </a:solidFill>
              </a:rPr>
              <a:t>/saniye</a:t>
            </a:r>
            <a:endParaRPr lang="en-US" sz="2000" dirty="0">
              <a:solidFill>
                <a:schemeClr val="bg1"/>
              </a:solidFill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 dirty="0">
                <a:solidFill>
                  <a:schemeClr val="bg1"/>
                </a:solidFill>
              </a:rPr>
              <a:t>26.5 </a:t>
            </a:r>
            <a:r>
              <a:rPr lang="en-US" sz="2000" dirty="0" err="1">
                <a:solidFill>
                  <a:schemeClr val="bg1"/>
                </a:solidFill>
              </a:rPr>
              <a:t>Gbytes</a:t>
            </a:r>
            <a:r>
              <a:rPr lang="tr-TR" sz="2000" dirty="0">
                <a:solidFill>
                  <a:schemeClr val="bg1"/>
                </a:solidFill>
              </a:rPr>
              <a:t>/saat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chemeClr val="bg1"/>
                </a:solidFill>
              </a:rPr>
              <a:t>640 x 480 </a:t>
            </a:r>
            <a:r>
              <a:rPr lang="tr-TR" sz="2000" dirty="0">
                <a:solidFill>
                  <a:schemeClr val="bg1"/>
                </a:solidFill>
              </a:rPr>
              <a:t>çözünürlük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tr-TR" sz="2000" dirty="0">
                <a:solidFill>
                  <a:schemeClr val="bg1"/>
                </a:solidFill>
              </a:rPr>
              <a:t>24</a:t>
            </a:r>
            <a:r>
              <a:rPr lang="en-US" sz="2000" dirty="0">
                <a:solidFill>
                  <a:schemeClr val="bg1"/>
                </a:solidFill>
              </a:rPr>
              <a:t> bit </a:t>
            </a:r>
            <a:r>
              <a:rPr lang="tr-TR" sz="2000" dirty="0">
                <a:solidFill>
                  <a:schemeClr val="bg1"/>
                </a:solidFill>
              </a:rPr>
              <a:t>(3 </a:t>
            </a:r>
            <a:r>
              <a:rPr lang="tr-TR" sz="2000" dirty="0" err="1">
                <a:solidFill>
                  <a:schemeClr val="bg1"/>
                </a:solidFill>
              </a:rPr>
              <a:t>byte</a:t>
            </a:r>
            <a:r>
              <a:rPr lang="tr-TR" sz="2000" dirty="0">
                <a:solidFill>
                  <a:schemeClr val="bg1"/>
                </a:solidFill>
              </a:rPr>
              <a:t>) renk derinliği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tr-TR" sz="2000" dirty="0">
                <a:solidFill>
                  <a:schemeClr val="bg1"/>
                </a:solidFill>
              </a:rPr>
              <a:t>30</a:t>
            </a:r>
            <a:r>
              <a:rPr lang="en-US" sz="2000" dirty="0">
                <a:solidFill>
                  <a:schemeClr val="bg1"/>
                </a:solidFill>
              </a:rPr>
              <a:t> fps</a:t>
            </a:r>
            <a:endParaRPr lang="tr-TR" sz="2000" dirty="0">
              <a:solidFill>
                <a:schemeClr val="bg1"/>
              </a:solidFill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tr-TR" sz="2000" dirty="0">
                <a:solidFill>
                  <a:schemeClr val="bg1"/>
                </a:solidFill>
              </a:rPr>
              <a:t>27.6</a:t>
            </a:r>
            <a:r>
              <a:rPr lang="en-US" sz="2000" dirty="0">
                <a:solidFill>
                  <a:schemeClr val="bg1"/>
                </a:solidFill>
              </a:rPr>
              <a:t> Mbytes</a:t>
            </a:r>
            <a:r>
              <a:rPr lang="tr-TR" sz="2000" dirty="0">
                <a:solidFill>
                  <a:schemeClr val="bg1"/>
                </a:solidFill>
              </a:rPr>
              <a:t>/saniye</a:t>
            </a:r>
            <a:endParaRPr lang="en-US" sz="2000" dirty="0">
              <a:solidFill>
                <a:schemeClr val="bg1"/>
              </a:solidFill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tr-TR" sz="2000" dirty="0">
                <a:solidFill>
                  <a:schemeClr val="bg1"/>
                </a:solidFill>
              </a:rPr>
              <a:t>99.5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Gbytes</a:t>
            </a:r>
            <a:r>
              <a:rPr lang="tr-TR" sz="2000" dirty="0">
                <a:solidFill>
                  <a:schemeClr val="bg1"/>
                </a:solidFill>
              </a:rPr>
              <a:t>/saat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tr-TR" sz="2000" kern="0" dirty="0">
                <a:solidFill>
                  <a:schemeClr val="bg1"/>
                </a:solidFill>
              </a:rPr>
              <a:t>100 </a:t>
            </a:r>
            <a:r>
              <a:rPr lang="tr-TR" sz="2000" kern="0" dirty="0" err="1">
                <a:solidFill>
                  <a:schemeClr val="bg1"/>
                </a:solidFill>
              </a:rPr>
              <a:t>Gigabyte</a:t>
            </a:r>
            <a:r>
              <a:rPr lang="tr-TR" sz="2000" kern="0" dirty="0">
                <a:solidFill>
                  <a:schemeClr val="bg1"/>
                </a:solidFill>
              </a:rPr>
              <a:t> disk 1 saatlik yüksek kaliteli video içerir.</a:t>
            </a:r>
          </a:p>
          <a:p>
            <a:pPr marL="285750" indent="-285750" algn="just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endParaRPr lang="tr-TR" dirty="0">
              <a:solidFill>
                <a:schemeClr val="bg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endParaRPr lang="tr-TR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Simetri</a:t>
            </a:r>
          </a:p>
        </p:txBody>
      </p:sp>
      <p:sp>
        <p:nvSpPr>
          <p:cNvPr id="2150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Simetrik veri sıkıştırma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Encoding</a:t>
            </a:r>
            <a:r>
              <a:rPr lang="tr-TR" altLang="tr-TR" sz="1800" dirty="0">
                <a:solidFill>
                  <a:schemeClr val="bg1"/>
                </a:solidFill>
              </a:rPr>
              <a:t> ve </a:t>
            </a:r>
            <a:r>
              <a:rPr lang="tr-TR" altLang="tr-TR" sz="1800" dirty="0" err="1">
                <a:solidFill>
                  <a:schemeClr val="bg1"/>
                </a:solidFill>
              </a:rPr>
              <a:t>decoding</a:t>
            </a:r>
            <a:r>
              <a:rPr lang="tr-TR" altLang="tr-TR" sz="1800" dirty="0">
                <a:solidFill>
                  <a:schemeClr val="bg1"/>
                </a:solidFill>
              </a:rPr>
              <a:t> için eşit süre gereklidir.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Canlı </a:t>
            </a:r>
            <a:r>
              <a:rPr lang="tr-TR" altLang="tr-TR" sz="1800" dirty="0" err="1">
                <a:solidFill>
                  <a:schemeClr val="bg1"/>
                </a:solidFill>
              </a:rPr>
              <a:t>mod</a:t>
            </a:r>
            <a:r>
              <a:rPr lang="tr-TR" altLang="tr-TR" sz="1800" dirty="0">
                <a:solidFill>
                  <a:schemeClr val="bg1"/>
                </a:solidFill>
              </a:rPr>
              <a:t> uygulamaları için kullanılır.</a:t>
            </a: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Asimetrik veri sıkıştırma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Eğer yeterli zaman varsa bir kere gerçekleştirilir.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Decompression</a:t>
            </a:r>
            <a:r>
              <a:rPr lang="tr-TR" altLang="tr-TR" sz="1800" dirty="0">
                <a:solidFill>
                  <a:schemeClr val="bg1"/>
                </a:solidFill>
              </a:rPr>
              <a:t> sıklıkla gerçekleştirilir, hızlı olmalı.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Retrieval</a:t>
            </a:r>
            <a:r>
              <a:rPr lang="tr-TR" altLang="tr-TR" sz="1800" dirty="0">
                <a:solidFill>
                  <a:schemeClr val="bg1"/>
                </a:solidFill>
              </a:rPr>
              <a:t> </a:t>
            </a:r>
            <a:r>
              <a:rPr lang="tr-TR" altLang="tr-TR" sz="1800" dirty="0" err="1">
                <a:solidFill>
                  <a:schemeClr val="bg1"/>
                </a:solidFill>
              </a:rPr>
              <a:t>mod</a:t>
            </a:r>
            <a:r>
              <a:rPr lang="tr-TR" altLang="tr-TR" sz="1800" dirty="0">
                <a:solidFill>
                  <a:schemeClr val="bg1"/>
                </a:solidFill>
              </a:rPr>
              <a:t> uygulamaları için kullanılır (</a:t>
            </a:r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İnteraktif CD_ROM)</a:t>
            </a:r>
          </a:p>
        </p:txBody>
      </p:sp>
    </p:spTree>
    <p:extLst>
      <p:ext uri="{BB962C8B-B14F-4D97-AF65-F5344CB8AC3E}">
        <p14:creationId xmlns:p14="http://schemas.microsoft.com/office/powerpoint/2010/main" val="4527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Entropi Kodlama Algoritmaları</a:t>
            </a:r>
            <a:br>
              <a:rPr lang="tr-TR" altLang="tr-TR" smtClean="0"/>
            </a:br>
            <a:r>
              <a:rPr lang="tr-TR" altLang="tr-TR" smtClean="0"/>
              <a:t>(İçerik Bağımlı Kodlama)</a:t>
            </a:r>
          </a:p>
        </p:txBody>
      </p:sp>
      <p:sp>
        <p:nvSpPr>
          <p:cNvPr id="22531" name="2 İçerik Yer Tutucusu"/>
          <p:cNvSpPr>
            <a:spLocks noGrp="1"/>
          </p:cNvSpPr>
          <p:nvPr>
            <p:ph idx="1"/>
          </p:nvPr>
        </p:nvSpPr>
        <p:spPr>
          <a:xfrm>
            <a:off x="2057400" y="2324101"/>
            <a:ext cx="7772400" cy="2874963"/>
          </a:xfrm>
        </p:spPr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Run-</a:t>
            </a:r>
            <a:r>
              <a:rPr lang="tr-TR" altLang="tr-TR" sz="2400" dirty="0" err="1">
                <a:solidFill>
                  <a:schemeClr val="bg1"/>
                </a:solidFill>
              </a:rPr>
              <a:t>Length</a:t>
            </a:r>
            <a:r>
              <a:rPr lang="tr-TR" altLang="tr-TR" sz="2400" dirty="0">
                <a:solidFill>
                  <a:schemeClr val="bg1"/>
                </a:solidFill>
              </a:rPr>
              <a:t> </a:t>
            </a:r>
            <a:r>
              <a:rPr lang="tr-TR" altLang="tr-TR" sz="2400" dirty="0" err="1">
                <a:solidFill>
                  <a:schemeClr val="bg1"/>
                </a:solidFill>
              </a:rPr>
              <a:t>Encoding</a:t>
            </a:r>
            <a:r>
              <a:rPr lang="tr-TR" altLang="tr-TR" sz="2400" dirty="0">
                <a:solidFill>
                  <a:schemeClr val="bg1"/>
                </a:solidFill>
              </a:rPr>
              <a:t> (RLE)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Ardışık sıralanmış aynı </a:t>
            </a:r>
            <a:r>
              <a:rPr lang="tr-TR" altLang="tr-TR" sz="1800" dirty="0" err="1">
                <a:solidFill>
                  <a:schemeClr val="bg1"/>
                </a:solidFill>
              </a:rPr>
              <a:t>bytelar</a:t>
            </a:r>
            <a:r>
              <a:rPr lang="tr-TR" altLang="tr-TR" sz="1800" dirty="0">
                <a:solidFill>
                  <a:schemeClr val="bg1"/>
                </a:solidFill>
              </a:rPr>
              <a:t> tekrarlanma sayıları ile yer değiştirirler.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Tekrarlanma sayısı özel bir bayrak ile gösterilir (</a:t>
            </a:r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!)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</a:t>
            </a:r>
          </a:p>
          <a:p>
            <a:pPr lvl="2"/>
            <a:r>
              <a:rPr lang="en-US" altLang="tr-TR" sz="1400" dirty="0" err="1">
                <a:solidFill>
                  <a:schemeClr val="bg1"/>
                </a:solidFill>
              </a:rPr>
              <a:t>abcccccccccdeffffggg</a:t>
            </a:r>
            <a:r>
              <a:rPr lang="en-US" altLang="tr-TR" sz="1400" dirty="0">
                <a:solidFill>
                  <a:schemeClr val="bg1"/>
                </a:solidFill>
              </a:rPr>
              <a:t>  (20 Bytes)</a:t>
            </a:r>
          </a:p>
          <a:p>
            <a:pPr lvl="2"/>
            <a:r>
              <a:rPr lang="en-US" altLang="tr-TR" sz="1400" dirty="0">
                <a:solidFill>
                  <a:schemeClr val="bg1"/>
                </a:solidFill>
              </a:rPr>
              <a:t>abc!9def!4ggg (13 bytes)</a:t>
            </a:r>
          </a:p>
        </p:txBody>
      </p:sp>
    </p:spTree>
    <p:extLst>
      <p:ext uri="{BB962C8B-B14F-4D97-AF65-F5344CB8AC3E}">
        <p14:creationId xmlns:p14="http://schemas.microsoft.com/office/powerpoint/2010/main" val="5769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RLE Varyasyonları </a:t>
            </a:r>
            <a:br>
              <a:rPr lang="tr-TR" altLang="tr-TR" smtClean="0"/>
            </a:br>
            <a:r>
              <a:rPr lang="tr-TR" altLang="tr-TR" smtClean="0"/>
              <a:t>(Zero-Suppression Tekniği)</a:t>
            </a:r>
          </a:p>
        </p:txBody>
      </p:sp>
      <p:sp>
        <p:nvSpPr>
          <p:cNvPr id="23555" name="2 İçerik Yer Tutucusu"/>
          <p:cNvSpPr>
            <a:spLocks noGrp="1"/>
          </p:cNvSpPr>
          <p:nvPr>
            <p:ph idx="1"/>
          </p:nvPr>
        </p:nvSpPr>
        <p:spPr>
          <a:xfrm>
            <a:off x="2057400" y="2024063"/>
            <a:ext cx="7772400" cy="3435350"/>
          </a:xfrm>
        </p:spPr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Sadece bir sembol sıklıkla tekrar etmektedir (boşluk)</a:t>
            </a: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Boşluk dizilerini M-</a:t>
            </a:r>
            <a:r>
              <a:rPr lang="tr-TR" altLang="tr-TR" sz="2400" dirty="0" err="1">
                <a:solidFill>
                  <a:schemeClr val="bg1"/>
                </a:solidFill>
              </a:rPr>
              <a:t>byte</a:t>
            </a:r>
            <a:r>
              <a:rPr lang="tr-TR" altLang="tr-TR" sz="2400" dirty="0">
                <a:solidFill>
                  <a:schemeClr val="bg1"/>
                </a:solidFill>
              </a:rPr>
              <a:t> ve boşluk sayısı ile yer değiştir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M3, M4, M14,…</a:t>
            </a: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Diğer bazı tanımlar da mevcuttur.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</a:t>
            </a:r>
          </a:p>
          <a:p>
            <a:pPr lvl="2" algn="just"/>
            <a:r>
              <a:rPr lang="en-US" altLang="tr-TR" sz="1400" dirty="0">
                <a:solidFill>
                  <a:schemeClr val="bg1"/>
                </a:solidFill>
              </a:rPr>
              <a:t>M4 = 8  b</a:t>
            </a:r>
            <a:r>
              <a:rPr lang="tr-TR" altLang="tr-TR" sz="1400" dirty="0" err="1">
                <a:solidFill>
                  <a:schemeClr val="bg1"/>
                </a:solidFill>
              </a:rPr>
              <a:t>oşluk</a:t>
            </a:r>
            <a:r>
              <a:rPr lang="en-US" altLang="tr-TR" sz="1400" dirty="0">
                <a:solidFill>
                  <a:schemeClr val="bg1"/>
                </a:solidFill>
              </a:rPr>
              <a:t>, M5 = 16 b</a:t>
            </a:r>
            <a:r>
              <a:rPr lang="tr-TR" altLang="tr-TR" sz="1400" dirty="0" err="1">
                <a:solidFill>
                  <a:schemeClr val="bg1"/>
                </a:solidFill>
              </a:rPr>
              <a:t>oşluk</a:t>
            </a:r>
            <a:r>
              <a:rPr lang="en-US" altLang="tr-TR" sz="1400" dirty="0">
                <a:solidFill>
                  <a:schemeClr val="bg1"/>
                </a:solidFill>
              </a:rPr>
              <a:t>, M4M5=24 b</a:t>
            </a:r>
            <a:r>
              <a:rPr lang="tr-TR" altLang="tr-TR" sz="1400" dirty="0" err="1">
                <a:solidFill>
                  <a:schemeClr val="bg1"/>
                </a:solidFill>
              </a:rPr>
              <a:t>oşluk</a:t>
            </a:r>
            <a:endParaRPr lang="en-US" altLang="tr-T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Huffman Kodlaması</a:t>
            </a:r>
          </a:p>
        </p:txBody>
      </p:sp>
      <p:sp>
        <p:nvSpPr>
          <p:cNvPr id="2457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İstatistiksel kodlama</a:t>
            </a:r>
          </a:p>
          <a:p>
            <a:pPr algn="just"/>
            <a:r>
              <a:rPr lang="tr-TR" altLang="tr-TR" sz="2400" dirty="0" err="1">
                <a:solidFill>
                  <a:schemeClr val="bg1"/>
                </a:solidFill>
              </a:rPr>
              <a:t>Huffman</a:t>
            </a:r>
            <a:r>
              <a:rPr lang="tr-TR" altLang="tr-TR" sz="2400" dirty="0">
                <a:solidFill>
                  <a:schemeClr val="bg1"/>
                </a:solidFill>
              </a:rPr>
              <a:t> kodunu belirlemek için ikili bir ağaç oluşturmak gerekir.</a:t>
            </a: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Yapraklar kodlanacak karakterlerdir.</a:t>
            </a:r>
          </a:p>
          <a:p>
            <a:pPr algn="just"/>
            <a:r>
              <a:rPr lang="tr-TR" altLang="tr-TR" sz="2400" dirty="0" err="1">
                <a:solidFill>
                  <a:schemeClr val="bg1"/>
                </a:solidFill>
              </a:rPr>
              <a:t>Nodelar</a:t>
            </a:r>
            <a:r>
              <a:rPr lang="tr-TR" altLang="tr-TR" sz="2400" dirty="0">
                <a:solidFill>
                  <a:schemeClr val="bg1"/>
                </a:solidFill>
              </a:rPr>
              <a:t> alt ağaca ait karakterlerin tekrar etme olasılıklarını vermektedir.</a:t>
            </a:r>
          </a:p>
          <a:p>
            <a:pPr algn="just"/>
            <a:r>
              <a:rPr lang="tr-TR" altLang="tr-TR" sz="2400" dirty="0" err="1">
                <a:solidFill>
                  <a:schemeClr val="bg1"/>
                </a:solidFill>
              </a:rPr>
              <a:t>Örn</a:t>
            </a:r>
            <a:r>
              <a:rPr lang="tr-TR" altLang="tr-TR" sz="2400" dirty="0">
                <a:solidFill>
                  <a:schemeClr val="bg1"/>
                </a:solidFill>
              </a:rPr>
              <a:t>. İstatistiksel sembol tekrarlanma olasılığı aşağıdaki gibi olan semboller için </a:t>
            </a:r>
            <a:r>
              <a:rPr lang="tr-TR" altLang="tr-TR" sz="2400" dirty="0" err="1">
                <a:solidFill>
                  <a:schemeClr val="bg1"/>
                </a:solidFill>
              </a:rPr>
              <a:t>Huffman</a:t>
            </a:r>
            <a:r>
              <a:rPr lang="tr-TR" altLang="tr-TR" sz="2400" dirty="0">
                <a:solidFill>
                  <a:schemeClr val="bg1"/>
                </a:solidFill>
              </a:rPr>
              <a:t> Kodu nasıl olur?</a:t>
            </a:r>
          </a:p>
          <a:p>
            <a:pPr marL="342900" lvl="1" indent="-342900" algn="just">
              <a:buSzPct val="85000"/>
              <a:buNone/>
            </a:pPr>
            <a:r>
              <a:rPr lang="tr-TR" altLang="tr-TR" dirty="0" smtClean="0">
                <a:solidFill>
                  <a:schemeClr val="bg1"/>
                </a:solidFill>
              </a:rPr>
              <a:t>	</a:t>
            </a:r>
            <a:r>
              <a:rPr lang="en-US" altLang="tr-TR" sz="2200" dirty="0">
                <a:solidFill>
                  <a:schemeClr val="bg1"/>
                </a:solidFill>
              </a:rPr>
              <a:t>P(A) = 8/20, P(B) = 3/20, P(C ) = 7/20, P(D) = 2/20?</a:t>
            </a:r>
          </a:p>
          <a:p>
            <a:pPr algn="just"/>
            <a:endParaRPr lang="tr-TR" alt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56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Huffman Kodlama (Örnek)</a:t>
            </a:r>
          </a:p>
        </p:txBody>
      </p:sp>
      <p:sp>
        <p:nvSpPr>
          <p:cNvPr id="25603" name="2 İçerik Yer Tutucusu"/>
          <p:cNvSpPr>
            <a:spLocks noGrp="1"/>
          </p:cNvSpPr>
          <p:nvPr>
            <p:ph idx="1"/>
          </p:nvPr>
        </p:nvSpPr>
        <p:spPr>
          <a:xfrm>
            <a:off x="883508" y="2397772"/>
            <a:ext cx="7772400" cy="1447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altLang="tr-TR" sz="2000" dirty="0">
                <a:solidFill>
                  <a:schemeClr val="bg1"/>
                </a:solidFill>
              </a:rPr>
              <a:t>Adım 1: Tüm sembolleri </a:t>
            </a:r>
            <a:r>
              <a:rPr lang="tr-TR" altLang="tr-TR" sz="2000" dirty="0" err="1">
                <a:solidFill>
                  <a:schemeClr val="bg1"/>
                </a:solidFill>
              </a:rPr>
              <a:t>olasılılarına</a:t>
            </a:r>
            <a:r>
              <a:rPr lang="tr-TR" altLang="tr-TR" sz="2000" dirty="0">
                <a:solidFill>
                  <a:schemeClr val="bg1"/>
                </a:solidFill>
              </a:rPr>
              <a:t> göre (soldan sağa) küçükten büyüğe doğru sıralayın.</a:t>
            </a:r>
          </a:p>
          <a:p>
            <a:pPr marL="0" indent="0" algn="just">
              <a:buNone/>
            </a:pPr>
            <a:endParaRPr lang="tr-TR" altLang="tr-T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tr-TR" altLang="tr-TR" sz="2000" dirty="0" err="1">
                <a:solidFill>
                  <a:schemeClr val="bg1"/>
                </a:solidFill>
              </a:rPr>
              <a:t>Huffman</a:t>
            </a:r>
            <a:r>
              <a:rPr lang="tr-TR" altLang="tr-TR" sz="2000" dirty="0">
                <a:solidFill>
                  <a:schemeClr val="bg1"/>
                </a:solidFill>
              </a:rPr>
              <a:t> Ağacının yaprakları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2590800" y="55626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4191000" y="55626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6781800" y="5570538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8382000" y="5570538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5610" name="AutoShape 9"/>
          <p:cNvSpPr>
            <a:spLocks noChangeArrowheads="1"/>
          </p:cNvSpPr>
          <p:nvPr/>
        </p:nvSpPr>
        <p:spPr bwMode="auto">
          <a:xfrm>
            <a:off x="8915400" y="30480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2560638" y="5572126"/>
            <a:ext cx="152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dirty="0">
                <a:solidFill>
                  <a:schemeClr val="bg1"/>
                </a:solidFill>
                <a:latin typeface="Calibri" panose="020F0502020204030204" pitchFamily="34" charset="0"/>
              </a:rPr>
              <a:t>P(C) = 0.09</a:t>
            </a:r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4197350" y="5572126"/>
            <a:ext cx="151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dirty="0">
                <a:solidFill>
                  <a:schemeClr val="bg1"/>
                </a:solidFill>
                <a:latin typeface="Calibri" panose="020F0502020204030204" pitchFamily="34" charset="0"/>
              </a:rPr>
              <a:t>P(E) = 0.11</a:t>
            </a:r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6748463" y="5584826"/>
            <a:ext cx="155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dirty="0">
                <a:solidFill>
                  <a:schemeClr val="bg1"/>
                </a:solidFill>
                <a:latin typeface="Calibri" panose="020F0502020204030204" pitchFamily="34" charset="0"/>
              </a:rPr>
              <a:t>P(D) = 0.13</a:t>
            </a: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8431213" y="5592764"/>
            <a:ext cx="1404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dirty="0">
                <a:solidFill>
                  <a:schemeClr val="bg1"/>
                </a:solidFill>
                <a:latin typeface="Calibri" panose="020F0502020204030204" pitchFamily="34" charset="0"/>
              </a:rPr>
              <a:t>P(A)=0.16</a:t>
            </a:r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8942388" y="3084514"/>
            <a:ext cx="1531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dirty="0">
                <a:solidFill>
                  <a:schemeClr val="bg1"/>
                </a:solidFill>
                <a:latin typeface="Calibri" panose="020F0502020204030204" pitchFamily="34" charset="0"/>
              </a:rPr>
              <a:t>P(B) = 0.51</a:t>
            </a:r>
          </a:p>
        </p:txBody>
      </p:sp>
    </p:spTree>
    <p:extLst>
      <p:ext uri="{BB962C8B-B14F-4D97-AF65-F5344CB8AC3E}">
        <p14:creationId xmlns:p14="http://schemas.microsoft.com/office/powerpoint/2010/main" val="4291267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Huffman Kodlama (Örnek)</a:t>
            </a: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1119188" y="2076569"/>
            <a:ext cx="263842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tr-TR" sz="1400" dirty="0">
                <a:solidFill>
                  <a:schemeClr val="bg1"/>
                </a:solidFill>
                <a:latin typeface="+mj-lt"/>
              </a:rPr>
              <a:t>Adım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2: </a:t>
            </a:r>
            <a:r>
              <a:rPr lang="tr-TR" sz="1400" dirty="0">
                <a:solidFill>
                  <a:schemeClr val="bg1"/>
                </a:solidFill>
                <a:latin typeface="+mj-lt"/>
              </a:rPr>
              <a:t>İkili ağaç soldan sağa doğru oluşturulur</a:t>
            </a:r>
          </a:p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just">
              <a:defRPr/>
            </a:pPr>
            <a:r>
              <a:rPr lang="tr-TR" sz="1400" dirty="0">
                <a:solidFill>
                  <a:schemeClr val="bg1"/>
                </a:solidFill>
                <a:latin typeface="+mj-lt"/>
              </a:rPr>
              <a:t>Politika: Her zaman 2 en küçük değerli </a:t>
            </a:r>
            <a:r>
              <a:rPr lang="tr-TR" sz="1400" dirty="0" err="1">
                <a:solidFill>
                  <a:schemeClr val="bg1"/>
                </a:solidFill>
                <a:latin typeface="+mj-lt"/>
              </a:rPr>
              <a:t>node</a:t>
            </a:r>
            <a:r>
              <a:rPr lang="tr-TR" sz="1400" dirty="0">
                <a:solidFill>
                  <a:schemeClr val="bg1"/>
                </a:solidFill>
                <a:latin typeface="+mj-lt"/>
              </a:rPr>
              <a:t> birleştirilir (Örn. P(CE) ve P(DA) her ikisi de P(B) den daha küçük olasılık değerine sahiptir, Bu nedenle önce bunlar birleştirilir.)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630" name="AutoShape 3"/>
          <p:cNvSpPr>
            <a:spLocks noChangeArrowheads="1"/>
          </p:cNvSpPr>
          <p:nvPr/>
        </p:nvSpPr>
        <p:spPr bwMode="auto">
          <a:xfrm>
            <a:off x="2590800" y="55626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31" name="AutoShape 4"/>
          <p:cNvSpPr>
            <a:spLocks noChangeArrowheads="1"/>
          </p:cNvSpPr>
          <p:nvPr/>
        </p:nvSpPr>
        <p:spPr bwMode="auto">
          <a:xfrm>
            <a:off x="4191000" y="5834454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32" name="AutoShape 5"/>
          <p:cNvSpPr>
            <a:spLocks noChangeArrowheads="1"/>
          </p:cNvSpPr>
          <p:nvPr/>
        </p:nvSpPr>
        <p:spPr bwMode="auto">
          <a:xfrm>
            <a:off x="6781800" y="5910654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33" name="AutoShape 6"/>
          <p:cNvSpPr>
            <a:spLocks noChangeArrowheads="1"/>
          </p:cNvSpPr>
          <p:nvPr/>
        </p:nvSpPr>
        <p:spPr bwMode="auto">
          <a:xfrm>
            <a:off x="8382000" y="5910654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34" name="AutoShape 7"/>
          <p:cNvSpPr>
            <a:spLocks noChangeArrowheads="1"/>
          </p:cNvSpPr>
          <p:nvPr/>
        </p:nvSpPr>
        <p:spPr bwMode="auto">
          <a:xfrm>
            <a:off x="8915400" y="3319854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35" name="Text Box 8"/>
          <p:cNvSpPr txBox="1">
            <a:spLocks noChangeArrowheads="1"/>
          </p:cNvSpPr>
          <p:nvPr/>
        </p:nvSpPr>
        <p:spPr bwMode="auto">
          <a:xfrm>
            <a:off x="2574925" y="5572126"/>
            <a:ext cx="152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P(C) = 0.09</a:t>
            </a:r>
          </a:p>
        </p:txBody>
      </p:sp>
      <p:sp>
        <p:nvSpPr>
          <p:cNvPr id="26636" name="Text Box 9"/>
          <p:cNvSpPr txBox="1">
            <a:spLocks noChangeArrowheads="1"/>
          </p:cNvSpPr>
          <p:nvPr/>
        </p:nvSpPr>
        <p:spPr bwMode="auto">
          <a:xfrm>
            <a:off x="4224338" y="5843980"/>
            <a:ext cx="151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P(E) = 0.11</a:t>
            </a:r>
          </a:p>
        </p:txBody>
      </p:sp>
      <p:sp>
        <p:nvSpPr>
          <p:cNvPr id="26637" name="Text Box 10"/>
          <p:cNvSpPr txBox="1">
            <a:spLocks noChangeArrowheads="1"/>
          </p:cNvSpPr>
          <p:nvPr/>
        </p:nvSpPr>
        <p:spPr bwMode="auto">
          <a:xfrm>
            <a:off x="6748463" y="5910655"/>
            <a:ext cx="155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P(D) = 0.13</a:t>
            </a:r>
          </a:p>
        </p:txBody>
      </p:sp>
      <p:sp>
        <p:nvSpPr>
          <p:cNvPr id="26638" name="Text Box 11"/>
          <p:cNvSpPr txBox="1">
            <a:spLocks noChangeArrowheads="1"/>
          </p:cNvSpPr>
          <p:nvPr/>
        </p:nvSpPr>
        <p:spPr bwMode="auto">
          <a:xfrm>
            <a:off x="8431213" y="5920180"/>
            <a:ext cx="1404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P(A)=0.16</a:t>
            </a:r>
          </a:p>
        </p:txBody>
      </p:sp>
      <p:sp>
        <p:nvSpPr>
          <p:cNvPr id="26639" name="Text Box 12"/>
          <p:cNvSpPr txBox="1">
            <a:spLocks noChangeArrowheads="1"/>
          </p:cNvSpPr>
          <p:nvPr/>
        </p:nvSpPr>
        <p:spPr bwMode="auto">
          <a:xfrm>
            <a:off x="8942388" y="3315093"/>
            <a:ext cx="1531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P(B) = 0.51</a:t>
            </a:r>
          </a:p>
        </p:txBody>
      </p:sp>
      <p:sp>
        <p:nvSpPr>
          <p:cNvPr id="26640" name="AutoShape 14"/>
          <p:cNvSpPr>
            <a:spLocks noChangeArrowheads="1"/>
          </p:cNvSpPr>
          <p:nvPr/>
        </p:nvSpPr>
        <p:spPr bwMode="auto">
          <a:xfrm>
            <a:off x="3276600" y="4691454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41" name="AutoShape 15"/>
          <p:cNvSpPr>
            <a:spLocks noChangeArrowheads="1"/>
          </p:cNvSpPr>
          <p:nvPr/>
        </p:nvSpPr>
        <p:spPr bwMode="auto">
          <a:xfrm>
            <a:off x="6858000" y="1948254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42" name="AutoShape 16"/>
          <p:cNvSpPr>
            <a:spLocks noChangeArrowheads="1"/>
          </p:cNvSpPr>
          <p:nvPr/>
        </p:nvSpPr>
        <p:spPr bwMode="auto">
          <a:xfrm>
            <a:off x="5029200" y="3396054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43" name="AutoShape 17"/>
          <p:cNvSpPr>
            <a:spLocks noChangeArrowheads="1"/>
          </p:cNvSpPr>
          <p:nvPr/>
        </p:nvSpPr>
        <p:spPr bwMode="auto">
          <a:xfrm>
            <a:off x="7239000" y="4767654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44" name="Text Box 18"/>
          <p:cNvSpPr txBox="1">
            <a:spLocks noChangeArrowheads="1"/>
          </p:cNvSpPr>
          <p:nvPr/>
        </p:nvSpPr>
        <p:spPr bwMode="auto">
          <a:xfrm>
            <a:off x="3508376" y="4700980"/>
            <a:ext cx="1678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P(CE) = 0.20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7508875" y="4775593"/>
            <a:ext cx="1727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P(DA) = 0.29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5124450" y="3405580"/>
            <a:ext cx="2041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P(CEDA) = 0.49</a:t>
            </a:r>
          </a:p>
        </p:txBody>
      </p:sp>
      <p:sp>
        <p:nvSpPr>
          <p:cNvPr id="26647" name="Text Box 21"/>
          <p:cNvSpPr txBox="1">
            <a:spLocks noChangeArrowheads="1"/>
          </p:cNvSpPr>
          <p:nvPr/>
        </p:nvSpPr>
        <p:spPr bwMode="auto">
          <a:xfrm>
            <a:off x="7102449" y="2022308"/>
            <a:ext cx="182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P(CEDAB) = 1</a:t>
            </a:r>
          </a:p>
        </p:txBody>
      </p:sp>
      <p:sp>
        <p:nvSpPr>
          <p:cNvPr id="26648" name="Line 22"/>
          <p:cNvSpPr>
            <a:spLocks noChangeShapeType="1"/>
          </p:cNvSpPr>
          <p:nvPr/>
        </p:nvSpPr>
        <p:spPr bwMode="auto">
          <a:xfrm flipV="1">
            <a:off x="3276600" y="5148654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49" name="Line 23"/>
          <p:cNvSpPr>
            <a:spLocks noChangeShapeType="1"/>
          </p:cNvSpPr>
          <p:nvPr/>
        </p:nvSpPr>
        <p:spPr bwMode="auto">
          <a:xfrm>
            <a:off x="4267200" y="5148654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0" name="Line 24"/>
          <p:cNvSpPr>
            <a:spLocks noChangeShapeType="1"/>
          </p:cNvSpPr>
          <p:nvPr/>
        </p:nvSpPr>
        <p:spPr bwMode="auto">
          <a:xfrm flipV="1">
            <a:off x="7391400" y="5224854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1" name="Line 25"/>
          <p:cNvSpPr>
            <a:spLocks noChangeShapeType="1"/>
          </p:cNvSpPr>
          <p:nvPr/>
        </p:nvSpPr>
        <p:spPr bwMode="auto">
          <a:xfrm>
            <a:off x="8229600" y="5224854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2" name="Line 26"/>
          <p:cNvSpPr>
            <a:spLocks noChangeShapeType="1"/>
          </p:cNvSpPr>
          <p:nvPr/>
        </p:nvSpPr>
        <p:spPr bwMode="auto">
          <a:xfrm flipV="1">
            <a:off x="4343400" y="3853254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3" name="Line 27"/>
          <p:cNvSpPr>
            <a:spLocks noChangeShapeType="1"/>
          </p:cNvSpPr>
          <p:nvPr/>
        </p:nvSpPr>
        <p:spPr bwMode="auto">
          <a:xfrm>
            <a:off x="5943600" y="3853254"/>
            <a:ext cx="2286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4" name="Line 28"/>
          <p:cNvSpPr>
            <a:spLocks noChangeShapeType="1"/>
          </p:cNvSpPr>
          <p:nvPr/>
        </p:nvSpPr>
        <p:spPr bwMode="auto">
          <a:xfrm flipV="1">
            <a:off x="6019800" y="2405454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5" name="Line 29"/>
          <p:cNvSpPr>
            <a:spLocks noChangeShapeType="1"/>
          </p:cNvSpPr>
          <p:nvPr/>
        </p:nvSpPr>
        <p:spPr bwMode="auto">
          <a:xfrm>
            <a:off x="7924800" y="2405454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81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Huffman Kodlama (Örnek)</a:t>
            </a:r>
          </a:p>
        </p:txBody>
      </p:sp>
      <p:sp>
        <p:nvSpPr>
          <p:cNvPr id="27653" name="AutoShape 3"/>
          <p:cNvSpPr>
            <a:spLocks noChangeArrowheads="1"/>
          </p:cNvSpPr>
          <p:nvPr/>
        </p:nvSpPr>
        <p:spPr bwMode="auto">
          <a:xfrm>
            <a:off x="2590800" y="55626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54" name="AutoShape 4"/>
          <p:cNvSpPr>
            <a:spLocks noChangeArrowheads="1"/>
          </p:cNvSpPr>
          <p:nvPr/>
        </p:nvSpPr>
        <p:spPr bwMode="auto">
          <a:xfrm>
            <a:off x="4191000" y="5846807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55" name="AutoShape 5"/>
          <p:cNvSpPr>
            <a:spLocks noChangeArrowheads="1"/>
          </p:cNvSpPr>
          <p:nvPr/>
        </p:nvSpPr>
        <p:spPr bwMode="auto">
          <a:xfrm>
            <a:off x="6781800" y="5923007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56" name="AutoShape 6"/>
          <p:cNvSpPr>
            <a:spLocks noChangeArrowheads="1"/>
          </p:cNvSpPr>
          <p:nvPr/>
        </p:nvSpPr>
        <p:spPr bwMode="auto">
          <a:xfrm>
            <a:off x="8382000" y="5923007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57" name="AutoShape 7"/>
          <p:cNvSpPr>
            <a:spLocks noChangeArrowheads="1"/>
          </p:cNvSpPr>
          <p:nvPr/>
        </p:nvSpPr>
        <p:spPr bwMode="auto">
          <a:xfrm>
            <a:off x="8915400" y="3332207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2574925" y="5572126"/>
            <a:ext cx="152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P(C) = 0.09</a:t>
            </a:r>
          </a:p>
        </p:txBody>
      </p:sp>
      <p:sp>
        <p:nvSpPr>
          <p:cNvPr id="27659" name="Text Box 9"/>
          <p:cNvSpPr txBox="1">
            <a:spLocks noChangeArrowheads="1"/>
          </p:cNvSpPr>
          <p:nvPr/>
        </p:nvSpPr>
        <p:spPr bwMode="auto">
          <a:xfrm>
            <a:off x="4210050" y="5856333"/>
            <a:ext cx="151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P(E) = 0.11</a:t>
            </a:r>
          </a:p>
        </p:txBody>
      </p:sp>
      <p:sp>
        <p:nvSpPr>
          <p:cNvPr id="27660" name="Text Box 10"/>
          <p:cNvSpPr txBox="1">
            <a:spLocks noChangeArrowheads="1"/>
          </p:cNvSpPr>
          <p:nvPr/>
        </p:nvSpPr>
        <p:spPr bwMode="auto">
          <a:xfrm>
            <a:off x="6762750" y="5923008"/>
            <a:ext cx="155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P(D) = 0.13</a:t>
            </a: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8443913" y="5932533"/>
            <a:ext cx="1404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P(A)=0.16</a:t>
            </a:r>
          </a:p>
        </p:txBody>
      </p: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8942388" y="3327446"/>
            <a:ext cx="1531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P(B) = 0.51</a:t>
            </a:r>
          </a:p>
        </p:txBody>
      </p:sp>
      <p:sp>
        <p:nvSpPr>
          <p:cNvPr id="27663" name="AutoShape 14"/>
          <p:cNvSpPr>
            <a:spLocks noChangeArrowheads="1"/>
          </p:cNvSpPr>
          <p:nvPr/>
        </p:nvSpPr>
        <p:spPr bwMode="auto">
          <a:xfrm>
            <a:off x="3276600" y="4703807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64" name="AutoShape 15"/>
          <p:cNvSpPr>
            <a:spLocks noChangeArrowheads="1"/>
          </p:cNvSpPr>
          <p:nvPr/>
        </p:nvSpPr>
        <p:spPr bwMode="auto">
          <a:xfrm>
            <a:off x="6858000" y="1960607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65" name="AutoShape 16"/>
          <p:cNvSpPr>
            <a:spLocks noChangeArrowheads="1"/>
          </p:cNvSpPr>
          <p:nvPr/>
        </p:nvSpPr>
        <p:spPr bwMode="auto">
          <a:xfrm>
            <a:off x="5029200" y="3408407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66" name="AutoShape 17"/>
          <p:cNvSpPr>
            <a:spLocks noChangeArrowheads="1"/>
          </p:cNvSpPr>
          <p:nvPr/>
        </p:nvSpPr>
        <p:spPr bwMode="auto">
          <a:xfrm>
            <a:off x="7239000" y="4780007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3508376" y="4713333"/>
            <a:ext cx="1678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P(CE) = 0.20</a:t>
            </a:r>
          </a:p>
        </p:txBody>
      </p:sp>
      <p:sp>
        <p:nvSpPr>
          <p:cNvPr id="27668" name="Text Box 19"/>
          <p:cNvSpPr txBox="1">
            <a:spLocks noChangeArrowheads="1"/>
          </p:cNvSpPr>
          <p:nvPr/>
        </p:nvSpPr>
        <p:spPr bwMode="auto">
          <a:xfrm>
            <a:off x="7508875" y="4787946"/>
            <a:ext cx="1727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P(DA) = 0.29</a:t>
            </a:r>
          </a:p>
        </p:txBody>
      </p:sp>
      <p:sp>
        <p:nvSpPr>
          <p:cNvPr id="27669" name="Text Box 20"/>
          <p:cNvSpPr txBox="1">
            <a:spLocks noChangeArrowheads="1"/>
          </p:cNvSpPr>
          <p:nvPr/>
        </p:nvSpPr>
        <p:spPr bwMode="auto">
          <a:xfrm>
            <a:off x="5124450" y="3403646"/>
            <a:ext cx="2041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P(CEDA) = 0.49</a:t>
            </a:r>
          </a:p>
        </p:txBody>
      </p:sp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7086600" y="1960608"/>
            <a:ext cx="182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P(CEDAB) = 1</a:t>
            </a:r>
          </a:p>
        </p:txBody>
      </p:sp>
      <p:sp>
        <p:nvSpPr>
          <p:cNvPr id="27671" name="Line 22"/>
          <p:cNvSpPr>
            <a:spLocks noChangeShapeType="1"/>
          </p:cNvSpPr>
          <p:nvPr/>
        </p:nvSpPr>
        <p:spPr bwMode="auto">
          <a:xfrm flipV="1">
            <a:off x="3276600" y="5161007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2" name="Line 23"/>
          <p:cNvSpPr>
            <a:spLocks noChangeShapeType="1"/>
          </p:cNvSpPr>
          <p:nvPr/>
        </p:nvSpPr>
        <p:spPr bwMode="auto">
          <a:xfrm>
            <a:off x="4267200" y="5161007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3" name="Line 24"/>
          <p:cNvSpPr>
            <a:spLocks noChangeShapeType="1"/>
          </p:cNvSpPr>
          <p:nvPr/>
        </p:nvSpPr>
        <p:spPr bwMode="auto">
          <a:xfrm flipV="1">
            <a:off x="7391400" y="5237207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>
            <a:off x="8229600" y="5237207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5" name="Line 26"/>
          <p:cNvSpPr>
            <a:spLocks noChangeShapeType="1"/>
          </p:cNvSpPr>
          <p:nvPr/>
        </p:nvSpPr>
        <p:spPr bwMode="auto">
          <a:xfrm flipV="1">
            <a:off x="4343400" y="3865607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6" name="Line 27"/>
          <p:cNvSpPr>
            <a:spLocks noChangeShapeType="1"/>
          </p:cNvSpPr>
          <p:nvPr/>
        </p:nvSpPr>
        <p:spPr bwMode="auto">
          <a:xfrm>
            <a:off x="5943600" y="3865607"/>
            <a:ext cx="2286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7" name="Line 28"/>
          <p:cNvSpPr>
            <a:spLocks noChangeShapeType="1"/>
          </p:cNvSpPr>
          <p:nvPr/>
        </p:nvSpPr>
        <p:spPr bwMode="auto">
          <a:xfrm flipV="1">
            <a:off x="6019800" y="2417807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8" name="Line 29"/>
          <p:cNvSpPr>
            <a:spLocks noChangeShapeType="1"/>
          </p:cNvSpPr>
          <p:nvPr/>
        </p:nvSpPr>
        <p:spPr bwMode="auto">
          <a:xfrm>
            <a:off x="7924800" y="2417807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1066800" y="2318738"/>
            <a:ext cx="3352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tr-TR" sz="2000" dirty="0">
                <a:solidFill>
                  <a:schemeClr val="bg1"/>
                </a:solidFill>
                <a:latin typeface="+mj-lt"/>
              </a:rPr>
              <a:t>Adım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: 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Sol dallar 0, sağ dallar 1 ile etiketlenir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680" name="Text Box 31"/>
          <p:cNvSpPr txBox="1">
            <a:spLocks noChangeArrowheads="1"/>
          </p:cNvSpPr>
          <p:nvPr/>
        </p:nvSpPr>
        <p:spPr bwMode="auto">
          <a:xfrm>
            <a:off x="3336925" y="51975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7681" name="Text Box 32"/>
          <p:cNvSpPr txBox="1">
            <a:spLocks noChangeArrowheads="1"/>
          </p:cNvSpPr>
          <p:nvPr/>
        </p:nvSpPr>
        <p:spPr bwMode="auto">
          <a:xfrm>
            <a:off x="4708525" y="51975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7682" name="Text Box 33"/>
          <p:cNvSpPr txBox="1">
            <a:spLocks noChangeArrowheads="1"/>
          </p:cNvSpPr>
          <p:nvPr/>
        </p:nvSpPr>
        <p:spPr bwMode="auto">
          <a:xfrm>
            <a:off x="4479925" y="40545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7683" name="Text Box 34"/>
          <p:cNvSpPr txBox="1">
            <a:spLocks noChangeArrowheads="1"/>
          </p:cNvSpPr>
          <p:nvPr/>
        </p:nvSpPr>
        <p:spPr bwMode="auto">
          <a:xfrm>
            <a:off x="7070725" y="39783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7684" name="Text Box 35"/>
          <p:cNvSpPr txBox="1">
            <a:spLocks noChangeArrowheads="1"/>
          </p:cNvSpPr>
          <p:nvPr/>
        </p:nvSpPr>
        <p:spPr bwMode="auto">
          <a:xfrm>
            <a:off x="6629400" y="2570208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7685" name="Text Box 36"/>
          <p:cNvSpPr txBox="1">
            <a:spLocks noChangeArrowheads="1"/>
          </p:cNvSpPr>
          <p:nvPr/>
        </p:nvSpPr>
        <p:spPr bwMode="auto">
          <a:xfrm>
            <a:off x="8975725" y="25305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7299325" y="54261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9051925" y="53499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8828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Huffman Kodlama (Örnek)</a:t>
            </a:r>
          </a:p>
        </p:txBody>
      </p:sp>
      <p:sp>
        <p:nvSpPr>
          <p:cNvPr id="28677" name="AutoShape 3"/>
          <p:cNvSpPr>
            <a:spLocks noChangeArrowheads="1"/>
          </p:cNvSpPr>
          <p:nvPr/>
        </p:nvSpPr>
        <p:spPr bwMode="auto">
          <a:xfrm>
            <a:off x="2590800" y="6069229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78" name="AutoShape 4"/>
          <p:cNvSpPr>
            <a:spLocks noChangeArrowheads="1"/>
          </p:cNvSpPr>
          <p:nvPr/>
        </p:nvSpPr>
        <p:spPr bwMode="auto">
          <a:xfrm>
            <a:off x="4191000" y="6069229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79" name="AutoShape 5"/>
          <p:cNvSpPr>
            <a:spLocks noChangeArrowheads="1"/>
          </p:cNvSpPr>
          <p:nvPr/>
        </p:nvSpPr>
        <p:spPr bwMode="auto">
          <a:xfrm>
            <a:off x="6781800" y="6145429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80" name="AutoShape 6"/>
          <p:cNvSpPr>
            <a:spLocks noChangeArrowheads="1"/>
          </p:cNvSpPr>
          <p:nvPr/>
        </p:nvSpPr>
        <p:spPr bwMode="auto">
          <a:xfrm>
            <a:off x="8382000" y="6145429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81" name="AutoShape 7"/>
          <p:cNvSpPr>
            <a:spLocks noChangeArrowheads="1"/>
          </p:cNvSpPr>
          <p:nvPr/>
        </p:nvSpPr>
        <p:spPr bwMode="auto">
          <a:xfrm>
            <a:off x="8915400" y="3554629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2574925" y="6078755"/>
            <a:ext cx="152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P(C) = 0.09</a:t>
            </a:r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4210050" y="6078755"/>
            <a:ext cx="151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P(E) = 0.11</a:t>
            </a:r>
          </a:p>
        </p:txBody>
      </p:sp>
      <p:sp>
        <p:nvSpPr>
          <p:cNvPr id="28684" name="Text Box 10"/>
          <p:cNvSpPr txBox="1">
            <a:spLocks noChangeArrowheads="1"/>
          </p:cNvSpPr>
          <p:nvPr/>
        </p:nvSpPr>
        <p:spPr bwMode="auto">
          <a:xfrm>
            <a:off x="6762750" y="6145430"/>
            <a:ext cx="155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P(D) = 0.13</a:t>
            </a:r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8443913" y="6154955"/>
            <a:ext cx="1404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P(A)=0.16</a:t>
            </a:r>
          </a:p>
        </p:txBody>
      </p:sp>
      <p:sp>
        <p:nvSpPr>
          <p:cNvPr id="28686" name="Text Box 12"/>
          <p:cNvSpPr txBox="1">
            <a:spLocks noChangeArrowheads="1"/>
          </p:cNvSpPr>
          <p:nvPr/>
        </p:nvSpPr>
        <p:spPr bwMode="auto">
          <a:xfrm>
            <a:off x="8942388" y="3549868"/>
            <a:ext cx="1531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P(B) = 0.51</a:t>
            </a:r>
          </a:p>
        </p:txBody>
      </p:sp>
      <p:sp>
        <p:nvSpPr>
          <p:cNvPr id="28687" name="AutoShape 14"/>
          <p:cNvSpPr>
            <a:spLocks noChangeArrowheads="1"/>
          </p:cNvSpPr>
          <p:nvPr/>
        </p:nvSpPr>
        <p:spPr bwMode="auto">
          <a:xfrm>
            <a:off x="3276600" y="4926229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88" name="AutoShape 15"/>
          <p:cNvSpPr>
            <a:spLocks noChangeArrowheads="1"/>
          </p:cNvSpPr>
          <p:nvPr/>
        </p:nvSpPr>
        <p:spPr bwMode="auto">
          <a:xfrm>
            <a:off x="6858000" y="2183029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89" name="AutoShape 16"/>
          <p:cNvSpPr>
            <a:spLocks noChangeArrowheads="1"/>
          </p:cNvSpPr>
          <p:nvPr/>
        </p:nvSpPr>
        <p:spPr bwMode="auto">
          <a:xfrm>
            <a:off x="5029200" y="3630829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90" name="AutoShape 17"/>
          <p:cNvSpPr>
            <a:spLocks noChangeArrowheads="1"/>
          </p:cNvSpPr>
          <p:nvPr/>
        </p:nvSpPr>
        <p:spPr bwMode="auto">
          <a:xfrm>
            <a:off x="7239000" y="5002429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91" name="Text Box 18"/>
          <p:cNvSpPr txBox="1">
            <a:spLocks noChangeArrowheads="1"/>
          </p:cNvSpPr>
          <p:nvPr/>
        </p:nvSpPr>
        <p:spPr bwMode="auto">
          <a:xfrm>
            <a:off x="3508376" y="4935755"/>
            <a:ext cx="1678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P(CE) = 0.20</a:t>
            </a:r>
          </a:p>
        </p:txBody>
      </p:sp>
      <p:sp>
        <p:nvSpPr>
          <p:cNvPr id="28692" name="Text Box 19"/>
          <p:cNvSpPr txBox="1">
            <a:spLocks noChangeArrowheads="1"/>
          </p:cNvSpPr>
          <p:nvPr/>
        </p:nvSpPr>
        <p:spPr bwMode="auto">
          <a:xfrm>
            <a:off x="7508875" y="5010368"/>
            <a:ext cx="1727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P(DA) = 0.29</a:t>
            </a:r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5124450" y="3626068"/>
            <a:ext cx="2041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P(CEDA) = 0.49</a:t>
            </a:r>
          </a:p>
        </p:txBody>
      </p:sp>
      <p:sp>
        <p:nvSpPr>
          <p:cNvPr id="28694" name="Text Box 21"/>
          <p:cNvSpPr txBox="1">
            <a:spLocks noChangeArrowheads="1"/>
          </p:cNvSpPr>
          <p:nvPr/>
        </p:nvSpPr>
        <p:spPr bwMode="auto">
          <a:xfrm>
            <a:off x="7086600" y="2183030"/>
            <a:ext cx="182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P(CEDAB) = 1</a:t>
            </a:r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 flipV="1">
            <a:off x="3276600" y="5383429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>
            <a:off x="4267200" y="5383429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 flipV="1">
            <a:off x="7391400" y="5459629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>
            <a:off x="8229600" y="5459629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9" name="Line 26"/>
          <p:cNvSpPr>
            <a:spLocks noChangeShapeType="1"/>
          </p:cNvSpPr>
          <p:nvPr/>
        </p:nvSpPr>
        <p:spPr bwMode="auto">
          <a:xfrm flipV="1">
            <a:off x="4343400" y="4088029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700" name="Line 27"/>
          <p:cNvSpPr>
            <a:spLocks noChangeShapeType="1"/>
          </p:cNvSpPr>
          <p:nvPr/>
        </p:nvSpPr>
        <p:spPr bwMode="auto">
          <a:xfrm>
            <a:off x="5943600" y="4088029"/>
            <a:ext cx="2286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701" name="Line 28"/>
          <p:cNvSpPr>
            <a:spLocks noChangeShapeType="1"/>
          </p:cNvSpPr>
          <p:nvPr/>
        </p:nvSpPr>
        <p:spPr bwMode="auto">
          <a:xfrm flipV="1">
            <a:off x="6019800" y="2640229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702" name="Line 29"/>
          <p:cNvSpPr>
            <a:spLocks noChangeShapeType="1"/>
          </p:cNvSpPr>
          <p:nvPr/>
        </p:nvSpPr>
        <p:spPr bwMode="auto">
          <a:xfrm>
            <a:off x="7924800" y="2640229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990600" y="2150914"/>
            <a:ext cx="33528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tr-TR" sz="2000" dirty="0">
                <a:solidFill>
                  <a:schemeClr val="bg1"/>
                </a:solidFill>
                <a:latin typeface="+mj-lt"/>
              </a:rPr>
              <a:t>Adım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: </a:t>
            </a:r>
            <a:r>
              <a:rPr lang="tr-TR" sz="2000" dirty="0" err="1">
                <a:solidFill>
                  <a:schemeClr val="bg1"/>
                </a:solidFill>
                <a:latin typeface="+mj-lt"/>
              </a:rPr>
              <a:t>Huffman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 Kod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mbol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A = 011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mbol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B = 1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mbol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C = 000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mbol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D = 010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</a:t>
            </a:r>
            <a:r>
              <a:rPr lang="tr-TR" sz="2000" dirty="0" err="1">
                <a:solidFill>
                  <a:schemeClr val="bg1"/>
                </a:solidFill>
                <a:latin typeface="+mj-lt"/>
              </a:rPr>
              <a:t>embo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E = 001</a:t>
            </a:r>
          </a:p>
          <a:p>
            <a:pPr algn="just">
              <a:defRPr/>
            </a:pP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704" name="Text Box 31"/>
          <p:cNvSpPr txBox="1">
            <a:spLocks noChangeArrowheads="1"/>
          </p:cNvSpPr>
          <p:nvPr/>
        </p:nvSpPr>
        <p:spPr bwMode="auto">
          <a:xfrm>
            <a:off x="3336925" y="54199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8705" name="Text Box 32"/>
          <p:cNvSpPr txBox="1">
            <a:spLocks noChangeArrowheads="1"/>
          </p:cNvSpPr>
          <p:nvPr/>
        </p:nvSpPr>
        <p:spPr bwMode="auto">
          <a:xfrm>
            <a:off x="4708525" y="54199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8706" name="Text Box 33"/>
          <p:cNvSpPr txBox="1">
            <a:spLocks noChangeArrowheads="1"/>
          </p:cNvSpPr>
          <p:nvPr/>
        </p:nvSpPr>
        <p:spPr bwMode="auto">
          <a:xfrm>
            <a:off x="4479925" y="42769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8707" name="Text Box 34"/>
          <p:cNvSpPr txBox="1">
            <a:spLocks noChangeArrowheads="1"/>
          </p:cNvSpPr>
          <p:nvPr/>
        </p:nvSpPr>
        <p:spPr bwMode="auto">
          <a:xfrm>
            <a:off x="7070725" y="42007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8708" name="Text Box 35"/>
          <p:cNvSpPr txBox="1">
            <a:spLocks noChangeArrowheads="1"/>
          </p:cNvSpPr>
          <p:nvPr/>
        </p:nvSpPr>
        <p:spPr bwMode="auto">
          <a:xfrm>
            <a:off x="6629400" y="2792630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8709" name="Text Box 36"/>
          <p:cNvSpPr txBox="1">
            <a:spLocks noChangeArrowheads="1"/>
          </p:cNvSpPr>
          <p:nvPr/>
        </p:nvSpPr>
        <p:spPr bwMode="auto">
          <a:xfrm>
            <a:off x="8975725" y="27529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299325" y="56485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9051925" y="55723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0427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Ses Sıkıştırma ve Formatları</a:t>
            </a:r>
          </a:p>
        </p:txBody>
      </p:sp>
      <p:sp>
        <p:nvSpPr>
          <p:cNvPr id="29699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tr-TR" sz="2400" dirty="0">
                <a:solidFill>
                  <a:schemeClr val="bg1"/>
                </a:solidFill>
              </a:rPr>
              <a:t>MPEG-3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ADPCM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u-Law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Real Audio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Windows Media (.</a:t>
            </a:r>
            <a:r>
              <a:rPr lang="en-US" altLang="tr-TR" sz="2400" dirty="0" err="1">
                <a:solidFill>
                  <a:schemeClr val="bg1"/>
                </a:solidFill>
              </a:rPr>
              <a:t>wma</a:t>
            </a:r>
            <a:r>
              <a:rPr lang="en-US" altLang="tr-TR" sz="2400" dirty="0">
                <a:solidFill>
                  <a:schemeClr val="bg1"/>
                </a:solidFill>
              </a:rPr>
              <a:t>)</a:t>
            </a:r>
          </a:p>
          <a:p>
            <a:endParaRPr lang="en-US" altLang="tr-TR" sz="2400" dirty="0">
              <a:solidFill>
                <a:schemeClr val="bg1"/>
              </a:solidFill>
            </a:endParaRPr>
          </a:p>
          <a:p>
            <a:r>
              <a:rPr lang="en-US" altLang="tr-TR" sz="2400" dirty="0">
                <a:solidFill>
                  <a:schemeClr val="bg1"/>
                </a:solidFill>
              </a:rPr>
              <a:t>Sun (.au)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Apple (.</a:t>
            </a:r>
            <a:r>
              <a:rPr lang="en-US" altLang="tr-TR" sz="2400" dirty="0" err="1">
                <a:solidFill>
                  <a:schemeClr val="bg1"/>
                </a:solidFill>
              </a:rPr>
              <a:t>aif</a:t>
            </a:r>
            <a:r>
              <a:rPr lang="en-US" altLang="tr-TR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Microsoft (.wav)</a:t>
            </a:r>
          </a:p>
          <a:p>
            <a:endParaRPr lang="tr-TR" alt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58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Görüntü Sıkıştırma ve Formatları</a:t>
            </a:r>
          </a:p>
        </p:txBody>
      </p:sp>
      <p:sp>
        <p:nvSpPr>
          <p:cNvPr id="3072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400" dirty="0">
                <a:solidFill>
                  <a:schemeClr val="bg1"/>
                </a:solidFill>
              </a:rPr>
              <a:t>RLE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Huffman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LZW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GIF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JPEG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Fractals</a:t>
            </a:r>
          </a:p>
          <a:p>
            <a:endParaRPr lang="en-US" altLang="tr-TR" sz="2400" dirty="0">
              <a:solidFill>
                <a:schemeClr val="bg1"/>
              </a:solidFill>
            </a:endParaRPr>
          </a:p>
          <a:p>
            <a:r>
              <a:rPr lang="en-US" altLang="tr-TR" sz="2400" dirty="0">
                <a:solidFill>
                  <a:schemeClr val="bg1"/>
                </a:solidFill>
              </a:rPr>
              <a:t>TIFF, PICT, BMP, etc.</a:t>
            </a:r>
          </a:p>
        </p:txBody>
      </p:sp>
    </p:spTree>
    <p:extLst>
      <p:ext uri="{BB962C8B-B14F-4D97-AF65-F5344CB8AC3E}">
        <p14:creationId xmlns:p14="http://schemas.microsoft.com/office/powerpoint/2010/main" val="213642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/>
              <a:t>Kaynak Kodlama Çeşitleri</a:t>
            </a:r>
          </a:p>
        </p:txBody>
      </p:sp>
      <p:sp>
        <p:nvSpPr>
          <p:cNvPr id="4101" name="2 İçerik Yer Tutucusu"/>
          <p:cNvSpPr>
            <a:spLocks noGrp="1"/>
          </p:cNvSpPr>
          <p:nvPr>
            <p:ph idx="1"/>
          </p:nvPr>
        </p:nvSpPr>
        <p:spPr>
          <a:xfrm>
            <a:off x="1202919" y="2214391"/>
            <a:ext cx="7772400" cy="4391025"/>
          </a:xfrm>
        </p:spPr>
        <p:txBody>
          <a:bodyPr/>
          <a:lstStyle/>
          <a:p>
            <a:pPr algn="just"/>
            <a:r>
              <a:rPr lang="tr-TR" altLang="tr-TR" sz="2400" dirty="0" err="1">
                <a:solidFill>
                  <a:schemeClr val="bg1"/>
                </a:solidFill>
              </a:rPr>
              <a:t>Entropi</a:t>
            </a:r>
            <a:r>
              <a:rPr lang="tr-TR" altLang="tr-TR" sz="2400" dirty="0">
                <a:solidFill>
                  <a:schemeClr val="bg1"/>
                </a:solidFill>
              </a:rPr>
              <a:t> Kodlama (İstatistiksel)</a:t>
            </a:r>
          </a:p>
          <a:p>
            <a:pPr lvl="1" algn="just"/>
            <a:r>
              <a:rPr lang="tr-TR" altLang="tr-TR" dirty="0">
                <a:solidFill>
                  <a:schemeClr val="bg1"/>
                </a:solidFill>
              </a:rPr>
              <a:t>Kayıpsızdır; veri karakteristiğinden bağımsızdır.</a:t>
            </a:r>
          </a:p>
          <a:p>
            <a:pPr lvl="1" algn="just"/>
            <a:r>
              <a:rPr lang="tr-TR" altLang="tr-TR" dirty="0" err="1">
                <a:solidFill>
                  <a:schemeClr val="bg1"/>
                </a:solidFill>
              </a:rPr>
              <a:t>Örn</a:t>
            </a:r>
            <a:r>
              <a:rPr lang="tr-TR" altLang="tr-TR" dirty="0">
                <a:solidFill>
                  <a:schemeClr val="bg1"/>
                </a:solidFill>
              </a:rPr>
              <a:t>. </a:t>
            </a:r>
            <a:r>
              <a:rPr lang="en-US" altLang="tr-TR" dirty="0">
                <a:solidFill>
                  <a:schemeClr val="bg1"/>
                </a:solidFill>
              </a:rPr>
              <a:t>RLE, Huffman, LZW, </a:t>
            </a:r>
            <a:r>
              <a:rPr lang="tr-TR" altLang="tr-TR" dirty="0">
                <a:solidFill>
                  <a:schemeClr val="bg1"/>
                </a:solidFill>
              </a:rPr>
              <a:t>Aritmetik kodlama</a:t>
            </a: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Kaynak Kodlama</a:t>
            </a:r>
          </a:p>
          <a:p>
            <a:pPr lvl="1" algn="just"/>
            <a:r>
              <a:rPr lang="tr-TR" altLang="tr-TR" dirty="0">
                <a:solidFill>
                  <a:schemeClr val="bg1"/>
                </a:solidFill>
              </a:rPr>
              <a:t>Kayıplıdır; verinin semantiği göz önünde bulundurulabilir.</a:t>
            </a:r>
          </a:p>
          <a:p>
            <a:pPr lvl="1" algn="just"/>
            <a:r>
              <a:rPr lang="tr-TR" altLang="tr-TR" dirty="0">
                <a:solidFill>
                  <a:schemeClr val="bg1"/>
                </a:solidFill>
              </a:rPr>
              <a:t>Veri karakteristiğine bağımlıdır.</a:t>
            </a:r>
          </a:p>
          <a:p>
            <a:pPr lvl="1" algn="just"/>
            <a:r>
              <a:rPr lang="tr-TR" altLang="tr-TR" dirty="0" err="1">
                <a:solidFill>
                  <a:schemeClr val="bg1"/>
                </a:solidFill>
              </a:rPr>
              <a:t>Örn</a:t>
            </a:r>
            <a:r>
              <a:rPr lang="tr-TR" altLang="tr-TR" dirty="0">
                <a:solidFill>
                  <a:schemeClr val="bg1"/>
                </a:solidFill>
              </a:rPr>
              <a:t>. </a:t>
            </a:r>
            <a:r>
              <a:rPr lang="en-US" altLang="tr-TR" dirty="0">
                <a:solidFill>
                  <a:schemeClr val="bg1"/>
                </a:solidFill>
              </a:rPr>
              <a:t>DCT, DPCM, ADPCM, color model transform</a:t>
            </a:r>
            <a:endParaRPr lang="tr-TR" altLang="tr-TR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Melez Kodlama (MM sistemlerinde kullanılır)</a:t>
            </a:r>
          </a:p>
          <a:p>
            <a:pPr lvl="1" algn="just"/>
            <a:r>
              <a:rPr lang="tr-TR" altLang="tr-TR" dirty="0" err="1">
                <a:solidFill>
                  <a:schemeClr val="bg1"/>
                </a:solidFill>
              </a:rPr>
              <a:t>Entropi</a:t>
            </a:r>
            <a:r>
              <a:rPr lang="tr-TR" altLang="tr-TR" dirty="0">
                <a:solidFill>
                  <a:schemeClr val="bg1"/>
                </a:solidFill>
              </a:rPr>
              <a:t> ve kaynak kodlamanın birleşiminden oluşmaktadır.</a:t>
            </a:r>
          </a:p>
          <a:p>
            <a:pPr lvl="1" algn="just"/>
            <a:r>
              <a:rPr lang="tr-TR" altLang="tr-TR" dirty="0" err="1">
                <a:solidFill>
                  <a:schemeClr val="bg1"/>
                </a:solidFill>
              </a:rPr>
              <a:t>Örn</a:t>
            </a:r>
            <a:r>
              <a:rPr lang="tr-TR" altLang="tr-TR" dirty="0">
                <a:solidFill>
                  <a:schemeClr val="bg1"/>
                </a:solidFill>
              </a:rPr>
              <a:t>. </a:t>
            </a:r>
            <a:r>
              <a:rPr lang="en-US" altLang="tr-TR" dirty="0">
                <a:solidFill>
                  <a:schemeClr val="bg1"/>
                </a:solidFill>
              </a:rPr>
              <a:t>JPEG, H.263, MPEG-1, MPEG-2, MPEG-4</a:t>
            </a:r>
            <a:endParaRPr lang="tr-TR" altLang="tr-TR" dirty="0">
              <a:solidFill>
                <a:schemeClr val="bg1"/>
              </a:solidFill>
            </a:endParaRPr>
          </a:p>
          <a:p>
            <a:pPr lvl="1" algn="just"/>
            <a:endParaRPr lang="tr-TR" altLang="tr-TR" dirty="0">
              <a:solidFill>
                <a:schemeClr val="bg1"/>
              </a:solidFill>
            </a:endParaRPr>
          </a:p>
          <a:p>
            <a:pPr lvl="1" algn="just"/>
            <a:endParaRPr lang="tr-TR" altLang="tr-TR" dirty="0">
              <a:solidFill>
                <a:schemeClr val="bg1"/>
              </a:solidFill>
            </a:endParaRPr>
          </a:p>
          <a:p>
            <a:pPr algn="just"/>
            <a:endParaRPr lang="tr-TR" altLang="tr-TR" dirty="0" smtClean="0">
              <a:solidFill>
                <a:schemeClr val="bg1"/>
              </a:solidFill>
            </a:endParaRPr>
          </a:p>
          <a:p>
            <a:pPr algn="just"/>
            <a:endParaRPr lang="tr-TR" alt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Video Sıkıştırma ve Formatları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400" dirty="0">
                <a:solidFill>
                  <a:schemeClr val="bg1"/>
                </a:solidFill>
              </a:rPr>
              <a:t>H.261/H.263</a:t>
            </a:r>
          </a:p>
          <a:p>
            <a:r>
              <a:rPr lang="en-US" altLang="tr-TR" sz="2400" dirty="0" err="1">
                <a:solidFill>
                  <a:schemeClr val="bg1"/>
                </a:solidFill>
              </a:rPr>
              <a:t>Cinepak</a:t>
            </a:r>
            <a:r>
              <a:rPr lang="en-US" altLang="tr-TR" sz="2400" dirty="0">
                <a:solidFill>
                  <a:schemeClr val="bg1"/>
                </a:solidFill>
              </a:rPr>
              <a:t> (early  1992 Apple’s video codec in Quick-time video suite)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Sorensen (Sorenson Media, used in Quick-time and Macromedia flash)</a:t>
            </a:r>
          </a:p>
          <a:p>
            <a:r>
              <a:rPr lang="en-US" altLang="tr-TR" sz="2400" dirty="0" err="1">
                <a:solidFill>
                  <a:schemeClr val="bg1"/>
                </a:solidFill>
              </a:rPr>
              <a:t>Indeo</a:t>
            </a:r>
            <a:r>
              <a:rPr lang="en-US" altLang="tr-TR" sz="2400" dirty="0">
                <a:solidFill>
                  <a:schemeClr val="bg1"/>
                </a:solidFill>
              </a:rPr>
              <a:t> (early 1992 Intel video codec)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Real Video (1997 </a:t>
            </a:r>
            <a:r>
              <a:rPr lang="en-US" altLang="tr-TR" sz="2400" dirty="0" err="1">
                <a:solidFill>
                  <a:schemeClr val="bg1"/>
                </a:solidFill>
              </a:rPr>
              <a:t>RealNetworks</a:t>
            </a:r>
            <a:r>
              <a:rPr lang="en-US" altLang="tr-TR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MPEG-1, MPEG-2, MPEG-4, etc.</a:t>
            </a:r>
          </a:p>
          <a:p>
            <a:endParaRPr lang="en-US" altLang="tr-TR" sz="2400" dirty="0">
              <a:solidFill>
                <a:schemeClr val="bg1"/>
              </a:solidFill>
            </a:endParaRPr>
          </a:p>
          <a:p>
            <a:r>
              <a:rPr lang="en-US" altLang="tr-TR" sz="2400" dirty="0">
                <a:solidFill>
                  <a:schemeClr val="bg1"/>
                </a:solidFill>
              </a:rPr>
              <a:t>QuickTime, AVI, WMV (Windows Media Video)</a:t>
            </a:r>
          </a:p>
        </p:txBody>
      </p:sp>
    </p:spTree>
    <p:extLst>
      <p:ext uri="{BB962C8B-B14F-4D97-AF65-F5344CB8AC3E}">
        <p14:creationId xmlns:p14="http://schemas.microsoft.com/office/powerpoint/2010/main" val="252065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Genel Bakış</a:t>
            </a:r>
          </a:p>
        </p:txBody>
      </p:sp>
      <p:sp>
        <p:nvSpPr>
          <p:cNvPr id="5123" name="2 İçerik Yer Tutucusu"/>
          <p:cNvSpPr>
            <a:spLocks noGrp="1"/>
          </p:cNvSpPr>
          <p:nvPr>
            <p:ph idx="1"/>
          </p:nvPr>
        </p:nvSpPr>
        <p:spPr>
          <a:xfrm>
            <a:off x="1202919" y="2185432"/>
            <a:ext cx="7772400" cy="3844925"/>
          </a:xfrm>
        </p:spPr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Veri sıkıştırma bir sürece karşılık gelmektedir; kodlama.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Kodlama, belli bir ihtiyaca yönelik olan verinin temsil edilme sürecine karşılık gelmektedir.</a:t>
            </a: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Enformasyon teorisi, etkili kodlama algoritmalarını kullanmaktadır.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Karmaşıklık, veri sıkıştırma, hata olasılığı</a:t>
            </a: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lvl="1" algn="just"/>
            <a:endParaRPr lang="tr-TR" alt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Veri Sıkıştırma</a:t>
            </a:r>
          </a:p>
        </p:txBody>
      </p:sp>
      <p:sp>
        <p:nvSpPr>
          <p:cNvPr id="6147" name="2 İçerik Yer Tutucusu"/>
          <p:cNvSpPr>
            <a:spLocks noGrp="1"/>
          </p:cNvSpPr>
          <p:nvPr>
            <p:ph idx="1"/>
          </p:nvPr>
        </p:nvSpPr>
        <p:spPr>
          <a:xfrm>
            <a:off x="1202919" y="2079711"/>
            <a:ext cx="7772400" cy="3435350"/>
          </a:xfrm>
        </p:spPr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Enformasyon teorisinin bir koludur.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İletilecek veri miktarını minimize eder</a:t>
            </a: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Karakterlerin dizisini yeni bir bit dizisine dönüştürür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Bilgi içeriği aynı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Boyut olabildiğince küçük</a:t>
            </a: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lvl="1" algn="just"/>
            <a:endParaRPr lang="tr-TR" alt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2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Kavramlar</a:t>
            </a:r>
          </a:p>
        </p:txBody>
      </p:sp>
      <p:sp>
        <p:nvSpPr>
          <p:cNvPr id="717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Kodlama (kod); kaynak mesajlarını alfabeden (A), kod sözcüklerine (B) dönüştürür.</a:t>
            </a:r>
          </a:p>
          <a:p>
            <a:pPr algn="just"/>
            <a:endParaRPr lang="tr-TR" altLang="tr-TR" sz="24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Kaynak mesajı (sembol), dizilerin içerisine parçalandığı bir temel birimdir.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Tek bir harf ya da harf dizisi olabilir</a:t>
            </a: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ÖRN:</a:t>
            </a:r>
            <a:r>
              <a:rPr lang="en-US" altLang="tr-TR" sz="2400" dirty="0">
                <a:solidFill>
                  <a:schemeClr val="bg1"/>
                </a:solidFill>
              </a:rPr>
              <a:t>aa</a:t>
            </a:r>
            <a:r>
              <a:rPr lang="tr-TR" altLang="tr-TR" sz="2400" dirty="0">
                <a:solidFill>
                  <a:schemeClr val="bg1"/>
                </a:solidFill>
              </a:rPr>
              <a:t> </a:t>
            </a:r>
            <a:r>
              <a:rPr lang="en-US" altLang="tr-TR" sz="2400" dirty="0" err="1">
                <a:solidFill>
                  <a:schemeClr val="bg1"/>
                </a:solidFill>
              </a:rPr>
              <a:t>bbb</a:t>
            </a:r>
            <a:r>
              <a:rPr lang="tr-TR" altLang="tr-TR" sz="2400" dirty="0">
                <a:solidFill>
                  <a:schemeClr val="bg1"/>
                </a:solidFill>
              </a:rPr>
              <a:t> </a:t>
            </a:r>
            <a:r>
              <a:rPr lang="en-US" altLang="tr-TR" sz="2400" dirty="0" err="1">
                <a:solidFill>
                  <a:schemeClr val="bg1"/>
                </a:solidFill>
              </a:rPr>
              <a:t>cccc</a:t>
            </a:r>
            <a:r>
              <a:rPr lang="tr-TR" altLang="tr-TR" sz="2400" dirty="0">
                <a:solidFill>
                  <a:schemeClr val="bg1"/>
                </a:solidFill>
              </a:rPr>
              <a:t> </a:t>
            </a:r>
            <a:r>
              <a:rPr lang="en-US" altLang="tr-TR" sz="2400" dirty="0" err="1">
                <a:solidFill>
                  <a:schemeClr val="bg1"/>
                </a:solidFill>
              </a:rPr>
              <a:t>ddddd</a:t>
            </a:r>
            <a:r>
              <a:rPr lang="tr-TR" altLang="tr-TR" sz="2400" dirty="0">
                <a:solidFill>
                  <a:schemeClr val="bg1"/>
                </a:solidFill>
              </a:rPr>
              <a:t> </a:t>
            </a:r>
            <a:r>
              <a:rPr lang="en-US" altLang="tr-TR" sz="2400" dirty="0" err="1">
                <a:solidFill>
                  <a:schemeClr val="bg1"/>
                </a:solidFill>
              </a:rPr>
              <a:t>eeeeee</a:t>
            </a:r>
            <a:r>
              <a:rPr lang="tr-TR" altLang="tr-TR" sz="2400" dirty="0">
                <a:solidFill>
                  <a:schemeClr val="bg1"/>
                </a:solidFill>
              </a:rPr>
              <a:t> </a:t>
            </a:r>
            <a:r>
              <a:rPr lang="en-US" altLang="tr-TR" sz="2400" dirty="0" err="1">
                <a:solidFill>
                  <a:schemeClr val="bg1"/>
                </a:solidFill>
              </a:rPr>
              <a:t>fffffffgggggggg</a:t>
            </a:r>
            <a:endParaRPr lang="tr-TR" altLang="tr-TR" sz="2400" dirty="0">
              <a:solidFill>
                <a:schemeClr val="bg1"/>
              </a:solidFill>
            </a:endParaRPr>
          </a:p>
          <a:p>
            <a:pPr lvl="1" algn="just"/>
            <a:r>
              <a:rPr lang="en-US" altLang="tr-TR" i="1" dirty="0">
                <a:solidFill>
                  <a:schemeClr val="bg1"/>
                </a:solidFill>
              </a:rPr>
              <a:t>A</a:t>
            </a:r>
            <a:r>
              <a:rPr lang="en-US" altLang="tr-TR" dirty="0">
                <a:solidFill>
                  <a:schemeClr val="bg1"/>
                </a:solidFill>
              </a:rPr>
              <a:t> = {a, b, c, d, e, f, g, space}</a:t>
            </a:r>
          </a:p>
          <a:p>
            <a:pPr lvl="1" algn="just"/>
            <a:r>
              <a:rPr lang="en-US" altLang="tr-TR" i="1" dirty="0">
                <a:solidFill>
                  <a:schemeClr val="bg1"/>
                </a:solidFill>
              </a:rPr>
              <a:t>B</a:t>
            </a:r>
            <a:r>
              <a:rPr lang="en-US" altLang="tr-TR" dirty="0">
                <a:solidFill>
                  <a:schemeClr val="bg1"/>
                </a:solidFill>
              </a:rPr>
              <a:t> = {0, 1}</a:t>
            </a:r>
          </a:p>
          <a:p>
            <a:pPr lvl="1" algn="just"/>
            <a:endParaRPr lang="tr-TR" alt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Kodların Taksonomisi</a:t>
            </a:r>
          </a:p>
        </p:txBody>
      </p:sp>
      <p:sp>
        <p:nvSpPr>
          <p:cNvPr id="9219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tr-TR" sz="2400" dirty="0">
                <a:solidFill>
                  <a:schemeClr val="bg1"/>
                </a:solidFill>
              </a:rPr>
              <a:t>Blok-Blok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Sabit uzunluktaki kaynak mesajları ve kod sözcükleri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Örn. ASCII</a:t>
            </a:r>
          </a:p>
          <a:p>
            <a:pPr algn="just">
              <a:defRPr/>
            </a:pPr>
            <a:r>
              <a:rPr lang="tr-TR" sz="2400" dirty="0">
                <a:solidFill>
                  <a:schemeClr val="bg1"/>
                </a:solidFill>
              </a:rPr>
              <a:t>Blok-Değişken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Kaynak mesajları sabit, kod sözcükleri değişken uzunlukta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Örn. </a:t>
            </a:r>
            <a:r>
              <a:rPr lang="tr-TR" sz="1800" dirty="0" err="1">
                <a:solidFill>
                  <a:schemeClr val="bg1"/>
                </a:solidFill>
              </a:rPr>
              <a:t>Huffman</a:t>
            </a:r>
            <a:r>
              <a:rPr lang="tr-TR" sz="1800" dirty="0">
                <a:solidFill>
                  <a:schemeClr val="bg1"/>
                </a:solidFill>
              </a:rPr>
              <a:t> Kodlaması</a:t>
            </a:r>
          </a:p>
          <a:p>
            <a:pPr algn="just">
              <a:defRPr/>
            </a:pPr>
            <a:r>
              <a:rPr lang="tr-TR" sz="2400" dirty="0">
                <a:solidFill>
                  <a:schemeClr val="bg1"/>
                </a:solidFill>
              </a:rPr>
              <a:t>Değişken-Blok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Kaynak mesajları değişken, kod sözcükleri sabit uzunlukta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Örn. </a:t>
            </a:r>
            <a:r>
              <a:rPr lang="en-US" sz="1800" dirty="0">
                <a:solidFill>
                  <a:schemeClr val="bg1"/>
                </a:solidFill>
              </a:rPr>
              <a:t>RLE, LZW</a:t>
            </a:r>
            <a:endParaRPr lang="tr-TR" sz="18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tr-TR" sz="2400" dirty="0">
                <a:solidFill>
                  <a:schemeClr val="bg1"/>
                </a:solidFill>
              </a:rPr>
              <a:t>Değişken-Değişken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Değişken uzunluktaki kaynak mesajları ve kod sözcükleri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Örn. Aritmetik</a:t>
            </a:r>
          </a:p>
        </p:txBody>
      </p:sp>
    </p:spTree>
    <p:extLst>
      <p:ext uri="{BB962C8B-B14F-4D97-AF65-F5344CB8AC3E}">
        <p14:creationId xmlns:p14="http://schemas.microsoft.com/office/powerpoint/2010/main" val="30866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Blok-Blok Örneği</a:t>
            </a:r>
          </a:p>
        </p:txBody>
      </p:sp>
      <p:sp>
        <p:nvSpPr>
          <p:cNvPr id="9219" name="2 İçerik Yer Tutucusu"/>
          <p:cNvSpPr>
            <a:spLocks noGrp="1"/>
          </p:cNvSpPr>
          <p:nvPr>
            <p:ph idx="1"/>
          </p:nvPr>
        </p:nvSpPr>
        <p:spPr>
          <a:xfrm>
            <a:off x="1202919" y="2465173"/>
            <a:ext cx="4570413" cy="4648200"/>
          </a:xfrm>
        </p:spPr>
        <p:txBody>
          <a:bodyPr/>
          <a:lstStyle/>
          <a:p>
            <a:pPr algn="just">
              <a:defRPr/>
            </a:pPr>
            <a:r>
              <a:rPr lang="tr-TR" sz="2400" dirty="0">
                <a:solidFill>
                  <a:schemeClr val="bg1"/>
                </a:solidFill>
              </a:rPr>
              <a:t>Kodlama </a:t>
            </a:r>
            <a:r>
              <a:rPr lang="en-US" sz="2400" dirty="0">
                <a:solidFill>
                  <a:schemeClr val="bg1"/>
                </a:solidFill>
              </a:rPr>
              <a:t>“</a:t>
            </a:r>
            <a:r>
              <a:rPr lang="en-US" sz="2400" dirty="0" err="1">
                <a:solidFill>
                  <a:schemeClr val="bg1"/>
                </a:solidFill>
              </a:rPr>
              <a:t>aa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bbb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cccc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ddddd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eeeeee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fffffffgggggggg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  <a:endParaRPr lang="tr-TR" sz="2400" dirty="0">
              <a:solidFill>
                <a:schemeClr val="bg1"/>
              </a:solidFill>
            </a:endParaRPr>
          </a:p>
          <a:p>
            <a:pPr algn="just">
              <a:defRPr/>
            </a:pPr>
            <a:endParaRPr lang="tr-TR" sz="2400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endParaRPr lang="tr-T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tr-TR" sz="2400" dirty="0">
                <a:solidFill>
                  <a:schemeClr val="bg1"/>
                </a:solidFill>
              </a:rPr>
              <a:t>120 bit gerektirir</a:t>
            </a:r>
          </a:p>
          <a:p>
            <a:pPr algn="just">
              <a:defRPr/>
            </a:pPr>
            <a:endParaRPr lang="tr-TR" sz="1800" dirty="0">
              <a:solidFill>
                <a:schemeClr val="bg1"/>
              </a:solidFill>
            </a:endParaRPr>
          </a:p>
        </p:txBody>
      </p:sp>
      <p:graphicFrame>
        <p:nvGraphicFramePr>
          <p:cNvPr id="7" name="6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85718"/>
              </p:ext>
            </p:extLst>
          </p:nvPr>
        </p:nvGraphicFramePr>
        <p:xfrm>
          <a:off x="7033054" y="2029856"/>
          <a:ext cx="3048000" cy="4156077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Code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7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Değişken-Değişken Örneği</a:t>
            </a:r>
          </a:p>
        </p:txBody>
      </p:sp>
      <p:sp>
        <p:nvSpPr>
          <p:cNvPr id="9219" name="2 İçerik Yer Tutucusu"/>
          <p:cNvSpPr>
            <a:spLocks noGrp="1"/>
          </p:cNvSpPr>
          <p:nvPr>
            <p:ph idx="1"/>
          </p:nvPr>
        </p:nvSpPr>
        <p:spPr>
          <a:xfrm>
            <a:off x="1202919" y="2209800"/>
            <a:ext cx="4570413" cy="4648200"/>
          </a:xfrm>
        </p:spPr>
        <p:txBody>
          <a:bodyPr/>
          <a:lstStyle/>
          <a:p>
            <a:pPr algn="just">
              <a:defRPr/>
            </a:pPr>
            <a:r>
              <a:rPr lang="tr-TR" sz="2400" dirty="0">
                <a:solidFill>
                  <a:schemeClr val="bg1"/>
                </a:solidFill>
              </a:rPr>
              <a:t>Kodlama </a:t>
            </a:r>
            <a:r>
              <a:rPr lang="en-US" sz="2400" dirty="0">
                <a:solidFill>
                  <a:schemeClr val="bg1"/>
                </a:solidFill>
              </a:rPr>
              <a:t>“</a:t>
            </a:r>
            <a:r>
              <a:rPr lang="en-US" sz="2400" dirty="0" err="1">
                <a:solidFill>
                  <a:schemeClr val="bg1"/>
                </a:solidFill>
              </a:rPr>
              <a:t>aa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bbb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cccc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ddddd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eeeeee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fffffffgggggggg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  <a:endParaRPr lang="tr-TR" sz="2400" dirty="0">
              <a:solidFill>
                <a:schemeClr val="bg1"/>
              </a:solidFill>
            </a:endParaRPr>
          </a:p>
          <a:p>
            <a:pPr algn="just">
              <a:defRPr/>
            </a:pPr>
            <a:endParaRPr lang="tr-TR" sz="2400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endParaRPr lang="tr-T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tr-TR" sz="2400" dirty="0">
                <a:solidFill>
                  <a:schemeClr val="bg1"/>
                </a:solidFill>
              </a:rPr>
              <a:t>30 bit gerektirir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Boşlukları unutma!</a:t>
            </a:r>
          </a:p>
          <a:p>
            <a:pPr algn="just">
              <a:defRPr/>
            </a:pPr>
            <a:endParaRPr lang="tr-TR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7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010600"/>
              </p:ext>
            </p:extLst>
          </p:nvPr>
        </p:nvGraphicFramePr>
        <p:xfrm>
          <a:off x="6958913" y="2209800"/>
          <a:ext cx="3048000" cy="4156077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Code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bbb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cccc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ddddd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eeeeee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fffffff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gggggggg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4367</TotalTime>
  <Words>1433</Words>
  <Application>Microsoft Office PowerPoint</Application>
  <PresentationFormat>Widescreen</PresentationFormat>
  <Paragraphs>324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Calibri</vt:lpstr>
      <vt:lpstr>Corbel</vt:lpstr>
      <vt:lpstr>굴림</vt:lpstr>
      <vt:lpstr>Helvetica</vt:lpstr>
      <vt:lpstr>Times New Roman</vt:lpstr>
      <vt:lpstr>Wingdings</vt:lpstr>
      <vt:lpstr>ZapfDingbats</vt:lpstr>
      <vt:lpstr>Banded</vt:lpstr>
      <vt:lpstr>Equation</vt:lpstr>
      <vt:lpstr>Kaynak Kodlaması: Veri Sıkıştırma Temelleri</vt:lpstr>
      <vt:lpstr>Veri Sıkıştırma Gereksinimi</vt:lpstr>
      <vt:lpstr>Kaynak Kodlama Çeşitleri</vt:lpstr>
      <vt:lpstr>Genel Bakış</vt:lpstr>
      <vt:lpstr>Veri Sıkıştırma</vt:lpstr>
      <vt:lpstr>Kavramlar</vt:lpstr>
      <vt:lpstr>Kodların Taksonomisi</vt:lpstr>
      <vt:lpstr>Blok-Blok Örneği</vt:lpstr>
      <vt:lpstr>Değişken-Değişken Örneği</vt:lpstr>
      <vt:lpstr>Kavramlar (Devamı)</vt:lpstr>
      <vt:lpstr>Kavramlar (Devamı)</vt:lpstr>
      <vt:lpstr>Statik Kodlar</vt:lpstr>
      <vt:lpstr>Dinamik Kodlar</vt:lpstr>
      <vt:lpstr>Geleneksel Değerlendirme Kriterleri</vt:lpstr>
      <vt:lpstr>Bilgi Ölçüsü</vt:lpstr>
      <vt:lpstr>Değişken-Uzunluklu Kodlama Entropy</vt:lpstr>
      <vt:lpstr>Entropi Örnek</vt:lpstr>
      <vt:lpstr>Fazlalık</vt:lpstr>
      <vt:lpstr>Sıkıştırma Oranı</vt:lpstr>
      <vt:lpstr>Simetri</vt:lpstr>
      <vt:lpstr>Entropi Kodlama Algoritmaları (İçerik Bağımlı Kodlama)</vt:lpstr>
      <vt:lpstr>RLE Varyasyonları  (Zero-Suppression Tekniği)</vt:lpstr>
      <vt:lpstr>Huffman Kodlaması</vt:lpstr>
      <vt:lpstr>Huffman Kodlama (Örnek)</vt:lpstr>
      <vt:lpstr>Huffman Kodlama (Örnek)</vt:lpstr>
      <vt:lpstr>Huffman Kodlama (Örnek)</vt:lpstr>
      <vt:lpstr>Huffman Kodlama (Örnek)</vt:lpstr>
      <vt:lpstr>Ses Sıkıştırma ve Formatları</vt:lpstr>
      <vt:lpstr>Görüntü Sıkıştırma ve Formatları</vt:lpstr>
      <vt:lpstr>Video Sıkıştırma ve Formatları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dr.kucukkerem@gmail.com</cp:lastModifiedBy>
  <cp:revision>200</cp:revision>
  <dcterms:created xsi:type="dcterms:W3CDTF">2016-02-19T18:16:04Z</dcterms:created>
  <dcterms:modified xsi:type="dcterms:W3CDTF">2020-03-24T16:13:39Z</dcterms:modified>
</cp:coreProperties>
</file>