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18"/>
  </p:notesMasterIdLst>
  <p:sldIdLst>
    <p:sldId id="256" r:id="rId2"/>
    <p:sldId id="392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CE73A-5BDC-4211-B688-CC57F13CF66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6CAA6-3853-4066-9F90-24E9D92C1F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5140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33795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  <p:sp>
        <p:nvSpPr>
          <p:cNvPr id="33796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7D079207-FF49-4AFC-AEF5-02A2F17878AE}" type="slidenum">
              <a:rPr lang="en-US" altLang="tr-TR" sz="1300">
                <a:latin typeface="Times New Roman" panose="02020603050405020304" pitchFamily="18" charset="0"/>
              </a:rPr>
              <a:pPr/>
              <a:t>7</a:t>
            </a:fld>
            <a:endParaRPr lang="en-US" altLang="tr-TR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15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9774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733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16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416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5933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97871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41606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186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047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92463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033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6216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altLang="ko-KR" sz="5400" dirty="0">
                <a:ea typeface="굴림" pitchFamily="34" charset="-127"/>
              </a:rPr>
              <a:t>Kaynak Kodlaması:</a:t>
            </a:r>
            <a:br>
              <a:rPr lang="tr-TR" altLang="ko-KR" sz="5400" dirty="0">
                <a:ea typeface="굴림" pitchFamily="34" charset="-127"/>
              </a:rPr>
            </a:br>
            <a:r>
              <a:rPr lang="tr-TR" altLang="ko-KR" sz="5400" dirty="0">
                <a:ea typeface="굴림" pitchFamily="34" charset="-127"/>
              </a:rPr>
              <a:t>Veri Sıkıştırma Temelleri</a:t>
            </a:r>
            <a:endParaRPr lang="tr-TR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SAYISAL VERİ İLETİŞİMİ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(</a:t>
            </a:r>
            <a:r>
              <a:rPr lang="tr-TR" dirty="0" smtClean="0">
                <a:solidFill>
                  <a:schemeClr val="bg1"/>
                </a:solidFill>
              </a:rPr>
              <a:t>13. </a:t>
            </a:r>
            <a:r>
              <a:rPr lang="tr-TR" dirty="0" smtClean="0">
                <a:solidFill>
                  <a:schemeClr val="bg1"/>
                </a:solidFill>
              </a:rPr>
              <a:t>HAFTA)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4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Huffman Kodlama (Örnek)</a:t>
            </a:r>
          </a:p>
        </p:txBody>
      </p:sp>
      <p:sp>
        <p:nvSpPr>
          <p:cNvPr id="25603" name="2 İçerik Yer Tutucusu"/>
          <p:cNvSpPr>
            <a:spLocks noGrp="1"/>
          </p:cNvSpPr>
          <p:nvPr>
            <p:ph idx="1"/>
          </p:nvPr>
        </p:nvSpPr>
        <p:spPr>
          <a:xfrm>
            <a:off x="883508" y="2397772"/>
            <a:ext cx="7772400" cy="14478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tr-TR" altLang="tr-TR" sz="2000" dirty="0">
                <a:solidFill>
                  <a:schemeClr val="bg1"/>
                </a:solidFill>
              </a:rPr>
              <a:t>Adım 1: Tüm sembolleri </a:t>
            </a:r>
            <a:r>
              <a:rPr lang="tr-TR" altLang="tr-TR" sz="2000" dirty="0" err="1">
                <a:solidFill>
                  <a:schemeClr val="bg1"/>
                </a:solidFill>
              </a:rPr>
              <a:t>olasılılarına</a:t>
            </a:r>
            <a:r>
              <a:rPr lang="tr-TR" altLang="tr-TR" sz="2000" dirty="0">
                <a:solidFill>
                  <a:schemeClr val="bg1"/>
                </a:solidFill>
              </a:rPr>
              <a:t> göre (soldan sağa) küçükten büyüğe doğru sıralayın.</a:t>
            </a:r>
          </a:p>
          <a:p>
            <a:pPr marL="0" indent="0" algn="just">
              <a:buNone/>
            </a:pPr>
            <a:endParaRPr lang="tr-TR" altLang="tr-TR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tr-TR" altLang="tr-TR" sz="2000" dirty="0" err="1">
                <a:solidFill>
                  <a:schemeClr val="bg1"/>
                </a:solidFill>
              </a:rPr>
              <a:t>Huffman</a:t>
            </a:r>
            <a:r>
              <a:rPr lang="tr-TR" altLang="tr-TR" sz="2000" dirty="0">
                <a:solidFill>
                  <a:schemeClr val="bg1"/>
                </a:solidFill>
              </a:rPr>
              <a:t> Ağacının yaprakları</a:t>
            </a:r>
          </a:p>
        </p:txBody>
      </p:sp>
      <p:sp>
        <p:nvSpPr>
          <p:cNvPr id="25606" name="AutoShape 5"/>
          <p:cNvSpPr>
            <a:spLocks noChangeArrowheads="1"/>
          </p:cNvSpPr>
          <p:nvPr/>
        </p:nvSpPr>
        <p:spPr bwMode="auto">
          <a:xfrm>
            <a:off x="2590800" y="5562600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5607" name="AutoShape 6"/>
          <p:cNvSpPr>
            <a:spLocks noChangeArrowheads="1"/>
          </p:cNvSpPr>
          <p:nvPr/>
        </p:nvSpPr>
        <p:spPr bwMode="auto">
          <a:xfrm>
            <a:off x="4191000" y="5562600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5608" name="AutoShape 7"/>
          <p:cNvSpPr>
            <a:spLocks noChangeArrowheads="1"/>
          </p:cNvSpPr>
          <p:nvPr/>
        </p:nvSpPr>
        <p:spPr bwMode="auto">
          <a:xfrm>
            <a:off x="6781800" y="5570538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5609" name="AutoShape 8"/>
          <p:cNvSpPr>
            <a:spLocks noChangeArrowheads="1"/>
          </p:cNvSpPr>
          <p:nvPr/>
        </p:nvSpPr>
        <p:spPr bwMode="auto">
          <a:xfrm>
            <a:off x="8382000" y="5570538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5610" name="AutoShape 9"/>
          <p:cNvSpPr>
            <a:spLocks noChangeArrowheads="1"/>
          </p:cNvSpPr>
          <p:nvPr/>
        </p:nvSpPr>
        <p:spPr bwMode="auto">
          <a:xfrm>
            <a:off x="8915400" y="3048000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5611" name="Text Box 10"/>
          <p:cNvSpPr txBox="1">
            <a:spLocks noChangeArrowheads="1"/>
          </p:cNvSpPr>
          <p:nvPr/>
        </p:nvSpPr>
        <p:spPr bwMode="auto">
          <a:xfrm>
            <a:off x="2560638" y="5572126"/>
            <a:ext cx="1527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 dirty="0">
                <a:solidFill>
                  <a:schemeClr val="bg1"/>
                </a:solidFill>
                <a:latin typeface="Calibri" panose="020F0502020204030204" pitchFamily="34" charset="0"/>
              </a:rPr>
              <a:t>P(C) = 0.09</a:t>
            </a:r>
          </a:p>
        </p:txBody>
      </p:sp>
      <p:sp>
        <p:nvSpPr>
          <p:cNvPr id="25612" name="Text Box 11"/>
          <p:cNvSpPr txBox="1">
            <a:spLocks noChangeArrowheads="1"/>
          </p:cNvSpPr>
          <p:nvPr/>
        </p:nvSpPr>
        <p:spPr bwMode="auto">
          <a:xfrm>
            <a:off x="4197350" y="5572126"/>
            <a:ext cx="1515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 dirty="0">
                <a:solidFill>
                  <a:schemeClr val="bg1"/>
                </a:solidFill>
                <a:latin typeface="Calibri" panose="020F0502020204030204" pitchFamily="34" charset="0"/>
              </a:rPr>
              <a:t>P(E) = 0.11</a:t>
            </a:r>
          </a:p>
        </p:txBody>
      </p:sp>
      <p:sp>
        <p:nvSpPr>
          <p:cNvPr id="25613" name="Text Box 12"/>
          <p:cNvSpPr txBox="1">
            <a:spLocks noChangeArrowheads="1"/>
          </p:cNvSpPr>
          <p:nvPr/>
        </p:nvSpPr>
        <p:spPr bwMode="auto">
          <a:xfrm>
            <a:off x="6748463" y="5584826"/>
            <a:ext cx="15536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 dirty="0">
                <a:solidFill>
                  <a:schemeClr val="bg1"/>
                </a:solidFill>
                <a:latin typeface="Calibri" panose="020F0502020204030204" pitchFamily="34" charset="0"/>
              </a:rPr>
              <a:t>P(D) = 0.13</a:t>
            </a:r>
          </a:p>
        </p:txBody>
      </p:sp>
      <p:sp>
        <p:nvSpPr>
          <p:cNvPr id="25614" name="Text Box 13"/>
          <p:cNvSpPr txBox="1">
            <a:spLocks noChangeArrowheads="1"/>
          </p:cNvSpPr>
          <p:nvPr/>
        </p:nvSpPr>
        <p:spPr bwMode="auto">
          <a:xfrm>
            <a:off x="8431213" y="5592764"/>
            <a:ext cx="14045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 dirty="0">
                <a:solidFill>
                  <a:schemeClr val="bg1"/>
                </a:solidFill>
                <a:latin typeface="Calibri" panose="020F0502020204030204" pitchFamily="34" charset="0"/>
              </a:rPr>
              <a:t>P(A)=0.16</a:t>
            </a:r>
          </a:p>
        </p:txBody>
      </p:sp>
      <p:sp>
        <p:nvSpPr>
          <p:cNvPr id="25615" name="Text Box 14"/>
          <p:cNvSpPr txBox="1">
            <a:spLocks noChangeArrowheads="1"/>
          </p:cNvSpPr>
          <p:nvPr/>
        </p:nvSpPr>
        <p:spPr bwMode="auto">
          <a:xfrm>
            <a:off x="8942388" y="3084514"/>
            <a:ext cx="1531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 dirty="0">
                <a:solidFill>
                  <a:schemeClr val="bg1"/>
                </a:solidFill>
                <a:latin typeface="Calibri" panose="020F0502020204030204" pitchFamily="34" charset="0"/>
              </a:rPr>
              <a:t>P(B) = 0.51</a:t>
            </a:r>
          </a:p>
        </p:txBody>
      </p:sp>
    </p:spTree>
    <p:extLst>
      <p:ext uri="{BB962C8B-B14F-4D97-AF65-F5344CB8AC3E}">
        <p14:creationId xmlns:p14="http://schemas.microsoft.com/office/powerpoint/2010/main" val="4291267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Huffman Kodlama (Örnek)</a:t>
            </a:r>
          </a:p>
        </p:txBody>
      </p:sp>
      <p:sp>
        <p:nvSpPr>
          <p:cNvPr id="6" name="Text Box 30"/>
          <p:cNvSpPr txBox="1">
            <a:spLocks noChangeArrowheads="1"/>
          </p:cNvSpPr>
          <p:nvPr/>
        </p:nvSpPr>
        <p:spPr bwMode="auto">
          <a:xfrm>
            <a:off x="1119188" y="2076569"/>
            <a:ext cx="2638425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tr-TR" sz="1400" dirty="0">
                <a:solidFill>
                  <a:schemeClr val="bg1"/>
                </a:solidFill>
                <a:latin typeface="+mj-lt"/>
              </a:rPr>
              <a:t>Adım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2: </a:t>
            </a:r>
            <a:r>
              <a:rPr lang="tr-TR" sz="1400" dirty="0">
                <a:solidFill>
                  <a:schemeClr val="bg1"/>
                </a:solidFill>
                <a:latin typeface="+mj-lt"/>
              </a:rPr>
              <a:t>İkili ağaç soldan sağa doğru oluşturulur</a:t>
            </a:r>
          </a:p>
          <a:p>
            <a:pPr>
              <a:defRPr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algn="just">
              <a:defRPr/>
            </a:pPr>
            <a:r>
              <a:rPr lang="tr-TR" sz="1400" dirty="0">
                <a:solidFill>
                  <a:schemeClr val="bg1"/>
                </a:solidFill>
                <a:latin typeface="+mj-lt"/>
              </a:rPr>
              <a:t>Politika: Her zaman 2 en küçük değerli </a:t>
            </a:r>
            <a:r>
              <a:rPr lang="tr-TR" sz="1400" dirty="0" err="1">
                <a:solidFill>
                  <a:schemeClr val="bg1"/>
                </a:solidFill>
                <a:latin typeface="+mj-lt"/>
              </a:rPr>
              <a:t>node</a:t>
            </a:r>
            <a:r>
              <a:rPr lang="tr-TR" sz="1400" dirty="0">
                <a:solidFill>
                  <a:schemeClr val="bg1"/>
                </a:solidFill>
                <a:latin typeface="+mj-lt"/>
              </a:rPr>
              <a:t> birleştirilir (Örn. P(CE) ve P(DA) her ikisi de P(B) den daha küçük olasılık değerine sahiptir, Bu nedenle önce bunlar birleştirilir.)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630" name="AutoShape 3"/>
          <p:cNvSpPr>
            <a:spLocks noChangeArrowheads="1"/>
          </p:cNvSpPr>
          <p:nvPr/>
        </p:nvSpPr>
        <p:spPr bwMode="auto">
          <a:xfrm>
            <a:off x="2590800" y="5562600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6631" name="AutoShape 4"/>
          <p:cNvSpPr>
            <a:spLocks noChangeArrowheads="1"/>
          </p:cNvSpPr>
          <p:nvPr/>
        </p:nvSpPr>
        <p:spPr bwMode="auto">
          <a:xfrm>
            <a:off x="4191000" y="5834454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6632" name="AutoShape 5"/>
          <p:cNvSpPr>
            <a:spLocks noChangeArrowheads="1"/>
          </p:cNvSpPr>
          <p:nvPr/>
        </p:nvSpPr>
        <p:spPr bwMode="auto">
          <a:xfrm>
            <a:off x="6781800" y="5910654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6633" name="AutoShape 6"/>
          <p:cNvSpPr>
            <a:spLocks noChangeArrowheads="1"/>
          </p:cNvSpPr>
          <p:nvPr/>
        </p:nvSpPr>
        <p:spPr bwMode="auto">
          <a:xfrm>
            <a:off x="8382000" y="5910654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6634" name="AutoShape 7"/>
          <p:cNvSpPr>
            <a:spLocks noChangeArrowheads="1"/>
          </p:cNvSpPr>
          <p:nvPr/>
        </p:nvSpPr>
        <p:spPr bwMode="auto">
          <a:xfrm>
            <a:off x="8915400" y="3319854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6635" name="Text Box 8"/>
          <p:cNvSpPr txBox="1">
            <a:spLocks noChangeArrowheads="1"/>
          </p:cNvSpPr>
          <p:nvPr/>
        </p:nvSpPr>
        <p:spPr bwMode="auto">
          <a:xfrm>
            <a:off x="2574925" y="5572126"/>
            <a:ext cx="1527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P(C) = 0.09</a:t>
            </a:r>
          </a:p>
        </p:txBody>
      </p:sp>
      <p:sp>
        <p:nvSpPr>
          <p:cNvPr id="26636" name="Text Box 9"/>
          <p:cNvSpPr txBox="1">
            <a:spLocks noChangeArrowheads="1"/>
          </p:cNvSpPr>
          <p:nvPr/>
        </p:nvSpPr>
        <p:spPr bwMode="auto">
          <a:xfrm>
            <a:off x="4224338" y="5843980"/>
            <a:ext cx="1515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P(E) = 0.11</a:t>
            </a:r>
          </a:p>
        </p:txBody>
      </p:sp>
      <p:sp>
        <p:nvSpPr>
          <p:cNvPr id="26637" name="Text Box 10"/>
          <p:cNvSpPr txBox="1">
            <a:spLocks noChangeArrowheads="1"/>
          </p:cNvSpPr>
          <p:nvPr/>
        </p:nvSpPr>
        <p:spPr bwMode="auto">
          <a:xfrm>
            <a:off x="6748463" y="5910655"/>
            <a:ext cx="15536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P(D) = 0.13</a:t>
            </a:r>
          </a:p>
        </p:txBody>
      </p:sp>
      <p:sp>
        <p:nvSpPr>
          <p:cNvPr id="26638" name="Text Box 11"/>
          <p:cNvSpPr txBox="1">
            <a:spLocks noChangeArrowheads="1"/>
          </p:cNvSpPr>
          <p:nvPr/>
        </p:nvSpPr>
        <p:spPr bwMode="auto">
          <a:xfrm>
            <a:off x="8431213" y="5920180"/>
            <a:ext cx="14045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P(A)=0.16</a:t>
            </a:r>
          </a:p>
        </p:txBody>
      </p:sp>
      <p:sp>
        <p:nvSpPr>
          <p:cNvPr id="26639" name="Text Box 12"/>
          <p:cNvSpPr txBox="1">
            <a:spLocks noChangeArrowheads="1"/>
          </p:cNvSpPr>
          <p:nvPr/>
        </p:nvSpPr>
        <p:spPr bwMode="auto">
          <a:xfrm>
            <a:off x="8942388" y="3315093"/>
            <a:ext cx="1531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P(B) = 0.51</a:t>
            </a:r>
          </a:p>
        </p:txBody>
      </p:sp>
      <p:sp>
        <p:nvSpPr>
          <p:cNvPr id="26640" name="AutoShape 14"/>
          <p:cNvSpPr>
            <a:spLocks noChangeArrowheads="1"/>
          </p:cNvSpPr>
          <p:nvPr/>
        </p:nvSpPr>
        <p:spPr bwMode="auto">
          <a:xfrm>
            <a:off x="3276600" y="4691454"/>
            <a:ext cx="21336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6641" name="AutoShape 15"/>
          <p:cNvSpPr>
            <a:spLocks noChangeArrowheads="1"/>
          </p:cNvSpPr>
          <p:nvPr/>
        </p:nvSpPr>
        <p:spPr bwMode="auto">
          <a:xfrm>
            <a:off x="6858000" y="1948254"/>
            <a:ext cx="21336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6642" name="AutoShape 16"/>
          <p:cNvSpPr>
            <a:spLocks noChangeArrowheads="1"/>
          </p:cNvSpPr>
          <p:nvPr/>
        </p:nvSpPr>
        <p:spPr bwMode="auto">
          <a:xfrm>
            <a:off x="5029200" y="3396054"/>
            <a:ext cx="21336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6643" name="AutoShape 17"/>
          <p:cNvSpPr>
            <a:spLocks noChangeArrowheads="1"/>
          </p:cNvSpPr>
          <p:nvPr/>
        </p:nvSpPr>
        <p:spPr bwMode="auto">
          <a:xfrm>
            <a:off x="7239000" y="4767654"/>
            <a:ext cx="21336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6644" name="Text Box 18"/>
          <p:cNvSpPr txBox="1">
            <a:spLocks noChangeArrowheads="1"/>
          </p:cNvSpPr>
          <p:nvPr/>
        </p:nvSpPr>
        <p:spPr bwMode="auto">
          <a:xfrm>
            <a:off x="3508376" y="4700980"/>
            <a:ext cx="16786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P(CE) = 0.20</a:t>
            </a:r>
          </a:p>
        </p:txBody>
      </p:sp>
      <p:sp>
        <p:nvSpPr>
          <p:cNvPr id="26645" name="Text Box 19"/>
          <p:cNvSpPr txBox="1">
            <a:spLocks noChangeArrowheads="1"/>
          </p:cNvSpPr>
          <p:nvPr/>
        </p:nvSpPr>
        <p:spPr bwMode="auto">
          <a:xfrm>
            <a:off x="7508875" y="4775593"/>
            <a:ext cx="1727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P(DA) = 0.29</a:t>
            </a:r>
          </a:p>
        </p:txBody>
      </p:sp>
      <p:sp>
        <p:nvSpPr>
          <p:cNvPr id="26646" name="Text Box 20"/>
          <p:cNvSpPr txBox="1">
            <a:spLocks noChangeArrowheads="1"/>
          </p:cNvSpPr>
          <p:nvPr/>
        </p:nvSpPr>
        <p:spPr bwMode="auto">
          <a:xfrm>
            <a:off x="5124450" y="3405580"/>
            <a:ext cx="20412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P(CEDA) = 0.49</a:t>
            </a:r>
          </a:p>
        </p:txBody>
      </p:sp>
      <p:sp>
        <p:nvSpPr>
          <p:cNvPr id="26647" name="Text Box 21"/>
          <p:cNvSpPr txBox="1">
            <a:spLocks noChangeArrowheads="1"/>
          </p:cNvSpPr>
          <p:nvPr/>
        </p:nvSpPr>
        <p:spPr bwMode="auto">
          <a:xfrm>
            <a:off x="7102449" y="2022308"/>
            <a:ext cx="1820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P(CEDAB) = 1</a:t>
            </a:r>
          </a:p>
        </p:txBody>
      </p:sp>
      <p:sp>
        <p:nvSpPr>
          <p:cNvPr id="26648" name="Line 22"/>
          <p:cNvSpPr>
            <a:spLocks noChangeShapeType="1"/>
          </p:cNvSpPr>
          <p:nvPr/>
        </p:nvSpPr>
        <p:spPr bwMode="auto">
          <a:xfrm flipV="1">
            <a:off x="3276600" y="5148654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6649" name="Line 23"/>
          <p:cNvSpPr>
            <a:spLocks noChangeShapeType="1"/>
          </p:cNvSpPr>
          <p:nvPr/>
        </p:nvSpPr>
        <p:spPr bwMode="auto">
          <a:xfrm>
            <a:off x="4267200" y="5148654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6650" name="Line 24"/>
          <p:cNvSpPr>
            <a:spLocks noChangeShapeType="1"/>
          </p:cNvSpPr>
          <p:nvPr/>
        </p:nvSpPr>
        <p:spPr bwMode="auto">
          <a:xfrm flipV="1">
            <a:off x="7391400" y="5224854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6651" name="Line 25"/>
          <p:cNvSpPr>
            <a:spLocks noChangeShapeType="1"/>
          </p:cNvSpPr>
          <p:nvPr/>
        </p:nvSpPr>
        <p:spPr bwMode="auto">
          <a:xfrm>
            <a:off x="8229600" y="5224854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6652" name="Line 26"/>
          <p:cNvSpPr>
            <a:spLocks noChangeShapeType="1"/>
          </p:cNvSpPr>
          <p:nvPr/>
        </p:nvSpPr>
        <p:spPr bwMode="auto">
          <a:xfrm flipV="1">
            <a:off x="4343400" y="3853254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6653" name="Line 27"/>
          <p:cNvSpPr>
            <a:spLocks noChangeShapeType="1"/>
          </p:cNvSpPr>
          <p:nvPr/>
        </p:nvSpPr>
        <p:spPr bwMode="auto">
          <a:xfrm>
            <a:off x="5943600" y="3853254"/>
            <a:ext cx="2286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6654" name="Line 28"/>
          <p:cNvSpPr>
            <a:spLocks noChangeShapeType="1"/>
          </p:cNvSpPr>
          <p:nvPr/>
        </p:nvSpPr>
        <p:spPr bwMode="auto">
          <a:xfrm flipV="1">
            <a:off x="6019800" y="2405454"/>
            <a:ext cx="1905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6655" name="Line 29"/>
          <p:cNvSpPr>
            <a:spLocks noChangeShapeType="1"/>
          </p:cNvSpPr>
          <p:nvPr/>
        </p:nvSpPr>
        <p:spPr bwMode="auto">
          <a:xfrm>
            <a:off x="7924800" y="2405454"/>
            <a:ext cx="1752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812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Huffman Kodlama (Örnek)</a:t>
            </a:r>
          </a:p>
        </p:txBody>
      </p:sp>
      <p:sp>
        <p:nvSpPr>
          <p:cNvPr id="27653" name="AutoShape 3"/>
          <p:cNvSpPr>
            <a:spLocks noChangeArrowheads="1"/>
          </p:cNvSpPr>
          <p:nvPr/>
        </p:nvSpPr>
        <p:spPr bwMode="auto">
          <a:xfrm>
            <a:off x="2590800" y="5562600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7654" name="AutoShape 4"/>
          <p:cNvSpPr>
            <a:spLocks noChangeArrowheads="1"/>
          </p:cNvSpPr>
          <p:nvPr/>
        </p:nvSpPr>
        <p:spPr bwMode="auto">
          <a:xfrm>
            <a:off x="4191000" y="5846807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7655" name="AutoShape 5"/>
          <p:cNvSpPr>
            <a:spLocks noChangeArrowheads="1"/>
          </p:cNvSpPr>
          <p:nvPr/>
        </p:nvSpPr>
        <p:spPr bwMode="auto">
          <a:xfrm>
            <a:off x="6781800" y="5923007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7656" name="AutoShape 6"/>
          <p:cNvSpPr>
            <a:spLocks noChangeArrowheads="1"/>
          </p:cNvSpPr>
          <p:nvPr/>
        </p:nvSpPr>
        <p:spPr bwMode="auto">
          <a:xfrm>
            <a:off x="8382000" y="5923007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7657" name="AutoShape 7"/>
          <p:cNvSpPr>
            <a:spLocks noChangeArrowheads="1"/>
          </p:cNvSpPr>
          <p:nvPr/>
        </p:nvSpPr>
        <p:spPr bwMode="auto">
          <a:xfrm>
            <a:off x="8915400" y="3332207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7658" name="Text Box 8"/>
          <p:cNvSpPr txBox="1">
            <a:spLocks noChangeArrowheads="1"/>
          </p:cNvSpPr>
          <p:nvPr/>
        </p:nvSpPr>
        <p:spPr bwMode="auto">
          <a:xfrm>
            <a:off x="2574925" y="5572126"/>
            <a:ext cx="1527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P(C) = 0.09</a:t>
            </a:r>
          </a:p>
        </p:txBody>
      </p:sp>
      <p:sp>
        <p:nvSpPr>
          <p:cNvPr id="27659" name="Text Box 9"/>
          <p:cNvSpPr txBox="1">
            <a:spLocks noChangeArrowheads="1"/>
          </p:cNvSpPr>
          <p:nvPr/>
        </p:nvSpPr>
        <p:spPr bwMode="auto">
          <a:xfrm>
            <a:off x="4210050" y="5856333"/>
            <a:ext cx="1515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P(E) = 0.11</a:t>
            </a:r>
          </a:p>
        </p:txBody>
      </p:sp>
      <p:sp>
        <p:nvSpPr>
          <p:cNvPr id="27660" name="Text Box 10"/>
          <p:cNvSpPr txBox="1">
            <a:spLocks noChangeArrowheads="1"/>
          </p:cNvSpPr>
          <p:nvPr/>
        </p:nvSpPr>
        <p:spPr bwMode="auto">
          <a:xfrm>
            <a:off x="6762750" y="5923008"/>
            <a:ext cx="15536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P(D) = 0.13</a:t>
            </a:r>
          </a:p>
        </p:txBody>
      </p:sp>
      <p:sp>
        <p:nvSpPr>
          <p:cNvPr id="27661" name="Text Box 11"/>
          <p:cNvSpPr txBox="1">
            <a:spLocks noChangeArrowheads="1"/>
          </p:cNvSpPr>
          <p:nvPr/>
        </p:nvSpPr>
        <p:spPr bwMode="auto">
          <a:xfrm>
            <a:off x="8443913" y="5932533"/>
            <a:ext cx="14045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P(A)=0.16</a:t>
            </a:r>
          </a:p>
        </p:txBody>
      </p:sp>
      <p:sp>
        <p:nvSpPr>
          <p:cNvPr id="27662" name="Text Box 12"/>
          <p:cNvSpPr txBox="1">
            <a:spLocks noChangeArrowheads="1"/>
          </p:cNvSpPr>
          <p:nvPr/>
        </p:nvSpPr>
        <p:spPr bwMode="auto">
          <a:xfrm>
            <a:off x="8942388" y="3327446"/>
            <a:ext cx="1531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P(B) = 0.51</a:t>
            </a:r>
          </a:p>
        </p:txBody>
      </p:sp>
      <p:sp>
        <p:nvSpPr>
          <p:cNvPr id="27663" name="AutoShape 14"/>
          <p:cNvSpPr>
            <a:spLocks noChangeArrowheads="1"/>
          </p:cNvSpPr>
          <p:nvPr/>
        </p:nvSpPr>
        <p:spPr bwMode="auto">
          <a:xfrm>
            <a:off x="3276600" y="4703807"/>
            <a:ext cx="21336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7664" name="AutoShape 15"/>
          <p:cNvSpPr>
            <a:spLocks noChangeArrowheads="1"/>
          </p:cNvSpPr>
          <p:nvPr/>
        </p:nvSpPr>
        <p:spPr bwMode="auto">
          <a:xfrm>
            <a:off x="6858000" y="1960607"/>
            <a:ext cx="21336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7665" name="AutoShape 16"/>
          <p:cNvSpPr>
            <a:spLocks noChangeArrowheads="1"/>
          </p:cNvSpPr>
          <p:nvPr/>
        </p:nvSpPr>
        <p:spPr bwMode="auto">
          <a:xfrm>
            <a:off x="5029200" y="3408407"/>
            <a:ext cx="21336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7666" name="AutoShape 17"/>
          <p:cNvSpPr>
            <a:spLocks noChangeArrowheads="1"/>
          </p:cNvSpPr>
          <p:nvPr/>
        </p:nvSpPr>
        <p:spPr bwMode="auto">
          <a:xfrm>
            <a:off x="7239000" y="4780007"/>
            <a:ext cx="21336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7667" name="Text Box 18"/>
          <p:cNvSpPr txBox="1">
            <a:spLocks noChangeArrowheads="1"/>
          </p:cNvSpPr>
          <p:nvPr/>
        </p:nvSpPr>
        <p:spPr bwMode="auto">
          <a:xfrm>
            <a:off x="3508376" y="4713333"/>
            <a:ext cx="16786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P(CE) = 0.20</a:t>
            </a:r>
          </a:p>
        </p:txBody>
      </p:sp>
      <p:sp>
        <p:nvSpPr>
          <p:cNvPr id="27668" name="Text Box 19"/>
          <p:cNvSpPr txBox="1">
            <a:spLocks noChangeArrowheads="1"/>
          </p:cNvSpPr>
          <p:nvPr/>
        </p:nvSpPr>
        <p:spPr bwMode="auto">
          <a:xfrm>
            <a:off x="7508875" y="4787946"/>
            <a:ext cx="1727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P(DA) = 0.29</a:t>
            </a:r>
          </a:p>
        </p:txBody>
      </p:sp>
      <p:sp>
        <p:nvSpPr>
          <p:cNvPr id="27669" name="Text Box 20"/>
          <p:cNvSpPr txBox="1">
            <a:spLocks noChangeArrowheads="1"/>
          </p:cNvSpPr>
          <p:nvPr/>
        </p:nvSpPr>
        <p:spPr bwMode="auto">
          <a:xfrm>
            <a:off x="5124450" y="3403646"/>
            <a:ext cx="20412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P(CEDA) = 0.49</a:t>
            </a:r>
          </a:p>
        </p:txBody>
      </p:sp>
      <p:sp>
        <p:nvSpPr>
          <p:cNvPr id="27670" name="Text Box 21"/>
          <p:cNvSpPr txBox="1">
            <a:spLocks noChangeArrowheads="1"/>
          </p:cNvSpPr>
          <p:nvPr/>
        </p:nvSpPr>
        <p:spPr bwMode="auto">
          <a:xfrm>
            <a:off x="7086600" y="1960608"/>
            <a:ext cx="1820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P(CEDAB) = 1</a:t>
            </a:r>
          </a:p>
        </p:txBody>
      </p:sp>
      <p:sp>
        <p:nvSpPr>
          <p:cNvPr id="27671" name="Line 22"/>
          <p:cNvSpPr>
            <a:spLocks noChangeShapeType="1"/>
          </p:cNvSpPr>
          <p:nvPr/>
        </p:nvSpPr>
        <p:spPr bwMode="auto">
          <a:xfrm flipV="1">
            <a:off x="3276600" y="5161007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7672" name="Line 23"/>
          <p:cNvSpPr>
            <a:spLocks noChangeShapeType="1"/>
          </p:cNvSpPr>
          <p:nvPr/>
        </p:nvSpPr>
        <p:spPr bwMode="auto">
          <a:xfrm>
            <a:off x="4267200" y="5161007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7673" name="Line 24"/>
          <p:cNvSpPr>
            <a:spLocks noChangeShapeType="1"/>
          </p:cNvSpPr>
          <p:nvPr/>
        </p:nvSpPr>
        <p:spPr bwMode="auto">
          <a:xfrm flipV="1">
            <a:off x="7391400" y="5237207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7674" name="Line 25"/>
          <p:cNvSpPr>
            <a:spLocks noChangeShapeType="1"/>
          </p:cNvSpPr>
          <p:nvPr/>
        </p:nvSpPr>
        <p:spPr bwMode="auto">
          <a:xfrm>
            <a:off x="8229600" y="5237207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7675" name="Line 26"/>
          <p:cNvSpPr>
            <a:spLocks noChangeShapeType="1"/>
          </p:cNvSpPr>
          <p:nvPr/>
        </p:nvSpPr>
        <p:spPr bwMode="auto">
          <a:xfrm flipV="1">
            <a:off x="4343400" y="3865607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7676" name="Line 27"/>
          <p:cNvSpPr>
            <a:spLocks noChangeShapeType="1"/>
          </p:cNvSpPr>
          <p:nvPr/>
        </p:nvSpPr>
        <p:spPr bwMode="auto">
          <a:xfrm>
            <a:off x="5943600" y="3865607"/>
            <a:ext cx="2286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7677" name="Line 28"/>
          <p:cNvSpPr>
            <a:spLocks noChangeShapeType="1"/>
          </p:cNvSpPr>
          <p:nvPr/>
        </p:nvSpPr>
        <p:spPr bwMode="auto">
          <a:xfrm flipV="1">
            <a:off x="6019800" y="2417807"/>
            <a:ext cx="1905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7678" name="Line 29"/>
          <p:cNvSpPr>
            <a:spLocks noChangeShapeType="1"/>
          </p:cNvSpPr>
          <p:nvPr/>
        </p:nvSpPr>
        <p:spPr bwMode="auto">
          <a:xfrm>
            <a:off x="7924800" y="2417807"/>
            <a:ext cx="1752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1066800" y="2318738"/>
            <a:ext cx="3352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tr-TR" sz="2000" dirty="0">
                <a:solidFill>
                  <a:schemeClr val="bg1"/>
                </a:solidFill>
                <a:latin typeface="+mj-lt"/>
              </a:rPr>
              <a:t>Adım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sz="2000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: </a:t>
            </a:r>
            <a:r>
              <a:rPr lang="tr-TR" sz="2000" dirty="0">
                <a:solidFill>
                  <a:schemeClr val="bg1"/>
                </a:solidFill>
                <a:latin typeface="+mj-lt"/>
              </a:rPr>
              <a:t>Sol dallar 0, sağ dallar 1 ile etiketlenir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680" name="Text Box 31"/>
          <p:cNvSpPr txBox="1">
            <a:spLocks noChangeArrowheads="1"/>
          </p:cNvSpPr>
          <p:nvPr/>
        </p:nvSpPr>
        <p:spPr bwMode="auto">
          <a:xfrm>
            <a:off x="3336925" y="5197521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7681" name="Text Box 32"/>
          <p:cNvSpPr txBox="1">
            <a:spLocks noChangeArrowheads="1"/>
          </p:cNvSpPr>
          <p:nvPr/>
        </p:nvSpPr>
        <p:spPr bwMode="auto">
          <a:xfrm>
            <a:off x="4708525" y="5197521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27682" name="Text Box 33"/>
          <p:cNvSpPr txBox="1">
            <a:spLocks noChangeArrowheads="1"/>
          </p:cNvSpPr>
          <p:nvPr/>
        </p:nvSpPr>
        <p:spPr bwMode="auto">
          <a:xfrm>
            <a:off x="4479925" y="4054521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7683" name="Text Box 34"/>
          <p:cNvSpPr txBox="1">
            <a:spLocks noChangeArrowheads="1"/>
          </p:cNvSpPr>
          <p:nvPr/>
        </p:nvSpPr>
        <p:spPr bwMode="auto">
          <a:xfrm>
            <a:off x="7070725" y="3978321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27684" name="Text Box 35"/>
          <p:cNvSpPr txBox="1">
            <a:spLocks noChangeArrowheads="1"/>
          </p:cNvSpPr>
          <p:nvPr/>
        </p:nvSpPr>
        <p:spPr bwMode="auto">
          <a:xfrm>
            <a:off x="6629400" y="2570208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7685" name="Text Box 36"/>
          <p:cNvSpPr txBox="1">
            <a:spLocks noChangeArrowheads="1"/>
          </p:cNvSpPr>
          <p:nvPr/>
        </p:nvSpPr>
        <p:spPr bwMode="auto">
          <a:xfrm>
            <a:off x="8975725" y="2530521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27686" name="Text Box 38"/>
          <p:cNvSpPr txBox="1">
            <a:spLocks noChangeArrowheads="1"/>
          </p:cNvSpPr>
          <p:nvPr/>
        </p:nvSpPr>
        <p:spPr bwMode="auto">
          <a:xfrm>
            <a:off x="7299325" y="5426121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7687" name="Text Box 39"/>
          <p:cNvSpPr txBox="1">
            <a:spLocks noChangeArrowheads="1"/>
          </p:cNvSpPr>
          <p:nvPr/>
        </p:nvSpPr>
        <p:spPr bwMode="auto">
          <a:xfrm>
            <a:off x="9051925" y="5349921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78828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Huffman Kodlama (Örnek)</a:t>
            </a:r>
          </a:p>
        </p:txBody>
      </p:sp>
      <p:sp>
        <p:nvSpPr>
          <p:cNvPr id="28677" name="AutoShape 3"/>
          <p:cNvSpPr>
            <a:spLocks noChangeArrowheads="1"/>
          </p:cNvSpPr>
          <p:nvPr/>
        </p:nvSpPr>
        <p:spPr bwMode="auto">
          <a:xfrm>
            <a:off x="2590800" y="6069229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8678" name="AutoShape 4"/>
          <p:cNvSpPr>
            <a:spLocks noChangeArrowheads="1"/>
          </p:cNvSpPr>
          <p:nvPr/>
        </p:nvSpPr>
        <p:spPr bwMode="auto">
          <a:xfrm>
            <a:off x="4191000" y="6069229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8679" name="AutoShape 5"/>
          <p:cNvSpPr>
            <a:spLocks noChangeArrowheads="1"/>
          </p:cNvSpPr>
          <p:nvPr/>
        </p:nvSpPr>
        <p:spPr bwMode="auto">
          <a:xfrm>
            <a:off x="6781800" y="6145429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8680" name="AutoShape 6"/>
          <p:cNvSpPr>
            <a:spLocks noChangeArrowheads="1"/>
          </p:cNvSpPr>
          <p:nvPr/>
        </p:nvSpPr>
        <p:spPr bwMode="auto">
          <a:xfrm>
            <a:off x="8382000" y="6145429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8681" name="AutoShape 7"/>
          <p:cNvSpPr>
            <a:spLocks noChangeArrowheads="1"/>
          </p:cNvSpPr>
          <p:nvPr/>
        </p:nvSpPr>
        <p:spPr bwMode="auto">
          <a:xfrm>
            <a:off x="8915400" y="3554629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8682" name="Text Box 8"/>
          <p:cNvSpPr txBox="1">
            <a:spLocks noChangeArrowheads="1"/>
          </p:cNvSpPr>
          <p:nvPr/>
        </p:nvSpPr>
        <p:spPr bwMode="auto">
          <a:xfrm>
            <a:off x="2574925" y="6078755"/>
            <a:ext cx="1527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P(C) = 0.09</a:t>
            </a:r>
          </a:p>
        </p:txBody>
      </p:sp>
      <p:sp>
        <p:nvSpPr>
          <p:cNvPr id="28683" name="Text Box 9"/>
          <p:cNvSpPr txBox="1">
            <a:spLocks noChangeArrowheads="1"/>
          </p:cNvSpPr>
          <p:nvPr/>
        </p:nvSpPr>
        <p:spPr bwMode="auto">
          <a:xfrm>
            <a:off x="4210050" y="6078755"/>
            <a:ext cx="1515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P(E) = 0.11</a:t>
            </a:r>
          </a:p>
        </p:txBody>
      </p:sp>
      <p:sp>
        <p:nvSpPr>
          <p:cNvPr id="28684" name="Text Box 10"/>
          <p:cNvSpPr txBox="1">
            <a:spLocks noChangeArrowheads="1"/>
          </p:cNvSpPr>
          <p:nvPr/>
        </p:nvSpPr>
        <p:spPr bwMode="auto">
          <a:xfrm>
            <a:off x="6762750" y="6145430"/>
            <a:ext cx="15536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P(D) = 0.13</a:t>
            </a:r>
          </a:p>
        </p:txBody>
      </p:sp>
      <p:sp>
        <p:nvSpPr>
          <p:cNvPr id="28685" name="Text Box 11"/>
          <p:cNvSpPr txBox="1">
            <a:spLocks noChangeArrowheads="1"/>
          </p:cNvSpPr>
          <p:nvPr/>
        </p:nvSpPr>
        <p:spPr bwMode="auto">
          <a:xfrm>
            <a:off x="8443913" y="6154955"/>
            <a:ext cx="14045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P(A)=0.16</a:t>
            </a:r>
          </a:p>
        </p:txBody>
      </p:sp>
      <p:sp>
        <p:nvSpPr>
          <p:cNvPr id="28686" name="Text Box 12"/>
          <p:cNvSpPr txBox="1">
            <a:spLocks noChangeArrowheads="1"/>
          </p:cNvSpPr>
          <p:nvPr/>
        </p:nvSpPr>
        <p:spPr bwMode="auto">
          <a:xfrm>
            <a:off x="8942388" y="3549868"/>
            <a:ext cx="1531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P(B) = 0.51</a:t>
            </a:r>
          </a:p>
        </p:txBody>
      </p:sp>
      <p:sp>
        <p:nvSpPr>
          <p:cNvPr id="28687" name="AutoShape 14"/>
          <p:cNvSpPr>
            <a:spLocks noChangeArrowheads="1"/>
          </p:cNvSpPr>
          <p:nvPr/>
        </p:nvSpPr>
        <p:spPr bwMode="auto">
          <a:xfrm>
            <a:off x="3276600" y="4926229"/>
            <a:ext cx="21336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8688" name="AutoShape 15"/>
          <p:cNvSpPr>
            <a:spLocks noChangeArrowheads="1"/>
          </p:cNvSpPr>
          <p:nvPr/>
        </p:nvSpPr>
        <p:spPr bwMode="auto">
          <a:xfrm>
            <a:off x="6858000" y="2183029"/>
            <a:ext cx="21336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8689" name="AutoShape 16"/>
          <p:cNvSpPr>
            <a:spLocks noChangeArrowheads="1"/>
          </p:cNvSpPr>
          <p:nvPr/>
        </p:nvSpPr>
        <p:spPr bwMode="auto">
          <a:xfrm>
            <a:off x="5029200" y="3630829"/>
            <a:ext cx="21336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8690" name="AutoShape 17"/>
          <p:cNvSpPr>
            <a:spLocks noChangeArrowheads="1"/>
          </p:cNvSpPr>
          <p:nvPr/>
        </p:nvSpPr>
        <p:spPr bwMode="auto">
          <a:xfrm>
            <a:off x="7239000" y="5002429"/>
            <a:ext cx="21336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8691" name="Text Box 18"/>
          <p:cNvSpPr txBox="1">
            <a:spLocks noChangeArrowheads="1"/>
          </p:cNvSpPr>
          <p:nvPr/>
        </p:nvSpPr>
        <p:spPr bwMode="auto">
          <a:xfrm>
            <a:off x="3508376" y="4935755"/>
            <a:ext cx="16786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P(CE) = 0.20</a:t>
            </a:r>
          </a:p>
        </p:txBody>
      </p:sp>
      <p:sp>
        <p:nvSpPr>
          <p:cNvPr id="28692" name="Text Box 19"/>
          <p:cNvSpPr txBox="1">
            <a:spLocks noChangeArrowheads="1"/>
          </p:cNvSpPr>
          <p:nvPr/>
        </p:nvSpPr>
        <p:spPr bwMode="auto">
          <a:xfrm>
            <a:off x="7508875" y="5010368"/>
            <a:ext cx="1727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P(DA) = 0.29</a:t>
            </a:r>
          </a:p>
        </p:txBody>
      </p:sp>
      <p:sp>
        <p:nvSpPr>
          <p:cNvPr id="28693" name="Text Box 20"/>
          <p:cNvSpPr txBox="1">
            <a:spLocks noChangeArrowheads="1"/>
          </p:cNvSpPr>
          <p:nvPr/>
        </p:nvSpPr>
        <p:spPr bwMode="auto">
          <a:xfrm>
            <a:off x="5124450" y="3626068"/>
            <a:ext cx="20412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P(CEDA) = 0.49</a:t>
            </a:r>
          </a:p>
        </p:txBody>
      </p:sp>
      <p:sp>
        <p:nvSpPr>
          <p:cNvPr id="28694" name="Text Box 21"/>
          <p:cNvSpPr txBox="1">
            <a:spLocks noChangeArrowheads="1"/>
          </p:cNvSpPr>
          <p:nvPr/>
        </p:nvSpPr>
        <p:spPr bwMode="auto">
          <a:xfrm>
            <a:off x="7086600" y="2183030"/>
            <a:ext cx="1820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P(CEDAB) = 1</a:t>
            </a:r>
          </a:p>
        </p:txBody>
      </p:sp>
      <p:sp>
        <p:nvSpPr>
          <p:cNvPr id="28695" name="Line 22"/>
          <p:cNvSpPr>
            <a:spLocks noChangeShapeType="1"/>
          </p:cNvSpPr>
          <p:nvPr/>
        </p:nvSpPr>
        <p:spPr bwMode="auto">
          <a:xfrm flipV="1">
            <a:off x="3276600" y="5383429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8696" name="Line 23"/>
          <p:cNvSpPr>
            <a:spLocks noChangeShapeType="1"/>
          </p:cNvSpPr>
          <p:nvPr/>
        </p:nvSpPr>
        <p:spPr bwMode="auto">
          <a:xfrm>
            <a:off x="4267200" y="5383429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8697" name="Line 24"/>
          <p:cNvSpPr>
            <a:spLocks noChangeShapeType="1"/>
          </p:cNvSpPr>
          <p:nvPr/>
        </p:nvSpPr>
        <p:spPr bwMode="auto">
          <a:xfrm flipV="1">
            <a:off x="7391400" y="5459629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8698" name="Line 25"/>
          <p:cNvSpPr>
            <a:spLocks noChangeShapeType="1"/>
          </p:cNvSpPr>
          <p:nvPr/>
        </p:nvSpPr>
        <p:spPr bwMode="auto">
          <a:xfrm>
            <a:off x="8229600" y="5459629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8699" name="Line 26"/>
          <p:cNvSpPr>
            <a:spLocks noChangeShapeType="1"/>
          </p:cNvSpPr>
          <p:nvPr/>
        </p:nvSpPr>
        <p:spPr bwMode="auto">
          <a:xfrm flipV="1">
            <a:off x="4343400" y="4088029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8700" name="Line 27"/>
          <p:cNvSpPr>
            <a:spLocks noChangeShapeType="1"/>
          </p:cNvSpPr>
          <p:nvPr/>
        </p:nvSpPr>
        <p:spPr bwMode="auto">
          <a:xfrm>
            <a:off x="5943600" y="4088029"/>
            <a:ext cx="2286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8701" name="Line 28"/>
          <p:cNvSpPr>
            <a:spLocks noChangeShapeType="1"/>
          </p:cNvSpPr>
          <p:nvPr/>
        </p:nvSpPr>
        <p:spPr bwMode="auto">
          <a:xfrm flipV="1">
            <a:off x="6019800" y="2640229"/>
            <a:ext cx="1905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8702" name="Line 29"/>
          <p:cNvSpPr>
            <a:spLocks noChangeShapeType="1"/>
          </p:cNvSpPr>
          <p:nvPr/>
        </p:nvSpPr>
        <p:spPr bwMode="auto">
          <a:xfrm>
            <a:off x="7924800" y="2640229"/>
            <a:ext cx="1752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990600" y="2150914"/>
            <a:ext cx="33528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tr-TR" sz="2000" dirty="0">
                <a:solidFill>
                  <a:schemeClr val="bg1"/>
                </a:solidFill>
                <a:latin typeface="+mj-lt"/>
              </a:rPr>
              <a:t>Adım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sz="2000" dirty="0">
                <a:solidFill>
                  <a:schemeClr val="bg1"/>
                </a:solidFill>
                <a:latin typeface="+mj-lt"/>
              </a:rPr>
              <a:t>4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: </a:t>
            </a:r>
            <a:r>
              <a:rPr lang="tr-TR" sz="2000" dirty="0" err="1">
                <a:solidFill>
                  <a:schemeClr val="bg1"/>
                </a:solidFill>
                <a:latin typeface="+mj-lt"/>
              </a:rPr>
              <a:t>Huffman</a:t>
            </a:r>
            <a:r>
              <a:rPr lang="tr-TR" sz="2000" dirty="0">
                <a:solidFill>
                  <a:schemeClr val="bg1"/>
                </a:solidFill>
                <a:latin typeface="+mj-lt"/>
              </a:rPr>
              <a:t> Kod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S</a:t>
            </a:r>
            <a:r>
              <a:rPr lang="tr-TR" sz="2000" dirty="0">
                <a:solidFill>
                  <a:schemeClr val="bg1"/>
                </a:solidFill>
                <a:latin typeface="+mj-lt"/>
              </a:rPr>
              <a:t>e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mbol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A = 011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S</a:t>
            </a:r>
            <a:r>
              <a:rPr lang="tr-TR" sz="2000" dirty="0">
                <a:solidFill>
                  <a:schemeClr val="bg1"/>
                </a:solidFill>
                <a:latin typeface="+mj-lt"/>
              </a:rPr>
              <a:t>e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mbol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B = 1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S</a:t>
            </a:r>
            <a:r>
              <a:rPr lang="tr-TR" sz="2000" dirty="0">
                <a:solidFill>
                  <a:schemeClr val="bg1"/>
                </a:solidFill>
                <a:latin typeface="+mj-lt"/>
              </a:rPr>
              <a:t>e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mbol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C = 000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S</a:t>
            </a:r>
            <a:r>
              <a:rPr lang="tr-TR" sz="2000" dirty="0">
                <a:solidFill>
                  <a:schemeClr val="bg1"/>
                </a:solidFill>
                <a:latin typeface="+mj-lt"/>
              </a:rPr>
              <a:t>e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mbol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D = 010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S</a:t>
            </a:r>
            <a:r>
              <a:rPr lang="tr-TR" sz="2000" dirty="0" err="1">
                <a:solidFill>
                  <a:schemeClr val="bg1"/>
                </a:solidFill>
                <a:latin typeface="+mj-lt"/>
              </a:rPr>
              <a:t>embo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E = 001</a:t>
            </a:r>
          </a:p>
          <a:p>
            <a:pPr algn="just">
              <a:defRPr/>
            </a:pP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704" name="Text Box 31"/>
          <p:cNvSpPr txBox="1">
            <a:spLocks noChangeArrowheads="1"/>
          </p:cNvSpPr>
          <p:nvPr/>
        </p:nvSpPr>
        <p:spPr bwMode="auto">
          <a:xfrm>
            <a:off x="3336925" y="5419943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8705" name="Text Box 32"/>
          <p:cNvSpPr txBox="1">
            <a:spLocks noChangeArrowheads="1"/>
          </p:cNvSpPr>
          <p:nvPr/>
        </p:nvSpPr>
        <p:spPr bwMode="auto">
          <a:xfrm>
            <a:off x="4708525" y="5419943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28706" name="Text Box 33"/>
          <p:cNvSpPr txBox="1">
            <a:spLocks noChangeArrowheads="1"/>
          </p:cNvSpPr>
          <p:nvPr/>
        </p:nvSpPr>
        <p:spPr bwMode="auto">
          <a:xfrm>
            <a:off x="4479925" y="4276943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8707" name="Text Box 34"/>
          <p:cNvSpPr txBox="1">
            <a:spLocks noChangeArrowheads="1"/>
          </p:cNvSpPr>
          <p:nvPr/>
        </p:nvSpPr>
        <p:spPr bwMode="auto">
          <a:xfrm>
            <a:off x="7070725" y="4200743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28708" name="Text Box 35"/>
          <p:cNvSpPr txBox="1">
            <a:spLocks noChangeArrowheads="1"/>
          </p:cNvSpPr>
          <p:nvPr/>
        </p:nvSpPr>
        <p:spPr bwMode="auto">
          <a:xfrm>
            <a:off x="6629400" y="2792630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8709" name="Text Box 36"/>
          <p:cNvSpPr txBox="1">
            <a:spLocks noChangeArrowheads="1"/>
          </p:cNvSpPr>
          <p:nvPr/>
        </p:nvSpPr>
        <p:spPr bwMode="auto">
          <a:xfrm>
            <a:off x="8975725" y="2752943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28710" name="Text Box 38"/>
          <p:cNvSpPr txBox="1">
            <a:spLocks noChangeArrowheads="1"/>
          </p:cNvSpPr>
          <p:nvPr/>
        </p:nvSpPr>
        <p:spPr bwMode="auto">
          <a:xfrm>
            <a:off x="7299325" y="5648543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8711" name="Text Box 39"/>
          <p:cNvSpPr txBox="1">
            <a:spLocks noChangeArrowheads="1"/>
          </p:cNvSpPr>
          <p:nvPr/>
        </p:nvSpPr>
        <p:spPr bwMode="auto">
          <a:xfrm>
            <a:off x="9051925" y="5572343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30427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Ses Sıkıştırma ve Formatları</a:t>
            </a:r>
          </a:p>
        </p:txBody>
      </p:sp>
      <p:sp>
        <p:nvSpPr>
          <p:cNvPr id="29699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tr-TR" sz="2400" dirty="0">
                <a:solidFill>
                  <a:schemeClr val="bg1"/>
                </a:solidFill>
              </a:rPr>
              <a:t>MPEG-3</a:t>
            </a:r>
          </a:p>
          <a:p>
            <a:r>
              <a:rPr lang="en-US" altLang="tr-TR" sz="2400" dirty="0">
                <a:solidFill>
                  <a:schemeClr val="bg1"/>
                </a:solidFill>
              </a:rPr>
              <a:t>ADPCM</a:t>
            </a:r>
          </a:p>
          <a:p>
            <a:r>
              <a:rPr lang="en-US" altLang="tr-TR" sz="2400" dirty="0">
                <a:solidFill>
                  <a:schemeClr val="bg1"/>
                </a:solidFill>
              </a:rPr>
              <a:t>u-Law</a:t>
            </a:r>
          </a:p>
          <a:p>
            <a:r>
              <a:rPr lang="en-US" altLang="tr-TR" sz="2400" dirty="0">
                <a:solidFill>
                  <a:schemeClr val="bg1"/>
                </a:solidFill>
              </a:rPr>
              <a:t>Real Audio</a:t>
            </a:r>
          </a:p>
          <a:p>
            <a:r>
              <a:rPr lang="en-US" altLang="tr-TR" sz="2400" dirty="0">
                <a:solidFill>
                  <a:schemeClr val="bg1"/>
                </a:solidFill>
              </a:rPr>
              <a:t>Windows Media (.</a:t>
            </a:r>
            <a:r>
              <a:rPr lang="en-US" altLang="tr-TR" sz="2400" dirty="0" err="1">
                <a:solidFill>
                  <a:schemeClr val="bg1"/>
                </a:solidFill>
              </a:rPr>
              <a:t>wma</a:t>
            </a:r>
            <a:r>
              <a:rPr lang="en-US" altLang="tr-TR" sz="2400" dirty="0">
                <a:solidFill>
                  <a:schemeClr val="bg1"/>
                </a:solidFill>
              </a:rPr>
              <a:t>)</a:t>
            </a:r>
          </a:p>
          <a:p>
            <a:endParaRPr lang="en-US" altLang="tr-TR" sz="2400" dirty="0">
              <a:solidFill>
                <a:schemeClr val="bg1"/>
              </a:solidFill>
            </a:endParaRPr>
          </a:p>
          <a:p>
            <a:r>
              <a:rPr lang="en-US" altLang="tr-TR" sz="2400" dirty="0">
                <a:solidFill>
                  <a:schemeClr val="bg1"/>
                </a:solidFill>
              </a:rPr>
              <a:t>Sun (.au)</a:t>
            </a:r>
          </a:p>
          <a:p>
            <a:r>
              <a:rPr lang="en-US" altLang="tr-TR" sz="2400" dirty="0">
                <a:solidFill>
                  <a:schemeClr val="bg1"/>
                </a:solidFill>
              </a:rPr>
              <a:t>Apple (.</a:t>
            </a:r>
            <a:r>
              <a:rPr lang="en-US" altLang="tr-TR" sz="2400" dirty="0" err="1">
                <a:solidFill>
                  <a:schemeClr val="bg1"/>
                </a:solidFill>
              </a:rPr>
              <a:t>aif</a:t>
            </a:r>
            <a:r>
              <a:rPr lang="en-US" altLang="tr-TR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tr-TR" sz="2400" dirty="0">
                <a:solidFill>
                  <a:schemeClr val="bg1"/>
                </a:solidFill>
              </a:rPr>
              <a:t>Microsoft (.wav)</a:t>
            </a:r>
          </a:p>
          <a:p>
            <a:endParaRPr lang="tr-TR" altLang="tr-T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158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Görüntü Sıkıştırma ve Formatları</a:t>
            </a:r>
          </a:p>
        </p:txBody>
      </p:sp>
      <p:sp>
        <p:nvSpPr>
          <p:cNvPr id="3072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sz="2400" dirty="0">
                <a:solidFill>
                  <a:schemeClr val="bg1"/>
                </a:solidFill>
              </a:rPr>
              <a:t>RLE</a:t>
            </a:r>
          </a:p>
          <a:p>
            <a:r>
              <a:rPr lang="en-US" altLang="tr-TR" sz="2400" dirty="0">
                <a:solidFill>
                  <a:schemeClr val="bg1"/>
                </a:solidFill>
              </a:rPr>
              <a:t>Huffman</a:t>
            </a:r>
          </a:p>
          <a:p>
            <a:r>
              <a:rPr lang="en-US" altLang="tr-TR" sz="2400" dirty="0">
                <a:solidFill>
                  <a:schemeClr val="bg1"/>
                </a:solidFill>
              </a:rPr>
              <a:t>LZW</a:t>
            </a:r>
          </a:p>
          <a:p>
            <a:r>
              <a:rPr lang="en-US" altLang="tr-TR" sz="2400" dirty="0">
                <a:solidFill>
                  <a:schemeClr val="bg1"/>
                </a:solidFill>
              </a:rPr>
              <a:t>GIF</a:t>
            </a:r>
          </a:p>
          <a:p>
            <a:r>
              <a:rPr lang="en-US" altLang="tr-TR" sz="2400" dirty="0">
                <a:solidFill>
                  <a:schemeClr val="bg1"/>
                </a:solidFill>
              </a:rPr>
              <a:t>JPEG</a:t>
            </a:r>
          </a:p>
          <a:p>
            <a:r>
              <a:rPr lang="en-US" altLang="tr-TR" sz="2400" dirty="0">
                <a:solidFill>
                  <a:schemeClr val="bg1"/>
                </a:solidFill>
              </a:rPr>
              <a:t>Fractals</a:t>
            </a:r>
          </a:p>
          <a:p>
            <a:endParaRPr lang="en-US" altLang="tr-TR" sz="2400" dirty="0">
              <a:solidFill>
                <a:schemeClr val="bg1"/>
              </a:solidFill>
            </a:endParaRPr>
          </a:p>
          <a:p>
            <a:r>
              <a:rPr lang="en-US" altLang="tr-TR" sz="2400" dirty="0">
                <a:solidFill>
                  <a:schemeClr val="bg1"/>
                </a:solidFill>
              </a:rPr>
              <a:t>TIFF, PICT, BMP, etc.</a:t>
            </a:r>
          </a:p>
        </p:txBody>
      </p:sp>
    </p:spTree>
    <p:extLst>
      <p:ext uri="{BB962C8B-B14F-4D97-AF65-F5344CB8AC3E}">
        <p14:creationId xmlns:p14="http://schemas.microsoft.com/office/powerpoint/2010/main" val="2136428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Video Sıkıştırma ve Formatları</a:t>
            </a:r>
          </a:p>
        </p:txBody>
      </p:sp>
      <p:sp>
        <p:nvSpPr>
          <p:cNvPr id="31747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sz="2400" dirty="0">
                <a:solidFill>
                  <a:schemeClr val="bg1"/>
                </a:solidFill>
              </a:rPr>
              <a:t>H.261/H.263</a:t>
            </a:r>
          </a:p>
          <a:p>
            <a:r>
              <a:rPr lang="en-US" altLang="tr-TR" sz="2400" dirty="0" err="1">
                <a:solidFill>
                  <a:schemeClr val="bg1"/>
                </a:solidFill>
              </a:rPr>
              <a:t>Cinepak</a:t>
            </a:r>
            <a:r>
              <a:rPr lang="en-US" altLang="tr-TR" sz="2400" dirty="0">
                <a:solidFill>
                  <a:schemeClr val="bg1"/>
                </a:solidFill>
              </a:rPr>
              <a:t> (early  1992 Apple’s video codec in Quick-time video suite)</a:t>
            </a:r>
          </a:p>
          <a:p>
            <a:r>
              <a:rPr lang="en-US" altLang="tr-TR" sz="2400" dirty="0">
                <a:solidFill>
                  <a:schemeClr val="bg1"/>
                </a:solidFill>
              </a:rPr>
              <a:t>Sorensen (Sorenson Media, used in Quick-time and Macromedia flash)</a:t>
            </a:r>
          </a:p>
          <a:p>
            <a:r>
              <a:rPr lang="en-US" altLang="tr-TR" sz="2400" dirty="0" err="1">
                <a:solidFill>
                  <a:schemeClr val="bg1"/>
                </a:solidFill>
              </a:rPr>
              <a:t>Indeo</a:t>
            </a:r>
            <a:r>
              <a:rPr lang="en-US" altLang="tr-TR" sz="2400" dirty="0">
                <a:solidFill>
                  <a:schemeClr val="bg1"/>
                </a:solidFill>
              </a:rPr>
              <a:t> (early 1992 Intel video codec)</a:t>
            </a:r>
          </a:p>
          <a:p>
            <a:r>
              <a:rPr lang="en-US" altLang="tr-TR" sz="2400" dirty="0">
                <a:solidFill>
                  <a:schemeClr val="bg1"/>
                </a:solidFill>
              </a:rPr>
              <a:t>Real Video (1997 </a:t>
            </a:r>
            <a:r>
              <a:rPr lang="en-US" altLang="tr-TR" sz="2400" dirty="0" err="1">
                <a:solidFill>
                  <a:schemeClr val="bg1"/>
                </a:solidFill>
              </a:rPr>
              <a:t>RealNetworks</a:t>
            </a:r>
            <a:r>
              <a:rPr lang="en-US" altLang="tr-TR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tr-TR" sz="2400" dirty="0">
                <a:solidFill>
                  <a:schemeClr val="bg1"/>
                </a:solidFill>
              </a:rPr>
              <a:t>MPEG-1, MPEG-2, MPEG-4, etc.</a:t>
            </a:r>
          </a:p>
          <a:p>
            <a:endParaRPr lang="en-US" altLang="tr-TR" sz="2400" dirty="0">
              <a:solidFill>
                <a:schemeClr val="bg1"/>
              </a:solidFill>
            </a:endParaRPr>
          </a:p>
          <a:p>
            <a:r>
              <a:rPr lang="en-US" altLang="tr-TR" sz="2400" dirty="0">
                <a:solidFill>
                  <a:schemeClr val="bg1"/>
                </a:solidFill>
              </a:rPr>
              <a:t>QuickTime, AVI, WMV (Windows Media Video)</a:t>
            </a:r>
          </a:p>
        </p:txBody>
      </p:sp>
    </p:spTree>
    <p:extLst>
      <p:ext uri="{BB962C8B-B14F-4D97-AF65-F5344CB8AC3E}">
        <p14:creationId xmlns:p14="http://schemas.microsoft.com/office/powerpoint/2010/main" val="252065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Değişken-Uzunluklu Kodlama</a:t>
            </a:r>
            <a:br>
              <a:rPr lang="tr-TR" altLang="tr-TR" smtClean="0"/>
            </a:br>
            <a:r>
              <a:rPr lang="tr-TR" altLang="tr-TR" smtClean="0"/>
              <a:t>Entropy</a:t>
            </a:r>
          </a:p>
        </p:txBody>
      </p:sp>
      <p:sp>
        <p:nvSpPr>
          <p:cNvPr id="17411" name="2 İçerik Yer Tutucusu"/>
          <p:cNvSpPr>
            <a:spLocks noGrp="1"/>
          </p:cNvSpPr>
          <p:nvPr>
            <p:ph idx="1"/>
          </p:nvPr>
        </p:nvSpPr>
        <p:spPr>
          <a:xfrm>
            <a:off x="1202919" y="1982788"/>
            <a:ext cx="7772400" cy="22479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Sembol başına düşen minimum bit sayısı nedir?</a:t>
            </a:r>
          </a:p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Cevap: </a:t>
            </a:r>
            <a:r>
              <a:rPr lang="tr-TR" altLang="tr-TR" sz="2400" dirty="0" err="1">
                <a:solidFill>
                  <a:schemeClr val="bg1"/>
                </a:solidFill>
              </a:rPr>
              <a:t>Shannon’un</a:t>
            </a:r>
            <a:r>
              <a:rPr lang="tr-TR" altLang="tr-TR" sz="2400" dirty="0">
                <a:solidFill>
                  <a:schemeClr val="bg1"/>
                </a:solidFill>
              </a:rPr>
              <a:t> Sonucu- Teorik olarak kod başına düşen bit sayısının minimum ortalaması </a:t>
            </a:r>
            <a:r>
              <a:rPr lang="tr-TR" altLang="tr-TR" sz="2400" dirty="0" err="1">
                <a:solidFill>
                  <a:schemeClr val="bg1"/>
                </a:solidFill>
              </a:rPr>
              <a:t>Entropi</a:t>
            </a:r>
            <a:r>
              <a:rPr lang="tr-TR" altLang="tr-TR" sz="2400" dirty="0">
                <a:solidFill>
                  <a:schemeClr val="bg1"/>
                </a:solidFill>
              </a:rPr>
              <a:t> olarak adlandırılır</a:t>
            </a:r>
            <a:r>
              <a:rPr lang="tr-TR" altLang="tr-TR" sz="2400" dirty="0" smtClean="0">
                <a:solidFill>
                  <a:schemeClr val="bg1"/>
                </a:solidFill>
              </a:rPr>
              <a:t>.</a:t>
            </a:r>
            <a:endParaRPr lang="tr-TR" altLang="tr-TR" sz="2400" dirty="0">
              <a:solidFill>
                <a:schemeClr val="bg1"/>
              </a:solidFill>
            </a:endParaRPr>
          </a:p>
          <a:p>
            <a:pPr algn="just"/>
            <a:r>
              <a:rPr lang="tr-TR" altLang="tr-TR" sz="2400" dirty="0" err="1">
                <a:solidFill>
                  <a:schemeClr val="bg1"/>
                </a:solidFill>
              </a:rPr>
              <a:t>Entropi</a:t>
            </a:r>
            <a:r>
              <a:rPr lang="tr-TR" altLang="tr-TR" sz="2400" dirty="0">
                <a:solidFill>
                  <a:schemeClr val="bg1"/>
                </a:solidFill>
              </a:rPr>
              <a:t> kayıpsız sıkıştırma için limiti belirler. Yani </a:t>
            </a:r>
            <a:r>
              <a:rPr lang="tr-TR" altLang="tr-TR" sz="2400" dirty="0" smtClean="0">
                <a:solidFill>
                  <a:schemeClr val="bg1"/>
                </a:solidFill>
              </a:rPr>
              <a:t>sembolleri </a:t>
            </a:r>
            <a:r>
              <a:rPr lang="tr-TR" altLang="tr-TR" sz="2400" dirty="0">
                <a:solidFill>
                  <a:schemeClr val="bg1"/>
                </a:solidFill>
              </a:rPr>
              <a:t>gruplamadan kodlama yapan en iyi kayıpsız sıkıştırma </a:t>
            </a:r>
            <a:r>
              <a:rPr lang="tr-TR" altLang="tr-TR" sz="2400" dirty="0" err="1" smtClean="0">
                <a:solidFill>
                  <a:schemeClr val="bg1"/>
                </a:solidFill>
              </a:rPr>
              <a:t>kodlayıcısının</a:t>
            </a:r>
            <a:r>
              <a:rPr lang="tr-TR" altLang="tr-TR" sz="2400" dirty="0" smtClean="0">
                <a:solidFill>
                  <a:schemeClr val="bg1"/>
                </a:solidFill>
              </a:rPr>
              <a:t> mesajı </a:t>
            </a:r>
            <a:r>
              <a:rPr lang="tr-TR" altLang="tr-TR" sz="2400" dirty="0">
                <a:solidFill>
                  <a:schemeClr val="bg1"/>
                </a:solidFill>
              </a:rPr>
              <a:t>sembol başına en </a:t>
            </a:r>
            <a:r>
              <a:rPr lang="tr-TR" altLang="tr-TR" sz="2400">
                <a:solidFill>
                  <a:schemeClr val="bg1"/>
                </a:solidFill>
              </a:rPr>
              <a:t>az </a:t>
            </a:r>
            <a:r>
              <a:rPr lang="tr-TR" altLang="tr-TR" sz="2400" smtClean="0">
                <a:solidFill>
                  <a:schemeClr val="bg1"/>
                </a:solidFill>
              </a:rPr>
              <a:t>kaç </a:t>
            </a:r>
            <a:r>
              <a:rPr lang="tr-TR" altLang="tr-TR" sz="2400" dirty="0">
                <a:solidFill>
                  <a:schemeClr val="bg1"/>
                </a:solidFill>
              </a:rPr>
              <a:t>bit kullanarak kodlayabileceğidir. </a:t>
            </a:r>
          </a:p>
        </p:txBody>
      </p:sp>
      <p:graphicFrame>
        <p:nvGraphicFramePr>
          <p:cNvPr id="174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871211"/>
              </p:ext>
            </p:extLst>
          </p:nvPr>
        </p:nvGraphicFramePr>
        <p:xfrm>
          <a:off x="4936912" y="4852645"/>
          <a:ext cx="3436937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1206500" imgH="431800" progId="Equation.3">
                  <p:embed/>
                </p:oleObj>
              </mc:Choice>
              <mc:Fallback>
                <p:oleObj name="Equation" r:id="rId3" imgW="1206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6912" y="4852645"/>
                        <a:ext cx="3436937" cy="1230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545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Entropi Örnek</a:t>
            </a:r>
          </a:p>
        </p:txBody>
      </p:sp>
      <p:sp>
        <p:nvSpPr>
          <p:cNvPr id="18435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sz="2400" dirty="0">
                <a:solidFill>
                  <a:schemeClr val="bg1"/>
                </a:solidFill>
              </a:rPr>
              <a:t>Alphabet = {A, B}</a:t>
            </a:r>
            <a:endParaRPr lang="tr-TR" altLang="tr-TR" sz="2400" dirty="0">
              <a:solidFill>
                <a:schemeClr val="bg1"/>
              </a:solidFill>
            </a:endParaRPr>
          </a:p>
          <a:p>
            <a:pPr lvl="1"/>
            <a:r>
              <a:rPr lang="en-US" altLang="tr-TR" sz="1800" dirty="0">
                <a:solidFill>
                  <a:schemeClr val="bg1"/>
                </a:solidFill>
              </a:rPr>
              <a:t>p(A) = 0.4; p(B) = 0.6</a:t>
            </a:r>
          </a:p>
          <a:p>
            <a:endParaRPr lang="tr-TR" altLang="tr-TR" dirty="0">
              <a:solidFill>
                <a:schemeClr val="bg1"/>
              </a:solidFill>
            </a:endParaRPr>
          </a:p>
          <a:p>
            <a:r>
              <a:rPr lang="en-US" altLang="tr-TR" sz="2400" dirty="0">
                <a:solidFill>
                  <a:schemeClr val="bg1"/>
                </a:solidFill>
              </a:rPr>
              <a:t>Compute Entropy (H)</a:t>
            </a:r>
          </a:p>
          <a:p>
            <a:pPr lvl="1"/>
            <a:r>
              <a:rPr lang="en-US" altLang="tr-TR" sz="1800" dirty="0">
                <a:solidFill>
                  <a:schemeClr val="bg1"/>
                </a:solidFill>
              </a:rPr>
              <a:t>-0.4*log</a:t>
            </a:r>
            <a:r>
              <a:rPr lang="en-US" altLang="tr-TR" sz="1800" baseline="-25000" dirty="0">
                <a:solidFill>
                  <a:schemeClr val="bg1"/>
                </a:solidFill>
              </a:rPr>
              <a:t>2 </a:t>
            </a:r>
            <a:r>
              <a:rPr lang="en-US" altLang="tr-TR" sz="1800" dirty="0">
                <a:solidFill>
                  <a:schemeClr val="bg1"/>
                </a:solidFill>
              </a:rPr>
              <a:t>0.4 + -0.6*log</a:t>
            </a:r>
            <a:r>
              <a:rPr lang="en-US" altLang="tr-TR" sz="1800" baseline="-25000" dirty="0">
                <a:solidFill>
                  <a:schemeClr val="bg1"/>
                </a:solidFill>
              </a:rPr>
              <a:t>2 </a:t>
            </a:r>
            <a:r>
              <a:rPr lang="en-US" altLang="tr-TR" sz="1800" dirty="0">
                <a:solidFill>
                  <a:schemeClr val="bg1"/>
                </a:solidFill>
              </a:rPr>
              <a:t>0.6 = .97 bits</a:t>
            </a:r>
          </a:p>
          <a:p>
            <a:endParaRPr lang="tr-TR" altLang="tr-TR" dirty="0">
              <a:solidFill>
                <a:schemeClr val="bg1"/>
              </a:solidFill>
            </a:endParaRPr>
          </a:p>
          <a:p>
            <a:r>
              <a:rPr lang="en-US" altLang="tr-TR" sz="2400" dirty="0">
                <a:solidFill>
                  <a:schemeClr val="bg1"/>
                </a:solidFill>
              </a:rPr>
              <a:t>Ma</a:t>
            </a:r>
            <a:r>
              <a:rPr lang="tr-TR" altLang="tr-TR" sz="2400" dirty="0" err="1">
                <a:solidFill>
                  <a:schemeClr val="bg1"/>
                </a:solidFill>
              </a:rPr>
              <a:t>ks</a:t>
            </a:r>
            <a:r>
              <a:rPr lang="en-US" altLang="tr-TR" sz="2400" dirty="0" err="1">
                <a:solidFill>
                  <a:schemeClr val="bg1"/>
                </a:solidFill>
              </a:rPr>
              <a:t>imum</a:t>
            </a:r>
            <a:r>
              <a:rPr lang="en-US" altLang="tr-TR" sz="2400" dirty="0">
                <a:solidFill>
                  <a:schemeClr val="bg1"/>
                </a:solidFill>
              </a:rPr>
              <a:t> </a:t>
            </a:r>
            <a:r>
              <a:rPr lang="tr-TR" altLang="tr-TR" sz="2400" dirty="0">
                <a:solidFill>
                  <a:schemeClr val="bg1"/>
                </a:solidFill>
              </a:rPr>
              <a:t>Belirsizlik</a:t>
            </a:r>
            <a:r>
              <a:rPr lang="en-US" altLang="tr-TR" sz="2400" dirty="0">
                <a:solidFill>
                  <a:schemeClr val="bg1"/>
                </a:solidFill>
              </a:rPr>
              <a:t> (</a:t>
            </a:r>
            <a:r>
              <a:rPr lang="tr-TR" altLang="tr-TR" sz="2400" dirty="0">
                <a:solidFill>
                  <a:schemeClr val="bg1"/>
                </a:solidFill>
              </a:rPr>
              <a:t>H en büyük olduğunda</a:t>
            </a:r>
            <a:r>
              <a:rPr lang="en-US" altLang="tr-TR" sz="24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tr-TR" altLang="tr-TR" sz="1800" dirty="0">
                <a:solidFill>
                  <a:schemeClr val="bg1"/>
                </a:solidFill>
              </a:rPr>
              <a:t>Tüm olasılıklar eşit olduğunda meydana gelir</a:t>
            </a:r>
            <a:endParaRPr lang="en-US" altLang="tr-TR" sz="1800" dirty="0">
              <a:solidFill>
                <a:schemeClr val="bg1"/>
              </a:solidFill>
            </a:endParaRPr>
          </a:p>
          <a:p>
            <a:endParaRPr lang="tr-TR" altLang="tr-T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92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Fazlalık</a:t>
            </a:r>
          </a:p>
        </p:txBody>
      </p:sp>
      <p:sp>
        <p:nvSpPr>
          <p:cNvPr id="19459" name="2 İçerik Yer Tutucusu"/>
          <p:cNvSpPr>
            <a:spLocks noGrp="1"/>
          </p:cNvSpPr>
          <p:nvPr>
            <p:ph idx="1"/>
          </p:nvPr>
        </p:nvSpPr>
        <p:spPr>
          <a:xfrm>
            <a:off x="1202919" y="2242882"/>
            <a:ext cx="7772400" cy="2630487"/>
          </a:xfrm>
        </p:spPr>
        <p:txBody>
          <a:bodyPr/>
          <a:lstStyle/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Ortalama kod sözcüğü uzunluğu (L) ile ortalama bilgi içeriği (H) arasındaki farktır.</a:t>
            </a:r>
          </a:p>
          <a:p>
            <a:pPr lvl="1" algn="just"/>
            <a:r>
              <a:rPr lang="tr-TR" altLang="tr-TR" sz="1800" dirty="0">
                <a:solidFill>
                  <a:schemeClr val="bg1"/>
                </a:solidFill>
              </a:rPr>
              <a:t>Eğer H sabit ise sadece L kullanılır</a:t>
            </a:r>
          </a:p>
          <a:p>
            <a:pPr lvl="1" algn="just"/>
            <a:endParaRPr lang="tr-TR" altLang="tr-TR" sz="1800" dirty="0">
              <a:solidFill>
                <a:schemeClr val="bg1"/>
              </a:solidFill>
            </a:endParaRPr>
          </a:p>
          <a:p>
            <a:pPr lvl="1" algn="just">
              <a:buFont typeface="ZapfDingbats" pitchFamily="82" charset="2"/>
              <a:buNone/>
            </a:pPr>
            <a:endParaRPr lang="tr-TR" altLang="tr-TR" sz="1800" dirty="0">
              <a:solidFill>
                <a:schemeClr val="bg1"/>
              </a:solidFill>
            </a:endParaRPr>
          </a:p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Optimal değer ile ilişkilidir.</a:t>
            </a:r>
          </a:p>
        </p:txBody>
      </p:sp>
    </p:spTree>
    <p:extLst>
      <p:ext uri="{BB962C8B-B14F-4D97-AF65-F5344CB8AC3E}">
        <p14:creationId xmlns:p14="http://schemas.microsoft.com/office/powerpoint/2010/main" val="75433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Sıkıştırma Oranı</a:t>
            </a:r>
          </a:p>
        </p:txBody>
      </p:sp>
      <p:sp>
        <p:nvSpPr>
          <p:cNvPr id="2048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Ortalama mesaj uzunluğu ile ortalama kod sözcüğü uzunluğu karşılaştırılır</a:t>
            </a:r>
          </a:p>
          <a:p>
            <a:pPr lvl="1" algn="just"/>
            <a:r>
              <a:rPr lang="tr-TR" altLang="tr-TR" sz="1800" dirty="0" err="1">
                <a:solidFill>
                  <a:schemeClr val="bg1"/>
                </a:solidFill>
              </a:rPr>
              <a:t>Örn</a:t>
            </a:r>
            <a:r>
              <a:rPr lang="tr-TR" altLang="tr-TR" sz="1800" dirty="0">
                <a:solidFill>
                  <a:schemeClr val="bg1"/>
                </a:solidFill>
              </a:rPr>
              <a:t>. Ortalama L(mesaj)/ortalama L(kod sözcüğü)</a:t>
            </a:r>
          </a:p>
          <a:p>
            <a:pPr lvl="1" algn="just">
              <a:buFont typeface="ZapfDingbats" pitchFamily="82" charset="2"/>
              <a:buNone/>
            </a:pPr>
            <a:endParaRPr lang="tr-TR" altLang="tr-TR" sz="1800" dirty="0">
              <a:solidFill>
                <a:schemeClr val="bg1"/>
              </a:solidFill>
            </a:endParaRPr>
          </a:p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Örnek:</a:t>
            </a:r>
          </a:p>
          <a:p>
            <a:pPr lvl="1" algn="just"/>
            <a:r>
              <a:rPr lang="en-US" altLang="tr-TR" sz="1800" dirty="0">
                <a:solidFill>
                  <a:schemeClr val="bg1"/>
                </a:solidFill>
              </a:rPr>
              <a:t>{aa, </a:t>
            </a:r>
            <a:r>
              <a:rPr lang="en-US" altLang="tr-TR" sz="1800" dirty="0" err="1">
                <a:solidFill>
                  <a:schemeClr val="bg1"/>
                </a:solidFill>
              </a:rPr>
              <a:t>bbb</a:t>
            </a:r>
            <a:r>
              <a:rPr lang="en-US" altLang="tr-TR" sz="1800" dirty="0">
                <a:solidFill>
                  <a:schemeClr val="bg1"/>
                </a:solidFill>
              </a:rPr>
              <a:t>, </a:t>
            </a:r>
            <a:r>
              <a:rPr lang="en-US" altLang="tr-TR" sz="1800" dirty="0" err="1">
                <a:solidFill>
                  <a:schemeClr val="bg1"/>
                </a:solidFill>
              </a:rPr>
              <a:t>cccc</a:t>
            </a:r>
            <a:r>
              <a:rPr lang="en-US" altLang="tr-TR" sz="1800" dirty="0">
                <a:solidFill>
                  <a:schemeClr val="bg1"/>
                </a:solidFill>
              </a:rPr>
              <a:t>, </a:t>
            </a:r>
            <a:r>
              <a:rPr lang="en-US" altLang="tr-TR" sz="1800" dirty="0" err="1">
                <a:solidFill>
                  <a:schemeClr val="bg1"/>
                </a:solidFill>
              </a:rPr>
              <a:t>ddddd</a:t>
            </a:r>
            <a:r>
              <a:rPr lang="en-US" altLang="tr-TR" sz="1800" dirty="0">
                <a:solidFill>
                  <a:schemeClr val="bg1"/>
                </a:solidFill>
              </a:rPr>
              <a:t>, </a:t>
            </a:r>
            <a:r>
              <a:rPr lang="en-US" altLang="tr-TR" sz="1800" dirty="0" err="1">
                <a:solidFill>
                  <a:schemeClr val="bg1"/>
                </a:solidFill>
              </a:rPr>
              <a:t>eeeeee</a:t>
            </a:r>
            <a:r>
              <a:rPr lang="en-US" altLang="tr-TR" sz="1800" dirty="0">
                <a:solidFill>
                  <a:schemeClr val="bg1"/>
                </a:solidFill>
              </a:rPr>
              <a:t>, </a:t>
            </a:r>
            <a:r>
              <a:rPr lang="en-US" altLang="tr-TR" sz="1800" dirty="0" err="1">
                <a:solidFill>
                  <a:schemeClr val="bg1"/>
                </a:solidFill>
              </a:rPr>
              <a:t>fffffff</a:t>
            </a:r>
            <a:r>
              <a:rPr lang="en-US" altLang="tr-TR" sz="1800" dirty="0">
                <a:solidFill>
                  <a:schemeClr val="bg1"/>
                </a:solidFill>
              </a:rPr>
              <a:t>, </a:t>
            </a:r>
            <a:r>
              <a:rPr lang="en-US" altLang="tr-TR" sz="1800" dirty="0" err="1">
                <a:solidFill>
                  <a:schemeClr val="bg1"/>
                </a:solidFill>
              </a:rPr>
              <a:t>gggggggg</a:t>
            </a:r>
            <a:r>
              <a:rPr lang="en-US" altLang="tr-TR" sz="1800" dirty="0">
                <a:solidFill>
                  <a:schemeClr val="bg1"/>
                </a:solidFill>
              </a:rPr>
              <a:t>}</a:t>
            </a:r>
          </a:p>
          <a:p>
            <a:pPr lvl="1" algn="just"/>
            <a:r>
              <a:rPr lang="tr-TR" altLang="tr-TR" sz="1800" dirty="0">
                <a:solidFill>
                  <a:schemeClr val="bg1"/>
                </a:solidFill>
              </a:rPr>
              <a:t>Ortalama mesaj uzunluğu 5</a:t>
            </a:r>
          </a:p>
          <a:p>
            <a:pPr lvl="1" algn="just">
              <a:buFont typeface="ZapfDingbats" pitchFamily="82" charset="2"/>
              <a:buNone/>
            </a:pPr>
            <a:endParaRPr lang="tr-TR" altLang="tr-TR" sz="1800" dirty="0">
              <a:solidFill>
                <a:schemeClr val="bg1"/>
              </a:solidFill>
            </a:endParaRPr>
          </a:p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Orijinal veriye bağlıdır.</a:t>
            </a:r>
          </a:p>
        </p:txBody>
      </p:sp>
    </p:spTree>
    <p:extLst>
      <p:ext uri="{BB962C8B-B14F-4D97-AF65-F5344CB8AC3E}">
        <p14:creationId xmlns:p14="http://schemas.microsoft.com/office/powerpoint/2010/main" val="274856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Simetri</a:t>
            </a:r>
          </a:p>
        </p:txBody>
      </p:sp>
      <p:sp>
        <p:nvSpPr>
          <p:cNvPr id="21507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Simetrik veri sıkıştırma</a:t>
            </a:r>
          </a:p>
          <a:p>
            <a:pPr lvl="1" algn="just"/>
            <a:r>
              <a:rPr lang="tr-TR" altLang="tr-TR" sz="1800" dirty="0" err="1">
                <a:solidFill>
                  <a:schemeClr val="bg1"/>
                </a:solidFill>
              </a:rPr>
              <a:t>Encoding</a:t>
            </a:r>
            <a:r>
              <a:rPr lang="tr-TR" altLang="tr-TR" sz="1800" dirty="0">
                <a:solidFill>
                  <a:schemeClr val="bg1"/>
                </a:solidFill>
              </a:rPr>
              <a:t> ve </a:t>
            </a:r>
            <a:r>
              <a:rPr lang="tr-TR" altLang="tr-TR" sz="1800" dirty="0" err="1">
                <a:solidFill>
                  <a:schemeClr val="bg1"/>
                </a:solidFill>
              </a:rPr>
              <a:t>decoding</a:t>
            </a:r>
            <a:r>
              <a:rPr lang="tr-TR" altLang="tr-TR" sz="1800" dirty="0">
                <a:solidFill>
                  <a:schemeClr val="bg1"/>
                </a:solidFill>
              </a:rPr>
              <a:t> için eşit süre gereklidir.</a:t>
            </a:r>
          </a:p>
          <a:p>
            <a:pPr lvl="1" algn="just"/>
            <a:r>
              <a:rPr lang="tr-TR" altLang="tr-TR" sz="1800" dirty="0">
                <a:solidFill>
                  <a:schemeClr val="bg1"/>
                </a:solidFill>
              </a:rPr>
              <a:t>Canlı </a:t>
            </a:r>
            <a:r>
              <a:rPr lang="tr-TR" altLang="tr-TR" sz="1800" dirty="0" err="1">
                <a:solidFill>
                  <a:schemeClr val="bg1"/>
                </a:solidFill>
              </a:rPr>
              <a:t>mod</a:t>
            </a:r>
            <a:r>
              <a:rPr lang="tr-TR" altLang="tr-TR" sz="1800" dirty="0">
                <a:solidFill>
                  <a:schemeClr val="bg1"/>
                </a:solidFill>
              </a:rPr>
              <a:t> uygulamaları için kullanılır.</a:t>
            </a:r>
          </a:p>
          <a:p>
            <a:pPr lvl="1" algn="just"/>
            <a:endParaRPr lang="tr-TR" altLang="tr-TR" sz="1800" dirty="0">
              <a:solidFill>
                <a:schemeClr val="bg1"/>
              </a:solidFill>
            </a:endParaRPr>
          </a:p>
          <a:p>
            <a:pPr lvl="1" algn="just">
              <a:buFont typeface="ZapfDingbats" pitchFamily="82" charset="2"/>
              <a:buNone/>
            </a:pPr>
            <a:endParaRPr lang="tr-TR" altLang="tr-TR" sz="1800" dirty="0">
              <a:solidFill>
                <a:schemeClr val="bg1"/>
              </a:solidFill>
            </a:endParaRPr>
          </a:p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Asimetrik veri sıkıştırma</a:t>
            </a:r>
          </a:p>
          <a:p>
            <a:pPr lvl="1" algn="just"/>
            <a:r>
              <a:rPr lang="tr-TR" altLang="tr-TR" sz="1800" dirty="0">
                <a:solidFill>
                  <a:schemeClr val="bg1"/>
                </a:solidFill>
              </a:rPr>
              <a:t>Eğer yeterli zaman varsa bir kere gerçekleştirilir.</a:t>
            </a:r>
          </a:p>
          <a:p>
            <a:pPr lvl="1" algn="just"/>
            <a:r>
              <a:rPr lang="tr-TR" altLang="tr-TR" sz="1800" dirty="0" err="1">
                <a:solidFill>
                  <a:schemeClr val="bg1"/>
                </a:solidFill>
              </a:rPr>
              <a:t>Decompression</a:t>
            </a:r>
            <a:r>
              <a:rPr lang="tr-TR" altLang="tr-TR" sz="1800" dirty="0">
                <a:solidFill>
                  <a:schemeClr val="bg1"/>
                </a:solidFill>
              </a:rPr>
              <a:t> sıklıkla gerçekleştirilir, hızlı olmalı.</a:t>
            </a:r>
          </a:p>
          <a:p>
            <a:pPr lvl="1" algn="just"/>
            <a:r>
              <a:rPr lang="tr-TR" altLang="tr-TR" sz="1800" dirty="0" err="1">
                <a:solidFill>
                  <a:schemeClr val="bg1"/>
                </a:solidFill>
              </a:rPr>
              <a:t>Retrieval</a:t>
            </a:r>
            <a:r>
              <a:rPr lang="tr-TR" altLang="tr-TR" sz="1800" dirty="0">
                <a:solidFill>
                  <a:schemeClr val="bg1"/>
                </a:solidFill>
              </a:rPr>
              <a:t> </a:t>
            </a:r>
            <a:r>
              <a:rPr lang="tr-TR" altLang="tr-TR" sz="1800" dirty="0" err="1">
                <a:solidFill>
                  <a:schemeClr val="bg1"/>
                </a:solidFill>
              </a:rPr>
              <a:t>mod</a:t>
            </a:r>
            <a:r>
              <a:rPr lang="tr-TR" altLang="tr-TR" sz="1800" dirty="0">
                <a:solidFill>
                  <a:schemeClr val="bg1"/>
                </a:solidFill>
              </a:rPr>
              <a:t> uygulamaları için kullanılır (</a:t>
            </a:r>
            <a:r>
              <a:rPr lang="tr-TR" altLang="tr-TR" sz="1800" dirty="0" err="1">
                <a:solidFill>
                  <a:schemeClr val="bg1"/>
                </a:solidFill>
              </a:rPr>
              <a:t>Örn</a:t>
            </a:r>
            <a:r>
              <a:rPr lang="tr-TR" altLang="tr-TR" sz="1800" dirty="0">
                <a:solidFill>
                  <a:schemeClr val="bg1"/>
                </a:solidFill>
              </a:rPr>
              <a:t>. İnteraktif CD_ROM)</a:t>
            </a:r>
          </a:p>
        </p:txBody>
      </p:sp>
    </p:spTree>
    <p:extLst>
      <p:ext uri="{BB962C8B-B14F-4D97-AF65-F5344CB8AC3E}">
        <p14:creationId xmlns:p14="http://schemas.microsoft.com/office/powerpoint/2010/main" val="45270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Entropi Kodlama Algoritmaları</a:t>
            </a:r>
            <a:br>
              <a:rPr lang="tr-TR" altLang="tr-TR" smtClean="0"/>
            </a:br>
            <a:r>
              <a:rPr lang="tr-TR" altLang="tr-TR" smtClean="0"/>
              <a:t>(İçerik Bağımlı Kodlama)</a:t>
            </a:r>
          </a:p>
        </p:txBody>
      </p:sp>
      <p:sp>
        <p:nvSpPr>
          <p:cNvPr id="22531" name="2 İçerik Yer Tutucusu"/>
          <p:cNvSpPr>
            <a:spLocks noGrp="1"/>
          </p:cNvSpPr>
          <p:nvPr>
            <p:ph idx="1"/>
          </p:nvPr>
        </p:nvSpPr>
        <p:spPr>
          <a:xfrm>
            <a:off x="2057400" y="2324101"/>
            <a:ext cx="7772400" cy="2874963"/>
          </a:xfrm>
        </p:spPr>
        <p:txBody>
          <a:bodyPr/>
          <a:lstStyle/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Run-</a:t>
            </a:r>
            <a:r>
              <a:rPr lang="tr-TR" altLang="tr-TR" sz="2400" dirty="0" err="1">
                <a:solidFill>
                  <a:schemeClr val="bg1"/>
                </a:solidFill>
              </a:rPr>
              <a:t>Length</a:t>
            </a:r>
            <a:r>
              <a:rPr lang="tr-TR" altLang="tr-TR" sz="2400" dirty="0">
                <a:solidFill>
                  <a:schemeClr val="bg1"/>
                </a:solidFill>
              </a:rPr>
              <a:t> </a:t>
            </a:r>
            <a:r>
              <a:rPr lang="tr-TR" altLang="tr-TR" sz="2400" dirty="0" err="1">
                <a:solidFill>
                  <a:schemeClr val="bg1"/>
                </a:solidFill>
              </a:rPr>
              <a:t>Encoding</a:t>
            </a:r>
            <a:r>
              <a:rPr lang="tr-TR" altLang="tr-TR" sz="2400" dirty="0">
                <a:solidFill>
                  <a:schemeClr val="bg1"/>
                </a:solidFill>
              </a:rPr>
              <a:t> (RLE)</a:t>
            </a:r>
          </a:p>
          <a:p>
            <a:pPr lvl="1" algn="just"/>
            <a:r>
              <a:rPr lang="tr-TR" altLang="tr-TR" sz="1800" dirty="0">
                <a:solidFill>
                  <a:schemeClr val="bg1"/>
                </a:solidFill>
              </a:rPr>
              <a:t>Ardışık sıralanmış aynı </a:t>
            </a:r>
            <a:r>
              <a:rPr lang="tr-TR" altLang="tr-TR" sz="1800" dirty="0" err="1">
                <a:solidFill>
                  <a:schemeClr val="bg1"/>
                </a:solidFill>
              </a:rPr>
              <a:t>bytelar</a:t>
            </a:r>
            <a:r>
              <a:rPr lang="tr-TR" altLang="tr-TR" sz="1800" dirty="0">
                <a:solidFill>
                  <a:schemeClr val="bg1"/>
                </a:solidFill>
              </a:rPr>
              <a:t> tekrarlanma sayıları ile yer değiştirirler.</a:t>
            </a:r>
          </a:p>
          <a:p>
            <a:pPr lvl="1" algn="just"/>
            <a:r>
              <a:rPr lang="tr-TR" altLang="tr-TR" sz="1800" dirty="0">
                <a:solidFill>
                  <a:schemeClr val="bg1"/>
                </a:solidFill>
              </a:rPr>
              <a:t>Tekrarlanma sayısı özel bir bayrak ile gösterilir (</a:t>
            </a:r>
            <a:r>
              <a:rPr lang="tr-TR" altLang="tr-TR" sz="1800" dirty="0" err="1">
                <a:solidFill>
                  <a:schemeClr val="bg1"/>
                </a:solidFill>
              </a:rPr>
              <a:t>Örn</a:t>
            </a:r>
            <a:r>
              <a:rPr lang="tr-TR" altLang="tr-TR" sz="1800" dirty="0">
                <a:solidFill>
                  <a:schemeClr val="bg1"/>
                </a:solidFill>
              </a:rPr>
              <a:t>. !)</a:t>
            </a:r>
          </a:p>
          <a:p>
            <a:pPr lvl="1" algn="just"/>
            <a:r>
              <a:rPr lang="tr-TR" altLang="tr-TR" sz="1800" dirty="0" err="1">
                <a:solidFill>
                  <a:schemeClr val="bg1"/>
                </a:solidFill>
              </a:rPr>
              <a:t>Örn</a:t>
            </a:r>
            <a:r>
              <a:rPr lang="tr-TR" altLang="tr-TR" sz="1800" dirty="0">
                <a:solidFill>
                  <a:schemeClr val="bg1"/>
                </a:solidFill>
              </a:rPr>
              <a:t>.</a:t>
            </a:r>
          </a:p>
          <a:p>
            <a:pPr lvl="2"/>
            <a:r>
              <a:rPr lang="en-US" altLang="tr-TR" sz="1400" dirty="0" err="1">
                <a:solidFill>
                  <a:schemeClr val="bg1"/>
                </a:solidFill>
              </a:rPr>
              <a:t>abcccccccccdeffffggg</a:t>
            </a:r>
            <a:r>
              <a:rPr lang="en-US" altLang="tr-TR" sz="1400" dirty="0">
                <a:solidFill>
                  <a:schemeClr val="bg1"/>
                </a:solidFill>
              </a:rPr>
              <a:t>  (20 Bytes)</a:t>
            </a:r>
          </a:p>
          <a:p>
            <a:pPr lvl="2"/>
            <a:r>
              <a:rPr lang="en-US" altLang="tr-TR" sz="1400" dirty="0">
                <a:solidFill>
                  <a:schemeClr val="bg1"/>
                </a:solidFill>
              </a:rPr>
              <a:t>abc!9def!4ggg (13 bytes)</a:t>
            </a:r>
          </a:p>
        </p:txBody>
      </p:sp>
    </p:spTree>
    <p:extLst>
      <p:ext uri="{BB962C8B-B14F-4D97-AF65-F5344CB8AC3E}">
        <p14:creationId xmlns:p14="http://schemas.microsoft.com/office/powerpoint/2010/main" val="57693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RLE Varyasyonları </a:t>
            </a:r>
            <a:br>
              <a:rPr lang="tr-TR" altLang="tr-TR" smtClean="0"/>
            </a:br>
            <a:r>
              <a:rPr lang="tr-TR" altLang="tr-TR" smtClean="0"/>
              <a:t>(Zero-Suppression Tekniği)</a:t>
            </a:r>
          </a:p>
        </p:txBody>
      </p:sp>
      <p:sp>
        <p:nvSpPr>
          <p:cNvPr id="23555" name="2 İçerik Yer Tutucusu"/>
          <p:cNvSpPr>
            <a:spLocks noGrp="1"/>
          </p:cNvSpPr>
          <p:nvPr>
            <p:ph idx="1"/>
          </p:nvPr>
        </p:nvSpPr>
        <p:spPr>
          <a:xfrm>
            <a:off x="2057400" y="2024063"/>
            <a:ext cx="7772400" cy="3435350"/>
          </a:xfrm>
        </p:spPr>
        <p:txBody>
          <a:bodyPr/>
          <a:lstStyle/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Sadece bir sembol sıklıkla tekrar etmektedir (boşluk)</a:t>
            </a:r>
          </a:p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Boşluk dizilerini M-</a:t>
            </a:r>
            <a:r>
              <a:rPr lang="tr-TR" altLang="tr-TR" sz="2400" dirty="0" err="1">
                <a:solidFill>
                  <a:schemeClr val="bg1"/>
                </a:solidFill>
              </a:rPr>
              <a:t>byte</a:t>
            </a:r>
            <a:r>
              <a:rPr lang="tr-TR" altLang="tr-TR" sz="2400" dirty="0">
                <a:solidFill>
                  <a:schemeClr val="bg1"/>
                </a:solidFill>
              </a:rPr>
              <a:t> ve boşluk sayısı ile yer değiştir</a:t>
            </a:r>
          </a:p>
          <a:p>
            <a:pPr lvl="1" algn="just"/>
            <a:r>
              <a:rPr lang="tr-TR" altLang="tr-TR" sz="1800" dirty="0" err="1">
                <a:solidFill>
                  <a:schemeClr val="bg1"/>
                </a:solidFill>
              </a:rPr>
              <a:t>Örn</a:t>
            </a:r>
            <a:r>
              <a:rPr lang="tr-TR" altLang="tr-TR" sz="1800" dirty="0">
                <a:solidFill>
                  <a:schemeClr val="bg1"/>
                </a:solidFill>
              </a:rPr>
              <a:t>. M3, M4, M14,…</a:t>
            </a:r>
          </a:p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Diğer bazı tanımlar da mevcuttur.</a:t>
            </a:r>
          </a:p>
          <a:p>
            <a:pPr lvl="1" algn="just"/>
            <a:r>
              <a:rPr lang="tr-TR" altLang="tr-TR" sz="1800" dirty="0" err="1">
                <a:solidFill>
                  <a:schemeClr val="bg1"/>
                </a:solidFill>
              </a:rPr>
              <a:t>Örn</a:t>
            </a:r>
            <a:r>
              <a:rPr lang="tr-TR" altLang="tr-TR" sz="1800" dirty="0">
                <a:solidFill>
                  <a:schemeClr val="bg1"/>
                </a:solidFill>
              </a:rPr>
              <a:t>.</a:t>
            </a:r>
          </a:p>
          <a:p>
            <a:pPr lvl="2" algn="just"/>
            <a:r>
              <a:rPr lang="en-US" altLang="tr-TR" sz="1400" dirty="0">
                <a:solidFill>
                  <a:schemeClr val="bg1"/>
                </a:solidFill>
              </a:rPr>
              <a:t>M4 = 8  b</a:t>
            </a:r>
            <a:r>
              <a:rPr lang="tr-TR" altLang="tr-TR" sz="1400" dirty="0" err="1">
                <a:solidFill>
                  <a:schemeClr val="bg1"/>
                </a:solidFill>
              </a:rPr>
              <a:t>oşluk</a:t>
            </a:r>
            <a:r>
              <a:rPr lang="en-US" altLang="tr-TR" sz="1400" dirty="0">
                <a:solidFill>
                  <a:schemeClr val="bg1"/>
                </a:solidFill>
              </a:rPr>
              <a:t>, M5 = 16 b</a:t>
            </a:r>
            <a:r>
              <a:rPr lang="tr-TR" altLang="tr-TR" sz="1400" dirty="0" err="1">
                <a:solidFill>
                  <a:schemeClr val="bg1"/>
                </a:solidFill>
              </a:rPr>
              <a:t>oşluk</a:t>
            </a:r>
            <a:r>
              <a:rPr lang="en-US" altLang="tr-TR" sz="1400" dirty="0">
                <a:solidFill>
                  <a:schemeClr val="bg1"/>
                </a:solidFill>
              </a:rPr>
              <a:t>, M4M5=24 b</a:t>
            </a:r>
            <a:r>
              <a:rPr lang="tr-TR" altLang="tr-TR" sz="1400" dirty="0" err="1">
                <a:solidFill>
                  <a:schemeClr val="bg1"/>
                </a:solidFill>
              </a:rPr>
              <a:t>oşluk</a:t>
            </a:r>
            <a:endParaRPr lang="en-US" altLang="tr-T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Huffman Kodlaması</a:t>
            </a:r>
          </a:p>
        </p:txBody>
      </p:sp>
      <p:sp>
        <p:nvSpPr>
          <p:cNvPr id="24579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İstatistiksel kodlama</a:t>
            </a:r>
          </a:p>
          <a:p>
            <a:pPr algn="just"/>
            <a:r>
              <a:rPr lang="tr-TR" altLang="tr-TR" sz="2400" dirty="0" err="1">
                <a:solidFill>
                  <a:schemeClr val="bg1"/>
                </a:solidFill>
              </a:rPr>
              <a:t>Huffman</a:t>
            </a:r>
            <a:r>
              <a:rPr lang="tr-TR" altLang="tr-TR" sz="2400" dirty="0">
                <a:solidFill>
                  <a:schemeClr val="bg1"/>
                </a:solidFill>
              </a:rPr>
              <a:t> kodunu belirlemek için ikili bir ağaç oluşturmak gerekir.</a:t>
            </a:r>
          </a:p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Yapraklar kodlanacak karakterlerdir.</a:t>
            </a:r>
          </a:p>
          <a:p>
            <a:pPr algn="just"/>
            <a:r>
              <a:rPr lang="tr-TR" altLang="tr-TR" sz="2400" dirty="0" err="1">
                <a:solidFill>
                  <a:schemeClr val="bg1"/>
                </a:solidFill>
              </a:rPr>
              <a:t>Nodelar</a:t>
            </a:r>
            <a:r>
              <a:rPr lang="tr-TR" altLang="tr-TR" sz="2400" dirty="0">
                <a:solidFill>
                  <a:schemeClr val="bg1"/>
                </a:solidFill>
              </a:rPr>
              <a:t> alt ağaca ait karakterlerin tekrar etme olasılıklarını vermektedir.</a:t>
            </a:r>
          </a:p>
          <a:p>
            <a:pPr algn="just"/>
            <a:r>
              <a:rPr lang="tr-TR" altLang="tr-TR" sz="2400" dirty="0" err="1">
                <a:solidFill>
                  <a:schemeClr val="bg1"/>
                </a:solidFill>
              </a:rPr>
              <a:t>Örn</a:t>
            </a:r>
            <a:r>
              <a:rPr lang="tr-TR" altLang="tr-TR" sz="2400" dirty="0">
                <a:solidFill>
                  <a:schemeClr val="bg1"/>
                </a:solidFill>
              </a:rPr>
              <a:t>. İstatistiksel sembol tekrarlanma olasılığı aşağıdaki gibi olan semboller için </a:t>
            </a:r>
            <a:r>
              <a:rPr lang="tr-TR" altLang="tr-TR" sz="2400" dirty="0" err="1">
                <a:solidFill>
                  <a:schemeClr val="bg1"/>
                </a:solidFill>
              </a:rPr>
              <a:t>Huffman</a:t>
            </a:r>
            <a:r>
              <a:rPr lang="tr-TR" altLang="tr-TR" sz="2400" dirty="0">
                <a:solidFill>
                  <a:schemeClr val="bg1"/>
                </a:solidFill>
              </a:rPr>
              <a:t> Kodu nasıl olur?</a:t>
            </a:r>
          </a:p>
          <a:p>
            <a:pPr marL="342900" lvl="1" indent="-342900" algn="just">
              <a:buSzPct val="85000"/>
              <a:buNone/>
            </a:pPr>
            <a:r>
              <a:rPr lang="tr-TR" altLang="tr-TR" dirty="0" smtClean="0">
                <a:solidFill>
                  <a:schemeClr val="bg1"/>
                </a:solidFill>
              </a:rPr>
              <a:t>	</a:t>
            </a:r>
            <a:r>
              <a:rPr lang="en-US" altLang="tr-TR" sz="2200" dirty="0">
                <a:solidFill>
                  <a:schemeClr val="bg1"/>
                </a:solidFill>
              </a:rPr>
              <a:t>P(A) = 8/20, P(B) = 3/20, P(C ) = 7/20, P(D) = 2/20?</a:t>
            </a:r>
          </a:p>
          <a:p>
            <a:pPr algn="just"/>
            <a:endParaRPr lang="tr-TR" altLang="tr-T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565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4368</TotalTime>
  <Words>750</Words>
  <Application>Microsoft Office PowerPoint</Application>
  <PresentationFormat>Widescreen</PresentationFormat>
  <Paragraphs>156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</vt:lpstr>
      <vt:lpstr>Corbel</vt:lpstr>
      <vt:lpstr>굴림</vt:lpstr>
      <vt:lpstr>Times New Roman</vt:lpstr>
      <vt:lpstr>Wingdings</vt:lpstr>
      <vt:lpstr>ZapfDingbats</vt:lpstr>
      <vt:lpstr>Banded</vt:lpstr>
      <vt:lpstr>Equation</vt:lpstr>
      <vt:lpstr>Kaynak Kodlaması: Veri Sıkıştırma Temelleri</vt:lpstr>
      <vt:lpstr>Değişken-Uzunluklu Kodlama Entropy</vt:lpstr>
      <vt:lpstr>Entropi Örnek</vt:lpstr>
      <vt:lpstr>Fazlalık</vt:lpstr>
      <vt:lpstr>Sıkıştırma Oranı</vt:lpstr>
      <vt:lpstr>Simetri</vt:lpstr>
      <vt:lpstr>Entropi Kodlama Algoritmaları (İçerik Bağımlı Kodlama)</vt:lpstr>
      <vt:lpstr>RLE Varyasyonları  (Zero-Suppression Tekniği)</vt:lpstr>
      <vt:lpstr>Huffman Kodlaması</vt:lpstr>
      <vt:lpstr>Huffman Kodlama (Örnek)</vt:lpstr>
      <vt:lpstr>Huffman Kodlama (Örnek)</vt:lpstr>
      <vt:lpstr>Huffman Kodlama (Örnek)</vt:lpstr>
      <vt:lpstr>Huffman Kodlama (Örnek)</vt:lpstr>
      <vt:lpstr>Ses Sıkıştırma ve Formatları</vt:lpstr>
      <vt:lpstr>Görüntü Sıkıştırma ve Formatları</vt:lpstr>
      <vt:lpstr>Video Sıkıştırma ve Formatları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SİNYAL TÜRLERİ</dc:title>
  <dc:creator>asya</dc:creator>
  <cp:lastModifiedBy>dr.kucukkerem@gmail.com</cp:lastModifiedBy>
  <cp:revision>200</cp:revision>
  <dcterms:created xsi:type="dcterms:W3CDTF">2016-02-19T18:16:04Z</dcterms:created>
  <dcterms:modified xsi:type="dcterms:W3CDTF">2020-03-24T16:13:24Z</dcterms:modified>
</cp:coreProperties>
</file>