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8"/>
  </p:notesMasterIdLst>
  <p:sldIdLst>
    <p:sldId id="256" r:id="rId2"/>
    <p:sldId id="340" r:id="rId3"/>
    <p:sldId id="25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55" r:id="rId12"/>
    <p:sldId id="348" r:id="rId13"/>
    <p:sldId id="349" r:id="rId14"/>
    <p:sldId id="350" r:id="rId15"/>
    <p:sldId id="353" r:id="rId16"/>
    <p:sldId id="35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Kanal kodlama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</a:t>
            </a:r>
            <a:r>
              <a:rPr lang="tr-TR" smtClean="0">
                <a:solidFill>
                  <a:schemeClr val="bg1"/>
                </a:solidFill>
              </a:rPr>
              <a:t>14.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Gösterimi  (Durum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95" y="3675534"/>
            <a:ext cx="4119749" cy="202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07" y="2909421"/>
            <a:ext cx="3743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6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Gösterimi  (Durum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07" y="2909421"/>
            <a:ext cx="3743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13" y="3570971"/>
            <a:ext cx="5187376" cy="2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Kafes Gösterimi  (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Trellis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89" y="3083861"/>
            <a:ext cx="6129337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8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981199"/>
            <a:ext cx="7772400" cy="4383741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 çözücüsü :</a:t>
            </a:r>
          </a:p>
          <a:p>
            <a:pPr algn="just"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 algoritması, baştan itibaren olası her yolun benzerlik metrigini (Hamming veya Oklid mesafesi) hesaplayarak kafes içerisinde ilerlemektedir. </a:t>
            </a:r>
            <a:endParaRPr lang="tr-T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  <a:defRPr/>
            </a:pPr>
            <a:endParaRPr lang="tr-T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Kural: 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  <a:buSzPct val="100000"/>
              <a:defRPr/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Kafeste aynı yere (duruma) giriş yapan birden fazla yol oldugu taktirde, bu yollardan sadece en düşük mesafeli yol tutulmakta, diger yollar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atılmaktadır.</a:t>
            </a:r>
          </a:p>
          <a:p>
            <a:pPr lvl="1" algn="just">
              <a:buClrTx/>
              <a:buSzPct val="100000"/>
              <a:defRPr/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Geriye kalan en düşük mesafeli yol hayatta kalan yol olarak isimlendirilmektedir.</a:t>
            </a:r>
          </a:p>
          <a:p>
            <a:pPr algn="just">
              <a:buClrTx/>
              <a:buSzPct val="100000"/>
              <a:defRPr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084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981199"/>
            <a:ext cx="7772400" cy="4383741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 çözücüsü :</a:t>
            </a:r>
          </a:p>
          <a:p>
            <a:pPr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bir duruma giriş yapan iki yol aynı toplam </a:t>
            </a:r>
            <a:r>
              <a:rPr 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mesafeyi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verirse</a:t>
            </a:r>
            <a:r>
              <a:rPr 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yollardan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 rasgele seçilebilmektedir.</a:t>
            </a:r>
          </a:p>
          <a:p>
            <a:pPr>
              <a:buClrTx/>
              <a:buSzPct val="100000"/>
              <a:defRPr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Evrişim kodlayıcı ile gönderilen bir veri alıcıda </a:t>
            </a: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01 10 00 11 00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algılanmaktadır. İletilen en olası veriyi elde ediniz.</a:t>
            </a:r>
          </a:p>
          <a:p>
            <a:pPr algn="just">
              <a:buClrTx/>
              <a:buSzPct val="100000"/>
              <a:defRPr/>
            </a:pP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52" y="4235453"/>
            <a:ext cx="373221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4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" y="2225223"/>
            <a:ext cx="5924179" cy="426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41" y="3313064"/>
            <a:ext cx="3380875" cy="20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4260" y="1863769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</a:pPr>
            <a:r>
              <a:rPr lang="tr-TR" altLang="tr-TR" b="1" dirty="0">
                <a:solidFill>
                  <a:schemeClr val="bg1"/>
                </a:solidFill>
              </a:rPr>
              <a:t>Viterbi çözücüsü : </a:t>
            </a:r>
            <a:r>
              <a:rPr lang="tr-TR" altLang="tr-TR" b="1" dirty="0" smtClean="0">
                <a:solidFill>
                  <a:schemeClr val="bg1"/>
                </a:solidFill>
              </a:rPr>
              <a:t>01 10 </a:t>
            </a:r>
            <a:r>
              <a:rPr lang="tr-TR" altLang="tr-TR" b="1" dirty="0">
                <a:solidFill>
                  <a:schemeClr val="bg1"/>
                </a:solidFill>
              </a:rPr>
              <a:t>00 11 00</a:t>
            </a:r>
          </a:p>
        </p:txBody>
      </p:sp>
    </p:spTree>
    <p:extLst>
      <p:ext uri="{BB962C8B-B14F-4D97-AF65-F5344CB8AC3E}">
        <p14:creationId xmlns:p14="http://schemas.microsoft.com/office/powerpoint/2010/main" val="41634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41" y="3313064"/>
            <a:ext cx="3380875" cy="20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4260" y="1863769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</a:pPr>
            <a:r>
              <a:rPr lang="tr-TR" altLang="tr-TR" b="1" dirty="0">
                <a:solidFill>
                  <a:schemeClr val="bg1"/>
                </a:solidFill>
              </a:rPr>
              <a:t>Viterbi çözücüsü : </a:t>
            </a:r>
            <a:r>
              <a:rPr lang="tr-TR" altLang="tr-TR" b="1" dirty="0" smtClean="0">
                <a:solidFill>
                  <a:schemeClr val="bg1"/>
                </a:solidFill>
              </a:rPr>
              <a:t>01 10 </a:t>
            </a:r>
            <a:r>
              <a:rPr lang="tr-TR" altLang="tr-TR" b="1" dirty="0">
                <a:solidFill>
                  <a:schemeClr val="bg1"/>
                </a:solidFill>
              </a:rPr>
              <a:t>00 11 00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6" y="2263004"/>
            <a:ext cx="5961529" cy="421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Önemli terimler</a:t>
            </a:r>
            <a:endParaRPr lang="tr-TR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259" y="2078785"/>
            <a:ext cx="7772400" cy="4505325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Kontrol Kodlaması</a:t>
            </a: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Algılama</a:t>
            </a: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Düzeltme</a:t>
            </a: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ARQ/ ACK / NACK</a:t>
            </a:r>
          </a:p>
          <a:p>
            <a:pPr algn="just">
              <a:buClrTx/>
              <a:buSzPct val="100000"/>
            </a:pP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</a:t>
            </a:r>
          </a:p>
          <a:p>
            <a:pPr algn="just">
              <a:buClrTx/>
              <a:buSzPct val="100000"/>
            </a:pPr>
            <a:endParaRPr lang="tr-TR" altLang="tr-T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endParaRPr lang="tr-TR" alt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kadar bit hatası algılanabilmekte ve düzeltilebilmekte</a:t>
            </a: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tr-TR" alt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Kontrol Kodlama yaklaşımı: Yineleme</a:t>
            </a:r>
          </a:p>
          <a:p>
            <a:pPr algn="just">
              <a:buClrTx/>
              <a:buSzPct val="100000"/>
            </a:pPr>
            <a:endParaRPr lang="tr-TR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kodlama</a:t>
            </a:r>
            <a:endParaRPr lang="tr-TR" sz="36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14082" y="2465294"/>
            <a:ext cx="6315635" cy="3639671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ClrTx/>
              <a:buSzPct val="100000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 Kodlama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Eşlik Sağlama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Doğrusal Blok Kodlama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Çevrimsel Blok Kodlama</a:t>
            </a:r>
          </a:p>
          <a:p>
            <a:pPr algn="just">
              <a:buClrTx/>
              <a:buSzPct val="100000"/>
            </a:pPr>
            <a:endParaRPr lang="tr-T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Evrişim Kodlaması</a:t>
            </a: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kodlama / evrişim kodlaması</a:t>
            </a:r>
            <a:endParaRPr lang="tr-TR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6505" y="2268070"/>
            <a:ext cx="9991165" cy="4114800"/>
          </a:xfrm>
        </p:spPr>
        <p:txBody>
          <a:bodyPr/>
          <a:lstStyle/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Giriş işaretinin doğrusal bir kaydırmalı </a:t>
            </a: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yazmaçtan (</a:t>
            </a:r>
            <a:r>
              <a:rPr lang="tr-TR" altLang="tr-T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geçirilmesi ile elde edilmektedir.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adet k bitlik aşama mevcuttur.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adet çıkış üretilmektedir.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Yazmacın girişi her k bit bilgi için, çıkışı n bitlik bir kod sözcüğü oluşturmaktadır.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k/n </a:t>
            </a:r>
            <a:r>
              <a:rPr lang="tr-TR" alt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 oranı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bilinmektedir.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parametresi kısıt uzunluğuna karşılık gelmektedir.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0294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kodlama / evrişim kodlaması</a:t>
            </a:r>
            <a:endParaRPr lang="tr-TR" sz="3600" dirty="0"/>
          </a:p>
        </p:txBody>
      </p:sp>
      <p:grpSp>
        <p:nvGrpSpPr>
          <p:cNvPr id="5" name="Group 330"/>
          <p:cNvGrpSpPr>
            <a:grpSpLocks/>
          </p:cNvGrpSpPr>
          <p:nvPr/>
        </p:nvGrpSpPr>
        <p:grpSpPr bwMode="auto">
          <a:xfrm>
            <a:off x="1676213" y="2016405"/>
            <a:ext cx="8101013" cy="2914650"/>
            <a:chOff x="-23" y="1321"/>
            <a:chExt cx="5103" cy="1836"/>
          </a:xfrm>
        </p:grpSpPr>
        <p:grpSp>
          <p:nvGrpSpPr>
            <p:cNvPr id="7" name="Group 276"/>
            <p:cNvGrpSpPr>
              <a:grpSpLocks/>
            </p:cNvGrpSpPr>
            <p:nvPr/>
          </p:nvGrpSpPr>
          <p:grpSpPr bwMode="auto">
            <a:xfrm>
              <a:off x="612" y="1548"/>
              <a:ext cx="998" cy="181"/>
              <a:chOff x="612" y="1548"/>
              <a:chExt cx="998" cy="181"/>
            </a:xfrm>
          </p:grpSpPr>
          <p:sp>
            <p:nvSpPr>
              <p:cNvPr id="86" name="Rectangle 220"/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Rectangle 221"/>
              <p:cNvSpPr>
                <a:spLocks noChangeArrowheads="1"/>
              </p:cNvSpPr>
              <p:nvPr/>
            </p:nvSpPr>
            <p:spPr bwMode="auto">
              <a:xfrm>
                <a:off x="839" y="1570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400">
                    <a:latin typeface="Tahoma" panose="020B0604030504040204" pitchFamily="34" charset="0"/>
                  </a:rPr>
                  <a:t>.....</a:t>
                </a:r>
              </a:p>
            </p:txBody>
          </p:sp>
          <p:sp>
            <p:nvSpPr>
              <p:cNvPr id="88" name="Rectangle 222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227" cy="1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223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27" cy="1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Text Box 225"/>
              <p:cNvSpPr txBox="1">
                <a:spLocks noChangeArrowheads="1"/>
              </p:cNvSpPr>
              <p:nvPr/>
            </p:nvSpPr>
            <p:spPr bwMode="auto">
              <a:xfrm>
                <a:off x="657" y="1556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k</a:t>
                </a:r>
              </a:p>
            </p:txBody>
          </p:sp>
          <p:sp>
            <p:nvSpPr>
              <p:cNvPr id="91" name="Text Box 226"/>
              <p:cNvSpPr txBox="1">
                <a:spLocks noChangeArrowheads="1"/>
              </p:cNvSpPr>
              <p:nvPr/>
            </p:nvSpPr>
            <p:spPr bwMode="auto">
              <a:xfrm>
                <a:off x="1196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92" name="Text Box 227"/>
              <p:cNvSpPr txBox="1">
                <a:spLocks noChangeArrowheads="1"/>
              </p:cNvSpPr>
              <p:nvPr/>
            </p:nvSpPr>
            <p:spPr bwMode="auto">
              <a:xfrm>
                <a:off x="1423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8" name="Rectangle 230"/>
            <p:cNvSpPr>
              <a:spLocks noChangeArrowheads="1"/>
            </p:cNvSpPr>
            <p:nvPr/>
          </p:nvSpPr>
          <p:spPr bwMode="auto">
            <a:xfrm>
              <a:off x="1950" y="1570"/>
              <a:ext cx="227" cy="1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9" name="Rectangle 231"/>
            <p:cNvSpPr>
              <a:spLocks noChangeArrowheads="1"/>
            </p:cNvSpPr>
            <p:nvPr/>
          </p:nvSpPr>
          <p:spPr bwMode="auto">
            <a:xfrm>
              <a:off x="2177" y="157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.....</a:t>
              </a:r>
            </a:p>
          </p:txBody>
        </p:sp>
        <p:sp>
          <p:nvSpPr>
            <p:cNvPr id="10" name="Rectangle 232"/>
            <p:cNvSpPr>
              <a:spLocks noChangeArrowheads="1"/>
            </p:cNvSpPr>
            <p:nvPr/>
          </p:nvSpPr>
          <p:spPr bwMode="auto">
            <a:xfrm>
              <a:off x="2494" y="1570"/>
              <a:ext cx="22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233"/>
            <p:cNvSpPr>
              <a:spLocks noChangeArrowheads="1"/>
            </p:cNvSpPr>
            <p:nvPr/>
          </p:nvSpPr>
          <p:spPr bwMode="auto">
            <a:xfrm>
              <a:off x="2721" y="1570"/>
              <a:ext cx="227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2" name="Text Box 234"/>
            <p:cNvSpPr txBox="1">
              <a:spLocks noChangeArrowheads="1"/>
            </p:cNvSpPr>
            <p:nvPr/>
          </p:nvSpPr>
          <p:spPr bwMode="auto">
            <a:xfrm>
              <a:off x="1995" y="15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13" name="Text Box 235"/>
            <p:cNvSpPr txBox="1">
              <a:spLocks noChangeArrowheads="1"/>
            </p:cNvSpPr>
            <p:nvPr/>
          </p:nvSpPr>
          <p:spPr bwMode="auto">
            <a:xfrm>
              <a:off x="2534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" name="Text Box 236"/>
            <p:cNvSpPr txBox="1">
              <a:spLocks noChangeArrowheads="1"/>
            </p:cNvSpPr>
            <p:nvPr/>
          </p:nvSpPr>
          <p:spPr bwMode="auto">
            <a:xfrm>
              <a:off x="2761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" name="Rectangle 238"/>
            <p:cNvSpPr>
              <a:spLocks noChangeArrowheads="1"/>
            </p:cNvSpPr>
            <p:nvPr/>
          </p:nvSpPr>
          <p:spPr bwMode="auto">
            <a:xfrm>
              <a:off x="4082" y="1570"/>
              <a:ext cx="227" cy="1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6" name="Rectangle 239"/>
            <p:cNvSpPr>
              <a:spLocks noChangeArrowheads="1"/>
            </p:cNvSpPr>
            <p:nvPr/>
          </p:nvSpPr>
          <p:spPr bwMode="auto">
            <a:xfrm>
              <a:off x="4309" y="157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.....</a:t>
              </a:r>
            </a:p>
          </p:txBody>
        </p:sp>
        <p:sp>
          <p:nvSpPr>
            <p:cNvPr id="17" name="Rectangle 240"/>
            <p:cNvSpPr>
              <a:spLocks noChangeArrowheads="1"/>
            </p:cNvSpPr>
            <p:nvPr/>
          </p:nvSpPr>
          <p:spPr bwMode="auto">
            <a:xfrm>
              <a:off x="4626" y="1570"/>
              <a:ext cx="22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8" name="Rectangle 241"/>
            <p:cNvSpPr>
              <a:spLocks noChangeArrowheads="1"/>
            </p:cNvSpPr>
            <p:nvPr/>
          </p:nvSpPr>
          <p:spPr bwMode="auto">
            <a:xfrm>
              <a:off x="4853" y="1570"/>
              <a:ext cx="227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9" name="Text Box 242"/>
            <p:cNvSpPr txBox="1">
              <a:spLocks noChangeArrowheads="1"/>
            </p:cNvSpPr>
            <p:nvPr/>
          </p:nvSpPr>
          <p:spPr bwMode="auto">
            <a:xfrm>
              <a:off x="4127" y="15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20" name="Text Box 243"/>
            <p:cNvSpPr txBox="1">
              <a:spLocks noChangeArrowheads="1"/>
            </p:cNvSpPr>
            <p:nvPr/>
          </p:nvSpPr>
          <p:spPr bwMode="auto">
            <a:xfrm>
              <a:off x="4666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" name="Text Box 244"/>
            <p:cNvSpPr txBox="1">
              <a:spLocks noChangeArrowheads="1"/>
            </p:cNvSpPr>
            <p:nvPr/>
          </p:nvSpPr>
          <p:spPr bwMode="auto">
            <a:xfrm>
              <a:off x="4893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2" name="Line 245"/>
            <p:cNvSpPr>
              <a:spLocks noChangeShapeType="1"/>
            </p:cNvSpPr>
            <p:nvPr/>
          </p:nvSpPr>
          <p:spPr bwMode="auto">
            <a:xfrm>
              <a:off x="1610" y="16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3" name="Line 246"/>
            <p:cNvSpPr>
              <a:spLocks noChangeShapeType="1"/>
            </p:cNvSpPr>
            <p:nvPr/>
          </p:nvSpPr>
          <p:spPr bwMode="auto">
            <a:xfrm>
              <a:off x="3742" y="16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cxnSp>
          <p:nvCxnSpPr>
            <p:cNvPr id="24" name="AutoShape 248"/>
            <p:cNvCxnSpPr>
              <a:cxnSpLocks noChangeShapeType="1"/>
              <a:stCxn id="23" idx="0"/>
              <a:endCxn id="11" idx="3"/>
            </p:cNvCxnSpPr>
            <p:nvPr/>
          </p:nvCxnSpPr>
          <p:spPr bwMode="auto">
            <a:xfrm flipH="1">
              <a:off x="2948" y="1638"/>
              <a:ext cx="7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257"/>
            <p:cNvSpPr>
              <a:spLocks noChangeArrowheads="1"/>
            </p:cNvSpPr>
            <p:nvPr/>
          </p:nvSpPr>
          <p:spPr bwMode="auto">
            <a:xfrm>
              <a:off x="521" y="2522"/>
              <a:ext cx="182" cy="182"/>
            </a:xfrm>
            <a:prstGeom prst="flowChartOr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26" name="AutoShape 258"/>
            <p:cNvSpPr>
              <a:spLocks noChangeArrowheads="1"/>
            </p:cNvSpPr>
            <p:nvPr/>
          </p:nvSpPr>
          <p:spPr bwMode="auto">
            <a:xfrm>
              <a:off x="1882" y="2522"/>
              <a:ext cx="182" cy="18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27" name="AutoShape 259"/>
            <p:cNvSpPr>
              <a:spLocks noChangeArrowheads="1"/>
            </p:cNvSpPr>
            <p:nvPr/>
          </p:nvSpPr>
          <p:spPr bwMode="auto">
            <a:xfrm>
              <a:off x="2789" y="2522"/>
              <a:ext cx="182" cy="182"/>
            </a:xfrm>
            <a:prstGeom prst="flowChartOr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28" name="Line 260"/>
            <p:cNvSpPr>
              <a:spLocks noChangeShapeType="1"/>
            </p:cNvSpPr>
            <p:nvPr/>
          </p:nvSpPr>
          <p:spPr bwMode="auto">
            <a:xfrm flipH="1">
              <a:off x="612" y="1706"/>
              <a:ext cx="113" cy="8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9" name="Line 261"/>
            <p:cNvSpPr>
              <a:spLocks noChangeShapeType="1"/>
            </p:cNvSpPr>
            <p:nvPr/>
          </p:nvSpPr>
          <p:spPr bwMode="auto">
            <a:xfrm flipH="1">
              <a:off x="657" y="1706"/>
              <a:ext cx="1407" cy="8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0" name="Line 262"/>
            <p:cNvSpPr>
              <a:spLocks noChangeShapeType="1"/>
            </p:cNvSpPr>
            <p:nvPr/>
          </p:nvSpPr>
          <p:spPr bwMode="auto">
            <a:xfrm flipH="1">
              <a:off x="680" y="1706"/>
              <a:ext cx="3493" cy="86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" name="Line 263"/>
            <p:cNvSpPr>
              <a:spLocks noChangeShapeType="1"/>
            </p:cNvSpPr>
            <p:nvPr/>
          </p:nvSpPr>
          <p:spPr bwMode="auto">
            <a:xfrm>
              <a:off x="1270" y="1706"/>
              <a:ext cx="65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" name="Line 264"/>
            <p:cNvSpPr>
              <a:spLocks noChangeShapeType="1"/>
            </p:cNvSpPr>
            <p:nvPr/>
          </p:nvSpPr>
          <p:spPr bwMode="auto">
            <a:xfrm flipH="1">
              <a:off x="1995" y="1706"/>
              <a:ext cx="613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3" name="Line 265"/>
            <p:cNvSpPr>
              <a:spLocks noChangeShapeType="1"/>
            </p:cNvSpPr>
            <p:nvPr/>
          </p:nvSpPr>
          <p:spPr bwMode="auto">
            <a:xfrm flipH="1">
              <a:off x="2064" y="1706"/>
              <a:ext cx="2653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4" name="Line 266"/>
            <p:cNvSpPr>
              <a:spLocks noChangeShapeType="1"/>
            </p:cNvSpPr>
            <p:nvPr/>
          </p:nvSpPr>
          <p:spPr bwMode="auto">
            <a:xfrm>
              <a:off x="1497" y="1706"/>
              <a:ext cx="1292" cy="8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5" name="Line 267"/>
            <p:cNvSpPr>
              <a:spLocks noChangeShapeType="1"/>
            </p:cNvSpPr>
            <p:nvPr/>
          </p:nvSpPr>
          <p:spPr bwMode="auto">
            <a:xfrm>
              <a:off x="2880" y="1706"/>
              <a:ext cx="0" cy="79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 flipH="1">
              <a:off x="2971" y="1706"/>
              <a:ext cx="1996" cy="8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7" name="AutoShape 269"/>
            <p:cNvSpPr>
              <a:spLocks noChangeArrowheads="1"/>
            </p:cNvSpPr>
            <p:nvPr/>
          </p:nvSpPr>
          <p:spPr bwMode="auto">
            <a:xfrm>
              <a:off x="907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38" name="AutoShape 270"/>
            <p:cNvSpPr>
              <a:spLocks noChangeArrowheads="1"/>
            </p:cNvSpPr>
            <p:nvPr/>
          </p:nvSpPr>
          <p:spPr bwMode="auto">
            <a:xfrm>
              <a:off x="1020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39" name="AutoShape 271"/>
            <p:cNvSpPr>
              <a:spLocks noChangeArrowheads="1"/>
            </p:cNvSpPr>
            <p:nvPr/>
          </p:nvSpPr>
          <p:spPr bwMode="auto">
            <a:xfrm>
              <a:off x="1133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0" name="AutoShape 272"/>
            <p:cNvSpPr>
              <a:spLocks noChangeArrowheads="1"/>
            </p:cNvSpPr>
            <p:nvPr/>
          </p:nvSpPr>
          <p:spPr bwMode="auto">
            <a:xfrm>
              <a:off x="1246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1" name="AutoShape 273"/>
            <p:cNvSpPr>
              <a:spLocks noChangeArrowheads="1"/>
            </p:cNvSpPr>
            <p:nvPr/>
          </p:nvSpPr>
          <p:spPr bwMode="auto">
            <a:xfrm>
              <a:off x="1359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2" name="AutoShape 274"/>
            <p:cNvSpPr>
              <a:spLocks noChangeArrowheads="1"/>
            </p:cNvSpPr>
            <p:nvPr/>
          </p:nvSpPr>
          <p:spPr bwMode="auto">
            <a:xfrm>
              <a:off x="1472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3" name="AutoShape 275"/>
            <p:cNvSpPr>
              <a:spLocks noChangeArrowheads="1"/>
            </p:cNvSpPr>
            <p:nvPr/>
          </p:nvSpPr>
          <p:spPr bwMode="auto">
            <a:xfrm>
              <a:off x="1585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grpSp>
          <p:nvGrpSpPr>
            <p:cNvPr id="44" name="Group 277"/>
            <p:cNvGrpSpPr>
              <a:grpSpLocks/>
            </p:cNvGrpSpPr>
            <p:nvPr/>
          </p:nvGrpSpPr>
          <p:grpSpPr bwMode="auto">
            <a:xfrm>
              <a:off x="2880" y="2954"/>
              <a:ext cx="998" cy="181"/>
              <a:chOff x="612" y="1548"/>
              <a:chExt cx="998" cy="181"/>
            </a:xfrm>
          </p:grpSpPr>
          <p:sp>
            <p:nvSpPr>
              <p:cNvPr id="79" name="Rectangle 278"/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Rectangle 279"/>
              <p:cNvSpPr>
                <a:spLocks noChangeArrowheads="1"/>
              </p:cNvSpPr>
              <p:nvPr/>
            </p:nvSpPr>
            <p:spPr bwMode="auto">
              <a:xfrm>
                <a:off x="839" y="1570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400">
                    <a:latin typeface="Tahoma" panose="020B0604030504040204" pitchFamily="34" charset="0"/>
                  </a:rPr>
                  <a:t>.....</a:t>
                </a:r>
              </a:p>
            </p:txBody>
          </p:sp>
          <p:sp>
            <p:nvSpPr>
              <p:cNvPr id="81" name="Rectangle 280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227" cy="1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2" name="Rectangle 281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27" cy="1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Text Box 282"/>
              <p:cNvSpPr txBox="1">
                <a:spLocks noChangeArrowheads="1"/>
              </p:cNvSpPr>
              <p:nvPr/>
            </p:nvSpPr>
            <p:spPr bwMode="auto">
              <a:xfrm>
                <a:off x="657" y="1556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n</a:t>
                </a:r>
              </a:p>
            </p:txBody>
          </p:sp>
          <p:sp>
            <p:nvSpPr>
              <p:cNvPr id="84" name="Text Box 283"/>
              <p:cNvSpPr txBox="1">
                <a:spLocks noChangeArrowheads="1"/>
              </p:cNvSpPr>
              <p:nvPr/>
            </p:nvSpPr>
            <p:spPr bwMode="auto">
              <a:xfrm>
                <a:off x="1196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85" name="Text Box 284"/>
              <p:cNvSpPr txBox="1">
                <a:spLocks noChangeArrowheads="1"/>
              </p:cNvSpPr>
              <p:nvPr/>
            </p:nvSpPr>
            <p:spPr bwMode="auto">
              <a:xfrm>
                <a:off x="1423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45" name="Group 285"/>
            <p:cNvGrpSpPr>
              <a:grpSpLocks/>
            </p:cNvGrpSpPr>
            <p:nvPr/>
          </p:nvGrpSpPr>
          <p:grpSpPr bwMode="auto">
            <a:xfrm>
              <a:off x="1723" y="2976"/>
              <a:ext cx="998" cy="181"/>
              <a:chOff x="612" y="1548"/>
              <a:chExt cx="998" cy="181"/>
            </a:xfrm>
          </p:grpSpPr>
          <p:sp>
            <p:nvSpPr>
              <p:cNvPr id="72" name="Rectangle 286"/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Rectangle 287"/>
              <p:cNvSpPr>
                <a:spLocks noChangeArrowheads="1"/>
              </p:cNvSpPr>
              <p:nvPr/>
            </p:nvSpPr>
            <p:spPr bwMode="auto">
              <a:xfrm>
                <a:off x="839" y="1570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400">
                    <a:latin typeface="Tahoma" panose="020B0604030504040204" pitchFamily="34" charset="0"/>
                  </a:rPr>
                  <a:t>.....</a:t>
                </a:r>
              </a:p>
            </p:txBody>
          </p:sp>
          <p:sp>
            <p:nvSpPr>
              <p:cNvPr id="74" name="Rectangle 288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227" cy="1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Rectangle 289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27" cy="1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Text Box 290"/>
              <p:cNvSpPr txBox="1">
                <a:spLocks noChangeArrowheads="1"/>
              </p:cNvSpPr>
              <p:nvPr/>
            </p:nvSpPr>
            <p:spPr bwMode="auto">
              <a:xfrm>
                <a:off x="657" y="1556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n</a:t>
                </a:r>
              </a:p>
            </p:txBody>
          </p:sp>
          <p:sp>
            <p:nvSpPr>
              <p:cNvPr id="77" name="Text Box 291"/>
              <p:cNvSpPr txBox="1">
                <a:spLocks noChangeArrowheads="1"/>
              </p:cNvSpPr>
              <p:nvPr/>
            </p:nvSpPr>
            <p:spPr bwMode="auto">
              <a:xfrm>
                <a:off x="1196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78" name="Text Box 292"/>
              <p:cNvSpPr txBox="1">
                <a:spLocks noChangeArrowheads="1"/>
              </p:cNvSpPr>
              <p:nvPr/>
            </p:nvSpPr>
            <p:spPr bwMode="auto">
              <a:xfrm>
                <a:off x="1423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46" name="AutoShape 293"/>
            <p:cNvSpPr>
              <a:spLocks noChangeArrowheads="1"/>
            </p:cNvSpPr>
            <p:nvPr/>
          </p:nvSpPr>
          <p:spPr bwMode="auto">
            <a:xfrm>
              <a:off x="907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7" name="AutoShape 294"/>
            <p:cNvSpPr>
              <a:spLocks noChangeArrowheads="1"/>
            </p:cNvSpPr>
            <p:nvPr/>
          </p:nvSpPr>
          <p:spPr bwMode="auto">
            <a:xfrm>
              <a:off x="1020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8" name="AutoShape 295"/>
            <p:cNvSpPr>
              <a:spLocks noChangeArrowheads="1"/>
            </p:cNvSpPr>
            <p:nvPr/>
          </p:nvSpPr>
          <p:spPr bwMode="auto">
            <a:xfrm>
              <a:off x="1133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9" name="AutoShape 296"/>
            <p:cNvSpPr>
              <a:spLocks noChangeArrowheads="1"/>
            </p:cNvSpPr>
            <p:nvPr/>
          </p:nvSpPr>
          <p:spPr bwMode="auto">
            <a:xfrm>
              <a:off x="1246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0" name="AutoShape 297"/>
            <p:cNvSpPr>
              <a:spLocks noChangeArrowheads="1"/>
            </p:cNvSpPr>
            <p:nvPr/>
          </p:nvSpPr>
          <p:spPr bwMode="auto">
            <a:xfrm>
              <a:off x="1359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1" name="AutoShape 298"/>
            <p:cNvSpPr>
              <a:spLocks noChangeArrowheads="1"/>
            </p:cNvSpPr>
            <p:nvPr/>
          </p:nvSpPr>
          <p:spPr bwMode="auto">
            <a:xfrm>
              <a:off x="1472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2" name="AutoShape 299"/>
            <p:cNvSpPr>
              <a:spLocks noChangeArrowheads="1"/>
            </p:cNvSpPr>
            <p:nvPr/>
          </p:nvSpPr>
          <p:spPr bwMode="auto">
            <a:xfrm>
              <a:off x="1585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3" name="Line 300"/>
            <p:cNvSpPr>
              <a:spLocks noChangeShapeType="1"/>
            </p:cNvSpPr>
            <p:nvPr/>
          </p:nvSpPr>
          <p:spPr bwMode="auto">
            <a:xfrm>
              <a:off x="2880" y="27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4" name="Line 301"/>
            <p:cNvSpPr>
              <a:spLocks noChangeShapeType="1"/>
            </p:cNvSpPr>
            <p:nvPr/>
          </p:nvSpPr>
          <p:spPr bwMode="auto">
            <a:xfrm>
              <a:off x="2880" y="2793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5" name="Line 302"/>
            <p:cNvSpPr>
              <a:spLocks noChangeShapeType="1"/>
            </p:cNvSpPr>
            <p:nvPr/>
          </p:nvSpPr>
          <p:spPr bwMode="auto">
            <a:xfrm>
              <a:off x="3787" y="280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" name="Line 303"/>
            <p:cNvSpPr>
              <a:spLocks noChangeShapeType="1"/>
            </p:cNvSpPr>
            <p:nvPr/>
          </p:nvSpPr>
          <p:spPr bwMode="auto">
            <a:xfrm flipH="1">
              <a:off x="1973" y="2863"/>
              <a:ext cx="1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cxnSp>
          <p:nvCxnSpPr>
            <p:cNvPr id="57" name="AutoShape 305"/>
            <p:cNvCxnSpPr>
              <a:cxnSpLocks noChangeShapeType="1"/>
              <a:stCxn id="26" idx="4"/>
              <a:endCxn id="56" idx="1"/>
            </p:cNvCxnSpPr>
            <p:nvPr/>
          </p:nvCxnSpPr>
          <p:spPr bwMode="auto">
            <a:xfrm>
              <a:off x="1973" y="2704"/>
              <a:ext cx="1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Line 307"/>
            <p:cNvSpPr>
              <a:spLocks noChangeShapeType="1"/>
            </p:cNvSpPr>
            <p:nvPr/>
          </p:nvSpPr>
          <p:spPr bwMode="auto">
            <a:xfrm>
              <a:off x="3538" y="2863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9" name="Line 308"/>
            <p:cNvSpPr>
              <a:spLocks noChangeShapeType="1"/>
            </p:cNvSpPr>
            <p:nvPr/>
          </p:nvSpPr>
          <p:spPr bwMode="auto">
            <a:xfrm flipH="1">
              <a:off x="612" y="2931"/>
              <a:ext cx="2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" name="Line 309"/>
            <p:cNvSpPr>
              <a:spLocks noChangeShapeType="1"/>
            </p:cNvSpPr>
            <p:nvPr/>
          </p:nvSpPr>
          <p:spPr bwMode="auto">
            <a:xfrm>
              <a:off x="2993" y="293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1" name="Line 310"/>
            <p:cNvSpPr>
              <a:spLocks noChangeShapeType="1"/>
            </p:cNvSpPr>
            <p:nvPr/>
          </p:nvSpPr>
          <p:spPr bwMode="auto">
            <a:xfrm>
              <a:off x="612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2" name="Text Box 311"/>
            <p:cNvSpPr txBox="1">
              <a:spLocks noChangeArrowheads="1"/>
            </p:cNvSpPr>
            <p:nvPr/>
          </p:nvSpPr>
          <p:spPr bwMode="auto">
            <a:xfrm>
              <a:off x="2064" y="1321"/>
              <a:ext cx="14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tr-TR" sz="1400" b="1" dirty="0">
                  <a:solidFill>
                    <a:schemeClr val="bg1"/>
                  </a:solidFill>
                </a:rPr>
                <a:t>K k-</a:t>
              </a:r>
              <a:r>
                <a:rPr lang="tr-TR" sz="1400" b="1" dirty="0" err="1">
                  <a:solidFill>
                    <a:schemeClr val="bg1"/>
                  </a:solidFill>
                </a:rPr>
                <a:t>stage</a:t>
              </a:r>
              <a:r>
                <a:rPr lang="tr-TR" sz="1400" b="1" dirty="0">
                  <a:solidFill>
                    <a:schemeClr val="bg1"/>
                  </a:solidFill>
                </a:rPr>
                <a:t> </a:t>
              </a:r>
              <a:r>
                <a:rPr lang="tr-TR" sz="1400" b="1" dirty="0" err="1">
                  <a:solidFill>
                    <a:schemeClr val="bg1"/>
                  </a:solidFill>
                </a:rPr>
                <a:t>shift</a:t>
              </a:r>
              <a:r>
                <a:rPr lang="tr-TR" sz="1400" b="1" dirty="0">
                  <a:solidFill>
                    <a:schemeClr val="bg1"/>
                  </a:solidFill>
                </a:rPr>
                <a:t> </a:t>
              </a:r>
              <a:r>
                <a:rPr lang="tr-TR" sz="1400" b="1" dirty="0" err="1">
                  <a:solidFill>
                    <a:schemeClr val="bg1"/>
                  </a:solidFill>
                </a:rPr>
                <a:t>register</a:t>
              </a:r>
              <a:endParaRPr lang="tr-T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Line 312"/>
            <p:cNvSpPr>
              <a:spLocks noChangeShapeType="1"/>
            </p:cNvSpPr>
            <p:nvPr/>
          </p:nvSpPr>
          <p:spPr bwMode="auto">
            <a:xfrm>
              <a:off x="3492" y="1434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4" name="Line 313"/>
            <p:cNvSpPr>
              <a:spLocks noChangeShapeType="1"/>
            </p:cNvSpPr>
            <p:nvPr/>
          </p:nvSpPr>
          <p:spPr bwMode="auto">
            <a:xfrm flipH="1">
              <a:off x="612" y="1434"/>
              <a:ext cx="1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5" name="Line 314"/>
            <p:cNvSpPr>
              <a:spLocks noChangeShapeType="1"/>
            </p:cNvSpPr>
            <p:nvPr/>
          </p:nvSpPr>
          <p:spPr bwMode="auto">
            <a:xfrm>
              <a:off x="272" y="16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6" name="Text Box 315"/>
            <p:cNvSpPr txBox="1">
              <a:spLocks noChangeArrowheads="1"/>
            </p:cNvSpPr>
            <p:nvPr/>
          </p:nvSpPr>
          <p:spPr bwMode="auto">
            <a:xfrm>
              <a:off x="-23" y="1337"/>
              <a:ext cx="70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>k-bit</a:t>
              </a:r>
              <a:b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</a:b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information</a:t>
              </a: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/>
              </a:r>
              <a:b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</a:b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symbol</a:t>
              </a:r>
              <a:endParaRPr lang="tr-TR" altLang="tr-TR" sz="1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" name="Text Box 316"/>
            <p:cNvSpPr txBox="1">
              <a:spLocks noChangeArrowheads="1"/>
            </p:cNvSpPr>
            <p:nvPr/>
          </p:nvSpPr>
          <p:spPr bwMode="auto">
            <a:xfrm>
              <a:off x="0" y="2500"/>
              <a:ext cx="4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Modulo</a:t>
              </a: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/>
              </a:r>
              <a:b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</a:b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>2 </a:t>
              </a: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adder</a:t>
              </a:r>
              <a:endParaRPr lang="tr-TR" altLang="tr-TR" sz="1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" name="Line 317"/>
            <p:cNvSpPr>
              <a:spLocks noChangeShapeType="1"/>
            </p:cNvSpPr>
            <p:nvPr/>
          </p:nvSpPr>
          <p:spPr bwMode="auto">
            <a:xfrm flipV="1">
              <a:off x="431" y="2636"/>
              <a:ext cx="9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9" name="Text Box 318"/>
            <p:cNvSpPr txBox="1">
              <a:spLocks noChangeArrowheads="1"/>
            </p:cNvSpPr>
            <p:nvPr/>
          </p:nvSpPr>
          <p:spPr bwMode="auto">
            <a:xfrm>
              <a:off x="635" y="2583"/>
              <a:ext cx="2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600"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70" name="Text Box 319"/>
            <p:cNvSpPr txBox="1">
              <a:spLocks noChangeArrowheads="1"/>
            </p:cNvSpPr>
            <p:nvPr/>
          </p:nvSpPr>
          <p:spPr bwMode="auto">
            <a:xfrm>
              <a:off x="1995" y="2591"/>
              <a:ext cx="2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6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71" name="Text Box 320"/>
            <p:cNvSpPr txBox="1">
              <a:spLocks noChangeArrowheads="1"/>
            </p:cNvSpPr>
            <p:nvPr/>
          </p:nvSpPr>
          <p:spPr bwMode="auto">
            <a:xfrm>
              <a:off x="2903" y="2591"/>
              <a:ext cx="2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60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93" name="Text Box 322"/>
          <p:cNvSpPr txBox="1">
            <a:spLocks noChangeArrowheads="1"/>
          </p:cNvSpPr>
          <p:nvPr/>
        </p:nvSpPr>
        <p:spPr bwMode="auto">
          <a:xfrm>
            <a:off x="4125726" y="5040592"/>
            <a:ext cx="4356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tr-TR" sz="1400" b="1" dirty="0" err="1">
                <a:solidFill>
                  <a:schemeClr val="bg1"/>
                </a:solidFill>
              </a:rPr>
              <a:t>Sequence</a:t>
            </a:r>
            <a:r>
              <a:rPr lang="tr-TR" sz="1400" b="1" dirty="0">
                <a:solidFill>
                  <a:schemeClr val="bg1"/>
                </a:solidFill>
              </a:rPr>
              <a:t> of n-bit </a:t>
            </a:r>
            <a:r>
              <a:rPr lang="tr-TR" sz="1400" b="1" dirty="0" err="1">
                <a:solidFill>
                  <a:schemeClr val="bg1"/>
                </a:solidFill>
              </a:rPr>
              <a:t>encoded</a:t>
            </a:r>
            <a:r>
              <a:rPr lang="tr-TR" sz="1400" b="1" dirty="0">
                <a:solidFill>
                  <a:schemeClr val="bg1"/>
                </a:solidFill>
              </a:rPr>
              <a:t> </a:t>
            </a:r>
            <a:r>
              <a:rPr lang="tr-TR" sz="1400" b="1" dirty="0" err="1">
                <a:solidFill>
                  <a:schemeClr val="bg1"/>
                </a:solidFill>
              </a:rPr>
              <a:t>symbols</a:t>
            </a:r>
            <a:endParaRPr lang="tr-TR" sz="1400" b="1" dirty="0">
              <a:solidFill>
                <a:schemeClr val="bg1"/>
              </a:solidFill>
            </a:endParaRPr>
          </a:p>
        </p:txBody>
      </p:sp>
      <p:grpSp>
        <p:nvGrpSpPr>
          <p:cNvPr id="94" name="Group 331"/>
          <p:cNvGrpSpPr>
            <a:grpSpLocks/>
          </p:cNvGrpSpPr>
          <p:nvPr/>
        </p:nvGrpSpPr>
        <p:grpSpPr bwMode="auto">
          <a:xfrm>
            <a:off x="3152588" y="5472392"/>
            <a:ext cx="5976938" cy="1046163"/>
            <a:chOff x="1020" y="3498"/>
            <a:chExt cx="3765" cy="659"/>
          </a:xfrm>
        </p:grpSpPr>
        <p:graphicFrame>
          <p:nvGraphicFramePr>
            <p:cNvPr id="95" name="Object 323"/>
            <p:cNvGraphicFramePr>
              <a:graphicFrameLocks noChangeAspect="1"/>
            </p:cNvGraphicFramePr>
            <p:nvPr/>
          </p:nvGraphicFramePr>
          <p:xfrm>
            <a:off x="2336" y="3498"/>
            <a:ext cx="854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3" imgW="889000" imgH="660400" progId="Equation.3">
                    <p:embed/>
                  </p:oleObj>
                </mc:Choice>
                <mc:Fallback>
                  <p:oleObj name="Equation" r:id="rId3" imgW="8890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498"/>
                          <a:ext cx="854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Rectangle 325"/>
            <p:cNvSpPr>
              <a:spLocks noChangeArrowheads="1"/>
            </p:cNvSpPr>
            <p:nvPr/>
          </p:nvSpPr>
          <p:spPr bwMode="auto">
            <a:xfrm>
              <a:off x="2268" y="3500"/>
              <a:ext cx="1066" cy="6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97" name="Line 326"/>
            <p:cNvSpPr>
              <a:spLocks noChangeShapeType="1"/>
            </p:cNvSpPr>
            <p:nvPr/>
          </p:nvSpPr>
          <p:spPr bwMode="auto">
            <a:xfrm>
              <a:off x="1633" y="3838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" name="Line 327"/>
            <p:cNvSpPr>
              <a:spLocks noChangeShapeType="1"/>
            </p:cNvSpPr>
            <p:nvPr/>
          </p:nvSpPr>
          <p:spPr bwMode="auto">
            <a:xfrm>
              <a:off x="3334" y="3838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9" name="Text Box 328"/>
            <p:cNvSpPr txBox="1">
              <a:spLocks noChangeArrowheads="1"/>
            </p:cNvSpPr>
            <p:nvPr/>
          </p:nvSpPr>
          <p:spPr bwMode="auto">
            <a:xfrm>
              <a:off x="1020" y="3838"/>
              <a:ext cx="9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input:k-bit</a:t>
              </a:r>
            </a:p>
          </p:txBody>
        </p:sp>
        <p:sp>
          <p:nvSpPr>
            <p:cNvPr id="100" name="Text Box 329"/>
            <p:cNvSpPr txBox="1">
              <a:spLocks noChangeArrowheads="1"/>
            </p:cNvSpPr>
            <p:nvPr/>
          </p:nvSpPr>
          <p:spPr bwMode="auto">
            <a:xfrm>
              <a:off x="3855" y="3838"/>
              <a:ext cx="9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output:n-bit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7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3021106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Bağlantı Gösterimi :</a:t>
            </a:r>
          </a:p>
          <a:p>
            <a:pPr marL="0" indent="0">
              <a:buClrTx/>
              <a:buSzPct val="100000"/>
              <a:buFontTx/>
              <a:buNone/>
              <a:defRPr/>
            </a:pPr>
            <a:endParaRPr lang="tr-T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tane çıkışın her biri için bağlantı vektörünün kullanılmasıdır.</a:t>
            </a:r>
          </a:p>
          <a:p>
            <a:pPr algn="just"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Bağlantı vektörlerin boyutu yazmacın aşama sayısına (L=Kk) eşittir.</a:t>
            </a:r>
          </a:p>
        </p:txBody>
      </p:sp>
    </p:spTree>
    <p:extLst>
      <p:ext uri="{BB962C8B-B14F-4D97-AF65-F5344CB8AC3E}">
        <p14:creationId xmlns:p14="http://schemas.microsoft.com/office/powerpoint/2010/main" val="39915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Bağlantı Gösterimi 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2629" y="5763838"/>
            <a:ext cx="3022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g1=[1 1 1]  g2=[1 0 1]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87" y="3079376"/>
            <a:ext cx="529907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8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Polinom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Gösterimi  (Üreteç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polinomu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2629" y="5763838"/>
            <a:ext cx="3022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g</a:t>
            </a:r>
            <a:r>
              <a:rPr lang="tr-TR" altLang="tr-TR" sz="2400" kern="0" baseline="-25000" dirty="0">
                <a:solidFill>
                  <a:schemeClr val="bg1"/>
                </a:solidFill>
                <a:latin typeface="Times New Roman"/>
              </a:rPr>
              <a:t>1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(p)=1+p+p</a:t>
            </a:r>
            <a:r>
              <a:rPr lang="tr-TR" altLang="tr-TR" sz="2400" kern="0" baseline="30000" dirty="0">
                <a:solidFill>
                  <a:schemeClr val="bg1"/>
                </a:solidFill>
                <a:latin typeface="Times New Roman"/>
              </a:rPr>
              <a:t>2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tr-TR" altLang="tr-TR" sz="2400" kern="0" dirty="0" smtClean="0">
                <a:solidFill>
                  <a:schemeClr val="bg1"/>
                </a:solidFill>
                <a:latin typeface="Times New Roman"/>
              </a:rPr>
              <a:t>  g</a:t>
            </a:r>
            <a:r>
              <a:rPr lang="tr-TR" altLang="tr-TR" sz="2400" kern="0" baseline="-25000" dirty="0" smtClean="0">
                <a:solidFill>
                  <a:schemeClr val="bg1"/>
                </a:solidFill>
                <a:latin typeface="Times New Roman"/>
              </a:rPr>
              <a:t>2</a:t>
            </a:r>
            <a:r>
              <a:rPr lang="tr-TR" altLang="tr-TR" sz="2400" kern="0" dirty="0" smtClean="0">
                <a:solidFill>
                  <a:schemeClr val="bg1"/>
                </a:solidFill>
                <a:latin typeface="Times New Roman"/>
              </a:rPr>
              <a:t>(p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)=1+p</a:t>
            </a:r>
            <a:r>
              <a:rPr lang="tr-TR" altLang="tr-TR" sz="2400" kern="0" baseline="30000" dirty="0">
                <a:solidFill>
                  <a:schemeClr val="bg1"/>
                </a:solidFill>
                <a:latin typeface="Times New Roman"/>
              </a:rPr>
              <a:t>2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87" y="3079376"/>
            <a:ext cx="529907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1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Gösterimi  (Durum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21" y="2348737"/>
            <a:ext cx="4119749" cy="202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3"/>
          <p:cNvGrpSpPr>
            <a:grpSpLocks/>
          </p:cNvGrpSpPr>
          <p:nvPr/>
        </p:nvGrpSpPr>
        <p:grpSpPr bwMode="auto">
          <a:xfrm>
            <a:off x="6566181" y="4589928"/>
            <a:ext cx="4693490" cy="2043954"/>
            <a:chOff x="2732087" y="4905375"/>
            <a:chExt cx="3889375" cy="1368425"/>
          </a:xfrm>
        </p:grpSpPr>
        <p:grpSp>
          <p:nvGrpSpPr>
            <p:cNvPr id="29" name="Group 224"/>
            <p:cNvGrpSpPr>
              <a:grpSpLocks/>
            </p:cNvGrpSpPr>
            <p:nvPr/>
          </p:nvGrpSpPr>
          <p:grpSpPr bwMode="auto">
            <a:xfrm>
              <a:off x="2732087" y="4905375"/>
              <a:ext cx="3889375" cy="1368425"/>
              <a:chOff x="1111" y="3339"/>
              <a:chExt cx="2450" cy="862"/>
            </a:xfrm>
          </p:grpSpPr>
          <p:sp>
            <p:nvSpPr>
              <p:cNvPr id="36" name="Rectangle 196"/>
              <p:cNvSpPr>
                <a:spLocks noChangeArrowheads="1"/>
              </p:cNvSpPr>
              <p:nvPr/>
            </p:nvSpPr>
            <p:spPr bwMode="auto">
              <a:xfrm>
                <a:off x="1111" y="3339"/>
                <a:ext cx="454" cy="204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input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7" name="Rectangle 198"/>
              <p:cNvSpPr>
                <a:spLocks noChangeArrowheads="1"/>
              </p:cNvSpPr>
              <p:nvPr/>
            </p:nvSpPr>
            <p:spPr bwMode="auto">
              <a:xfrm>
                <a:off x="1565" y="3339"/>
                <a:ext cx="681" cy="114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Shift register</a:t>
                </a:r>
              </a:p>
            </p:txBody>
          </p:sp>
          <p:sp>
            <p:nvSpPr>
              <p:cNvPr id="38" name="Rectangle 199"/>
              <p:cNvSpPr>
                <a:spLocks noChangeArrowheads="1"/>
              </p:cNvSpPr>
              <p:nvPr/>
            </p:nvSpPr>
            <p:spPr bwMode="auto">
              <a:xfrm>
                <a:off x="1565" y="3453"/>
                <a:ext cx="227" cy="90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s0</a:t>
                </a:r>
              </a:p>
            </p:txBody>
          </p:sp>
          <p:sp>
            <p:nvSpPr>
              <p:cNvPr id="39" name="Rectangle 200"/>
              <p:cNvSpPr>
                <a:spLocks noChangeArrowheads="1"/>
              </p:cNvSpPr>
              <p:nvPr/>
            </p:nvSpPr>
            <p:spPr bwMode="auto">
              <a:xfrm>
                <a:off x="1792" y="3453"/>
                <a:ext cx="227" cy="90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s1</a:t>
                </a:r>
              </a:p>
            </p:txBody>
          </p:sp>
          <p:sp>
            <p:nvSpPr>
              <p:cNvPr id="40" name="Rectangle 201"/>
              <p:cNvSpPr>
                <a:spLocks noChangeArrowheads="1"/>
              </p:cNvSpPr>
              <p:nvPr/>
            </p:nvSpPr>
            <p:spPr bwMode="auto">
              <a:xfrm>
                <a:off x="2019" y="3453"/>
                <a:ext cx="227" cy="90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s2</a:t>
                </a:r>
              </a:p>
            </p:txBody>
          </p:sp>
          <p:grpSp>
            <p:nvGrpSpPr>
              <p:cNvPr id="41" name="Group 206"/>
              <p:cNvGrpSpPr>
                <a:grpSpLocks/>
              </p:cNvGrpSpPr>
              <p:nvPr/>
            </p:nvGrpSpPr>
            <p:grpSpPr bwMode="auto">
              <a:xfrm>
                <a:off x="2245" y="3339"/>
                <a:ext cx="1316" cy="204"/>
                <a:chOff x="2426" y="3339"/>
                <a:chExt cx="1316" cy="204"/>
              </a:xfrm>
            </p:grpSpPr>
            <p:sp>
              <p:nvSpPr>
                <p:cNvPr id="46" name="Rectangle 202"/>
                <p:cNvSpPr>
                  <a:spLocks noChangeArrowheads="1"/>
                </p:cNvSpPr>
                <p:nvPr/>
              </p:nvSpPr>
              <p:spPr bwMode="auto">
                <a:xfrm>
                  <a:off x="2426" y="3339"/>
                  <a:ext cx="1316" cy="114"/>
                </a:xfrm>
                <a:prstGeom prst="rect">
                  <a:avLst/>
                </a:prstGeom>
                <a:noFill/>
                <a:ln w="95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110000"/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tr-TR" altLang="tr-T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output</a:t>
                  </a:r>
                </a:p>
              </p:txBody>
            </p:sp>
            <p:sp>
              <p:nvSpPr>
                <p:cNvPr id="47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26" y="3453"/>
                  <a:ext cx="658" cy="90"/>
                </a:xfrm>
                <a:prstGeom prst="rect">
                  <a:avLst/>
                </a:prstGeom>
                <a:noFill/>
                <a:ln w="95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110000"/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tr-TR" altLang="tr-T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Y2=s0+s1+s2</a:t>
                  </a:r>
                </a:p>
              </p:txBody>
            </p:sp>
            <p:sp>
              <p:nvSpPr>
                <p:cNvPr id="48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84" y="3453"/>
                  <a:ext cx="658" cy="90"/>
                </a:xfrm>
                <a:prstGeom prst="rect">
                  <a:avLst/>
                </a:prstGeom>
                <a:noFill/>
                <a:ln w="95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110000"/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tr-TR" altLang="tr-T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Y1=s0+s2</a:t>
                  </a:r>
                </a:p>
              </p:txBody>
            </p:sp>
          </p:grpSp>
          <p:sp>
            <p:nvSpPr>
              <p:cNvPr id="42" name="Rectangle 210"/>
              <p:cNvSpPr>
                <a:spLocks noChangeArrowheads="1"/>
              </p:cNvSpPr>
              <p:nvPr/>
            </p:nvSpPr>
            <p:spPr bwMode="auto">
              <a:xfrm>
                <a:off x="1111" y="3543"/>
                <a:ext cx="454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  <p:sp>
            <p:nvSpPr>
              <p:cNvPr id="43" name="Rectangle 218"/>
              <p:cNvSpPr>
                <a:spLocks noChangeArrowheads="1"/>
              </p:cNvSpPr>
              <p:nvPr/>
            </p:nvSpPr>
            <p:spPr bwMode="auto">
              <a:xfrm>
                <a:off x="1565" y="3543"/>
                <a:ext cx="680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0         0          0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1         0          0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0         1          0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1         0          1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  <p:sp>
            <p:nvSpPr>
              <p:cNvPr id="44" name="Rectangle 220"/>
              <p:cNvSpPr>
                <a:spLocks noChangeArrowheads="1"/>
              </p:cNvSpPr>
              <p:nvPr/>
            </p:nvSpPr>
            <p:spPr bwMode="auto">
              <a:xfrm>
                <a:off x="2245" y="3543"/>
                <a:ext cx="657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  <p:sp>
            <p:nvSpPr>
              <p:cNvPr id="45" name="Rectangle 222"/>
              <p:cNvSpPr>
                <a:spLocks noChangeArrowheads="1"/>
              </p:cNvSpPr>
              <p:nvPr/>
            </p:nvSpPr>
            <p:spPr bwMode="auto">
              <a:xfrm>
                <a:off x="2901" y="3543"/>
                <a:ext cx="658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</p:grpSp>
        <p:sp>
          <p:nvSpPr>
            <p:cNvPr id="30" name="Line 225"/>
            <p:cNvSpPr>
              <a:spLocks noChangeShapeType="1"/>
            </p:cNvSpPr>
            <p:nvPr/>
          </p:nvSpPr>
          <p:spPr bwMode="auto">
            <a:xfrm>
              <a:off x="3668712" y="5302250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Line 226"/>
            <p:cNvSpPr>
              <a:spLocks noChangeShapeType="1"/>
            </p:cNvSpPr>
            <p:nvPr/>
          </p:nvSpPr>
          <p:spPr bwMode="auto">
            <a:xfrm>
              <a:off x="3668712" y="5446712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227"/>
            <p:cNvSpPr>
              <a:spLocks noChangeShapeType="1"/>
            </p:cNvSpPr>
            <p:nvPr/>
          </p:nvSpPr>
          <p:spPr bwMode="auto">
            <a:xfrm>
              <a:off x="3668712" y="5589587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" name="Line 228"/>
            <p:cNvSpPr>
              <a:spLocks noChangeShapeType="1"/>
            </p:cNvSpPr>
            <p:nvPr/>
          </p:nvSpPr>
          <p:spPr bwMode="auto">
            <a:xfrm>
              <a:off x="4100512" y="5302250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Line 229"/>
            <p:cNvSpPr>
              <a:spLocks noChangeShapeType="1"/>
            </p:cNvSpPr>
            <p:nvPr/>
          </p:nvSpPr>
          <p:spPr bwMode="auto">
            <a:xfrm>
              <a:off x="4100512" y="5446712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Line 230"/>
            <p:cNvSpPr>
              <a:spLocks noChangeShapeType="1"/>
            </p:cNvSpPr>
            <p:nvPr/>
          </p:nvSpPr>
          <p:spPr bwMode="auto">
            <a:xfrm>
              <a:off x="4100512" y="5589587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9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3844</TotalTime>
  <Words>454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Corbel</vt:lpstr>
      <vt:lpstr>Tahoma</vt:lpstr>
      <vt:lpstr>Times New Roman</vt:lpstr>
      <vt:lpstr>Wingdings</vt:lpstr>
      <vt:lpstr>Banded</vt:lpstr>
      <vt:lpstr>Equation</vt:lpstr>
      <vt:lpstr>Kanal kodlama</vt:lpstr>
      <vt:lpstr>Önemli terimler</vt:lpstr>
      <vt:lpstr>Kanal kodlama</vt:lpstr>
      <vt:lpstr>Kanal kodlama / evrişim kodlaması</vt:lpstr>
      <vt:lpstr>Kanal kodlama / evrişim kodlaması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çözümlenmesi</vt:lpstr>
      <vt:lpstr>Kanal kodlama / evrişim kodlarının çözümlenmesi</vt:lpstr>
      <vt:lpstr>Kanal kodlama / evrişim kodlarının çözümlenmesi</vt:lpstr>
      <vt:lpstr>Kanal kodlama / evrişim kodlarının çözümlenmesi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159</cp:revision>
  <dcterms:created xsi:type="dcterms:W3CDTF">2016-02-19T18:16:04Z</dcterms:created>
  <dcterms:modified xsi:type="dcterms:W3CDTF">2020-03-24T16:14:17Z</dcterms:modified>
</cp:coreProperties>
</file>