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24"/>
  </p:notesMasterIdLst>
  <p:sldIdLst>
    <p:sldId id="285" r:id="rId2"/>
    <p:sldId id="311" r:id="rId3"/>
    <p:sldId id="312" r:id="rId4"/>
    <p:sldId id="286" r:id="rId5"/>
    <p:sldId id="287" r:id="rId6"/>
    <p:sldId id="313" r:id="rId7"/>
    <p:sldId id="288" r:id="rId8"/>
    <p:sldId id="289" r:id="rId9"/>
    <p:sldId id="290" r:id="rId10"/>
    <p:sldId id="293" r:id="rId11"/>
    <p:sldId id="294" r:id="rId12"/>
    <p:sldId id="296" r:id="rId13"/>
    <p:sldId id="297" r:id="rId14"/>
    <p:sldId id="299" r:id="rId15"/>
    <p:sldId id="301" r:id="rId16"/>
    <p:sldId id="314" r:id="rId17"/>
    <p:sldId id="304" r:id="rId18"/>
    <p:sldId id="305" r:id="rId19"/>
    <p:sldId id="306" r:id="rId20"/>
    <p:sldId id="307" r:id="rId21"/>
    <p:sldId id="308" r:id="rId22"/>
    <p:sldId id="309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2C8D4-67F6-4B24-856C-74F67091FD3D}" type="datetimeFigureOut">
              <a:rPr lang="tr-TR" smtClean="0"/>
              <a:t>19.02.2017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CA348-60C7-4CAC-BA86-0244B4093C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7881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63273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662310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763170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19858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669195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570688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212592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Notes Placeholder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0803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19.02.2017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7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19.02.2017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33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DD50261-F88B-4BC0-A65D-D238C08F575D}" type="datetimeFigureOut">
              <a:rPr lang="tr-TR" smtClean="0"/>
              <a:t>19.02.2017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16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19.02.2017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16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19.02.2017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933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19.02.2017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7871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19.02.2017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1606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19.02.2017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86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19.02.2017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47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19.02.2017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92463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0261-F88B-4BC0-A65D-D238C08F575D}" type="datetimeFigureOut">
              <a:rPr lang="tr-TR" smtClean="0"/>
              <a:t>19.02.2017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3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DD50261-F88B-4BC0-A65D-D238C08F575D}" type="datetimeFigureOut">
              <a:rPr lang="tr-TR" smtClean="0"/>
              <a:t>19.02.2017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36F17DC-9DB6-4977-8BAB-5BB463B6CD0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216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altLang="tr-TR" smtClean="0"/>
              <a:t>SAYISAL VERİ HABERLEŞMESİ</a:t>
            </a:r>
          </a:p>
        </p:txBody>
      </p:sp>
      <p:sp>
        <p:nvSpPr>
          <p:cNvPr id="4099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996251"/>
            <a:ext cx="9144000" cy="521962"/>
          </a:xfrm>
        </p:spPr>
        <p:txBody>
          <a:bodyPr>
            <a:normAutofit/>
          </a:bodyPr>
          <a:lstStyle/>
          <a:p>
            <a:r>
              <a:rPr lang="tr-TR" altLang="tr-TR" sz="2800" dirty="0" smtClean="0">
                <a:solidFill>
                  <a:schemeClr val="bg1"/>
                </a:solidFill>
              </a:rPr>
              <a:t>GİRİŞ</a:t>
            </a:r>
          </a:p>
        </p:txBody>
      </p:sp>
    </p:spTree>
    <p:extLst>
      <p:ext uri="{BB962C8B-B14F-4D97-AF65-F5344CB8AC3E}">
        <p14:creationId xmlns:p14="http://schemas.microsoft.com/office/powerpoint/2010/main" val="255928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Unvan 1"/>
          <p:cNvSpPr>
            <a:spLocks noGrp="1"/>
          </p:cNvSpPr>
          <p:nvPr>
            <p:ph type="title"/>
          </p:nvPr>
        </p:nvSpPr>
        <p:spPr>
          <a:xfrm>
            <a:off x="1169035" y="773704"/>
            <a:ext cx="9784080" cy="667169"/>
          </a:xfrm>
        </p:spPr>
        <p:txBody>
          <a:bodyPr/>
          <a:lstStyle/>
          <a:p>
            <a:pPr algn="ctr"/>
            <a:r>
              <a:rPr lang="tr-TR" altLang="tr-TR" dirty="0" smtClean="0"/>
              <a:t>Haberleşme </a:t>
            </a:r>
            <a:r>
              <a:rPr lang="tr-TR" altLang="tr-TR" dirty="0" smtClean="0"/>
              <a:t>Modeli</a:t>
            </a:r>
          </a:p>
        </p:txBody>
      </p:sp>
      <p:pic>
        <p:nvPicPr>
          <p:cNvPr id="12291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778"/>
            <a:ext cx="7702550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66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Unvan 1"/>
          <p:cNvSpPr>
            <a:spLocks noGrp="1"/>
          </p:cNvSpPr>
          <p:nvPr>
            <p:ph type="title"/>
          </p:nvPr>
        </p:nvSpPr>
        <p:spPr>
          <a:xfrm>
            <a:off x="1203960" y="662866"/>
            <a:ext cx="9784080" cy="694879"/>
          </a:xfrm>
        </p:spPr>
        <p:txBody>
          <a:bodyPr>
            <a:normAutofit/>
          </a:bodyPr>
          <a:lstStyle/>
          <a:p>
            <a:r>
              <a:rPr lang="tr-TR" altLang="tr-TR" sz="3600" dirty="0" smtClean="0"/>
              <a:t>Basitleştirilmiş Veri Haberleşmesi </a:t>
            </a:r>
            <a:r>
              <a:rPr lang="tr-TR" altLang="tr-TR" sz="3600" dirty="0" smtClean="0"/>
              <a:t>Modeli</a:t>
            </a:r>
          </a:p>
        </p:txBody>
      </p:sp>
      <p:pic>
        <p:nvPicPr>
          <p:cNvPr id="1331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571173"/>
            <a:ext cx="7086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01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>
          <a:xfrm>
            <a:off x="1774824" y="481301"/>
            <a:ext cx="8642350" cy="1143001"/>
          </a:xfrm>
          <a:noFill/>
        </p:spPr>
        <p:txBody>
          <a:bodyPr/>
          <a:lstStyle/>
          <a:p>
            <a:pPr algn="ctr" eaLnBrk="1" hangingPunct="1"/>
            <a:r>
              <a:rPr lang="tr-TR" altLang="tr-TR" sz="3200" dirty="0" smtClean="0"/>
              <a:t>GENEL Haberleşme </a:t>
            </a:r>
            <a:r>
              <a:rPr lang="tr-TR" altLang="tr-TR" sz="3200" dirty="0"/>
              <a:t>Sistemi </a:t>
            </a:r>
            <a:br>
              <a:rPr lang="tr-TR" altLang="tr-TR" sz="3200" dirty="0"/>
            </a:br>
            <a:r>
              <a:rPr lang="tr-TR" altLang="tr-TR" sz="3200" dirty="0"/>
              <a:t>(</a:t>
            </a:r>
            <a:r>
              <a:rPr lang="tr-TR" altLang="tr-TR" sz="2000" dirty="0"/>
              <a:t>Kaynak: </a:t>
            </a:r>
            <a:r>
              <a:rPr lang="tr-TR" altLang="tr-TR" sz="2000" dirty="0" err="1"/>
              <a:t>Digital</a:t>
            </a:r>
            <a:r>
              <a:rPr lang="tr-TR" altLang="tr-TR" sz="2000" dirty="0"/>
              <a:t> Communications, B. </a:t>
            </a:r>
            <a:r>
              <a:rPr lang="tr-TR" altLang="tr-TR" sz="2000" dirty="0" err="1"/>
              <a:t>Sklar</a:t>
            </a:r>
            <a:r>
              <a:rPr lang="tr-TR" altLang="tr-TR" sz="3200" dirty="0"/>
              <a:t>)</a:t>
            </a:r>
            <a:endParaRPr lang="en-GB" altLang="tr-TR" sz="3200" dirty="0"/>
          </a:p>
        </p:txBody>
      </p:sp>
      <p:pic>
        <p:nvPicPr>
          <p:cNvPr id="15363" name="Picture 5" descr="fbbb2c1e0842d00a5c108ee442df040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117" y="1960276"/>
            <a:ext cx="6425765" cy="478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62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3960" y="607449"/>
            <a:ext cx="9784080" cy="953497"/>
          </a:xfrm>
        </p:spPr>
        <p:txBody>
          <a:bodyPr/>
          <a:lstStyle/>
          <a:p>
            <a:pPr algn="ctr" eaLnBrk="1" hangingPunct="1"/>
            <a:r>
              <a:rPr lang="tr-TR" altLang="tr-TR" sz="3200" dirty="0"/>
              <a:t>Sayısal Haberleşme Alıcı-verici birimi</a:t>
            </a:r>
            <a:br>
              <a:rPr lang="tr-TR" altLang="tr-TR" sz="3200" dirty="0"/>
            </a:br>
            <a:r>
              <a:rPr lang="tr-TR" altLang="tr-TR" sz="3200" dirty="0"/>
              <a:t> (</a:t>
            </a:r>
            <a:r>
              <a:rPr lang="tr-TR" altLang="tr-TR" sz="2000" dirty="0"/>
              <a:t>Kaynak: </a:t>
            </a:r>
            <a:r>
              <a:rPr lang="tr-TR" altLang="tr-TR" sz="2000" dirty="0" err="1"/>
              <a:t>Digital</a:t>
            </a:r>
            <a:r>
              <a:rPr lang="tr-TR" altLang="tr-TR" sz="2000" dirty="0"/>
              <a:t> Communications, I. </a:t>
            </a:r>
            <a:r>
              <a:rPr lang="tr-TR" altLang="tr-TR" sz="2000" dirty="0" err="1"/>
              <a:t>Glover</a:t>
            </a:r>
            <a:r>
              <a:rPr lang="tr-TR" altLang="tr-TR" sz="3200" dirty="0"/>
              <a:t>)</a:t>
            </a:r>
            <a:endParaRPr lang="en-GB" altLang="tr-TR" sz="3200" dirty="0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805231"/>
              </p:ext>
            </p:extLst>
          </p:nvPr>
        </p:nvGraphicFramePr>
        <p:xfrm>
          <a:off x="1524000" y="2116715"/>
          <a:ext cx="9144000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CorelDRAW" r:id="rId3" imgW="4810125" imgH="1981200" progId="CorelDRAW.Graphic.9">
                  <p:embed/>
                </p:oleObj>
              </mc:Choice>
              <mc:Fallback>
                <p:oleObj name="CorelDRAW" r:id="rId3" imgW="4810125" imgH="1981200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16715"/>
                        <a:ext cx="9144000" cy="375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5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title"/>
          </p:nvPr>
        </p:nvSpPr>
        <p:spPr>
          <a:xfrm>
            <a:off x="1864228" y="411452"/>
            <a:ext cx="8278813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tr-TR" altLang="tr-TR" sz="3200" dirty="0" smtClean="0"/>
              <a:t>TEMEL SAYISAL HABERLEŞME DÖNÜŞÜMLERİ</a:t>
            </a:r>
            <a:br>
              <a:rPr lang="tr-TR" altLang="tr-TR" sz="3200" dirty="0" smtClean="0"/>
            </a:br>
            <a:r>
              <a:rPr lang="tr-TR" altLang="tr-TR" sz="2800" dirty="0" smtClean="0"/>
              <a:t>(</a:t>
            </a:r>
            <a:r>
              <a:rPr lang="tr-TR" altLang="tr-TR" sz="1800" dirty="0" smtClean="0"/>
              <a:t>Kaynak</a:t>
            </a:r>
            <a:r>
              <a:rPr lang="tr-TR" altLang="tr-TR" sz="1800" dirty="0"/>
              <a:t>: </a:t>
            </a:r>
            <a:r>
              <a:rPr lang="tr-TR" altLang="tr-TR" sz="1800" dirty="0" err="1"/>
              <a:t>Digital</a:t>
            </a:r>
            <a:r>
              <a:rPr lang="tr-TR" altLang="tr-TR" sz="1800" dirty="0"/>
              <a:t> Communications, B. </a:t>
            </a:r>
            <a:r>
              <a:rPr lang="tr-TR" altLang="tr-TR" sz="1800" dirty="0" err="1"/>
              <a:t>Sklar</a:t>
            </a:r>
            <a:r>
              <a:rPr lang="tr-TR" altLang="tr-TR" sz="2800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721" y="2029113"/>
            <a:ext cx="850582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5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bject 3"/>
          <p:cNvSpPr txBox="1">
            <a:spLocks noChangeArrowheads="1"/>
          </p:cNvSpPr>
          <p:nvPr/>
        </p:nvSpPr>
        <p:spPr bwMode="auto">
          <a:xfrm>
            <a:off x="2206481" y="2359171"/>
            <a:ext cx="7709188" cy="3398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03213" indent="-292100">
              <a:spcBef>
                <a:spcPct val="20000"/>
              </a:spcBef>
              <a:buChar char="•"/>
              <a:tabLst>
                <a:tab pos="3032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46113" indent="-244475">
              <a:spcBef>
                <a:spcPct val="20000"/>
              </a:spcBef>
              <a:buChar char="–"/>
              <a:tabLst>
                <a:tab pos="3032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032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Clr>
                <a:srgbClr val="0000FF"/>
              </a:buClr>
              <a:buSzPct val="96000"/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Özel standartlar, kullanıcıları aynı üreticinin ürünlerine bağlarken, açık standartlar kullanıcıya daha fazla seçenek sunar</a:t>
            </a:r>
            <a:r>
              <a:rPr lang="tr-TR" altLang="tr-TR" sz="1600" dirty="0" smtClean="0">
                <a:solidFill>
                  <a:schemeClr val="bg1"/>
                </a:solidFill>
              </a:rPr>
              <a:t>.</a:t>
            </a:r>
          </a:p>
          <a:p>
            <a:pPr marL="11113" indent="0" algn="just">
              <a:lnSpc>
                <a:spcPct val="90000"/>
              </a:lnSpc>
              <a:spcBef>
                <a:spcPct val="0"/>
              </a:spcBef>
              <a:buClr>
                <a:srgbClr val="0000FF"/>
              </a:buClr>
              <a:buSzPct val="96000"/>
              <a:buNone/>
            </a:pPr>
            <a:endParaRPr lang="tr-TR" altLang="tr-TR" sz="1600" dirty="0">
              <a:solidFill>
                <a:schemeClr val="bg1"/>
              </a:solidFill>
            </a:endParaRPr>
          </a:p>
          <a:p>
            <a:pPr algn="just">
              <a:lnSpc>
                <a:spcPts val="2200"/>
              </a:lnSpc>
              <a:spcBef>
                <a:spcPts val="525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Burada hangi üreticinin yazılımını yada donanımını kullandığını önemli olmaz</a:t>
            </a:r>
            <a:r>
              <a:rPr lang="tr-TR" altLang="tr-TR" sz="16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ts val="2200"/>
              </a:lnSpc>
              <a:spcBef>
                <a:spcPts val="525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endParaRPr lang="tr-TR" altLang="tr-TR" sz="1600" dirty="0">
              <a:solidFill>
                <a:schemeClr val="bg1"/>
              </a:solidFill>
            </a:endParaRPr>
          </a:p>
          <a:p>
            <a:pPr algn="just">
              <a:lnSpc>
                <a:spcPts val="2200"/>
              </a:lnSpc>
              <a:spcBef>
                <a:spcPts val="500"/>
              </a:spcBef>
              <a:buClr>
                <a:srgbClr val="0000FF"/>
              </a:buClr>
              <a:buSzPct val="96000"/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Açık standartlar özellikle ağ haberleşmesinde ve geniş alan ağlarında oldukça önemlidir</a:t>
            </a:r>
            <a:r>
              <a:rPr lang="tr-TR" altLang="tr-TR" sz="1600" dirty="0" smtClean="0">
                <a:solidFill>
                  <a:schemeClr val="bg1"/>
                </a:solidFill>
              </a:rPr>
              <a:t>.</a:t>
            </a:r>
          </a:p>
          <a:p>
            <a:pPr marL="11113" indent="0" algn="just">
              <a:lnSpc>
                <a:spcPts val="2200"/>
              </a:lnSpc>
              <a:spcBef>
                <a:spcPts val="500"/>
              </a:spcBef>
              <a:buClr>
                <a:srgbClr val="0000FF"/>
              </a:buClr>
              <a:buSzPct val="96000"/>
              <a:buNone/>
            </a:pPr>
            <a:endParaRPr lang="tr-TR" altLang="tr-TR" sz="1600" dirty="0">
              <a:solidFill>
                <a:schemeClr val="bg1"/>
              </a:solidFill>
            </a:endParaRPr>
          </a:p>
          <a:p>
            <a:pPr algn="just">
              <a:spcBef>
                <a:spcPts val="213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Üreticiler açık standartları kullanmak istemezler, ancak</a:t>
            </a:r>
          </a:p>
          <a:p>
            <a:pPr lvl="1" algn="just">
              <a:lnSpc>
                <a:spcPts val="1850"/>
              </a:lnSpc>
              <a:spcBef>
                <a:spcPts val="43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Teknoloji oldukça hızlı gelişmektedir ve üreticiler ortaya çıkan yeni aygıtları sisteme tam olarak entegre edebilecek hızda geliştirme yapamamaktadır.</a:t>
            </a:r>
          </a:p>
          <a:p>
            <a:pPr lvl="1" algn="just">
              <a:lnSpc>
                <a:spcPts val="1850"/>
              </a:lnSpc>
              <a:spcBef>
                <a:spcPts val="413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Günümüzde kullanıcılar başka üreticilerin aygıtlarını da kullanabilecekleri açık sistemleri tercih etmektedir.</a:t>
            </a:r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1169035" y="773704"/>
            <a:ext cx="9784080" cy="66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altLang="tr-TR" sz="3000" dirty="0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STANDARTLARIN SINIFLANDIRILMASI</a:t>
            </a:r>
          </a:p>
        </p:txBody>
      </p:sp>
    </p:spTree>
    <p:extLst>
      <p:ext uri="{BB962C8B-B14F-4D97-AF65-F5344CB8AC3E}">
        <p14:creationId xmlns:p14="http://schemas.microsoft.com/office/powerpoint/2010/main" val="253329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bject 3"/>
          <p:cNvSpPr txBox="1">
            <a:spLocks noChangeArrowheads="1"/>
          </p:cNvSpPr>
          <p:nvPr/>
        </p:nvSpPr>
        <p:spPr bwMode="auto">
          <a:xfrm>
            <a:off x="2206481" y="2359171"/>
            <a:ext cx="7709188" cy="349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03213" indent="-292100">
              <a:spcBef>
                <a:spcPct val="20000"/>
              </a:spcBef>
              <a:buChar char="•"/>
              <a:tabLst>
                <a:tab pos="3032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46113" indent="-244475">
              <a:spcBef>
                <a:spcPct val="20000"/>
              </a:spcBef>
              <a:buChar char="–"/>
              <a:tabLst>
                <a:tab pos="3032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032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ts val="2200"/>
              </a:lnSpc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Standartlar, Bir haberleşme aygıtının elektriksel, fiziksel ve işlemsel karakteristiklerinin tanımlanmasını sağlarlar</a:t>
            </a:r>
            <a:r>
              <a:rPr lang="tr-TR" altLang="tr-TR" sz="1600" dirty="0" smtClean="0">
                <a:solidFill>
                  <a:schemeClr val="bg1"/>
                </a:solidFill>
              </a:rPr>
              <a:t>.</a:t>
            </a:r>
          </a:p>
          <a:p>
            <a:pPr algn="just">
              <a:lnSpc>
                <a:spcPts val="2200"/>
              </a:lnSpc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endParaRPr lang="tr-TR" altLang="tr-TR" sz="1600" dirty="0">
              <a:solidFill>
                <a:schemeClr val="bg1"/>
              </a:solidFill>
            </a:endParaRPr>
          </a:p>
          <a:p>
            <a:pPr algn="just">
              <a:spcBef>
                <a:spcPts val="213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Temel avantajlar</a:t>
            </a:r>
          </a:p>
          <a:p>
            <a:pPr lvl="1" algn="just">
              <a:lnSpc>
                <a:spcPts val="1850"/>
              </a:lnSpc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400" dirty="0">
                <a:solidFill>
                  <a:schemeClr val="bg1"/>
                </a:solidFill>
              </a:rPr>
              <a:t>Değişik üreticilerin değişik aygıtları standartlar sayesinde birbirleri ile haberleşebilir. Böylece kullanıcı seçme özgürlüğüne sahip olacaktır.</a:t>
            </a:r>
          </a:p>
          <a:p>
            <a:pPr lvl="1" algn="just">
              <a:lnSpc>
                <a:spcPts val="1850"/>
              </a:lnSpc>
              <a:spcBef>
                <a:spcPts val="413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400" dirty="0">
                <a:solidFill>
                  <a:schemeClr val="bg1"/>
                </a:solidFill>
              </a:rPr>
              <a:t>Standartlar özel bir aygıt yada yazılım için büyük bir pazar oluşturur. </a:t>
            </a:r>
            <a:r>
              <a:rPr lang="tr-TR" altLang="tr-TR" sz="1400" dirty="0">
                <a:solidFill>
                  <a:schemeClr val="bg1"/>
                </a:solidFill>
              </a:rPr>
              <a:t>Buda yoğun üretimi ortaya çıkararak maliyetleri </a:t>
            </a:r>
            <a:r>
              <a:rPr lang="tr-TR" altLang="tr-TR" sz="1400" dirty="0" smtClean="0">
                <a:solidFill>
                  <a:schemeClr val="bg1"/>
                </a:solidFill>
              </a:rPr>
              <a:t>düşürür</a:t>
            </a:r>
          </a:p>
          <a:p>
            <a:pPr marL="401638" lvl="1" indent="0" algn="just">
              <a:lnSpc>
                <a:spcPts val="1850"/>
              </a:lnSpc>
              <a:spcBef>
                <a:spcPts val="413"/>
              </a:spcBef>
              <a:buClr>
                <a:srgbClr val="0000FF"/>
              </a:buClr>
              <a:buNone/>
            </a:pPr>
            <a:endParaRPr lang="tr-TR" altLang="tr-TR" sz="1400" dirty="0">
              <a:solidFill>
                <a:schemeClr val="bg1"/>
              </a:solidFill>
            </a:endParaRPr>
          </a:p>
          <a:p>
            <a:pPr algn="just">
              <a:spcBef>
                <a:spcPts val="213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Temel Dezavantajlar</a:t>
            </a:r>
          </a:p>
          <a:p>
            <a:pPr lvl="1" algn="just">
              <a:lnSpc>
                <a:spcPts val="1850"/>
              </a:lnSpc>
              <a:spcBef>
                <a:spcPts val="43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400" dirty="0">
                <a:solidFill>
                  <a:schemeClr val="bg1"/>
                </a:solidFill>
              </a:rPr>
              <a:t>Komiteler yavaş çalışırlar. Standart oluşturulduğunda, yeniden gözden geçirilmeleri, yada tamamen eskimiş olabilirler. Yeni ve daha etkin tekniklerin oluşmuş olması mümkündür.</a:t>
            </a:r>
          </a:p>
          <a:p>
            <a:pPr lvl="1" algn="just">
              <a:spcBef>
                <a:spcPts val="175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400" dirty="0">
                <a:solidFill>
                  <a:schemeClr val="bg1"/>
                </a:solidFill>
              </a:rPr>
              <a:t>Teknolojideki gelişmeler katı standartlar </a:t>
            </a:r>
            <a:r>
              <a:rPr lang="tr-TR" altLang="tr-TR" sz="1400" dirty="0" smtClean="0">
                <a:solidFill>
                  <a:schemeClr val="bg1"/>
                </a:solidFill>
              </a:rPr>
              <a:t>nedeniyle, yavaşlayabilir.</a:t>
            </a:r>
            <a:endParaRPr lang="tr-TR" altLang="tr-TR" sz="1400" dirty="0">
              <a:solidFill>
                <a:schemeClr val="bg1"/>
              </a:solidFill>
            </a:endParaRPr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1169035" y="773704"/>
            <a:ext cx="9784080" cy="667169"/>
          </a:xfrm>
        </p:spPr>
        <p:txBody>
          <a:bodyPr/>
          <a:lstStyle/>
          <a:p>
            <a:pPr algn="ctr"/>
            <a:r>
              <a:rPr lang="tr-TR" altLang="tr-TR" sz="3000" dirty="0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STANDARTLARIN</a:t>
            </a:r>
            <a:r>
              <a:rPr lang="tr-TR" altLang="tr-TR" dirty="0" smtClean="0"/>
              <a:t> </a:t>
            </a:r>
            <a:r>
              <a:rPr lang="tr-TR" altLang="tr-TR" sz="3000" dirty="0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SINIFLANDIRILMASI</a:t>
            </a:r>
          </a:p>
        </p:txBody>
      </p:sp>
    </p:spTree>
    <p:extLst>
      <p:ext uri="{BB962C8B-B14F-4D97-AF65-F5344CB8AC3E}">
        <p14:creationId xmlns:p14="http://schemas.microsoft.com/office/powerpoint/2010/main" val="333158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2"/>
          <p:cNvSpPr>
            <a:spLocks noGrp="1"/>
          </p:cNvSpPr>
          <p:nvPr>
            <p:ph type="title"/>
          </p:nvPr>
        </p:nvSpPr>
        <p:spPr>
          <a:xfrm>
            <a:off x="1080655" y="719324"/>
            <a:ext cx="10196945" cy="788036"/>
          </a:xfrm>
        </p:spPr>
        <p:txBody>
          <a:bodyPr vert="horz" wrap="square" lIns="0" tIns="0" rIns="0" bIns="0" rtlCol="0" anchor="ctr">
            <a:spAutoFit/>
          </a:bodyPr>
          <a:lstStyle/>
          <a:p>
            <a:pPr marL="9525" algn="ctr"/>
            <a:r>
              <a:rPr lang="tr-TR" altLang="tr-TR" sz="3000" dirty="0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Veri Haberleşmesi alanındaki önemli Standardizasyon </a:t>
            </a:r>
            <a:r>
              <a:rPr lang="tr-TR" altLang="tr-TR" sz="3000" dirty="0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kuruluşları</a:t>
            </a:r>
            <a:endParaRPr lang="tr-TR" altLang="tr-TR" sz="3000" dirty="0"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7651" name="object 3"/>
          <p:cNvSpPr txBox="1">
            <a:spLocks noChangeArrowheads="1"/>
          </p:cNvSpPr>
          <p:nvPr/>
        </p:nvSpPr>
        <p:spPr bwMode="auto">
          <a:xfrm>
            <a:off x="2644775" y="2152651"/>
            <a:ext cx="8300316" cy="366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03213" indent="-292100">
              <a:spcBef>
                <a:spcPct val="20000"/>
              </a:spcBef>
              <a:buChar char="•"/>
              <a:tabLst>
                <a:tab pos="3032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46113" indent="-244475">
              <a:spcBef>
                <a:spcPct val="20000"/>
              </a:spcBef>
              <a:buChar char="–"/>
              <a:tabLst>
                <a:tab pos="3032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032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1113" indent="0" algn="just">
              <a:lnSpc>
                <a:spcPts val="2200"/>
              </a:lnSpc>
              <a:spcBef>
                <a:spcPct val="0"/>
              </a:spcBef>
              <a:buClr>
                <a:srgbClr val="0000FF"/>
              </a:buClr>
              <a:buNone/>
            </a:pPr>
            <a:r>
              <a:rPr lang="tr-TR" altLang="tr-TR" sz="1600" dirty="0">
                <a:solidFill>
                  <a:schemeClr val="bg1"/>
                </a:solidFill>
              </a:rPr>
              <a:t>Haberleşme ve özelliklede veri haberleşmesi alanındaki önemli standardizasyon </a:t>
            </a:r>
            <a:r>
              <a:rPr lang="tr-TR" altLang="tr-TR" sz="1600" dirty="0" smtClean="0">
                <a:solidFill>
                  <a:schemeClr val="bg1"/>
                </a:solidFill>
              </a:rPr>
              <a:t>kuruşlar:</a:t>
            </a:r>
          </a:p>
          <a:p>
            <a:pPr marL="11113" lvl="1" indent="0" algn="just">
              <a:lnSpc>
                <a:spcPts val="2200"/>
              </a:lnSpc>
              <a:spcBef>
                <a:spcPct val="0"/>
              </a:spcBef>
              <a:buClr>
                <a:srgbClr val="0000FF"/>
              </a:buClr>
              <a:buNone/>
            </a:pPr>
            <a:endParaRPr lang="tr-TR" altLang="tr-TR" sz="1600" dirty="0">
              <a:solidFill>
                <a:schemeClr val="bg1"/>
              </a:solidFill>
            </a:endParaRPr>
          </a:p>
          <a:p>
            <a:pPr marL="303213" lvl="1" indent="-292100" algn="just">
              <a:lnSpc>
                <a:spcPts val="2200"/>
              </a:lnSpc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b="1" dirty="0" smtClean="0">
                <a:solidFill>
                  <a:schemeClr val="bg1"/>
                </a:solidFill>
              </a:rPr>
              <a:t>ISO </a:t>
            </a:r>
            <a:r>
              <a:rPr lang="tr-TR" altLang="tr-TR" sz="1600" dirty="0">
                <a:solidFill>
                  <a:schemeClr val="bg1"/>
                </a:solidFill>
              </a:rPr>
              <a:t>(</a:t>
            </a:r>
            <a:r>
              <a:rPr lang="tr-TR" sz="1600" dirty="0">
                <a:solidFill>
                  <a:schemeClr val="bg1"/>
                </a:solidFill>
              </a:rPr>
              <a:t>International </a:t>
            </a:r>
            <a:r>
              <a:rPr lang="tr-TR" sz="1600" dirty="0" err="1">
                <a:solidFill>
                  <a:schemeClr val="bg1"/>
                </a:solidFill>
              </a:rPr>
              <a:t>Standarts</a:t>
            </a:r>
            <a:r>
              <a:rPr lang="tr-TR" sz="1600" dirty="0">
                <a:solidFill>
                  <a:schemeClr val="bg1"/>
                </a:solidFill>
              </a:rPr>
              <a:t> </a:t>
            </a:r>
            <a:r>
              <a:rPr lang="tr-TR" sz="1600" dirty="0" err="1">
                <a:solidFill>
                  <a:schemeClr val="bg1"/>
                </a:solidFill>
              </a:rPr>
              <a:t>Organization</a:t>
            </a:r>
            <a:r>
              <a:rPr lang="tr-TR" sz="1600" dirty="0">
                <a:solidFill>
                  <a:schemeClr val="bg1"/>
                </a:solidFill>
              </a:rPr>
              <a:t> </a:t>
            </a:r>
            <a:r>
              <a:rPr lang="tr-TR" altLang="tr-TR" sz="1600" dirty="0" smtClean="0">
                <a:solidFill>
                  <a:schemeClr val="bg1"/>
                </a:solidFill>
              </a:rPr>
              <a:t>)</a:t>
            </a:r>
          </a:p>
          <a:p>
            <a:pPr marL="303213" lvl="1" indent="-292100" algn="just">
              <a:lnSpc>
                <a:spcPts val="2200"/>
              </a:lnSpc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endParaRPr lang="tr-TR" altLang="tr-TR" sz="1600" dirty="0">
              <a:solidFill>
                <a:schemeClr val="bg1"/>
              </a:solidFill>
            </a:endParaRPr>
          </a:p>
          <a:p>
            <a:pPr marL="303213" lvl="1" indent="-292100" algn="just">
              <a:lnSpc>
                <a:spcPts val="2200"/>
              </a:lnSpc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b="1" dirty="0" smtClean="0">
                <a:solidFill>
                  <a:schemeClr val="bg1"/>
                </a:solidFill>
              </a:rPr>
              <a:t>ITU </a:t>
            </a:r>
            <a:r>
              <a:rPr lang="tr-TR" altLang="tr-TR" sz="1600" dirty="0">
                <a:solidFill>
                  <a:schemeClr val="bg1"/>
                </a:solidFill>
              </a:rPr>
              <a:t>(</a:t>
            </a:r>
            <a:r>
              <a:rPr lang="tr-TR" sz="1600" dirty="0">
                <a:solidFill>
                  <a:schemeClr val="bg1"/>
                </a:solidFill>
              </a:rPr>
              <a:t>International </a:t>
            </a:r>
            <a:r>
              <a:rPr lang="tr-TR" sz="1600" dirty="0" err="1">
                <a:solidFill>
                  <a:schemeClr val="bg1"/>
                </a:solidFill>
              </a:rPr>
              <a:t>Telecommunication</a:t>
            </a:r>
            <a:r>
              <a:rPr lang="tr-TR" sz="1600" dirty="0">
                <a:solidFill>
                  <a:schemeClr val="bg1"/>
                </a:solidFill>
              </a:rPr>
              <a:t> </a:t>
            </a:r>
            <a:r>
              <a:rPr lang="tr-TR" sz="1600" dirty="0" err="1">
                <a:solidFill>
                  <a:schemeClr val="bg1"/>
                </a:solidFill>
              </a:rPr>
              <a:t>Union</a:t>
            </a:r>
            <a:r>
              <a:rPr lang="tr-TR" altLang="tr-TR" sz="1600" dirty="0" smtClean="0">
                <a:solidFill>
                  <a:schemeClr val="bg1"/>
                </a:solidFill>
              </a:rPr>
              <a:t>)</a:t>
            </a:r>
          </a:p>
          <a:p>
            <a:pPr marL="303213" lvl="1" indent="-292100" algn="just">
              <a:lnSpc>
                <a:spcPts val="2200"/>
              </a:lnSpc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endParaRPr lang="tr-TR" altLang="tr-TR" sz="1600" dirty="0">
              <a:solidFill>
                <a:schemeClr val="bg1"/>
              </a:solidFill>
            </a:endParaRPr>
          </a:p>
          <a:p>
            <a:pPr marL="303213" lvl="1" indent="-292100" algn="just">
              <a:lnSpc>
                <a:spcPts val="2200"/>
              </a:lnSpc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b="1" dirty="0" smtClean="0">
                <a:solidFill>
                  <a:schemeClr val="bg1"/>
                </a:solidFill>
              </a:rPr>
              <a:t>IEEE (</a:t>
            </a:r>
            <a:r>
              <a:rPr lang="en-US" sz="1600" dirty="0" err="1">
                <a:solidFill>
                  <a:schemeClr val="bg1"/>
                </a:solidFill>
              </a:rPr>
              <a:t>Instute</a:t>
            </a:r>
            <a:r>
              <a:rPr lang="en-US" sz="1600" dirty="0">
                <a:solidFill>
                  <a:schemeClr val="bg1"/>
                </a:solidFill>
              </a:rPr>
              <a:t> of Electrical and Electronics </a:t>
            </a:r>
            <a:r>
              <a:rPr lang="en-US" sz="1600" dirty="0" smtClean="0">
                <a:solidFill>
                  <a:schemeClr val="bg1"/>
                </a:solidFill>
              </a:rPr>
              <a:t>Engineers</a:t>
            </a:r>
            <a:r>
              <a:rPr lang="tr-TR" sz="1600" dirty="0" smtClean="0">
                <a:solidFill>
                  <a:schemeClr val="bg1"/>
                </a:solidFill>
              </a:rPr>
              <a:t>  / 802.X </a:t>
            </a:r>
            <a:r>
              <a:rPr lang="tr-TR" sz="1600" dirty="0">
                <a:solidFill>
                  <a:schemeClr val="bg1"/>
                </a:solidFill>
              </a:rPr>
              <a:t>LAN</a:t>
            </a:r>
            <a:r>
              <a:rPr lang="tr-TR" altLang="tr-TR" sz="1600" dirty="0" smtClean="0">
                <a:solidFill>
                  <a:schemeClr val="bg1"/>
                </a:solidFill>
              </a:rPr>
              <a:t>)</a:t>
            </a:r>
          </a:p>
          <a:p>
            <a:pPr marL="303213" lvl="1" indent="-292100" algn="just">
              <a:lnSpc>
                <a:spcPts val="2200"/>
              </a:lnSpc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endParaRPr lang="tr-TR" altLang="tr-TR" sz="1600" dirty="0" smtClean="0">
              <a:solidFill>
                <a:schemeClr val="bg1"/>
              </a:solidFill>
            </a:endParaRPr>
          </a:p>
          <a:p>
            <a:pPr marL="303213" lvl="1" indent="-292100" algn="just">
              <a:lnSpc>
                <a:spcPts val="2200"/>
              </a:lnSpc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sz="1600" b="1" dirty="0">
                <a:solidFill>
                  <a:schemeClr val="bg1"/>
                </a:solidFill>
              </a:rPr>
              <a:t>ANSI</a:t>
            </a:r>
            <a:r>
              <a:rPr lang="tr-TR" sz="1600" b="1" dirty="0"/>
              <a:t> </a:t>
            </a:r>
            <a:r>
              <a:rPr lang="tr-TR" sz="1600" dirty="0">
                <a:solidFill>
                  <a:schemeClr val="bg1"/>
                </a:solidFill>
              </a:rPr>
              <a:t>(</a:t>
            </a:r>
            <a:r>
              <a:rPr lang="tr-TR" sz="1600" dirty="0" err="1">
                <a:solidFill>
                  <a:schemeClr val="bg1"/>
                </a:solidFill>
              </a:rPr>
              <a:t>American</a:t>
            </a:r>
            <a:r>
              <a:rPr lang="tr-TR" sz="1600" dirty="0">
                <a:solidFill>
                  <a:schemeClr val="bg1"/>
                </a:solidFill>
              </a:rPr>
              <a:t> </a:t>
            </a:r>
            <a:r>
              <a:rPr lang="tr-TR" sz="1600" dirty="0" err="1">
                <a:solidFill>
                  <a:schemeClr val="bg1"/>
                </a:solidFill>
              </a:rPr>
              <a:t>National</a:t>
            </a:r>
            <a:r>
              <a:rPr lang="tr-TR" sz="1600" dirty="0">
                <a:solidFill>
                  <a:schemeClr val="bg1"/>
                </a:solidFill>
              </a:rPr>
              <a:t> Standart </a:t>
            </a:r>
            <a:r>
              <a:rPr lang="tr-TR" sz="1600" dirty="0" err="1">
                <a:solidFill>
                  <a:schemeClr val="bg1"/>
                </a:solidFill>
              </a:rPr>
              <a:t>Instutute</a:t>
            </a:r>
            <a:r>
              <a:rPr lang="tr-TR" sz="1600" dirty="0" smtClean="0">
                <a:solidFill>
                  <a:schemeClr val="bg1"/>
                </a:solidFill>
              </a:rPr>
              <a:t>)</a:t>
            </a:r>
          </a:p>
          <a:p>
            <a:pPr marL="303213" lvl="1" indent="-292100" algn="just">
              <a:lnSpc>
                <a:spcPts val="2200"/>
              </a:lnSpc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endParaRPr lang="tr-TR" altLang="tr-TR" sz="1600" dirty="0">
              <a:solidFill>
                <a:schemeClr val="bg1"/>
              </a:solidFill>
            </a:endParaRPr>
          </a:p>
          <a:p>
            <a:pPr marL="303213" lvl="1" indent="-292100" algn="just">
              <a:lnSpc>
                <a:spcPts val="2200"/>
              </a:lnSpc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b="1" dirty="0" smtClean="0">
                <a:solidFill>
                  <a:schemeClr val="bg1"/>
                </a:solidFill>
              </a:rPr>
              <a:t>EIA </a:t>
            </a:r>
            <a:r>
              <a:rPr lang="tr-TR" altLang="tr-TR" sz="1600" dirty="0">
                <a:solidFill>
                  <a:schemeClr val="bg1"/>
                </a:solidFill>
              </a:rPr>
              <a:t>(</a:t>
            </a:r>
            <a:r>
              <a:rPr lang="tr-TR" sz="1600" dirty="0">
                <a:solidFill>
                  <a:schemeClr val="bg1"/>
                </a:solidFill>
              </a:rPr>
              <a:t>Electronic </a:t>
            </a:r>
            <a:r>
              <a:rPr lang="tr-TR" sz="1600" dirty="0" err="1">
                <a:solidFill>
                  <a:schemeClr val="bg1"/>
                </a:solidFill>
              </a:rPr>
              <a:t>Industries</a:t>
            </a:r>
            <a:r>
              <a:rPr lang="tr-TR" sz="1600" dirty="0">
                <a:solidFill>
                  <a:schemeClr val="bg1"/>
                </a:solidFill>
              </a:rPr>
              <a:t> </a:t>
            </a:r>
            <a:r>
              <a:rPr lang="tr-TR" sz="1600" dirty="0" err="1">
                <a:solidFill>
                  <a:schemeClr val="bg1"/>
                </a:solidFill>
              </a:rPr>
              <a:t>Association</a:t>
            </a:r>
            <a:r>
              <a:rPr lang="tr-TR" altLang="tr-TR" sz="1600" dirty="0" smtClean="0">
                <a:solidFill>
                  <a:schemeClr val="bg1"/>
                </a:solidFill>
              </a:rPr>
              <a:t>)</a:t>
            </a:r>
          </a:p>
          <a:p>
            <a:pPr marL="303213" lvl="1" indent="-292100" algn="just">
              <a:lnSpc>
                <a:spcPts val="2200"/>
              </a:lnSpc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endParaRPr lang="tr-TR" altLang="tr-TR" sz="1600" dirty="0">
              <a:solidFill>
                <a:schemeClr val="bg1"/>
              </a:solidFill>
            </a:endParaRPr>
          </a:p>
          <a:p>
            <a:pPr marL="303213" lvl="1" indent="-292100" algn="just">
              <a:lnSpc>
                <a:spcPts val="2200"/>
              </a:lnSpc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b="1" dirty="0" smtClean="0">
                <a:solidFill>
                  <a:schemeClr val="bg1"/>
                </a:solidFill>
              </a:rPr>
              <a:t>ETSI</a:t>
            </a:r>
            <a:r>
              <a:rPr lang="tr-TR" altLang="tr-TR" sz="1600" dirty="0" smtClean="0">
                <a:solidFill>
                  <a:schemeClr val="bg1"/>
                </a:solidFill>
              </a:rPr>
              <a:t> (</a:t>
            </a:r>
            <a:r>
              <a:rPr lang="tr-TR" sz="1600" dirty="0" err="1">
                <a:solidFill>
                  <a:schemeClr val="bg1"/>
                </a:solidFill>
              </a:rPr>
              <a:t>European</a:t>
            </a:r>
            <a:r>
              <a:rPr lang="tr-TR" sz="1600" dirty="0">
                <a:solidFill>
                  <a:schemeClr val="bg1"/>
                </a:solidFill>
              </a:rPr>
              <a:t> </a:t>
            </a:r>
            <a:r>
              <a:rPr lang="tr-TR" sz="1600" dirty="0" err="1">
                <a:solidFill>
                  <a:schemeClr val="bg1"/>
                </a:solidFill>
              </a:rPr>
              <a:t>Telecommunications</a:t>
            </a:r>
            <a:r>
              <a:rPr lang="tr-TR" sz="1600" dirty="0">
                <a:solidFill>
                  <a:schemeClr val="bg1"/>
                </a:solidFill>
              </a:rPr>
              <a:t> </a:t>
            </a:r>
            <a:r>
              <a:rPr lang="tr-TR" sz="1600" dirty="0" err="1">
                <a:solidFill>
                  <a:schemeClr val="bg1"/>
                </a:solidFill>
              </a:rPr>
              <a:t>Standards</a:t>
            </a:r>
            <a:r>
              <a:rPr lang="tr-TR" sz="1600" dirty="0">
                <a:solidFill>
                  <a:schemeClr val="bg1"/>
                </a:solidFill>
              </a:rPr>
              <a:t> </a:t>
            </a:r>
            <a:r>
              <a:rPr lang="tr-TR" sz="1600" dirty="0" err="1">
                <a:solidFill>
                  <a:schemeClr val="bg1"/>
                </a:solidFill>
              </a:rPr>
              <a:t>Institute</a:t>
            </a:r>
            <a:r>
              <a:rPr lang="tr-TR" altLang="tr-TR" sz="1600" dirty="0" smtClean="0">
                <a:solidFill>
                  <a:schemeClr val="bg1"/>
                </a:solidFill>
              </a:rPr>
              <a:t>)</a:t>
            </a:r>
            <a:endParaRPr lang="tr-TR" altLang="tr-T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51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bject 2"/>
          <p:cNvSpPr>
            <a:spLocks noGrp="1"/>
          </p:cNvSpPr>
          <p:nvPr>
            <p:ph type="title"/>
          </p:nvPr>
        </p:nvSpPr>
        <p:spPr>
          <a:xfrm>
            <a:off x="849745" y="975508"/>
            <a:ext cx="11000509" cy="460398"/>
          </a:xfrm>
        </p:spPr>
        <p:txBody>
          <a:bodyPr vert="horz" wrap="square" lIns="0" tIns="67325" rIns="0" bIns="0" rtlCol="0" anchor="ctr">
            <a:spAutoFit/>
          </a:bodyPr>
          <a:lstStyle/>
          <a:p>
            <a:pPr marL="161925"/>
            <a:r>
              <a:rPr lang="en-US" altLang="tr-TR" sz="3000" dirty="0" smtClean="0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ISO (</a:t>
            </a:r>
            <a:r>
              <a:rPr lang="tr-TR" altLang="tr-TR" sz="3000" dirty="0" smtClean="0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INTERNATIONAL</a:t>
            </a:r>
            <a:r>
              <a:rPr lang="en-US" altLang="tr-TR" sz="3000" dirty="0" smtClean="0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tr-TR" altLang="tr-TR" sz="3000" dirty="0" smtClean="0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STANDARDS</a:t>
            </a:r>
            <a:r>
              <a:rPr lang="en-US" altLang="tr-TR" sz="3000" dirty="0" smtClean="0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tr-TR" altLang="tr-TR" sz="3000" dirty="0" smtClean="0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ORGANIZATION</a:t>
            </a:r>
            <a:endParaRPr lang="en-US" altLang="tr-TR" sz="3000" dirty="0">
              <a:latin typeface="Arial Black" panose="020B0A04020102020204" pitchFamily="34" charset="0"/>
              <a:ea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9699" name="object 3"/>
          <p:cNvSpPr txBox="1">
            <a:spLocks noChangeArrowheads="1"/>
          </p:cNvSpPr>
          <p:nvPr/>
        </p:nvSpPr>
        <p:spPr bwMode="auto">
          <a:xfrm>
            <a:off x="2635538" y="2222500"/>
            <a:ext cx="6846888" cy="389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3213" indent="-292100">
              <a:spcBef>
                <a:spcPct val="20000"/>
              </a:spcBef>
              <a:buChar char="•"/>
              <a:tabLst>
                <a:tab pos="3032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46113" indent="-244475">
              <a:spcBef>
                <a:spcPct val="20000"/>
              </a:spcBef>
              <a:buChar char="–"/>
              <a:tabLst>
                <a:tab pos="3032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032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1946 da </a:t>
            </a:r>
            <a:r>
              <a:rPr lang="tr-TR" altLang="tr-TR" sz="1600" dirty="0" smtClean="0">
                <a:solidFill>
                  <a:schemeClr val="bg1"/>
                </a:solidFill>
              </a:rPr>
              <a:t>kurulmuştur.</a:t>
            </a:r>
            <a:endParaRPr lang="tr-TR" altLang="tr-TR" sz="16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ts val="375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ISO doğrudan bir devletler kuruluşu olmamasına rağmen, üyelerinin %70’i standardizasyon üzerine çalışan kamu kuruluşlarıdır. Geri kalanların </a:t>
            </a:r>
            <a:r>
              <a:rPr lang="tr-TR" altLang="tr-TR" sz="1600" dirty="0" err="1">
                <a:solidFill>
                  <a:schemeClr val="bg1"/>
                </a:solidFill>
              </a:rPr>
              <a:t>çoğuda</a:t>
            </a:r>
            <a:r>
              <a:rPr lang="tr-TR" altLang="tr-TR" sz="1600" dirty="0">
                <a:solidFill>
                  <a:schemeClr val="bg1"/>
                </a:solidFill>
              </a:rPr>
              <a:t>, kamu ile yakın işbirliği içinde olan kuruşlardır.</a:t>
            </a:r>
          </a:p>
          <a:p>
            <a:pPr algn="just">
              <a:spcBef>
                <a:spcPts val="18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12000 in üzerinde standart</a:t>
            </a:r>
          </a:p>
          <a:p>
            <a:pPr algn="just">
              <a:spcBef>
                <a:spcPts val="18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Bilgi Teknolojisi konusunda IEC ile ortaklık (JTC)</a:t>
            </a:r>
          </a:p>
          <a:p>
            <a:pPr algn="just">
              <a:spcBef>
                <a:spcPts val="18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ISO standardizasyon işlemi 6 temel evreden oluşur</a:t>
            </a:r>
          </a:p>
          <a:p>
            <a:pPr lvl="1" algn="just">
              <a:spcBef>
                <a:spcPts val="18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Öneri</a:t>
            </a:r>
          </a:p>
          <a:p>
            <a:pPr lvl="1" algn="just">
              <a:spcBef>
                <a:spcPts val="18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Hazırlık</a:t>
            </a:r>
          </a:p>
          <a:p>
            <a:pPr lvl="1" algn="just">
              <a:spcBef>
                <a:spcPts val="18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Komite</a:t>
            </a:r>
          </a:p>
          <a:p>
            <a:pPr lvl="1" algn="just">
              <a:spcBef>
                <a:spcPts val="18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Sunum</a:t>
            </a:r>
          </a:p>
          <a:p>
            <a:pPr lvl="1" algn="just">
              <a:spcBef>
                <a:spcPts val="18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Onaylama</a:t>
            </a:r>
          </a:p>
          <a:p>
            <a:pPr lvl="1" algn="just">
              <a:spcBef>
                <a:spcPts val="18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Yayınlama</a:t>
            </a:r>
          </a:p>
          <a:p>
            <a:pPr algn="just">
              <a:lnSpc>
                <a:spcPts val="1675"/>
              </a:lnSpc>
              <a:spcBef>
                <a:spcPts val="38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ISO </a:t>
            </a:r>
            <a:r>
              <a:rPr lang="tr-TR" altLang="tr-TR" sz="1600" dirty="0" err="1">
                <a:solidFill>
                  <a:schemeClr val="bg1"/>
                </a:solidFill>
              </a:rPr>
              <a:t>nun</a:t>
            </a:r>
            <a:r>
              <a:rPr lang="tr-TR" altLang="tr-TR" sz="1600" dirty="0">
                <a:solidFill>
                  <a:schemeClr val="bg1"/>
                </a:solidFill>
              </a:rPr>
              <a:t> veri haberleşmesindeki en büyük katkısı, OSI olmuştur. OSI, IEEE 802 standartlarının temelini oluşturur.</a:t>
            </a:r>
          </a:p>
        </p:txBody>
      </p:sp>
    </p:spTree>
    <p:extLst>
      <p:ext uri="{BB962C8B-B14F-4D97-AF65-F5344CB8AC3E}">
        <p14:creationId xmlns:p14="http://schemas.microsoft.com/office/powerpoint/2010/main" val="3706059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858576"/>
            <a:ext cx="7772400" cy="645048"/>
          </a:xfrm>
        </p:spPr>
        <p:txBody>
          <a:bodyPr vert="horz" wrap="square" lIns="0" tIns="250190" rIns="0" bIns="0" rtlCol="0" anchor="ctr">
            <a:spAutoFit/>
          </a:bodyPr>
          <a:lstStyle/>
          <a:p>
            <a:pPr marL="9525" algn="ctr"/>
            <a:r>
              <a:rPr sz="3000" dirty="0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ITU-T</a:t>
            </a:r>
          </a:p>
        </p:txBody>
      </p:sp>
      <p:sp>
        <p:nvSpPr>
          <p:cNvPr id="31747" name="object 3"/>
          <p:cNvSpPr txBox="1">
            <a:spLocks noChangeArrowheads="1"/>
          </p:cNvSpPr>
          <p:nvPr/>
        </p:nvSpPr>
        <p:spPr bwMode="auto">
          <a:xfrm>
            <a:off x="2328321" y="2187142"/>
            <a:ext cx="7535358" cy="358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03213" indent="-292100">
              <a:spcBef>
                <a:spcPct val="20000"/>
              </a:spcBef>
              <a:buChar char="•"/>
              <a:tabLst>
                <a:tab pos="3032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46113" indent="-244475">
              <a:spcBef>
                <a:spcPct val="20000"/>
              </a:spcBef>
              <a:buChar char="–"/>
              <a:tabLst>
                <a:tab pos="3032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032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ITU Birleşmiş milletlerin bir özel bir kuruluşudur.</a:t>
            </a:r>
          </a:p>
          <a:p>
            <a:pPr>
              <a:spcBef>
                <a:spcPts val="23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Üyeleri, devletlerdir.</a:t>
            </a:r>
          </a:p>
          <a:p>
            <a:pPr>
              <a:lnSpc>
                <a:spcPts val="2213"/>
              </a:lnSpc>
              <a:spcBef>
                <a:spcPts val="525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ITU-T, CCITT </a:t>
            </a:r>
            <a:r>
              <a:rPr lang="tr-TR" altLang="tr-TR" sz="1600" dirty="0" err="1">
                <a:solidFill>
                  <a:schemeClr val="bg1"/>
                </a:solidFill>
              </a:rPr>
              <a:t>nin</a:t>
            </a:r>
            <a:r>
              <a:rPr lang="tr-TR" altLang="tr-TR" sz="1600" dirty="0">
                <a:solidFill>
                  <a:schemeClr val="bg1"/>
                </a:solidFill>
              </a:rPr>
              <a:t> Mart 1993 de ITU içerisine alınmasıyla oluşmuştur.</a:t>
            </a:r>
          </a:p>
          <a:p>
            <a:pPr>
              <a:spcBef>
                <a:spcPts val="2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ITU-T 14 çalışma grubundan oluşur. Bunlar arasında</a:t>
            </a:r>
          </a:p>
          <a:p>
            <a:pPr lvl="1">
              <a:spcBef>
                <a:spcPts val="2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Ağ ve Hizmet operasyonları</a:t>
            </a:r>
          </a:p>
          <a:p>
            <a:pPr lvl="1">
              <a:spcBef>
                <a:spcPts val="2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Tarifeler ve Hesaplama yöntemleri</a:t>
            </a:r>
          </a:p>
          <a:p>
            <a:pPr lvl="1">
              <a:spcBef>
                <a:spcPts val="18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Ağ yönetimi ve bakımı</a:t>
            </a:r>
          </a:p>
          <a:p>
            <a:pPr lvl="1">
              <a:spcBef>
                <a:spcPts val="2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Veri ağları ve açık sistemler haberleşmeleri</a:t>
            </a:r>
          </a:p>
          <a:p>
            <a:pPr lvl="1">
              <a:spcBef>
                <a:spcPts val="2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İ</a:t>
            </a:r>
            <a:r>
              <a:rPr lang="tr-TR" altLang="tr-TR" sz="1600" dirty="0" smtClean="0">
                <a:solidFill>
                  <a:schemeClr val="bg1"/>
                </a:solidFill>
              </a:rPr>
              <a:t>şaretleşme </a:t>
            </a:r>
            <a:r>
              <a:rPr lang="tr-TR" altLang="tr-TR" sz="1600" dirty="0">
                <a:solidFill>
                  <a:schemeClr val="bg1"/>
                </a:solidFill>
              </a:rPr>
              <a:t>ihtiyaçları ve protokoller</a:t>
            </a:r>
          </a:p>
          <a:p>
            <a:pPr lvl="1">
              <a:spcBef>
                <a:spcPts val="2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Ağların uçtan-uca iletim performansı</a:t>
            </a:r>
          </a:p>
          <a:p>
            <a:pPr lvl="1">
              <a:spcBef>
                <a:spcPts val="2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Genel ağ özellikleri</a:t>
            </a:r>
          </a:p>
          <a:p>
            <a:pPr lvl="1">
              <a:spcBef>
                <a:spcPts val="18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Taşıyıcı ağlar, özellikleri ve aygıtları ...</a:t>
            </a:r>
          </a:p>
          <a:p>
            <a:pPr>
              <a:spcBef>
                <a:spcPts val="23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Konferans 4 yılda bir toplanır</a:t>
            </a:r>
          </a:p>
        </p:txBody>
      </p:sp>
    </p:spTree>
    <p:extLst>
      <p:ext uri="{BB962C8B-B14F-4D97-AF65-F5344CB8AC3E}">
        <p14:creationId xmlns:p14="http://schemas.microsoft.com/office/powerpoint/2010/main" val="95672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1202918" y="2803756"/>
            <a:ext cx="80934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tr-TR" altLang="tr-TR" sz="2000" kern="0" dirty="0">
                <a:solidFill>
                  <a:schemeClr val="bg1"/>
                </a:solidFill>
              </a:rPr>
              <a:t>S. Ertürk: “Sayısal Haberleşme”, Birsen Yayınevi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tr-TR" altLang="tr-TR" sz="2000" kern="0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tr-TR" altLang="tr-TR" sz="2000" kern="0" dirty="0">
                <a:solidFill>
                  <a:schemeClr val="bg1"/>
                </a:solidFill>
              </a:rPr>
              <a:t>J.G. </a:t>
            </a:r>
            <a:r>
              <a:rPr lang="tr-TR" altLang="tr-TR" sz="2000" kern="0" dirty="0" err="1">
                <a:solidFill>
                  <a:schemeClr val="bg1"/>
                </a:solidFill>
              </a:rPr>
              <a:t>Proakis</a:t>
            </a:r>
            <a:r>
              <a:rPr lang="tr-TR" altLang="tr-TR" sz="2000" kern="0" dirty="0">
                <a:solidFill>
                  <a:schemeClr val="bg1"/>
                </a:solidFill>
              </a:rPr>
              <a:t>: “</a:t>
            </a:r>
            <a:r>
              <a:rPr lang="tr-TR" altLang="tr-TR" sz="2000" kern="0" dirty="0" err="1">
                <a:solidFill>
                  <a:schemeClr val="bg1"/>
                </a:solidFill>
              </a:rPr>
              <a:t>Digital</a:t>
            </a:r>
            <a:r>
              <a:rPr lang="tr-TR" altLang="tr-TR" sz="2000" kern="0" dirty="0">
                <a:solidFill>
                  <a:schemeClr val="bg1"/>
                </a:solidFill>
              </a:rPr>
              <a:t> Communications”, </a:t>
            </a:r>
            <a:r>
              <a:rPr lang="tr-TR" altLang="tr-TR" sz="2000" kern="0" dirty="0" err="1">
                <a:solidFill>
                  <a:schemeClr val="bg1"/>
                </a:solidFill>
              </a:rPr>
              <a:t>McGraw-Hill</a:t>
            </a:r>
            <a:r>
              <a:rPr lang="tr-TR" altLang="tr-TR" sz="2000" kern="0" dirty="0">
                <a:solidFill>
                  <a:schemeClr val="bg1"/>
                </a:solidFill>
              </a:rPr>
              <a:t>,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tr-TR" altLang="tr-TR" sz="2000" kern="0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tr-TR" altLang="tr-TR" sz="2000" kern="0" dirty="0">
                <a:solidFill>
                  <a:schemeClr val="bg1"/>
                </a:solidFill>
              </a:rPr>
              <a:t>B. A. </a:t>
            </a:r>
            <a:r>
              <a:rPr lang="tr-TR" altLang="tr-TR" sz="2000" kern="0" dirty="0" err="1">
                <a:solidFill>
                  <a:schemeClr val="bg1"/>
                </a:solidFill>
              </a:rPr>
              <a:t>Forouzan</a:t>
            </a:r>
            <a:r>
              <a:rPr lang="tr-TR" altLang="tr-TR" sz="2000" kern="0" dirty="0">
                <a:solidFill>
                  <a:schemeClr val="bg1"/>
                </a:solidFill>
              </a:rPr>
              <a:t>: “Data Communications </a:t>
            </a:r>
            <a:r>
              <a:rPr lang="tr-TR" altLang="tr-TR" sz="2000" kern="0" dirty="0" err="1">
                <a:solidFill>
                  <a:schemeClr val="bg1"/>
                </a:solidFill>
              </a:rPr>
              <a:t>and</a:t>
            </a:r>
            <a:r>
              <a:rPr lang="tr-TR" altLang="tr-TR" sz="2000" kern="0" dirty="0">
                <a:solidFill>
                  <a:schemeClr val="bg1"/>
                </a:solidFill>
              </a:rPr>
              <a:t> Networking”, </a:t>
            </a:r>
            <a:r>
              <a:rPr lang="tr-TR" altLang="tr-TR" sz="2000" kern="0" dirty="0" err="1">
                <a:solidFill>
                  <a:schemeClr val="bg1"/>
                </a:solidFill>
              </a:rPr>
              <a:t>McGraw-Hill</a:t>
            </a:r>
            <a:r>
              <a:rPr lang="tr-TR" altLang="tr-TR" sz="2000" kern="0" dirty="0">
                <a:solidFill>
                  <a:schemeClr val="bg1"/>
                </a:solidFill>
              </a:rPr>
              <a:t>,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tr-TR" altLang="tr-TR" sz="2000" kern="0" dirty="0">
              <a:solidFill>
                <a:schemeClr val="bg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tr-TR" altLang="tr-TR" sz="2000" kern="0" dirty="0" err="1">
                <a:solidFill>
                  <a:schemeClr val="bg1"/>
                </a:solidFill>
              </a:rPr>
              <a:t>Sklar</a:t>
            </a:r>
            <a:r>
              <a:rPr lang="tr-TR" altLang="tr-TR" sz="2000" kern="0" dirty="0">
                <a:solidFill>
                  <a:schemeClr val="bg1"/>
                </a:solidFill>
              </a:rPr>
              <a:t>: ‘‘</a:t>
            </a:r>
            <a:r>
              <a:rPr lang="tr-TR" altLang="tr-TR" sz="2000" kern="0" dirty="0" err="1">
                <a:solidFill>
                  <a:schemeClr val="bg1"/>
                </a:solidFill>
              </a:rPr>
              <a:t>Digital</a:t>
            </a:r>
            <a:r>
              <a:rPr lang="tr-TR" altLang="tr-TR" sz="2000" kern="0" dirty="0">
                <a:solidFill>
                  <a:schemeClr val="bg1"/>
                </a:solidFill>
              </a:rPr>
              <a:t> Communications’’, </a:t>
            </a:r>
            <a:r>
              <a:rPr lang="tr-TR" altLang="tr-TR" sz="2000" kern="0" dirty="0" err="1">
                <a:solidFill>
                  <a:schemeClr val="bg1"/>
                </a:solidFill>
              </a:rPr>
              <a:t>Pearson</a:t>
            </a:r>
            <a:endParaRPr lang="tr-TR" altLang="tr-TR" sz="20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97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799" y="858576"/>
            <a:ext cx="8827655" cy="645048"/>
          </a:xfrm>
        </p:spPr>
        <p:txBody>
          <a:bodyPr vert="horz" wrap="square" lIns="0" tIns="250190" rIns="0" bIns="0" rtlCol="0" anchor="ctr">
            <a:spAutoFit/>
          </a:bodyPr>
          <a:lstStyle/>
          <a:p>
            <a:pPr marL="9525" algn="ctr"/>
            <a:r>
              <a:rPr sz="3000" dirty="0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Protokoller ve Protokol Mimarisi</a:t>
            </a:r>
          </a:p>
        </p:txBody>
      </p:sp>
      <p:sp>
        <p:nvSpPr>
          <p:cNvPr id="33795" name="object 3"/>
          <p:cNvSpPr txBox="1">
            <a:spLocks noChangeArrowheads="1"/>
          </p:cNvSpPr>
          <p:nvPr/>
        </p:nvSpPr>
        <p:spPr bwMode="auto">
          <a:xfrm>
            <a:off x="2617066" y="2177907"/>
            <a:ext cx="6759575" cy="416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3213" indent="-292100">
              <a:spcBef>
                <a:spcPct val="20000"/>
              </a:spcBef>
              <a:buChar char="•"/>
              <a:tabLst>
                <a:tab pos="3032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46113" indent="-244475">
              <a:spcBef>
                <a:spcPct val="20000"/>
              </a:spcBef>
              <a:buChar char="–"/>
              <a:tabLst>
                <a:tab pos="3032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032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Veri haberleşmesinde protokol, verilerin ağ üzerinde taşınması için gerekli kurallar dizisi olarak tanımlanabilir</a:t>
            </a:r>
            <a:r>
              <a:rPr lang="tr-TR" altLang="tr-TR" sz="1600" dirty="0" smtClean="0">
                <a:solidFill>
                  <a:schemeClr val="bg1"/>
                </a:solidFill>
              </a:rPr>
              <a:t>.</a:t>
            </a:r>
          </a:p>
          <a:p>
            <a:pPr marL="11113" indent="0" algn="just">
              <a:spcBef>
                <a:spcPct val="0"/>
              </a:spcBef>
              <a:buClr>
                <a:srgbClr val="0000FF"/>
              </a:buClr>
              <a:buNone/>
            </a:pPr>
            <a:endParaRPr lang="tr-TR" altLang="tr-TR" sz="1600" dirty="0">
              <a:solidFill>
                <a:schemeClr val="bg1"/>
              </a:solidFill>
            </a:endParaRPr>
          </a:p>
          <a:p>
            <a:pPr algn="just">
              <a:lnSpc>
                <a:spcPts val="2213"/>
              </a:lnSpc>
              <a:spcBef>
                <a:spcPts val="5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Bir protokol, farklı sistemler üzerinde farklı “haberleşen birimlerin” arasındaki iletişimi sağlamak için kullanılır</a:t>
            </a:r>
            <a:r>
              <a:rPr lang="tr-TR" altLang="tr-TR" sz="1600" dirty="0" smtClean="0">
                <a:solidFill>
                  <a:schemeClr val="bg1"/>
                </a:solidFill>
              </a:rPr>
              <a:t>.</a:t>
            </a:r>
          </a:p>
          <a:p>
            <a:pPr marL="11113" indent="0" algn="just">
              <a:lnSpc>
                <a:spcPts val="2213"/>
              </a:lnSpc>
              <a:spcBef>
                <a:spcPts val="500"/>
              </a:spcBef>
              <a:buClr>
                <a:srgbClr val="0000FF"/>
              </a:buClr>
              <a:buNone/>
            </a:pPr>
            <a:endParaRPr lang="tr-TR" altLang="tr-TR" sz="1600" dirty="0">
              <a:solidFill>
                <a:schemeClr val="bg1"/>
              </a:solidFill>
            </a:endParaRPr>
          </a:p>
          <a:p>
            <a:pPr algn="just">
              <a:spcBef>
                <a:spcPts val="2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 smtClean="0">
                <a:solidFill>
                  <a:schemeClr val="bg1"/>
                </a:solidFill>
              </a:rPr>
              <a:t>“Haberleşen </a:t>
            </a:r>
            <a:r>
              <a:rPr lang="tr-TR" altLang="tr-TR" sz="1600" dirty="0">
                <a:solidFill>
                  <a:schemeClr val="bg1"/>
                </a:solidFill>
              </a:rPr>
              <a:t>birimler” (</a:t>
            </a:r>
            <a:r>
              <a:rPr lang="tr-TR" altLang="tr-TR" sz="1600" dirty="0" err="1">
                <a:solidFill>
                  <a:schemeClr val="bg1"/>
                </a:solidFill>
              </a:rPr>
              <a:t>entity</a:t>
            </a:r>
            <a:r>
              <a:rPr lang="tr-TR" altLang="tr-TR" sz="1600" dirty="0">
                <a:solidFill>
                  <a:schemeClr val="bg1"/>
                </a:solidFill>
              </a:rPr>
              <a:t>)</a:t>
            </a:r>
          </a:p>
          <a:p>
            <a:pPr lvl="1" algn="just">
              <a:spcBef>
                <a:spcPts val="2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Kullanıcı uygulamaları</a:t>
            </a:r>
          </a:p>
          <a:p>
            <a:pPr lvl="1" algn="just">
              <a:spcBef>
                <a:spcPts val="2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E-posta gönderme alma,</a:t>
            </a:r>
          </a:p>
          <a:p>
            <a:pPr lvl="1" algn="just">
              <a:spcBef>
                <a:spcPts val="2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Dosya transfer sistemleri</a:t>
            </a:r>
          </a:p>
          <a:p>
            <a:pPr lvl="1" algn="just">
              <a:spcBef>
                <a:spcPts val="18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Database yönetim sistemleri vs</a:t>
            </a:r>
            <a:r>
              <a:rPr lang="tr-TR" altLang="tr-TR" sz="1600" dirty="0" smtClean="0">
                <a:solidFill>
                  <a:schemeClr val="bg1"/>
                </a:solidFill>
              </a:rPr>
              <a:t>.</a:t>
            </a:r>
          </a:p>
          <a:p>
            <a:pPr marL="401638" lvl="1" indent="0" algn="just">
              <a:spcBef>
                <a:spcPts val="188"/>
              </a:spcBef>
              <a:buClr>
                <a:srgbClr val="0000FF"/>
              </a:buClr>
              <a:buNone/>
            </a:pPr>
            <a:endParaRPr lang="tr-TR" altLang="tr-TR" sz="1600" dirty="0">
              <a:solidFill>
                <a:schemeClr val="bg1"/>
              </a:solidFill>
            </a:endParaRPr>
          </a:p>
          <a:p>
            <a:pPr algn="just">
              <a:spcBef>
                <a:spcPts val="23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Sistem</a:t>
            </a:r>
          </a:p>
          <a:p>
            <a:pPr lvl="1" algn="just">
              <a:spcBef>
                <a:spcPts val="2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Bilgisayarlar ve terminaller</a:t>
            </a:r>
          </a:p>
          <a:p>
            <a:pPr lvl="1" algn="just">
              <a:spcBef>
                <a:spcPts val="188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>
                <a:solidFill>
                  <a:schemeClr val="bg1"/>
                </a:solidFill>
              </a:rPr>
              <a:t>Uzaktan algılayıcılar vs.</a:t>
            </a:r>
          </a:p>
        </p:txBody>
      </p:sp>
    </p:spTree>
    <p:extLst>
      <p:ext uri="{BB962C8B-B14F-4D97-AF65-F5344CB8AC3E}">
        <p14:creationId xmlns:p14="http://schemas.microsoft.com/office/powerpoint/2010/main" val="2097198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object 2"/>
          <p:cNvSpPr>
            <a:spLocks noGrp="1"/>
          </p:cNvSpPr>
          <p:nvPr>
            <p:ph type="title"/>
          </p:nvPr>
        </p:nvSpPr>
        <p:spPr>
          <a:xfrm>
            <a:off x="2209800" y="756976"/>
            <a:ext cx="7772400" cy="645048"/>
          </a:xfrm>
        </p:spPr>
        <p:txBody>
          <a:bodyPr vert="horz" wrap="square" lIns="0" tIns="250190" rIns="0" bIns="0" rtlCol="0" anchor="ctr">
            <a:spAutoFit/>
          </a:bodyPr>
          <a:lstStyle/>
          <a:p>
            <a:pPr marL="9525" algn="ctr"/>
            <a:r>
              <a:rPr lang="tr-TR" altLang="tr-TR" sz="3000" dirty="0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Protokollerin Temel Öğeleri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9800" y="2316307"/>
            <a:ext cx="4606925" cy="327782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03531" indent="-292671" algn="just">
              <a:buClr>
                <a:srgbClr val="0000FF"/>
              </a:buClr>
              <a:buFont typeface="Tahoma"/>
              <a:buChar char="•"/>
              <a:tabLst>
                <a:tab pos="304074" algn="l"/>
              </a:tabLst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Sözdizim</a:t>
            </a:r>
          </a:p>
          <a:p>
            <a:pPr marL="646156" lvl="1" indent="-244888" algn="just">
              <a:spcBef>
                <a:spcPts val="483"/>
              </a:spcBef>
              <a:buClr>
                <a:srgbClr val="0000FF"/>
              </a:buClr>
              <a:buFont typeface="Tahoma"/>
              <a:buChar char="•"/>
              <a:tabLst>
                <a:tab pos="646699" algn="l"/>
              </a:tabLst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Veri yapıları</a:t>
            </a:r>
          </a:p>
          <a:p>
            <a:pPr marL="646699" lvl="1" indent="-245431" algn="just">
              <a:spcBef>
                <a:spcPts val="479"/>
              </a:spcBef>
              <a:buClr>
                <a:srgbClr val="0000FF"/>
              </a:buClr>
              <a:buFont typeface="Tahoma"/>
              <a:buChar char="•"/>
              <a:tabLst>
                <a:tab pos="647242" algn="l"/>
              </a:tabLst>
              <a:defRPr/>
            </a:pPr>
            <a:r>
              <a:rPr lang="tr-TR" sz="2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İşaret </a:t>
            </a:r>
            <a:r>
              <a:rPr sz="2000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seviyeleri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03531" indent="-292671" algn="just">
              <a:spcBef>
                <a:spcPts val="590"/>
              </a:spcBef>
              <a:buClr>
                <a:srgbClr val="0000FF"/>
              </a:buClr>
              <a:buFont typeface="Tahoma"/>
              <a:buChar char="•"/>
              <a:tabLst>
                <a:tab pos="304074" algn="l"/>
              </a:tabLst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Anlam</a:t>
            </a:r>
          </a:p>
          <a:p>
            <a:pPr marL="646699" lvl="1" indent="-245431" algn="just">
              <a:spcBef>
                <a:spcPts val="475"/>
              </a:spcBef>
              <a:buClr>
                <a:srgbClr val="0000FF"/>
              </a:buClr>
              <a:buFont typeface="Tahoma"/>
              <a:buChar char="•"/>
              <a:tabLst>
                <a:tab pos="647242" algn="l"/>
              </a:tabLst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Kontrol bilgileri</a:t>
            </a:r>
          </a:p>
          <a:p>
            <a:pPr marL="646699" lvl="1" indent="-245431" algn="just">
              <a:spcBef>
                <a:spcPts val="492"/>
              </a:spcBef>
              <a:buClr>
                <a:srgbClr val="0000FF"/>
              </a:buClr>
              <a:buFont typeface="Tahoma"/>
              <a:buChar char="•"/>
              <a:tabLst>
                <a:tab pos="647242" algn="l"/>
              </a:tabLst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Hata algılama ve düzeltme yapıları</a:t>
            </a:r>
          </a:p>
          <a:p>
            <a:pPr marL="303531" indent="-292671" algn="just">
              <a:spcBef>
                <a:spcPts val="581"/>
              </a:spcBef>
              <a:buClr>
                <a:srgbClr val="0000FF"/>
              </a:buClr>
              <a:buFont typeface="Tahoma"/>
              <a:buChar char="•"/>
              <a:tabLst>
                <a:tab pos="304074" algn="l"/>
              </a:tabLst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Zamanlama</a:t>
            </a:r>
          </a:p>
          <a:p>
            <a:pPr marL="646699" lvl="1" indent="-245431" algn="just">
              <a:spcBef>
                <a:spcPts val="483"/>
              </a:spcBef>
              <a:buClr>
                <a:srgbClr val="0000FF"/>
              </a:buClr>
              <a:buFont typeface="Tahoma"/>
              <a:buChar char="•"/>
              <a:tabLst>
                <a:tab pos="647242" algn="l"/>
              </a:tabLst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Hız eş zamanlama</a:t>
            </a:r>
          </a:p>
          <a:p>
            <a:pPr marL="646699" lvl="1" indent="-245431" algn="just">
              <a:lnSpc>
                <a:spcPts val="2403"/>
              </a:lnSpc>
              <a:spcBef>
                <a:spcPts val="479"/>
              </a:spcBef>
              <a:buClr>
                <a:srgbClr val="0000FF"/>
              </a:buClr>
              <a:buFont typeface="Tahoma"/>
              <a:buChar char="•"/>
              <a:tabLst>
                <a:tab pos="647242" algn="l"/>
              </a:tabLst>
              <a:defRPr/>
            </a:pP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Sıralama</a:t>
            </a:r>
          </a:p>
        </p:txBody>
      </p:sp>
    </p:spTree>
    <p:extLst>
      <p:ext uri="{BB962C8B-B14F-4D97-AF65-F5344CB8AC3E}">
        <p14:creationId xmlns:p14="http://schemas.microsoft.com/office/powerpoint/2010/main" val="1856425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478" y="707692"/>
            <a:ext cx="8087157" cy="645048"/>
          </a:xfrm>
        </p:spPr>
        <p:txBody>
          <a:bodyPr vert="horz" wrap="square" lIns="0" tIns="250190" rIns="0" bIns="0" rtlCol="0" anchor="ctr">
            <a:spAutoFit/>
          </a:bodyPr>
          <a:lstStyle/>
          <a:p>
            <a:pPr marL="9525" algn="ctr">
              <a:defRPr/>
            </a:pPr>
            <a:r>
              <a:rPr sz="3000" dirty="0"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rPr>
              <a:t>Protokol Karakteristikleri</a:t>
            </a:r>
          </a:p>
        </p:txBody>
      </p:sp>
      <p:sp>
        <p:nvSpPr>
          <p:cNvPr id="4" name="object 3"/>
          <p:cNvSpPr txBox="1">
            <a:spLocks noChangeArrowheads="1"/>
          </p:cNvSpPr>
          <p:nvPr/>
        </p:nvSpPr>
        <p:spPr bwMode="auto">
          <a:xfrm>
            <a:off x="2617066" y="1937769"/>
            <a:ext cx="6759575" cy="465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03213" indent="-292100">
              <a:spcBef>
                <a:spcPct val="20000"/>
              </a:spcBef>
              <a:buChar char="•"/>
              <a:tabLst>
                <a:tab pos="303213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46113" indent="-244475">
              <a:spcBef>
                <a:spcPct val="20000"/>
              </a:spcBef>
              <a:buChar char="–"/>
              <a:tabLst>
                <a:tab pos="303213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0321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03213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ts val="2200"/>
              </a:lnSpc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 smtClean="0">
                <a:solidFill>
                  <a:schemeClr val="bg1"/>
                </a:solidFill>
              </a:rPr>
              <a:t>Doğrudan </a:t>
            </a:r>
            <a:r>
              <a:rPr lang="tr-TR" altLang="tr-TR" sz="1600" dirty="0">
                <a:solidFill>
                  <a:schemeClr val="bg1"/>
                </a:solidFill>
              </a:rPr>
              <a:t>yada </a:t>
            </a:r>
            <a:r>
              <a:rPr lang="tr-TR" altLang="tr-TR" sz="1600" dirty="0" smtClean="0">
                <a:solidFill>
                  <a:schemeClr val="bg1"/>
                </a:solidFill>
              </a:rPr>
              <a:t>dolaylı</a:t>
            </a:r>
          </a:p>
          <a:p>
            <a:pPr algn="just">
              <a:lnSpc>
                <a:spcPts val="2200"/>
              </a:lnSpc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endParaRPr lang="tr-TR" altLang="tr-TR" sz="1600" dirty="0">
              <a:solidFill>
                <a:schemeClr val="bg1"/>
              </a:solidFill>
            </a:endParaRPr>
          </a:p>
          <a:p>
            <a:pPr algn="just">
              <a:lnSpc>
                <a:spcPts val="2200"/>
              </a:lnSpc>
              <a:spcBef>
                <a:spcPct val="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 smtClean="0">
                <a:solidFill>
                  <a:schemeClr val="bg1"/>
                </a:solidFill>
              </a:rPr>
              <a:t>Doğrudan</a:t>
            </a:r>
            <a:endParaRPr lang="tr-TR" altLang="tr-TR" sz="1600" dirty="0">
              <a:solidFill>
                <a:schemeClr val="bg1"/>
              </a:solidFill>
            </a:endParaRPr>
          </a:p>
          <a:p>
            <a:pPr lvl="1" algn="just">
              <a:lnSpc>
                <a:spcPts val="2213"/>
              </a:lnSpc>
              <a:spcBef>
                <a:spcPts val="5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400" dirty="0" smtClean="0">
                <a:solidFill>
                  <a:schemeClr val="bg1"/>
                </a:solidFill>
              </a:rPr>
              <a:t>Sistemler noktadan </a:t>
            </a:r>
            <a:r>
              <a:rPr lang="tr-TR" altLang="tr-TR" sz="1400" dirty="0">
                <a:solidFill>
                  <a:schemeClr val="bg1"/>
                </a:solidFill>
              </a:rPr>
              <a:t>noktaya</a:t>
            </a:r>
            <a:r>
              <a:rPr lang="tr-TR" altLang="tr-TR" sz="1400" dirty="0" smtClean="0">
                <a:solidFill>
                  <a:schemeClr val="bg1"/>
                </a:solidFill>
              </a:rPr>
              <a:t>, ya da </a:t>
            </a:r>
            <a:r>
              <a:rPr lang="tr-TR" altLang="tr-TR" sz="1400" dirty="0">
                <a:solidFill>
                  <a:schemeClr val="bg1"/>
                </a:solidFill>
              </a:rPr>
              <a:t>çok noktalı bir bağlantıyı </a:t>
            </a:r>
            <a:r>
              <a:rPr lang="tr-TR" altLang="tr-TR" sz="1400" dirty="0" smtClean="0">
                <a:solidFill>
                  <a:schemeClr val="bg1"/>
                </a:solidFill>
              </a:rPr>
              <a:t>paylaşır.</a:t>
            </a:r>
          </a:p>
          <a:p>
            <a:pPr lvl="1" algn="just">
              <a:lnSpc>
                <a:spcPts val="2213"/>
              </a:lnSpc>
              <a:spcBef>
                <a:spcPts val="5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400" dirty="0" smtClean="0">
                <a:solidFill>
                  <a:schemeClr val="bg1"/>
                </a:solidFill>
              </a:rPr>
              <a:t>Veri </a:t>
            </a:r>
            <a:r>
              <a:rPr lang="tr-TR" altLang="tr-TR" sz="1400" dirty="0">
                <a:solidFill>
                  <a:schemeClr val="bg1"/>
                </a:solidFill>
              </a:rPr>
              <a:t>bir aktif bir aracı olmaksızın paylaşılır.</a:t>
            </a:r>
          </a:p>
          <a:p>
            <a:pPr algn="just">
              <a:lnSpc>
                <a:spcPts val="2213"/>
              </a:lnSpc>
              <a:spcBef>
                <a:spcPts val="5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 smtClean="0">
                <a:solidFill>
                  <a:schemeClr val="bg1"/>
                </a:solidFill>
              </a:rPr>
              <a:t>Dolaylı</a:t>
            </a:r>
          </a:p>
          <a:p>
            <a:pPr lvl="1" algn="just">
              <a:lnSpc>
                <a:spcPts val="2213"/>
              </a:lnSpc>
              <a:spcBef>
                <a:spcPts val="5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400" dirty="0" smtClean="0">
                <a:solidFill>
                  <a:schemeClr val="bg1"/>
                </a:solidFill>
              </a:rPr>
              <a:t>A</a:t>
            </a:r>
            <a:r>
              <a:rPr lang="tr-TR" altLang="tr-TR" sz="1400" dirty="0">
                <a:solidFill>
                  <a:schemeClr val="bg1"/>
                </a:solidFill>
              </a:rPr>
              <a:t>nahtarlanmış ağlar yada internet</a:t>
            </a:r>
          </a:p>
          <a:p>
            <a:pPr lvl="1" algn="just">
              <a:lnSpc>
                <a:spcPts val="2213"/>
              </a:lnSpc>
              <a:spcBef>
                <a:spcPts val="5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400" dirty="0" smtClean="0">
                <a:solidFill>
                  <a:schemeClr val="bg1"/>
                </a:solidFill>
              </a:rPr>
              <a:t>Veri transferi </a:t>
            </a:r>
            <a:r>
              <a:rPr lang="tr-TR" altLang="tr-TR" sz="1400" dirty="0">
                <a:solidFill>
                  <a:schemeClr val="bg1"/>
                </a:solidFill>
              </a:rPr>
              <a:t>diğer haberleşen birimlere </a:t>
            </a:r>
            <a:r>
              <a:rPr lang="tr-TR" altLang="tr-TR" sz="1400" dirty="0" smtClean="0">
                <a:solidFill>
                  <a:schemeClr val="bg1"/>
                </a:solidFill>
              </a:rPr>
              <a:t>bağlıdır.</a:t>
            </a:r>
          </a:p>
          <a:p>
            <a:pPr marL="401638" lvl="1" indent="0" algn="just">
              <a:lnSpc>
                <a:spcPts val="2213"/>
              </a:lnSpc>
              <a:spcBef>
                <a:spcPts val="500"/>
              </a:spcBef>
              <a:buClr>
                <a:srgbClr val="0000FF"/>
              </a:buClr>
              <a:buNone/>
            </a:pPr>
            <a:endParaRPr lang="tr-TR" altLang="tr-TR" sz="1400" dirty="0" smtClean="0">
              <a:solidFill>
                <a:schemeClr val="bg1"/>
              </a:solidFill>
            </a:endParaRPr>
          </a:p>
          <a:p>
            <a:pPr algn="just">
              <a:lnSpc>
                <a:spcPts val="2213"/>
              </a:lnSpc>
              <a:spcBef>
                <a:spcPts val="500"/>
              </a:spcBef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 smtClean="0">
                <a:solidFill>
                  <a:schemeClr val="bg1"/>
                </a:solidFill>
              </a:rPr>
              <a:t>Protokol mimarisi tek parça ya da yapılandırılmış.</a:t>
            </a:r>
            <a:endParaRPr lang="tr-TR" altLang="tr-TR" sz="1500" dirty="0">
              <a:solidFill>
                <a:srgbClr val="0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0" algn="just" fontAlgn="base">
              <a:lnSpc>
                <a:spcPts val="2213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 smtClean="0">
                <a:solidFill>
                  <a:schemeClr val="bg1"/>
                </a:solidFill>
              </a:rPr>
              <a:t>Simetrik </a:t>
            </a:r>
            <a:r>
              <a:rPr lang="tr-TR" altLang="tr-TR" sz="1600" dirty="0">
                <a:solidFill>
                  <a:schemeClr val="bg1"/>
                </a:solidFill>
              </a:rPr>
              <a:t>yada asimetrik</a:t>
            </a:r>
          </a:p>
          <a:p>
            <a:pPr lvl="0" algn="just" fontAlgn="base">
              <a:lnSpc>
                <a:spcPts val="2213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 smtClean="0">
                <a:solidFill>
                  <a:schemeClr val="bg1"/>
                </a:solidFill>
              </a:rPr>
              <a:t>Eşdeğer</a:t>
            </a:r>
            <a:endParaRPr lang="tr-TR" altLang="tr-TR" sz="1600" dirty="0">
              <a:solidFill>
                <a:schemeClr val="bg1"/>
              </a:solidFill>
            </a:endParaRPr>
          </a:p>
          <a:p>
            <a:pPr lvl="0" algn="just" fontAlgn="base">
              <a:lnSpc>
                <a:spcPts val="2213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 smtClean="0">
                <a:solidFill>
                  <a:schemeClr val="bg1"/>
                </a:solidFill>
              </a:rPr>
              <a:t>Sunucu / </a:t>
            </a:r>
            <a:r>
              <a:rPr lang="tr-TR" altLang="tr-TR" sz="1600" dirty="0">
                <a:solidFill>
                  <a:schemeClr val="bg1"/>
                </a:solidFill>
              </a:rPr>
              <a:t>İ</a:t>
            </a:r>
            <a:r>
              <a:rPr lang="tr-TR" altLang="tr-TR" sz="1600" dirty="0" smtClean="0">
                <a:solidFill>
                  <a:schemeClr val="bg1"/>
                </a:solidFill>
              </a:rPr>
              <a:t>stemci</a:t>
            </a:r>
            <a:endParaRPr lang="tr-TR" altLang="tr-TR" sz="1600" dirty="0">
              <a:solidFill>
                <a:schemeClr val="bg1"/>
              </a:solidFill>
            </a:endParaRPr>
          </a:p>
          <a:p>
            <a:pPr lvl="0" algn="just" fontAlgn="base">
              <a:lnSpc>
                <a:spcPts val="2213"/>
              </a:lnSpc>
              <a:spcBef>
                <a:spcPts val="500"/>
              </a:spcBef>
              <a:spcAft>
                <a:spcPct val="0"/>
              </a:spcAft>
              <a:buClr>
                <a:srgbClr val="0000FF"/>
              </a:buClr>
              <a:buFont typeface="Tahoma" panose="020B0604030504040204" pitchFamily="34" charset="0"/>
              <a:buChar char="•"/>
            </a:pPr>
            <a:r>
              <a:rPr lang="tr-TR" altLang="tr-TR" sz="1600" dirty="0" smtClean="0">
                <a:solidFill>
                  <a:schemeClr val="bg1"/>
                </a:solidFill>
              </a:rPr>
              <a:t>Standart </a:t>
            </a:r>
            <a:r>
              <a:rPr lang="tr-TR" altLang="tr-TR" sz="1600" dirty="0">
                <a:solidFill>
                  <a:schemeClr val="bg1"/>
                </a:solidFill>
              </a:rPr>
              <a:t>yada Standart olmayan</a:t>
            </a:r>
          </a:p>
        </p:txBody>
      </p:sp>
    </p:spTree>
    <p:extLst>
      <p:ext uri="{BB962C8B-B14F-4D97-AF65-F5344CB8AC3E}">
        <p14:creationId xmlns:p14="http://schemas.microsoft.com/office/powerpoint/2010/main" val="96564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736941"/>
            <a:ext cx="6114286" cy="2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5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van 1"/>
          <p:cNvSpPr>
            <a:spLocks noGrp="1"/>
          </p:cNvSpPr>
          <p:nvPr>
            <p:ph type="title"/>
          </p:nvPr>
        </p:nvSpPr>
        <p:spPr>
          <a:xfrm>
            <a:off x="3432642" y="637148"/>
            <a:ext cx="5882527" cy="689628"/>
          </a:xfrm>
        </p:spPr>
        <p:txBody>
          <a:bodyPr>
            <a:noAutofit/>
          </a:bodyPr>
          <a:lstStyle/>
          <a:p>
            <a:r>
              <a:rPr lang="tr-TR" altLang="tr-TR" sz="3600" dirty="0"/>
              <a:t>Veri Haberleşmesi Tarihi</a:t>
            </a:r>
          </a:p>
        </p:txBody>
      </p:sp>
      <p:sp>
        <p:nvSpPr>
          <p:cNvPr id="5123" name="İçerik Yer Tutucusu 2"/>
          <p:cNvSpPr>
            <a:spLocks noGrp="1"/>
          </p:cNvSpPr>
          <p:nvPr>
            <p:ph idx="1"/>
          </p:nvPr>
        </p:nvSpPr>
        <p:spPr>
          <a:xfrm>
            <a:off x="313811" y="1934836"/>
            <a:ext cx="6060095" cy="4708010"/>
          </a:xfrm>
        </p:spPr>
        <p:txBody>
          <a:bodyPr/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fr-FR" altLang="tr-TR" sz="1400" dirty="0">
                <a:solidFill>
                  <a:schemeClr val="bg1"/>
                </a:solidFill>
              </a:rPr>
              <a:t>Baudot Code (“Emile Baudot”) </a:t>
            </a:r>
            <a:r>
              <a:rPr lang="fr-FR" altLang="tr-TR" sz="1400" b="1" dirty="0">
                <a:solidFill>
                  <a:schemeClr val="bg1"/>
                </a:solidFill>
              </a:rPr>
              <a:t>1875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tr-TR" altLang="tr-TR" sz="1400" b="1" dirty="0">
                <a:solidFill>
                  <a:schemeClr val="bg1"/>
                </a:solidFill>
              </a:rPr>
              <a:t>1900</a:t>
            </a:r>
            <a:r>
              <a:rPr lang="tr-TR" altLang="tr-TR" sz="1400" dirty="0">
                <a:solidFill>
                  <a:schemeClr val="bg1"/>
                </a:solidFill>
              </a:rPr>
              <a:t> başları</a:t>
            </a:r>
            <a:r>
              <a:rPr lang="tr-TR" altLang="tr-TR" sz="1400" b="1" dirty="0">
                <a:solidFill>
                  <a:schemeClr val="bg1"/>
                </a:solidFill>
              </a:rPr>
              <a:t> AT&amp;T </a:t>
            </a:r>
            <a:r>
              <a:rPr lang="tr-TR" altLang="tr-TR" sz="1400" dirty="0" err="1">
                <a:solidFill>
                  <a:schemeClr val="bg1"/>
                </a:solidFill>
              </a:rPr>
              <a:t>nin</a:t>
            </a:r>
            <a:r>
              <a:rPr lang="tr-TR" altLang="tr-TR" sz="1400" dirty="0">
                <a:solidFill>
                  <a:schemeClr val="bg1"/>
                </a:solidFill>
              </a:rPr>
              <a:t> </a:t>
            </a:r>
            <a:r>
              <a:rPr lang="tr-TR" altLang="tr-TR" sz="1400" dirty="0" err="1">
                <a:solidFill>
                  <a:schemeClr val="bg1"/>
                </a:solidFill>
              </a:rPr>
              <a:t>Teletypewriter’ları</a:t>
            </a:r>
            <a:r>
              <a:rPr lang="tr-TR" altLang="tr-TR" sz="1400" dirty="0">
                <a:solidFill>
                  <a:schemeClr val="bg1"/>
                </a:solidFill>
              </a:rPr>
              <a:t>, </a:t>
            </a:r>
            <a:r>
              <a:rPr lang="tr-TR" altLang="tr-TR" sz="1400" dirty="0" err="1">
                <a:solidFill>
                  <a:schemeClr val="bg1"/>
                </a:solidFill>
              </a:rPr>
              <a:t>Baudot</a:t>
            </a:r>
            <a:r>
              <a:rPr lang="tr-TR" altLang="tr-TR" sz="1400" dirty="0">
                <a:solidFill>
                  <a:schemeClr val="bg1"/>
                </a:solidFill>
              </a:rPr>
              <a:t> kodlamasına dayanıyordu. İlk asenkron haberleşme burada kullanıldı.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tr-TR" altLang="tr-TR" sz="1400" dirty="0">
                <a:solidFill>
                  <a:schemeClr val="bg1"/>
                </a:solidFill>
              </a:rPr>
              <a:t>Delikli kartlar, programları kaydetmek ve çalıştırmak için kullanıldı.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tr-TR" altLang="tr-TR" sz="1400" dirty="0">
                <a:solidFill>
                  <a:schemeClr val="bg1"/>
                </a:solidFill>
              </a:rPr>
              <a:t>İlk geniş yayılımlı ağlar telefon haberleşmesi için kuruldu.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tr-TR" altLang="tr-TR" sz="1400" b="1" dirty="0">
                <a:solidFill>
                  <a:schemeClr val="bg1"/>
                </a:solidFill>
              </a:rPr>
              <a:t>1</a:t>
            </a:r>
            <a:r>
              <a:rPr lang="sv-SE" altLang="tr-TR" sz="1400" b="1" dirty="0">
                <a:solidFill>
                  <a:schemeClr val="bg1"/>
                </a:solidFill>
              </a:rPr>
              <a:t>961</a:t>
            </a:r>
            <a:r>
              <a:rPr lang="tr-TR" altLang="tr-TR" sz="1400" b="1" dirty="0">
                <a:solidFill>
                  <a:schemeClr val="bg1"/>
                </a:solidFill>
              </a:rPr>
              <a:t>’</a:t>
            </a:r>
            <a:r>
              <a:rPr lang="tr-TR" altLang="tr-TR" sz="1400" dirty="0">
                <a:solidFill>
                  <a:schemeClr val="bg1"/>
                </a:solidFill>
              </a:rPr>
              <a:t>te </a:t>
            </a:r>
            <a:r>
              <a:rPr lang="sv-SE" altLang="tr-TR" sz="1400" b="1" dirty="0">
                <a:solidFill>
                  <a:schemeClr val="bg1"/>
                </a:solidFill>
              </a:rPr>
              <a:t>ilk paket haberlesmesi </a:t>
            </a:r>
            <a:r>
              <a:rPr lang="sv-SE" altLang="tr-TR" sz="1400" dirty="0">
                <a:solidFill>
                  <a:schemeClr val="bg1"/>
                </a:solidFill>
              </a:rPr>
              <a:t>kavramı MIT de ortaya atıldı. “Leonard</a:t>
            </a:r>
            <a:r>
              <a:rPr lang="tr-TR" altLang="tr-TR" sz="1400" dirty="0">
                <a:solidFill>
                  <a:schemeClr val="bg1"/>
                </a:solidFill>
              </a:rPr>
              <a:t> </a:t>
            </a:r>
            <a:r>
              <a:rPr lang="tr-TR" altLang="tr-TR" sz="1400" dirty="0" err="1">
                <a:solidFill>
                  <a:schemeClr val="bg1"/>
                </a:solidFill>
              </a:rPr>
              <a:t>Kleinrock</a:t>
            </a:r>
            <a:r>
              <a:rPr lang="tr-TR" altLang="tr-TR" sz="1400" dirty="0">
                <a:solidFill>
                  <a:schemeClr val="bg1"/>
                </a:solidFill>
              </a:rPr>
              <a:t>”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tr-TR" altLang="tr-TR" sz="1400" b="1" dirty="0">
                <a:solidFill>
                  <a:schemeClr val="bg1"/>
                </a:solidFill>
              </a:rPr>
              <a:t>1962</a:t>
            </a:r>
            <a:r>
              <a:rPr lang="tr-TR" altLang="tr-TR" sz="1400" dirty="0">
                <a:solidFill>
                  <a:schemeClr val="bg1"/>
                </a:solidFill>
              </a:rPr>
              <a:t>, MIT den </a:t>
            </a:r>
            <a:r>
              <a:rPr lang="tr-TR" altLang="tr-TR" sz="1400" dirty="0" err="1">
                <a:solidFill>
                  <a:schemeClr val="bg1"/>
                </a:solidFill>
              </a:rPr>
              <a:t>Licklider</a:t>
            </a:r>
            <a:r>
              <a:rPr lang="tr-TR" altLang="tr-TR" sz="1400" dirty="0">
                <a:solidFill>
                  <a:schemeClr val="bg1"/>
                </a:solidFill>
              </a:rPr>
              <a:t> bir </a:t>
            </a:r>
            <a:r>
              <a:rPr lang="tr-TR" altLang="tr-TR" sz="1400" dirty="0" err="1">
                <a:solidFill>
                  <a:schemeClr val="bg1"/>
                </a:solidFill>
              </a:rPr>
              <a:t>galactic</a:t>
            </a:r>
            <a:r>
              <a:rPr lang="tr-TR" altLang="tr-TR" sz="1400" dirty="0">
                <a:solidFill>
                  <a:schemeClr val="bg1"/>
                </a:solidFill>
              </a:rPr>
              <a:t> ağ kavramı ortaya attı. Daha sonrasında DARPA başkanı seçildiğinde, L. </a:t>
            </a:r>
            <a:r>
              <a:rPr lang="tr-TR" altLang="tr-TR" sz="1400" dirty="0" err="1">
                <a:solidFill>
                  <a:schemeClr val="bg1"/>
                </a:solidFill>
              </a:rPr>
              <a:t>Roberts’ı</a:t>
            </a:r>
            <a:r>
              <a:rPr lang="tr-TR" altLang="tr-TR" sz="1400" dirty="0">
                <a:solidFill>
                  <a:schemeClr val="bg1"/>
                </a:solidFill>
              </a:rPr>
              <a:t> ağ kavramının önemine ikna etmiştir.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tr-TR" altLang="tr-TR" sz="1400" b="1" dirty="0">
                <a:solidFill>
                  <a:schemeClr val="bg1"/>
                </a:solidFill>
              </a:rPr>
              <a:t>1962’</a:t>
            </a:r>
            <a:r>
              <a:rPr lang="tr-TR" altLang="tr-TR" sz="1400" dirty="0">
                <a:solidFill>
                  <a:schemeClr val="bg1"/>
                </a:solidFill>
              </a:rPr>
              <a:t>te IBM 8 bitlik </a:t>
            </a:r>
            <a:r>
              <a:rPr lang="tr-TR" altLang="tr-TR" sz="1400" dirty="0" err="1">
                <a:solidFill>
                  <a:schemeClr val="bg1"/>
                </a:solidFill>
              </a:rPr>
              <a:t>Extended</a:t>
            </a:r>
            <a:r>
              <a:rPr lang="tr-TR" altLang="tr-TR" sz="1400" dirty="0">
                <a:solidFill>
                  <a:schemeClr val="bg1"/>
                </a:solidFill>
              </a:rPr>
              <a:t> </a:t>
            </a:r>
            <a:r>
              <a:rPr lang="tr-TR" altLang="tr-TR" sz="1400" dirty="0" err="1">
                <a:solidFill>
                  <a:schemeClr val="bg1"/>
                </a:solidFill>
              </a:rPr>
              <a:t>Binary-Coded-Decimal</a:t>
            </a:r>
            <a:r>
              <a:rPr lang="tr-TR" altLang="tr-TR" sz="1400" dirty="0">
                <a:solidFill>
                  <a:schemeClr val="bg1"/>
                </a:solidFill>
              </a:rPr>
              <a:t> </a:t>
            </a:r>
            <a:r>
              <a:rPr lang="tr-TR" altLang="tr-TR" sz="1400" dirty="0" err="1">
                <a:solidFill>
                  <a:schemeClr val="bg1"/>
                </a:solidFill>
              </a:rPr>
              <a:t>Interchange</a:t>
            </a:r>
            <a:r>
              <a:rPr lang="tr-TR" altLang="tr-TR" sz="1400" dirty="0">
                <a:solidFill>
                  <a:schemeClr val="bg1"/>
                </a:solidFill>
              </a:rPr>
              <a:t> </a:t>
            </a:r>
            <a:r>
              <a:rPr lang="tr-TR" altLang="tr-TR" sz="1400" dirty="0" err="1">
                <a:solidFill>
                  <a:schemeClr val="bg1"/>
                </a:solidFill>
              </a:rPr>
              <a:t>Code</a:t>
            </a:r>
            <a:r>
              <a:rPr lang="tr-TR" altLang="tr-TR" sz="1400" dirty="0">
                <a:solidFill>
                  <a:schemeClr val="bg1"/>
                </a:solidFill>
              </a:rPr>
              <a:t>, kısaca EBCDIC kod sistemini tanıttı.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tr-TR" altLang="tr-TR" sz="1400" b="1" dirty="0">
                <a:solidFill>
                  <a:schemeClr val="bg1"/>
                </a:solidFill>
              </a:rPr>
              <a:t>1965’</a:t>
            </a:r>
            <a:r>
              <a:rPr lang="tr-TR" altLang="tr-TR" sz="1400" dirty="0">
                <a:solidFill>
                  <a:schemeClr val="bg1"/>
                </a:solidFill>
              </a:rPr>
              <a:t>te , Roberts, bilgisayarları </a:t>
            </a:r>
            <a:r>
              <a:rPr lang="tr-TR" altLang="tr-TR" sz="1400" b="1" dirty="0">
                <a:solidFill>
                  <a:schemeClr val="bg1"/>
                </a:solidFill>
              </a:rPr>
              <a:t>devre anahtarlamalı </a:t>
            </a:r>
            <a:r>
              <a:rPr lang="tr-TR" altLang="tr-TR" sz="1400" dirty="0">
                <a:solidFill>
                  <a:schemeClr val="bg1"/>
                </a:solidFill>
              </a:rPr>
              <a:t>bicimde birbirine bağlamış ve bilgisayarlar </a:t>
            </a:r>
            <a:r>
              <a:rPr lang="tr-TR" altLang="tr-TR" sz="1400" dirty="0" err="1">
                <a:solidFill>
                  <a:schemeClr val="bg1"/>
                </a:solidFill>
              </a:rPr>
              <a:t>icin</a:t>
            </a:r>
            <a:r>
              <a:rPr lang="tr-TR" altLang="tr-TR" sz="1400" dirty="0">
                <a:solidFill>
                  <a:schemeClr val="bg1"/>
                </a:solidFill>
              </a:rPr>
              <a:t> </a:t>
            </a:r>
            <a:r>
              <a:rPr lang="tr-TR" altLang="tr-TR" sz="1400" b="1" dirty="0">
                <a:solidFill>
                  <a:schemeClr val="bg1"/>
                </a:solidFill>
              </a:rPr>
              <a:t>devre anahtarlama </a:t>
            </a:r>
            <a:r>
              <a:rPr lang="tr-TR" altLang="tr-TR" sz="1400" dirty="0">
                <a:solidFill>
                  <a:schemeClr val="bg1"/>
                </a:solidFill>
              </a:rPr>
              <a:t>yerine </a:t>
            </a:r>
            <a:r>
              <a:rPr lang="tr-TR" altLang="tr-TR" sz="1400" dirty="0" err="1">
                <a:solidFill>
                  <a:schemeClr val="bg1"/>
                </a:solidFill>
              </a:rPr>
              <a:t>Kleinrock’un</a:t>
            </a:r>
            <a:r>
              <a:rPr lang="tr-TR" altLang="tr-TR" sz="1400" dirty="0">
                <a:solidFill>
                  <a:schemeClr val="bg1"/>
                </a:solidFill>
              </a:rPr>
              <a:t> paket haberleşmesi fikrine göre </a:t>
            </a:r>
            <a:r>
              <a:rPr lang="tr-TR" altLang="tr-TR" sz="1400" dirty="0" err="1">
                <a:solidFill>
                  <a:schemeClr val="bg1"/>
                </a:solidFill>
              </a:rPr>
              <a:t>calışılması</a:t>
            </a:r>
            <a:r>
              <a:rPr lang="tr-TR" altLang="tr-TR" sz="1400" dirty="0">
                <a:solidFill>
                  <a:schemeClr val="bg1"/>
                </a:solidFill>
              </a:rPr>
              <a:t> gerektiğini ortaya koymuştur.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tr-TR" altLang="tr-TR" sz="1400" dirty="0">
                <a:solidFill>
                  <a:schemeClr val="bg1"/>
                </a:solidFill>
              </a:rPr>
              <a:t>1967</a:t>
            </a:r>
            <a:r>
              <a:rPr lang="tr-TR" altLang="tr-TR" sz="1400" b="1" dirty="0">
                <a:solidFill>
                  <a:schemeClr val="bg1"/>
                </a:solidFill>
              </a:rPr>
              <a:t>’</a:t>
            </a:r>
            <a:r>
              <a:rPr lang="tr-TR" altLang="tr-TR" sz="1400" dirty="0">
                <a:solidFill>
                  <a:schemeClr val="bg1"/>
                </a:solidFill>
              </a:rPr>
              <a:t>te Roberts DARPA kapsamında, </a:t>
            </a:r>
            <a:r>
              <a:rPr lang="tr-TR" altLang="tr-TR" sz="1400" b="1" dirty="0">
                <a:solidFill>
                  <a:schemeClr val="bg1"/>
                </a:solidFill>
              </a:rPr>
              <a:t>ARPANET</a:t>
            </a:r>
            <a:r>
              <a:rPr lang="tr-TR" altLang="tr-TR" sz="1400" dirty="0">
                <a:solidFill>
                  <a:schemeClr val="bg1"/>
                </a:solidFill>
              </a:rPr>
              <a:t> fikrini ortaya koymuştur.</a:t>
            </a:r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 bwMode="auto">
          <a:xfrm>
            <a:off x="6842872" y="1934836"/>
            <a:ext cx="4578163" cy="397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defRPr/>
            </a:pPr>
            <a:r>
              <a:rPr lang="tr-TR" altLang="tr-TR" sz="1400" b="1" kern="0" dirty="0">
                <a:solidFill>
                  <a:schemeClr val="bg1"/>
                </a:solidFill>
              </a:rPr>
              <a:t>ASCII</a:t>
            </a:r>
            <a:r>
              <a:rPr lang="tr-TR" altLang="tr-TR" sz="1400" kern="0" dirty="0">
                <a:solidFill>
                  <a:schemeClr val="bg1"/>
                </a:solidFill>
              </a:rPr>
              <a:t> kodlaması, </a:t>
            </a:r>
            <a:r>
              <a:rPr lang="tr-TR" altLang="tr-TR" sz="1400" b="1" kern="0" dirty="0">
                <a:solidFill>
                  <a:schemeClr val="bg1"/>
                </a:solidFill>
              </a:rPr>
              <a:t>1968</a:t>
            </a:r>
            <a:r>
              <a:rPr lang="tr-TR" altLang="tr-TR" sz="1400" kern="0" dirty="0">
                <a:solidFill>
                  <a:schemeClr val="bg1"/>
                </a:solidFill>
              </a:rPr>
              <a:t> de </a:t>
            </a:r>
            <a:r>
              <a:rPr lang="tr-TR" altLang="tr-TR" sz="1400" b="1" kern="0" dirty="0">
                <a:solidFill>
                  <a:schemeClr val="bg1"/>
                </a:solidFill>
              </a:rPr>
              <a:t>ANSI</a:t>
            </a:r>
            <a:r>
              <a:rPr lang="tr-TR" altLang="tr-TR" sz="1400" kern="0" dirty="0">
                <a:solidFill>
                  <a:schemeClr val="bg1"/>
                </a:solidFill>
              </a:rPr>
              <a:t> Standard X3.4 olarak </a:t>
            </a:r>
            <a:r>
              <a:rPr lang="pt-BR" altLang="tr-TR" sz="1400" kern="0" dirty="0">
                <a:solidFill>
                  <a:schemeClr val="bg1"/>
                </a:solidFill>
              </a:rPr>
              <a:t>ortaya koyuldu. Daha sonra CCITT IA5 ve ISO 636</a:t>
            </a:r>
            <a:r>
              <a:rPr lang="tr-TR" altLang="tr-TR" sz="1400" kern="0" dirty="0">
                <a:solidFill>
                  <a:schemeClr val="bg1"/>
                </a:solidFill>
              </a:rPr>
              <a:t> olarak </a:t>
            </a:r>
            <a:r>
              <a:rPr lang="tr-TR" altLang="tr-TR" sz="1400" b="1" kern="0" dirty="0">
                <a:solidFill>
                  <a:schemeClr val="bg1"/>
                </a:solidFill>
              </a:rPr>
              <a:t>1973</a:t>
            </a:r>
            <a:r>
              <a:rPr lang="tr-TR" altLang="tr-TR" sz="1400" kern="0" dirty="0">
                <a:solidFill>
                  <a:schemeClr val="bg1"/>
                </a:solidFill>
              </a:rPr>
              <a:t> te uluslararası standartlara ekledi.</a:t>
            </a:r>
          </a:p>
          <a:p>
            <a:pPr algn="just">
              <a:defRPr/>
            </a:pPr>
            <a:r>
              <a:rPr lang="tr-TR" altLang="tr-TR" sz="1400" b="1" kern="0" dirty="0">
                <a:solidFill>
                  <a:schemeClr val="bg1"/>
                </a:solidFill>
              </a:rPr>
              <a:t>1967</a:t>
            </a:r>
            <a:r>
              <a:rPr lang="tr-TR" altLang="tr-TR" sz="1400" b="1" dirty="0">
                <a:solidFill>
                  <a:schemeClr val="bg1"/>
                </a:solidFill>
              </a:rPr>
              <a:t>’</a:t>
            </a:r>
            <a:r>
              <a:rPr lang="tr-TR" altLang="tr-TR" sz="1400" dirty="0">
                <a:solidFill>
                  <a:schemeClr val="bg1"/>
                </a:solidFill>
              </a:rPr>
              <a:t>te </a:t>
            </a:r>
            <a:r>
              <a:rPr lang="tr-TR" altLang="tr-TR" sz="1400" kern="0" dirty="0">
                <a:solidFill>
                  <a:schemeClr val="bg1"/>
                </a:solidFill>
              </a:rPr>
              <a:t>IBM </a:t>
            </a:r>
            <a:r>
              <a:rPr lang="tr-TR" altLang="tr-TR" sz="1400" kern="0" dirty="0" err="1">
                <a:solidFill>
                  <a:schemeClr val="bg1"/>
                </a:solidFill>
              </a:rPr>
              <a:t>Bisync</a:t>
            </a:r>
            <a:r>
              <a:rPr lang="tr-TR" altLang="tr-TR" sz="1400" kern="0" dirty="0">
                <a:solidFill>
                  <a:schemeClr val="bg1"/>
                </a:solidFill>
              </a:rPr>
              <a:t> </a:t>
            </a:r>
            <a:r>
              <a:rPr lang="tr-TR" altLang="tr-TR" sz="1400" kern="0" dirty="0" err="1">
                <a:solidFill>
                  <a:schemeClr val="bg1"/>
                </a:solidFill>
              </a:rPr>
              <a:t>Protokolu</a:t>
            </a:r>
            <a:r>
              <a:rPr lang="tr-TR" altLang="tr-TR" sz="1400" kern="0" dirty="0">
                <a:solidFill>
                  <a:schemeClr val="bg1"/>
                </a:solidFill>
              </a:rPr>
              <a:t> ile kendi aygıtları arasında iletişim sağlayan ilk protokolü geliştirdi.</a:t>
            </a:r>
          </a:p>
          <a:p>
            <a:pPr algn="just">
              <a:defRPr/>
            </a:pPr>
            <a:r>
              <a:rPr lang="tr-TR" altLang="tr-TR" sz="1400" kern="0" dirty="0">
                <a:solidFill>
                  <a:schemeClr val="bg1"/>
                </a:solidFill>
              </a:rPr>
              <a:t>Geniş alan ağları ile ilgili ilk yapı </a:t>
            </a:r>
            <a:r>
              <a:rPr lang="tr-TR" altLang="tr-TR" sz="1400" b="1" kern="0" dirty="0">
                <a:solidFill>
                  <a:schemeClr val="bg1"/>
                </a:solidFill>
              </a:rPr>
              <a:t>1969</a:t>
            </a:r>
            <a:r>
              <a:rPr lang="tr-TR" altLang="tr-TR" sz="1400" kern="0" dirty="0">
                <a:solidFill>
                  <a:schemeClr val="bg1"/>
                </a:solidFill>
              </a:rPr>
              <a:t> yılında ortaya </a:t>
            </a:r>
            <a:r>
              <a:rPr lang="nn-NO" altLang="tr-TR" sz="1400" kern="0" dirty="0">
                <a:solidFill>
                  <a:schemeClr val="bg1"/>
                </a:solidFill>
              </a:rPr>
              <a:t>cıkarılan </a:t>
            </a:r>
            <a:r>
              <a:rPr lang="nn-NO" altLang="tr-TR" sz="1400" b="1" kern="0" dirty="0">
                <a:solidFill>
                  <a:schemeClr val="bg1"/>
                </a:solidFill>
              </a:rPr>
              <a:t>ARPANET</a:t>
            </a:r>
            <a:r>
              <a:rPr lang="nn-NO" altLang="tr-TR" sz="1400" kern="0" dirty="0">
                <a:solidFill>
                  <a:schemeClr val="bg1"/>
                </a:solidFill>
              </a:rPr>
              <a:t> ‘di. ARPANET bugunku internet’in</a:t>
            </a:r>
            <a:r>
              <a:rPr lang="tr-TR" altLang="tr-TR" sz="1400" kern="0" dirty="0">
                <a:solidFill>
                  <a:schemeClr val="bg1"/>
                </a:solidFill>
              </a:rPr>
              <a:t> temelini oluşturmuştur.</a:t>
            </a:r>
          </a:p>
          <a:p>
            <a:pPr algn="just">
              <a:defRPr/>
            </a:pPr>
            <a:r>
              <a:rPr lang="tr-TR" altLang="tr-TR" sz="1400" b="1" kern="0" dirty="0">
                <a:solidFill>
                  <a:schemeClr val="bg1"/>
                </a:solidFill>
              </a:rPr>
              <a:t>1968</a:t>
            </a:r>
            <a:r>
              <a:rPr lang="tr-TR" altLang="tr-TR" sz="1400" kern="0" dirty="0">
                <a:solidFill>
                  <a:schemeClr val="bg1"/>
                </a:solidFill>
              </a:rPr>
              <a:t> ilk </a:t>
            </a:r>
            <a:r>
              <a:rPr lang="tr-TR" altLang="tr-TR" sz="1400" b="1" kern="0" dirty="0">
                <a:solidFill>
                  <a:schemeClr val="bg1"/>
                </a:solidFill>
              </a:rPr>
              <a:t>paket </a:t>
            </a:r>
            <a:r>
              <a:rPr lang="tr-TR" altLang="tr-TR" sz="1400" b="1" kern="0" dirty="0" err="1">
                <a:solidFill>
                  <a:schemeClr val="bg1"/>
                </a:solidFill>
              </a:rPr>
              <a:t>anahtarlayıcılar</a:t>
            </a:r>
            <a:r>
              <a:rPr lang="tr-TR" altLang="tr-TR" sz="1400" b="1" kern="0" dirty="0">
                <a:solidFill>
                  <a:schemeClr val="bg1"/>
                </a:solidFill>
              </a:rPr>
              <a:t> </a:t>
            </a:r>
            <a:r>
              <a:rPr lang="tr-TR" altLang="tr-TR" sz="1400" kern="0" dirty="0">
                <a:solidFill>
                  <a:schemeClr val="bg1"/>
                </a:solidFill>
              </a:rPr>
              <a:t>(IMP , </a:t>
            </a:r>
            <a:r>
              <a:rPr lang="tr-TR" altLang="tr-TR" sz="1400" kern="0" dirty="0" err="1">
                <a:solidFill>
                  <a:schemeClr val="bg1"/>
                </a:solidFill>
              </a:rPr>
              <a:t>Interface</a:t>
            </a:r>
            <a:r>
              <a:rPr lang="tr-TR" altLang="tr-TR" sz="1400" kern="0" dirty="0">
                <a:solidFill>
                  <a:schemeClr val="bg1"/>
                </a:solidFill>
              </a:rPr>
              <a:t> Message </a:t>
            </a:r>
            <a:r>
              <a:rPr lang="tr-TR" altLang="tr-TR" sz="1400" kern="0" dirty="0" err="1">
                <a:solidFill>
                  <a:schemeClr val="bg1"/>
                </a:solidFill>
              </a:rPr>
              <a:t>Processors</a:t>
            </a:r>
            <a:r>
              <a:rPr lang="tr-TR" altLang="tr-TR" sz="1400" kern="0" dirty="0">
                <a:solidFill>
                  <a:schemeClr val="bg1"/>
                </a:solidFill>
              </a:rPr>
              <a:t>”) geliştirildi. 1969 da deneysel olarak uygulandı. (UCLA)</a:t>
            </a:r>
          </a:p>
          <a:p>
            <a:pPr algn="just">
              <a:defRPr/>
            </a:pPr>
            <a:r>
              <a:rPr lang="tr-TR" altLang="tr-TR" sz="1400" b="1" kern="0" dirty="0">
                <a:solidFill>
                  <a:schemeClr val="bg1"/>
                </a:solidFill>
              </a:rPr>
              <a:t>1972</a:t>
            </a:r>
            <a:r>
              <a:rPr lang="tr-TR" altLang="tr-TR" sz="1400" kern="0" dirty="0">
                <a:solidFill>
                  <a:schemeClr val="bg1"/>
                </a:solidFill>
              </a:rPr>
              <a:t> ARPANET üzerinde ilk ağ kontrol protokolü (NCP) uygulandı.</a:t>
            </a:r>
          </a:p>
          <a:p>
            <a:pPr algn="just">
              <a:defRPr/>
            </a:pPr>
            <a:r>
              <a:rPr lang="tr-TR" altLang="tr-TR" sz="1400" kern="0" dirty="0">
                <a:solidFill>
                  <a:schemeClr val="bg1"/>
                </a:solidFill>
              </a:rPr>
              <a:t>NCP Ağları adresleyemiyordu. Bu amaçla Robert </a:t>
            </a:r>
            <a:r>
              <a:rPr lang="tr-TR" altLang="tr-TR" sz="1400" kern="0" dirty="0" err="1">
                <a:solidFill>
                  <a:schemeClr val="bg1"/>
                </a:solidFill>
              </a:rPr>
              <a:t>Kahn</a:t>
            </a:r>
            <a:r>
              <a:rPr lang="tr-TR" altLang="tr-TR" sz="1400" kern="0" dirty="0">
                <a:solidFill>
                  <a:schemeClr val="bg1"/>
                </a:solidFill>
              </a:rPr>
              <a:t> yeni bir protokol yapısı ortaya çıkardı. </a:t>
            </a:r>
            <a:r>
              <a:rPr lang="tr-TR" altLang="tr-TR" sz="1400" b="1" kern="0" dirty="0">
                <a:solidFill>
                  <a:schemeClr val="bg1"/>
                </a:solidFill>
              </a:rPr>
              <a:t>(TCP/IP) </a:t>
            </a:r>
            <a:r>
              <a:rPr lang="tr-TR" altLang="tr-TR" sz="1400" kern="0" dirty="0">
                <a:solidFill>
                  <a:schemeClr val="bg1"/>
                </a:solidFill>
              </a:rPr>
              <a:t>RFC675,Aralık </a:t>
            </a:r>
            <a:r>
              <a:rPr lang="tr-TR" altLang="tr-TR" sz="1400" b="1" kern="0" dirty="0">
                <a:solidFill>
                  <a:schemeClr val="bg1"/>
                </a:solidFill>
              </a:rPr>
              <a:t>1974</a:t>
            </a:r>
          </a:p>
        </p:txBody>
      </p:sp>
    </p:spTree>
    <p:extLst>
      <p:ext uri="{BB962C8B-B14F-4D97-AF65-F5344CB8AC3E}">
        <p14:creationId xmlns:p14="http://schemas.microsoft.com/office/powerpoint/2010/main" val="133601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İçerik Yer Tutucusu 2"/>
          <p:cNvSpPr>
            <a:spLocks noGrp="1"/>
          </p:cNvSpPr>
          <p:nvPr>
            <p:ph idx="1"/>
          </p:nvPr>
        </p:nvSpPr>
        <p:spPr>
          <a:xfrm>
            <a:off x="313578" y="2198969"/>
            <a:ext cx="6033434" cy="2059266"/>
          </a:xfrm>
        </p:spPr>
        <p:txBody>
          <a:bodyPr>
            <a:normAutofit/>
          </a:bodyPr>
          <a:lstStyle/>
          <a:p>
            <a:pPr algn="just">
              <a:buClrTx/>
            </a:pPr>
            <a:r>
              <a:rPr lang="tr-TR" altLang="tr-TR" sz="1400" dirty="0">
                <a:solidFill>
                  <a:schemeClr val="bg1"/>
                </a:solidFill>
              </a:rPr>
              <a:t>NCP bir aygıt sürücüsü gibiyken, </a:t>
            </a:r>
            <a:r>
              <a:rPr lang="tr-TR" altLang="tr-TR" sz="1400" b="1" dirty="0">
                <a:solidFill>
                  <a:schemeClr val="bg1"/>
                </a:solidFill>
              </a:rPr>
              <a:t>TCP/IP bir haberleşme protokolüydü</a:t>
            </a:r>
            <a:r>
              <a:rPr lang="tr-TR" altLang="tr-TR" sz="1400" dirty="0">
                <a:solidFill>
                  <a:schemeClr val="bg1"/>
                </a:solidFill>
              </a:rPr>
              <a:t>.</a:t>
            </a:r>
          </a:p>
          <a:p>
            <a:pPr algn="just">
              <a:buClrTx/>
            </a:pPr>
            <a:r>
              <a:rPr lang="tr-TR" altLang="tr-TR" sz="1400" dirty="0">
                <a:solidFill>
                  <a:schemeClr val="bg1"/>
                </a:solidFill>
              </a:rPr>
              <a:t>1973 Ethernet Xerox tarafından geliştirildi. (</a:t>
            </a:r>
            <a:r>
              <a:rPr lang="tr-TR" altLang="tr-TR" sz="1400" dirty="0" err="1">
                <a:solidFill>
                  <a:schemeClr val="bg1"/>
                </a:solidFill>
              </a:rPr>
              <a:t>Metcalfe</a:t>
            </a:r>
            <a:r>
              <a:rPr lang="tr-TR" altLang="tr-TR" sz="1400" dirty="0">
                <a:solidFill>
                  <a:schemeClr val="bg1"/>
                </a:solidFill>
              </a:rPr>
              <a:t>, </a:t>
            </a:r>
            <a:r>
              <a:rPr lang="tr-TR" altLang="tr-TR" sz="1400" dirty="0" err="1">
                <a:solidFill>
                  <a:schemeClr val="bg1"/>
                </a:solidFill>
              </a:rPr>
              <a:t>Boggs</a:t>
            </a:r>
            <a:r>
              <a:rPr lang="tr-TR" altLang="tr-TR" sz="1400" dirty="0">
                <a:solidFill>
                  <a:schemeClr val="bg1"/>
                </a:solidFill>
              </a:rPr>
              <a:t>) 3 </a:t>
            </a:r>
            <a:r>
              <a:rPr lang="tr-TR" altLang="tr-TR" sz="1400" dirty="0" err="1">
                <a:solidFill>
                  <a:schemeClr val="bg1"/>
                </a:solidFill>
              </a:rPr>
              <a:t>Mbits</a:t>
            </a:r>
            <a:endParaRPr lang="tr-TR" altLang="tr-TR" sz="1400" dirty="0">
              <a:solidFill>
                <a:schemeClr val="bg1"/>
              </a:solidFill>
            </a:endParaRPr>
          </a:p>
          <a:p>
            <a:pPr algn="just">
              <a:buClrTx/>
            </a:pPr>
            <a:r>
              <a:rPr lang="tr-TR" altLang="tr-TR" sz="1400" b="1" dirty="0">
                <a:solidFill>
                  <a:schemeClr val="bg1"/>
                </a:solidFill>
              </a:rPr>
              <a:t>Internet 1980’li yılların ortalarından itibaren hızla gelişti.</a:t>
            </a:r>
          </a:p>
          <a:p>
            <a:pPr algn="just">
              <a:buClrTx/>
            </a:pPr>
            <a:r>
              <a:rPr lang="tr-TR" altLang="tr-TR" sz="1400" dirty="0">
                <a:solidFill>
                  <a:schemeClr val="bg1"/>
                </a:solidFill>
              </a:rPr>
              <a:t>X25 paket anahtarlamalı ağ yapısı 1970’lerin sonlarındadır.</a:t>
            </a:r>
          </a:p>
          <a:p>
            <a:pPr algn="just">
              <a:buClrTx/>
            </a:pPr>
            <a:endParaRPr lang="tr-TR" altLang="tr-TR" sz="1400" dirty="0">
              <a:solidFill>
                <a:schemeClr val="bg1"/>
              </a:solidFill>
            </a:endParaRPr>
          </a:p>
        </p:txBody>
      </p:sp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3432642" y="637148"/>
            <a:ext cx="5882527" cy="689628"/>
          </a:xfrm>
        </p:spPr>
        <p:txBody>
          <a:bodyPr>
            <a:noAutofit/>
          </a:bodyPr>
          <a:lstStyle/>
          <a:p>
            <a:r>
              <a:rPr lang="tr-TR" altLang="tr-TR" sz="3600" dirty="0"/>
              <a:t>Veri Haberleşmesi Tarihi</a:t>
            </a:r>
          </a:p>
        </p:txBody>
      </p:sp>
      <p:sp>
        <p:nvSpPr>
          <p:cNvPr id="6" name="Rectangle 5"/>
          <p:cNvSpPr/>
          <p:nvPr/>
        </p:nvSpPr>
        <p:spPr>
          <a:xfrm>
            <a:off x="6723527" y="2198969"/>
            <a:ext cx="4195482" cy="2196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lvl="0" indent="-18288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 pitchFamily="2" charset="2"/>
              <a:buChar char=""/>
            </a:pPr>
            <a:r>
              <a:rPr lang="tr-TR" altLang="tr-TR" sz="1400" dirty="0">
                <a:solidFill>
                  <a:schemeClr val="bg1"/>
                </a:solidFill>
              </a:rPr>
              <a:t>1980’li yılların sonlarında SS7, PSTN üzerinde sayısal anahtarlama protokolü olarak kullanılmaya başlandı.</a:t>
            </a:r>
          </a:p>
          <a:p>
            <a:pPr marL="182880" lvl="0" indent="-18288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 pitchFamily="2" charset="2"/>
              <a:buChar char=""/>
            </a:pPr>
            <a:r>
              <a:rPr lang="tr-TR" altLang="tr-TR" sz="1400" dirty="0">
                <a:solidFill>
                  <a:schemeClr val="bg1"/>
                </a:solidFill>
              </a:rPr>
              <a:t>1990’lı yılların baslarında, </a:t>
            </a:r>
            <a:r>
              <a:rPr lang="tr-TR" altLang="tr-TR" sz="1400" b="1" dirty="0">
                <a:solidFill>
                  <a:schemeClr val="bg1"/>
                </a:solidFill>
              </a:rPr>
              <a:t>SS7 ile VPN </a:t>
            </a:r>
            <a:r>
              <a:rPr lang="tr-TR" altLang="tr-TR" sz="1400" dirty="0">
                <a:solidFill>
                  <a:schemeClr val="bg1"/>
                </a:solidFill>
              </a:rPr>
              <a:t>uygulamaları başladı. </a:t>
            </a:r>
            <a:r>
              <a:rPr lang="tr-TR" altLang="tr-TR" sz="1400" dirty="0" err="1">
                <a:solidFill>
                  <a:schemeClr val="bg1"/>
                </a:solidFill>
              </a:rPr>
              <a:t>Frame</a:t>
            </a:r>
            <a:r>
              <a:rPr lang="tr-TR" altLang="tr-TR" sz="1400" dirty="0">
                <a:solidFill>
                  <a:schemeClr val="bg1"/>
                </a:solidFill>
              </a:rPr>
              <a:t> </a:t>
            </a:r>
            <a:r>
              <a:rPr lang="tr-TR" altLang="tr-TR" sz="1400" dirty="0" err="1">
                <a:solidFill>
                  <a:schemeClr val="bg1"/>
                </a:solidFill>
              </a:rPr>
              <a:t>Relay</a:t>
            </a:r>
            <a:r>
              <a:rPr lang="tr-TR" altLang="tr-TR" sz="1400" dirty="0">
                <a:solidFill>
                  <a:schemeClr val="bg1"/>
                </a:solidFill>
              </a:rPr>
              <a:t> kavramı ortaya çıktı. Benzer tarihlerde </a:t>
            </a:r>
            <a:r>
              <a:rPr lang="tr-TR" altLang="tr-TR" sz="1400" b="1" dirty="0">
                <a:solidFill>
                  <a:schemeClr val="bg1"/>
                </a:solidFill>
              </a:rPr>
              <a:t>ISDN</a:t>
            </a:r>
            <a:r>
              <a:rPr lang="tr-TR" altLang="tr-TR" sz="1400" dirty="0">
                <a:solidFill>
                  <a:schemeClr val="bg1"/>
                </a:solidFill>
              </a:rPr>
              <a:t> uygulamaları santraller üzerinde yaygınlaştı.</a:t>
            </a:r>
          </a:p>
          <a:p>
            <a:pPr marL="182880" lvl="0" indent="-182880" algn="just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Font typeface="Wingdings" pitchFamily="2" charset="2"/>
              <a:buChar char=""/>
            </a:pPr>
            <a:r>
              <a:rPr lang="tr-TR" altLang="tr-TR" sz="1400" dirty="0">
                <a:solidFill>
                  <a:schemeClr val="bg1"/>
                </a:solidFill>
              </a:rPr>
              <a:t>Günümüz WAN çözümleri ATM, BISDN, SMDS, MPLS, Metro Ethernet</a:t>
            </a:r>
            <a:endParaRPr lang="tr-TR" altLang="tr-T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3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>
            <a:spLocks noGrp="1"/>
          </p:cNvSpPr>
          <p:nvPr>
            <p:ph type="title"/>
          </p:nvPr>
        </p:nvSpPr>
        <p:spPr>
          <a:xfrm>
            <a:off x="3432642" y="637148"/>
            <a:ext cx="5882527" cy="689628"/>
          </a:xfrm>
        </p:spPr>
        <p:txBody>
          <a:bodyPr>
            <a:noAutofit/>
          </a:bodyPr>
          <a:lstStyle/>
          <a:p>
            <a:r>
              <a:rPr lang="tr-TR" altLang="tr-TR" sz="3600" dirty="0" smtClean="0"/>
              <a:t>Haberleşmenin gelişimi</a:t>
            </a:r>
            <a:endParaRPr lang="tr-TR" altLang="tr-TR" sz="3600" dirty="0"/>
          </a:p>
        </p:txBody>
      </p:sp>
      <p:pic>
        <p:nvPicPr>
          <p:cNvPr id="7" name="Picture 2" descr="Evolution of telecommun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75" y="1936061"/>
            <a:ext cx="2717800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1876_Bell_Speaking_into_Telepho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881" y="5022647"/>
            <a:ext cx="1449388" cy="152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radvision_product_montage-thumb-550x27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054" y="2196411"/>
            <a:ext cx="4819650" cy="241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098054" y="6581001"/>
            <a:ext cx="6174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tr-TR" altLang="tr-TR" sz="1200" dirty="0">
                <a:solidFill>
                  <a:schemeClr val="bg1"/>
                </a:solidFill>
              </a:rPr>
              <a:t>***http://technology-today articles.blogspot.com.tr/2013/04/the-evolution-of-long-distance.html</a:t>
            </a:r>
          </a:p>
        </p:txBody>
      </p:sp>
      <p:pic>
        <p:nvPicPr>
          <p:cNvPr id="11" name="Picture 2" descr="4g-spe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135" y="4981371"/>
            <a:ext cx="19954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109882" y="1871409"/>
            <a:ext cx="0" cy="46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7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5586" y="376518"/>
            <a:ext cx="9501001" cy="1143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Trend: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reless+Mob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Traff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 Pass PC Desktops by 2017 - May 2013 Bandwidth Report</a:t>
            </a:r>
          </a:p>
        </p:txBody>
      </p:sp>
      <p:pic>
        <p:nvPicPr>
          <p:cNvPr id="59394" name="Picture 2" descr="Non-PC IP traffic by consumers - 2012-20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2" y="2333065"/>
            <a:ext cx="3531825" cy="278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6" name="Picture 4" descr="Internet traffic growth by device - 2012-2017 CAG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411" y="2333065"/>
            <a:ext cx="3869578" cy="278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8" name="Picture 6" descr="Internet traffic from devices - 2012-20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41" y="2333066"/>
            <a:ext cx="3540606" cy="278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8280" y="5157319"/>
            <a:ext cx="37305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Figure 1: Non-PC IP traffic by consumers - 2012-2017</a:t>
            </a:r>
            <a:endParaRPr lang="tr-TR" sz="1100" dirty="0"/>
          </a:p>
        </p:txBody>
      </p:sp>
      <p:sp>
        <p:nvSpPr>
          <p:cNvPr id="3" name="Rectangle 2"/>
          <p:cNvSpPr/>
          <p:nvPr/>
        </p:nvSpPr>
        <p:spPr>
          <a:xfrm>
            <a:off x="4485528" y="5139389"/>
            <a:ext cx="32241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2: Internet traffic growth by device </a:t>
            </a:r>
            <a:r>
              <a:rPr lang="en-US" sz="1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2012-2017 CAGR</a:t>
            </a:r>
            <a:endParaRPr lang="tr-T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78351" y="5157319"/>
            <a:ext cx="37721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Figure</a:t>
            </a:r>
            <a:r>
              <a:rPr lang="tr-T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3: Internet </a:t>
            </a:r>
            <a:r>
              <a:rPr lang="tr-TR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traffic</a:t>
            </a:r>
            <a:r>
              <a:rPr lang="tr-T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tr-TR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  <a:r>
              <a:rPr lang="tr-T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tr-TR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devices</a:t>
            </a:r>
            <a:r>
              <a:rPr lang="tr-T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- 2012-2017</a:t>
            </a:r>
            <a:endParaRPr lang="tr-TR" sz="1200" dirty="0"/>
          </a:p>
        </p:txBody>
      </p:sp>
      <p:sp>
        <p:nvSpPr>
          <p:cNvPr id="5" name="Rectangle 4"/>
          <p:cNvSpPr/>
          <p:nvPr/>
        </p:nvSpPr>
        <p:spPr>
          <a:xfrm>
            <a:off x="4924253" y="6498522"/>
            <a:ext cx="234666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tr-TR" sz="1200" dirty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  <a:r>
              <a:rPr lang="tr-TR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Kaynak</a:t>
            </a:r>
            <a:r>
              <a:rPr lang="tr-TR" sz="1200" b="1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  <a:r>
              <a:rPr lang="tr-TR" sz="1200" dirty="0">
                <a:solidFill>
                  <a:schemeClr val="bg1"/>
                </a:solidFill>
                <a:latin typeface="Arial" panose="020B0604020202020204" pitchFamily="34" charset="0"/>
              </a:rPr>
              <a:t>http://www.cisco.com/</a:t>
            </a:r>
            <a:endParaRPr lang="tr-TR" sz="1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4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13647" y="632012"/>
            <a:ext cx="914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tr-TR" sz="3600" dirty="0"/>
              <a:t>Haberleşme Servislerindeki Artış</a:t>
            </a:r>
            <a:r>
              <a:rPr lang="en-GB" altLang="tr-TR" sz="3600" dirty="0" smtClean="0"/>
              <a:t> </a:t>
            </a:r>
            <a:endParaRPr lang="en-GB" altLang="tr-TR" sz="3600" dirty="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269296"/>
              </p:ext>
            </p:extLst>
          </p:nvPr>
        </p:nvGraphicFramePr>
        <p:xfrm>
          <a:off x="2985247" y="1865841"/>
          <a:ext cx="5298142" cy="4955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CorelDRAW" r:id="rId3" imgW="4695825" imgH="4391025" progId="CorelDRAW.Graphic.9">
                  <p:embed/>
                </p:oleObj>
              </mc:Choice>
              <mc:Fallback>
                <p:oleObj name="CorelDRAW" r:id="rId3" imgW="4695825" imgH="4391025" progId="CorelDRAW.Graphic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247" y="1865841"/>
                        <a:ext cx="5298142" cy="4955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692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15888"/>
            <a:ext cx="7772400" cy="1143000"/>
          </a:xfrm>
        </p:spPr>
        <p:txBody>
          <a:bodyPr/>
          <a:lstStyle/>
          <a:p>
            <a:pPr eaLnBrk="1" hangingPunct="1"/>
            <a:r>
              <a:rPr lang="tr-TR" altLang="tr-TR" sz="3200"/>
              <a:t>Neden Sayısal Haberleşme?</a:t>
            </a:r>
            <a:endParaRPr lang="en-GB" altLang="tr-TR" sz="3200"/>
          </a:p>
        </p:txBody>
      </p:sp>
      <p:pic>
        <p:nvPicPr>
          <p:cNvPr id="9219" name="Picture 4" descr="fig_11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497" y="4693870"/>
            <a:ext cx="4527363" cy="1856756"/>
          </a:xfrm>
          <a:noFill/>
        </p:spPr>
      </p:pic>
      <p:sp>
        <p:nvSpPr>
          <p:cNvPr id="9220" name="Text Box 16"/>
          <p:cNvSpPr txBox="1">
            <a:spLocks noChangeArrowheads="1"/>
          </p:cNvSpPr>
          <p:nvPr/>
        </p:nvSpPr>
        <p:spPr bwMode="auto">
          <a:xfrm>
            <a:off x="6427694" y="2197288"/>
            <a:ext cx="458753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tr-TR" altLang="tr-TR" sz="1600" dirty="0">
                <a:solidFill>
                  <a:schemeClr val="bg1"/>
                </a:solidFill>
              </a:rPr>
              <a:t> Sayısal sinyaller analog sinyallere göre gürültü ve parazit sinyallerinden </a:t>
            </a:r>
            <a:r>
              <a:rPr lang="tr-TR" altLang="tr-TR" sz="1600" dirty="0" smtClean="0">
                <a:solidFill>
                  <a:schemeClr val="bg1"/>
                </a:solidFill>
              </a:rPr>
              <a:t> daha </a:t>
            </a:r>
            <a:r>
              <a:rPr lang="tr-TR" altLang="tr-TR" sz="1600" dirty="0">
                <a:solidFill>
                  <a:schemeClr val="bg1"/>
                </a:solidFill>
              </a:rPr>
              <a:t>az </a:t>
            </a:r>
            <a:r>
              <a:rPr lang="tr-TR" altLang="tr-TR" sz="1600" dirty="0" smtClean="0">
                <a:solidFill>
                  <a:schemeClr val="bg1"/>
                </a:solidFill>
              </a:rPr>
              <a:t>etkilenirler. 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tr-TR" altLang="tr-TR" sz="1600" dirty="0">
              <a:solidFill>
                <a:schemeClr val="bg1"/>
              </a:solidFill>
            </a:endParaRPr>
          </a:p>
          <a:p>
            <a:pPr marL="285750" indent="-285750"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tr-TR" altLang="tr-TR" sz="1600" dirty="0">
                <a:solidFill>
                  <a:schemeClr val="bg1"/>
                </a:solidFill>
              </a:rPr>
              <a:t> Sayısal sinyallerdeki bozulmalar tekrar ediciler (</a:t>
            </a:r>
            <a:r>
              <a:rPr lang="tr-TR" altLang="tr-TR" sz="1600" dirty="0" err="1">
                <a:solidFill>
                  <a:schemeClr val="bg1"/>
                </a:solidFill>
              </a:rPr>
              <a:t>regenerative</a:t>
            </a:r>
            <a:r>
              <a:rPr lang="tr-TR" altLang="tr-TR" sz="1600" dirty="0">
                <a:solidFill>
                  <a:schemeClr val="bg1"/>
                </a:solidFill>
              </a:rPr>
              <a:t> </a:t>
            </a:r>
            <a:r>
              <a:rPr lang="tr-TR" altLang="tr-TR" sz="1600" dirty="0" err="1">
                <a:solidFill>
                  <a:schemeClr val="bg1"/>
                </a:solidFill>
              </a:rPr>
              <a:t>repeaters</a:t>
            </a:r>
            <a:r>
              <a:rPr lang="tr-TR" altLang="tr-TR" sz="1600" dirty="0">
                <a:solidFill>
                  <a:schemeClr val="bg1"/>
                </a:solidFill>
              </a:rPr>
              <a:t>) </a:t>
            </a:r>
            <a:r>
              <a:rPr lang="tr-TR" altLang="tr-TR" sz="1600" dirty="0" smtClean="0">
                <a:solidFill>
                  <a:schemeClr val="bg1"/>
                </a:solidFill>
              </a:rPr>
              <a:t> tarafından giderilebilir.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tr-TR" altLang="tr-TR" sz="1600" dirty="0">
              <a:solidFill>
                <a:schemeClr val="bg1"/>
              </a:solidFill>
            </a:endParaRPr>
          </a:p>
          <a:p>
            <a:pPr marL="285750" indent="-285750"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tr-TR" altLang="tr-TR" sz="1600" dirty="0">
                <a:solidFill>
                  <a:schemeClr val="bg1"/>
                </a:solidFill>
              </a:rPr>
              <a:t> Hata sezme (</a:t>
            </a:r>
            <a:r>
              <a:rPr lang="tr-TR" altLang="tr-TR" sz="1600" dirty="0" err="1">
                <a:solidFill>
                  <a:schemeClr val="bg1"/>
                </a:solidFill>
              </a:rPr>
              <a:t>error</a:t>
            </a:r>
            <a:r>
              <a:rPr lang="tr-TR" altLang="tr-TR" sz="1600" dirty="0">
                <a:solidFill>
                  <a:schemeClr val="bg1"/>
                </a:solidFill>
              </a:rPr>
              <a:t> </a:t>
            </a:r>
            <a:r>
              <a:rPr lang="tr-TR" altLang="tr-TR" sz="1600" dirty="0" err="1">
                <a:solidFill>
                  <a:schemeClr val="bg1"/>
                </a:solidFill>
              </a:rPr>
              <a:t>detection</a:t>
            </a:r>
            <a:r>
              <a:rPr lang="tr-TR" altLang="tr-TR" sz="1600" dirty="0">
                <a:solidFill>
                  <a:schemeClr val="bg1"/>
                </a:solidFill>
              </a:rPr>
              <a:t>) ve düzeltme (</a:t>
            </a:r>
            <a:r>
              <a:rPr lang="tr-TR" altLang="tr-TR" sz="1600" dirty="0" err="1">
                <a:solidFill>
                  <a:schemeClr val="bg1"/>
                </a:solidFill>
              </a:rPr>
              <a:t>correction</a:t>
            </a:r>
            <a:r>
              <a:rPr lang="tr-TR" altLang="tr-TR" sz="1600" dirty="0">
                <a:solidFill>
                  <a:schemeClr val="bg1"/>
                </a:solidFill>
              </a:rPr>
              <a:t>) teknikleri sayesinde az hata </a:t>
            </a:r>
            <a:r>
              <a:rPr lang="tr-TR" altLang="tr-TR" sz="1600" dirty="0" smtClean="0">
                <a:solidFill>
                  <a:schemeClr val="bg1"/>
                </a:solidFill>
              </a:rPr>
              <a:t> oranlı </a:t>
            </a:r>
            <a:r>
              <a:rPr lang="tr-TR" altLang="tr-TR" sz="1600" dirty="0">
                <a:solidFill>
                  <a:schemeClr val="bg1"/>
                </a:solidFill>
              </a:rPr>
              <a:t>sinyal iletimi </a:t>
            </a:r>
            <a:r>
              <a:rPr lang="tr-TR" altLang="tr-TR" sz="1600" dirty="0" smtClean="0">
                <a:solidFill>
                  <a:schemeClr val="bg1"/>
                </a:solidFill>
              </a:rPr>
              <a:t>yapılabilir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tr-TR" altLang="tr-TR" sz="1600" dirty="0">
              <a:solidFill>
                <a:schemeClr val="bg1"/>
              </a:solidFill>
            </a:endParaRPr>
          </a:p>
          <a:p>
            <a:pPr marL="285750" indent="-285750"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tr-TR" altLang="tr-TR" sz="1600" dirty="0">
                <a:solidFill>
                  <a:schemeClr val="bg1"/>
                </a:solidFill>
              </a:rPr>
              <a:t> Sayısal sinyallere parazit ve karıştırıcı sinyal etkilerinden korunabilmek </a:t>
            </a:r>
            <a:r>
              <a:rPr lang="tr-TR" altLang="tr-TR" sz="1600" dirty="0" smtClean="0">
                <a:solidFill>
                  <a:schemeClr val="bg1"/>
                </a:solidFill>
              </a:rPr>
              <a:t>için güvenlik </a:t>
            </a:r>
            <a:r>
              <a:rPr lang="tr-TR" altLang="tr-TR" sz="1600" dirty="0">
                <a:solidFill>
                  <a:schemeClr val="bg1"/>
                </a:solidFill>
              </a:rPr>
              <a:t>ve kriptolama gibi sinyal işleme teknikleri </a:t>
            </a:r>
            <a:r>
              <a:rPr lang="tr-TR" altLang="tr-TR" sz="1600" dirty="0" smtClean="0">
                <a:solidFill>
                  <a:schemeClr val="bg1"/>
                </a:solidFill>
              </a:rPr>
              <a:t>uygulanabilir.</a:t>
            </a:r>
          </a:p>
          <a:p>
            <a:pPr algn="just" eaLnBrk="1" hangingPunct="1">
              <a:spcBef>
                <a:spcPct val="0"/>
              </a:spcBef>
              <a:buNone/>
            </a:pPr>
            <a:endParaRPr lang="tr-TR" altLang="tr-TR" sz="1600" dirty="0">
              <a:solidFill>
                <a:schemeClr val="bg1"/>
              </a:solidFill>
            </a:endParaRPr>
          </a:p>
          <a:p>
            <a:pPr marL="285750" indent="-285750" algn="just"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tr-TR" altLang="tr-TR" sz="1600" dirty="0">
                <a:solidFill>
                  <a:schemeClr val="bg1"/>
                </a:solidFill>
              </a:rPr>
              <a:t> Sayısal devreler analog devrelere göre daha esnek, daha dayanıklı, ve daha </a:t>
            </a:r>
            <a:r>
              <a:rPr lang="tr-TR" altLang="tr-TR" sz="1600" dirty="0" smtClean="0">
                <a:solidFill>
                  <a:schemeClr val="bg1"/>
                </a:solidFill>
              </a:rPr>
              <a:t>az maliyetli </a:t>
            </a:r>
            <a:r>
              <a:rPr lang="tr-TR" altLang="tr-TR" sz="1600" dirty="0">
                <a:solidFill>
                  <a:schemeClr val="bg1"/>
                </a:solidFill>
              </a:rPr>
              <a:t>olarak </a:t>
            </a:r>
            <a:r>
              <a:rPr lang="tr-TR" altLang="tr-TR" sz="1600" dirty="0" smtClean="0">
                <a:solidFill>
                  <a:schemeClr val="bg1"/>
                </a:solidFill>
              </a:rPr>
              <a:t>tasarlanabilir.</a:t>
            </a:r>
            <a:endParaRPr lang="tr-TR" altLang="tr-TR" sz="1600" dirty="0">
              <a:solidFill>
                <a:schemeClr val="bg1"/>
              </a:solidFill>
            </a:endParaRPr>
          </a:p>
        </p:txBody>
      </p:sp>
      <p:pic>
        <p:nvPicPr>
          <p:cNvPr id="9221" name="Picture 6" descr="https://i.ytimg.com/vi/dQ3NcnmHEJM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0" t="17871" r="20975"/>
          <a:stretch>
            <a:fillRect/>
          </a:stretch>
        </p:blipFill>
        <p:spPr bwMode="auto">
          <a:xfrm>
            <a:off x="1364317" y="2098675"/>
            <a:ext cx="3133725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4956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1020</TotalTime>
  <Words>1051</Words>
  <Application>Microsoft Office PowerPoint</Application>
  <PresentationFormat>Widescreen</PresentationFormat>
  <Paragraphs>158</Paragraphs>
  <Slides>22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Corbel</vt:lpstr>
      <vt:lpstr>Tahoma</vt:lpstr>
      <vt:lpstr>Times New Roman</vt:lpstr>
      <vt:lpstr>Wingdings</vt:lpstr>
      <vt:lpstr>Banded</vt:lpstr>
      <vt:lpstr>CorelDRAW 9.0 Graphic</vt:lpstr>
      <vt:lpstr>SAYISAL VERİ HABERLEŞMESİ</vt:lpstr>
      <vt:lpstr>KAYNAKLAR</vt:lpstr>
      <vt:lpstr>KAYNAKLAR</vt:lpstr>
      <vt:lpstr>Veri Haberleşmesi Tarihi</vt:lpstr>
      <vt:lpstr>Veri Haberleşmesi Tarihi</vt:lpstr>
      <vt:lpstr>Haberleşmenin gelişimi</vt:lpstr>
      <vt:lpstr>Trend: WIreless+MobIle Device TraffIc to Pass PC Desktops by 2017 - May 2013 Bandwidth Report</vt:lpstr>
      <vt:lpstr>Haberleşme Servislerindeki Artış </vt:lpstr>
      <vt:lpstr>Neden Sayısal Haberleşme?</vt:lpstr>
      <vt:lpstr>Haberleşme Modeli</vt:lpstr>
      <vt:lpstr>Basitleştirilmiş Veri Haberleşmesi Modeli</vt:lpstr>
      <vt:lpstr>GENEL Haberleşme Sistemi  (Kaynak: Digital Communications, B. Sklar)</vt:lpstr>
      <vt:lpstr>Sayısal Haberleşme Alıcı-verici birimi  (Kaynak: Digital Communications, I. Glover)</vt:lpstr>
      <vt:lpstr>TEMEL SAYISAL HABERLEŞME DÖNÜŞÜMLERİ (Kaynak: Digital Communications, B. Sklar)</vt:lpstr>
      <vt:lpstr>STANDARTLARIN SINIFLANDIRILMASI</vt:lpstr>
      <vt:lpstr>STANDARTLARIN SINIFLANDIRILMASI</vt:lpstr>
      <vt:lpstr>Veri Haberleşmesi alanındaki önemli Standardizasyon kuruluşları</vt:lpstr>
      <vt:lpstr>ISO (INTERNATIONAL STANDARDS ORGANIZATION</vt:lpstr>
      <vt:lpstr>ITU-T</vt:lpstr>
      <vt:lpstr>Protokoller ve Protokol Mimarisi</vt:lpstr>
      <vt:lpstr>Protokollerin Temel Öğeleri</vt:lpstr>
      <vt:lpstr>Protokol Karakteristikleri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SİNYAL TÜRLERİ</dc:title>
  <dc:creator>asya</dc:creator>
  <cp:lastModifiedBy>asya</cp:lastModifiedBy>
  <cp:revision>57</cp:revision>
  <dcterms:created xsi:type="dcterms:W3CDTF">2016-02-19T18:16:04Z</dcterms:created>
  <dcterms:modified xsi:type="dcterms:W3CDTF">2017-02-19T16:04:46Z</dcterms:modified>
</cp:coreProperties>
</file>