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6"/>
  </p:notesMasterIdLst>
  <p:sldIdLst>
    <p:sldId id="256" r:id="rId2"/>
    <p:sldId id="257" r:id="rId3"/>
    <p:sldId id="306" r:id="rId4"/>
    <p:sldId id="309" r:id="rId5"/>
    <p:sldId id="315" r:id="rId6"/>
    <p:sldId id="308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2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BANT GENİŞLİĞİ VE KANAL KAPASİTESİ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(4.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1"/>
            <a:endParaRPr lang="tr-TR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46" y="1939961"/>
            <a:ext cx="10382923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3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3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tr-TR" sz="3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tr-TR" sz="3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burada </a:t>
                </a:r>
                <a14:m>
                  <m:oMath xmlns:m="http://schemas.openxmlformats.org/officeDocument/2006/math"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p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tr-TR" sz="3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den>
                        </m:f>
                      </m:sup>
                    </m:sSup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2" y="5404554"/>
            <a:ext cx="9708112" cy="124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05558" y="2686779"/>
                <a:ext cx="79066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3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58" y="2686779"/>
                <a:ext cx="79066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35803" y="2705455"/>
            <a:ext cx="4818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watt</a:t>
            </a:r>
            <a:r>
              <a:rPr lang="tr-T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/Hz</a:t>
            </a:r>
            <a:endParaRPr lang="tr-T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38765" y="3504281"/>
                <a:ext cx="3914918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11480" lvl="1" indent="-18288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prstClr val="white"/>
                  </a:buClr>
                  <a:buFont typeface="Wingdings" pitchFamily="2" charset="2"/>
                  <a:buChar char=""/>
                </a:pPr>
                <a14:m>
                  <m:oMath xmlns:m="http://schemas.openxmlformats.org/officeDocument/2006/math"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tr-TR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tr-TR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𝑆𝑁𝑅</m:t>
                    </m:r>
                    <m:r>
                      <a:rPr lang="tr-T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r-TR" sz="2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65" y="3504281"/>
                <a:ext cx="3914918" cy="4524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22285" y="3499664"/>
                <a:ext cx="17647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𝑆𝑁𝑅</m:t>
                      </m:r>
                      <m:r>
                        <a:rPr lang="tr-T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tr-T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tr-T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85" y="3499664"/>
                <a:ext cx="176471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71" y="2193854"/>
            <a:ext cx="6894473" cy="42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74" y="2178216"/>
            <a:ext cx="6869068" cy="4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4" y="1841091"/>
            <a:ext cx="4471380" cy="41285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11" y="1736206"/>
            <a:ext cx="6660581" cy="386596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77" y="5864721"/>
            <a:ext cx="9146004" cy="9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/>
              <a:t>BANT GENİŞLİĞİ VE KANAL KAPASİTESİ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4711849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Kanal </a:t>
            </a:r>
            <a:r>
              <a:rPr lang="tr-TR" sz="2400" dirty="0" smtClean="0">
                <a:solidFill>
                  <a:schemeClr val="bg1"/>
                </a:solidFill>
              </a:rPr>
              <a:t>Kapasitesi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Nyquist</a:t>
            </a:r>
            <a:r>
              <a:rPr lang="tr-TR" dirty="0" smtClean="0">
                <a:solidFill>
                  <a:schemeClr val="bg1"/>
                </a:solidFill>
              </a:rPr>
              <a:t> Bant Genişliği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Shannon</a:t>
            </a:r>
            <a:r>
              <a:rPr lang="tr-TR" dirty="0" smtClean="0">
                <a:solidFill>
                  <a:schemeClr val="bg1"/>
                </a:solidFill>
              </a:rPr>
              <a:t> Kanal Kapasitesi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E</a:t>
            </a:r>
            <a:r>
              <a:rPr lang="tr-TR" sz="1600" dirty="0" err="1" smtClean="0">
                <a:solidFill>
                  <a:schemeClr val="bg1"/>
                </a:solidFill>
              </a:rPr>
              <a:t>b</a:t>
            </a:r>
            <a:r>
              <a:rPr lang="tr-TR" dirty="0" smtClean="0">
                <a:solidFill>
                  <a:schemeClr val="bg1"/>
                </a:solidFill>
              </a:rPr>
              <a:t>/N</a:t>
            </a:r>
            <a:r>
              <a:rPr lang="tr-TR" sz="1600" dirty="0" smtClean="0">
                <a:solidFill>
                  <a:schemeClr val="bg1"/>
                </a:solidFill>
              </a:rPr>
              <a:t>0</a:t>
            </a: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1"/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Verilen haberleşme yolu için veya verilen koşullar altında ulaşılabilecek maksimum veri oranına kanal kapasitesi adı verilir.</a:t>
            </a:r>
          </a:p>
          <a:p>
            <a:pPr lvl="1"/>
            <a:endParaRPr lang="tr-T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Kanal kapasitesi için 4 farklı kavram göz önüne alınmaktadır.</a:t>
            </a:r>
          </a:p>
          <a:p>
            <a:pPr lvl="1"/>
            <a:r>
              <a:rPr lang="tr-T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oranı: 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letilebilecek veri oranı (</a:t>
            </a:r>
            <a:r>
              <a:rPr lang="tr-T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tr-T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Bant genişliği: 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İletilen sinyalin bant genişliği verici ile ortamın doğası sınırlamaktadır (Hz)</a:t>
            </a:r>
          </a:p>
          <a:p>
            <a:pPr lvl="1"/>
            <a:r>
              <a:rPr lang="tr-TR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tr-T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Haberleşme yolundaki ortalama gürültü seviyesi</a:t>
            </a:r>
          </a:p>
          <a:p>
            <a:pPr lvl="1"/>
            <a:r>
              <a:rPr lang="tr-T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oranı: 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eydana gelen bit hata oranı. </a:t>
            </a:r>
          </a:p>
          <a:p>
            <a:pPr lvl="2"/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Nyquist Bant Genişliği:</a:t>
                </a:r>
              </a:p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iletim hızı eğer 2B ise, sinyalin sahip olacağı frekans bileşeni B’den daha büyük olamaz. </a:t>
                </a:r>
              </a:p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Tam ters önerme de doğrudur.</a:t>
                </a:r>
              </a:p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Verilen bant genişliği B ise, en yüksek sinyal oranı 2B olur.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=2∗</m:t>
                    </m:r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r-TR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M: Sinyalin temsil edileceği ayrık sinyal sayısı veya voltaj seviyesi</a:t>
                </a:r>
              </a:p>
              <a:p>
                <a:pPr lvl="2"/>
                <a:endParaRPr lang="tr-T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  <a:blipFill rotWithShape="0">
                <a:blip r:embed="rId2"/>
                <a:stretch>
                  <a:fillRect t="-21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75" y="5146686"/>
            <a:ext cx="7755925" cy="15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338" y="1939925"/>
            <a:ext cx="7953037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Shannon Kapasite Formülü: </a:t>
                </a:r>
                <a:r>
                  <a:rPr lang="tr-TR" sz="28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Nyquist’e</a:t>
                </a:r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göre tüm koşulların eşit kalması durumu için, bant genişliğinin iki katına çıkarılması, veri oranını iki kat artırır. </a:t>
                </a:r>
                <a:r>
                  <a:rPr lang="tr-TR" sz="28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Shannon</a:t>
                </a:r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ise maksimum kanal kapasitesinin bant genişliği ve ortamın sahip olduğu gürültü ile ilişkilendirmektedir.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𝑆𝑁𝑅</m:t>
                        </m:r>
                      </m:e>
                      <m:sub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𝑑𝐵</m:t>
                        </m:r>
                      </m:sub>
                    </m:sSub>
                    <m:r>
                      <a:rPr lang="tr-T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sSub>
                      <m:sSubPr>
                        <m:ctrlP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f>
                      <m:fPr>
                        <m:ctrlP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𝑠𝑖𝑔𝑛𝑎𝑙</m:t>
                        </m:r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𝑝𝑜𝑤𝑒𝑟</m:t>
                        </m:r>
                      </m:num>
                      <m:den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𝑛𝑜𝑖𝑠𝑒</m:t>
                        </m:r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tr-T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𝑝𝑜𝑤𝑒𝑟</m:t>
                        </m:r>
                      </m:den>
                    </m:f>
                  </m:oMath>
                </a14:m>
                <a:endParaRPr lang="tr-TR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𝑆𝑁𝑅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r-TR" sz="2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  <a:blipFill rotWithShape="0">
                <a:blip r:embed="rId2"/>
                <a:stretch>
                  <a:fillRect t="-21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66" y="5153544"/>
            <a:ext cx="8430934" cy="12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tr-TR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Tayfsal verimlilik (</a:t>
                </a:r>
                <a:r>
                  <a:rPr lang="tr-TR" sz="2800" b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</a:t>
                </a:r>
                <a:r>
                  <a:rPr lang="tr-TR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800" b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efficiency</a:t>
                </a:r>
                <a:r>
                  <a:rPr lang="tr-TR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veya </a:t>
                </a:r>
                <a:r>
                  <a:rPr lang="tr-TR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bant </a:t>
                </a:r>
                <a:r>
                  <a:rPr lang="tr-TR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tr-TR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enişliği verimliliği </a:t>
                </a:r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bant genişliğinin her bir </a:t>
                </a:r>
                <a:r>
                  <a:rPr lang="tr-TR" sz="28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Hertz’i</a:t>
                </a:r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ile taşınabilecek sayısal iletimdir (saniyede taşınan bit cinsinden)</a:t>
                </a:r>
              </a:p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Teorik maksimum tayfsal verimlilik: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tr-T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𝑆𝑁𝑅</m:t>
                    </m:r>
                    <m:r>
                      <a:rPr lang="tr-T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r-TR" sz="2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  <a:blipFill rotWithShape="0">
                <a:blip r:embed="rId2"/>
                <a:stretch>
                  <a:fillRect t="-2199" r="-14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0" y="2933790"/>
            <a:ext cx="5758240" cy="37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smtClean="0">
                <a:solidFill>
                  <a:schemeClr val="bg1"/>
                </a:solidFill>
              </a:rPr>
              <a:t>Kanal kapasitesi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147" y="1972230"/>
            <a:ext cx="7296822" cy="47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kapasitesi  / bit hata oranı</a:t>
            </a:r>
            <a:endParaRPr lang="tr-TR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tr-TR" sz="2800" baseline="-250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tr-TR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/N</a:t>
                </a:r>
                <a:r>
                  <a:rPr lang="tr-TR" sz="2800" baseline="-25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lvl="1"/>
                <a:r>
                  <a:rPr lang="tr-TR" sz="3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bitin sahip olduğu enerjinin, gürültünün güç yoğunluğuna oranıdır.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3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3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𝑘𝑇𝑅</m:t>
                        </m:r>
                      </m:den>
                    </m:f>
                  </m:oMath>
                </a14:m>
                <a:r>
                  <a:rPr lang="tr-TR" sz="3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burada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3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tr-TR" sz="3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tr-TR" sz="3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tr-TR" sz="30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tr-TR" sz="3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:endParaRPr lang="tr-TR" sz="3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3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tr-TR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tr-TR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tr-TR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tr-TR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𝑑𝐵</m:t>
                        </m:r>
                      </m:sub>
                    </m:sSub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𝑑𝐵𝑊</m:t>
                        </m:r>
                      </m:sub>
                    </m:sSub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−10∗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𝑙𝑜𝑔𝑅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−10∗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𝑙𝑜𝑔𝑘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−10∗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𝑙𝑜𝑔𝑇</m:t>
                    </m:r>
                  </m:oMath>
                </a14:m>
                <a:endParaRPr lang="tr-TR" sz="3000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𝑑𝐵𝑊</m:t>
                        </m:r>
                      </m:sub>
                    </m:sSub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−10∗</m:t>
                    </m:r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𝑙𝑜𝑔𝑅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+228.6</m:t>
                    </m:r>
                    <m:r>
                      <a:rPr lang="tr-TR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𝑑𝐵𝑊</m:t>
                    </m:r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−10∗</m:t>
                    </m:r>
                    <m:r>
                      <a:rPr lang="tr-T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𝑙𝑜𝑔𝑇</m:t>
                    </m:r>
                  </m:oMath>
                </a14:m>
                <a:endParaRPr lang="tr-TR" sz="3000" b="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tr-TR" sz="3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117" y="1939961"/>
                <a:ext cx="11729183" cy="4711849"/>
              </a:xfrm>
              <a:blipFill rotWithShape="0">
                <a:blip r:embed="rId2"/>
                <a:stretch>
                  <a:fillRect t="-21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813799" y="2943454"/>
            <a:ext cx="417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S=sinyal gücü (1 </a:t>
            </a:r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watt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1J/s)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3799" y="340511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tr-T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3798" y="3542941"/>
                <a:ext cx="43619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tr-TR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=Bit başına enerji.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tr-TR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𝑆𝑇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tr-TR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798" y="3542941"/>
                <a:ext cx="43619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1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2589</TotalTime>
  <Words>273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Corbel</vt:lpstr>
      <vt:lpstr>Times New Roman</vt:lpstr>
      <vt:lpstr>Wingdings</vt:lpstr>
      <vt:lpstr>Banded</vt:lpstr>
      <vt:lpstr>BANT GENİŞLİĞİ VE KANAL KAPASİTESİ</vt:lpstr>
      <vt:lpstr>BANT GENİŞLİĞİ VE KANAL KAPASİTESİ</vt:lpstr>
      <vt:lpstr>Kanal kapasitesi</vt:lpstr>
      <vt:lpstr>Kanal kapasitesi</vt:lpstr>
      <vt:lpstr>Kanal kapasitesi</vt:lpstr>
      <vt:lpstr>Kanal kapasitesi</vt:lpstr>
      <vt:lpstr>Kanal kapasitesi</vt:lpstr>
      <vt:lpstr>Kanal kapasitesi</vt:lpstr>
      <vt:lpstr>Kanal kapasitesi  / bit hata oranı</vt:lpstr>
      <vt:lpstr>Kanal kapasitesi</vt:lpstr>
      <vt:lpstr>Kanal kapasitesi</vt:lpstr>
      <vt:lpstr>Kanal kapasitesi</vt:lpstr>
      <vt:lpstr>Kanal kapasitesi</vt:lpstr>
      <vt:lpstr>Kanal kapasitesi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132</cp:revision>
  <dcterms:created xsi:type="dcterms:W3CDTF">2016-02-19T18:16:04Z</dcterms:created>
  <dcterms:modified xsi:type="dcterms:W3CDTF">2020-03-24T16:06:46Z</dcterms:modified>
</cp:coreProperties>
</file>