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340" r:id="rId3"/>
    <p:sldId id="25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 smtClean="0"/>
              <a:t>Taban bant iletimi (hat kodlaması)</a:t>
            </a:r>
            <a:br>
              <a:rPr lang="tr-TR" sz="4800" dirty="0" smtClean="0"/>
            </a:br>
            <a:r>
              <a:rPr lang="en-US" sz="4800" dirty="0" smtClean="0"/>
              <a:t>baseband transmıssıon</a:t>
            </a:r>
            <a:r>
              <a:rPr lang="tr-TR" sz="4800" dirty="0" smtClean="0"/>
              <a:t> </a:t>
            </a:r>
            <a:r>
              <a:rPr lang="en-US" sz="4800" dirty="0" smtClean="0"/>
              <a:t>(lıne codıng)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(8.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318247" y="2353235"/>
            <a:ext cx="11300012" cy="34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NRZ sinyalleri bağlantılar üzerinden dönüştürücüler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transformers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ya da kondansatör bağlı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capacitor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coupled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AC tekrarlatıcılar ile iletilirken DC seviyesi sinyallerin kutuplu (polar) hale dönüştürülmesi ile yok edilir.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None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PSD’nin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sürekli kısmı 0 Hz de sıfır olmayan bir değere sahiptir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örn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düşük frekanslı bileşenler içerir). Bu; AC bağlaşımının, iletilen darbe şekillerinin bozulması ile sonuçlanacağı anlamına gelmektedir. AC bağlaşımlı iletim hatları tipik olarak yüksek geçiren RC filtreler gibi davranmaktadır. Her iletimden sonra, bozulma sinyal genliğinin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üssel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olarak azalması şekline dönüşür. Bu etki “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” olarak adlandırılmaktadır.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9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27" name="Group 280"/>
          <p:cNvGrpSpPr>
            <a:grpSpLocks/>
          </p:cNvGrpSpPr>
          <p:nvPr/>
        </p:nvGrpSpPr>
        <p:grpSpPr bwMode="auto">
          <a:xfrm>
            <a:off x="1700026" y="1792937"/>
            <a:ext cx="8281987" cy="4150664"/>
            <a:chOff x="113" y="1207"/>
            <a:chExt cx="5217" cy="279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95" y="1207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tr-TR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1       0       1      0     1      1      1      1      1      0</a:t>
              </a: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12" y="1706"/>
              <a:ext cx="4536" cy="908"/>
            </a:xfrm>
            <a:custGeom>
              <a:avLst/>
              <a:gdLst>
                <a:gd name="T0" fmla="*/ 0 w 4536"/>
                <a:gd name="T1" fmla="*/ 454 h 908"/>
                <a:gd name="T2" fmla="*/ 0 w 4536"/>
                <a:gd name="T3" fmla="*/ 0 h 908"/>
                <a:gd name="T4" fmla="*/ 454 w 4536"/>
                <a:gd name="T5" fmla="*/ 0 h 908"/>
                <a:gd name="T6" fmla="*/ 454 w 4536"/>
                <a:gd name="T7" fmla="*/ 908 h 908"/>
                <a:gd name="T8" fmla="*/ 907 w 4536"/>
                <a:gd name="T9" fmla="*/ 908 h 908"/>
                <a:gd name="T10" fmla="*/ 907 w 4536"/>
                <a:gd name="T11" fmla="*/ 0 h 908"/>
                <a:gd name="T12" fmla="*/ 1361 w 4536"/>
                <a:gd name="T13" fmla="*/ 0 h 908"/>
                <a:gd name="T14" fmla="*/ 1361 w 4536"/>
                <a:gd name="T15" fmla="*/ 908 h 908"/>
                <a:gd name="T16" fmla="*/ 1814 w 4536"/>
                <a:gd name="T17" fmla="*/ 908 h 908"/>
                <a:gd name="T18" fmla="*/ 1814 w 4536"/>
                <a:gd name="T19" fmla="*/ 0 h 908"/>
                <a:gd name="T20" fmla="*/ 4082 w 4536"/>
                <a:gd name="T21" fmla="*/ 0 h 908"/>
                <a:gd name="T22" fmla="*/ 4082 w 4536"/>
                <a:gd name="T23" fmla="*/ 908 h 908"/>
                <a:gd name="T24" fmla="*/ 4536 w 4536"/>
                <a:gd name="T25" fmla="*/ 908 h 9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36"/>
                <a:gd name="T40" fmla="*/ 0 h 908"/>
                <a:gd name="T41" fmla="*/ 4536 w 4536"/>
                <a:gd name="T42" fmla="*/ 908 h 9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36" h="908">
                  <a:moveTo>
                    <a:pt x="0" y="454"/>
                  </a:moveTo>
                  <a:lnTo>
                    <a:pt x="0" y="0"/>
                  </a:lnTo>
                  <a:lnTo>
                    <a:pt x="454" y="0"/>
                  </a:lnTo>
                  <a:lnTo>
                    <a:pt x="454" y="908"/>
                  </a:lnTo>
                  <a:lnTo>
                    <a:pt x="907" y="908"/>
                  </a:lnTo>
                  <a:lnTo>
                    <a:pt x="907" y="0"/>
                  </a:lnTo>
                  <a:lnTo>
                    <a:pt x="1361" y="0"/>
                  </a:lnTo>
                  <a:lnTo>
                    <a:pt x="1361" y="908"/>
                  </a:lnTo>
                  <a:lnTo>
                    <a:pt x="1814" y="908"/>
                  </a:lnTo>
                  <a:lnTo>
                    <a:pt x="1814" y="0"/>
                  </a:lnTo>
                  <a:lnTo>
                    <a:pt x="4082" y="0"/>
                  </a:lnTo>
                  <a:lnTo>
                    <a:pt x="4082" y="908"/>
                  </a:lnTo>
                  <a:lnTo>
                    <a:pt x="4536" y="90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9" y="1616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49" y="24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0</a:t>
              </a:r>
            </a:p>
          </p:txBody>
        </p:sp>
        <p:grpSp>
          <p:nvGrpSpPr>
            <p:cNvPr id="32" name="Group 118"/>
            <p:cNvGrpSpPr>
              <a:grpSpLocks/>
            </p:cNvGrpSpPr>
            <p:nvPr/>
          </p:nvGrpSpPr>
          <p:grpSpPr bwMode="auto">
            <a:xfrm>
              <a:off x="612" y="3067"/>
              <a:ext cx="4536" cy="907"/>
              <a:chOff x="612" y="3067"/>
              <a:chExt cx="4536" cy="907"/>
            </a:xfrm>
          </p:grpSpPr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612" y="3067"/>
                <a:ext cx="0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612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1066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066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V="1">
                <a:off x="1519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 flipV="1">
                <a:off x="1973" y="315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V="1">
                <a:off x="2426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2" name="Freeform 18"/>
              <p:cNvSpPr>
                <a:spLocks/>
              </p:cNvSpPr>
              <p:nvPr/>
            </p:nvSpPr>
            <p:spPr bwMode="auto">
              <a:xfrm>
                <a:off x="1519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973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426" y="3067"/>
                <a:ext cx="2268" cy="454"/>
              </a:xfrm>
              <a:custGeom>
                <a:avLst/>
                <a:gdLst>
                  <a:gd name="T0" fmla="*/ 0 w 2268"/>
                  <a:gd name="T1" fmla="*/ 0 h 454"/>
                  <a:gd name="T2" fmla="*/ 635 w 2268"/>
                  <a:gd name="T3" fmla="*/ 272 h 454"/>
                  <a:gd name="T4" fmla="*/ 2268 w 2268"/>
                  <a:gd name="T5" fmla="*/ 454 h 454"/>
                  <a:gd name="T6" fmla="*/ 0 60000 65536"/>
                  <a:gd name="T7" fmla="*/ 0 60000 65536"/>
                  <a:gd name="T8" fmla="*/ 0 60000 65536"/>
                  <a:gd name="T9" fmla="*/ 0 w 2268"/>
                  <a:gd name="T10" fmla="*/ 0 h 454"/>
                  <a:gd name="T11" fmla="*/ 2268 w 2268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" h="454">
                    <a:moveTo>
                      <a:pt x="0" y="0"/>
                    </a:moveTo>
                    <a:cubicBezTo>
                      <a:pt x="128" y="98"/>
                      <a:pt x="257" y="196"/>
                      <a:pt x="635" y="272"/>
                    </a:cubicBezTo>
                    <a:cubicBezTo>
                      <a:pt x="1013" y="348"/>
                      <a:pt x="1640" y="401"/>
                      <a:pt x="2268" y="4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4694" y="3521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4695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V="1">
                <a:off x="5148" y="3521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3" name="Text Box 188"/>
            <p:cNvSpPr txBox="1">
              <a:spLocks noChangeArrowheads="1"/>
            </p:cNvSpPr>
            <p:nvPr/>
          </p:nvSpPr>
          <p:spPr bwMode="auto">
            <a:xfrm>
              <a:off x="113" y="3789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-V/2</a:t>
              </a:r>
            </a:p>
          </p:txBody>
        </p:sp>
        <p:sp>
          <p:nvSpPr>
            <p:cNvPr id="34" name="Text Box 189"/>
            <p:cNvSpPr txBox="1">
              <a:spLocks noChangeArrowheads="1"/>
            </p:cNvSpPr>
            <p:nvPr/>
          </p:nvSpPr>
          <p:spPr bwMode="auto">
            <a:xfrm>
              <a:off x="158" y="297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V/2</a:t>
              </a:r>
            </a:p>
          </p:txBody>
        </p:sp>
      </p:grpSp>
      <p:sp>
        <p:nvSpPr>
          <p:cNvPr id="48" name="2 İçerik Yer Tutucusu"/>
          <p:cNvSpPr txBox="1">
            <a:spLocks/>
          </p:cNvSpPr>
          <p:nvPr/>
        </p:nvSpPr>
        <p:spPr bwMode="auto">
          <a:xfrm>
            <a:off x="1210656" y="6216324"/>
            <a:ext cx="9549652" cy="58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sinyalinin AC bağlaşımından kaynaklanan bozulması:</a:t>
            </a:r>
            <a:r>
              <a:rPr kumimoji="0" lang="tr-TR" altLang="tr-TR" sz="1800" b="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sp>
        <p:nvSpPr>
          <p:cNvPr id="49" name="2 İçerik Yer Tutucusu"/>
          <p:cNvSpPr txBox="1">
            <a:spLocks/>
          </p:cNvSpPr>
          <p:nvPr/>
        </p:nvSpPr>
        <p:spPr bwMode="auto">
          <a:xfrm>
            <a:off x="748553" y="2012577"/>
            <a:ext cx="9318812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RZ işaretlemede, MARK darbesinin süresi (</a:t>
            </a:r>
            <a:r>
              <a:rPr kumimoji="0" lang="en-US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Ƭ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slot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sembolünün süresinden (</a:t>
            </a:r>
            <a:r>
              <a:rPr kumimoji="0" lang="en-GB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düşüktür. Tipik olarak RZ darbeleri zaman diliminin sadece ilk yarısını doldurmaktadır, ikinci yarıda ise sıfıra dönmektedir.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5" y="3783420"/>
            <a:ext cx="7268228" cy="269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pic>
        <p:nvPicPr>
          <p:cNvPr id="5" name="Picture 10" descr="Un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8" y="227675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493434" y="2021541"/>
            <a:ext cx="10224247" cy="151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NRZ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0" y="3823452"/>
            <a:ext cx="7543706" cy="2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 bwMode="auto">
          <a:xfrm>
            <a:off x="475882" y="2044137"/>
            <a:ext cx="10511117" cy="151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02" y="3814856"/>
            <a:ext cx="7634288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İŞARETLEŞME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33401" y="2100077"/>
            <a:ext cx="10376646" cy="16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İşaretlemenin Güç Spektral Yoğunluğu (PSD)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ve RZ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tek kutuplu NRZ ve RZ ile kıyaslandığında neredeyse aynı spektruma sahip olduğu görülmektedir. Bununla birlikte, 1 ve 0 sembollerinin zıt kutupları olmasına rağmen herhangi bir spektral çizgiler içermemektedirler.</a:t>
            </a:r>
          </a:p>
        </p:txBody>
      </p:sp>
      <p:pic>
        <p:nvPicPr>
          <p:cNvPr id="11" name="Picture 23" descr="UniP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2" y="3780959"/>
            <a:ext cx="40370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Metin kutusu"/>
          <p:cNvSpPr txBox="1">
            <a:spLocks noChangeArrowheads="1"/>
          </p:cNvSpPr>
          <p:nvPr/>
        </p:nvSpPr>
        <p:spPr bwMode="auto">
          <a:xfrm>
            <a:off x="7497577" y="4818538"/>
            <a:ext cx="36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Kutuplu NRZ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nin</a:t>
            </a:r>
            <a:r>
              <a:rPr lang="tr-TR" altLang="tr-TR" sz="2400" kern="0" dirty="0">
                <a:solidFill>
                  <a:srgbClr val="3333CC"/>
                </a:solidFill>
              </a:rPr>
              <a:t>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PSD si</a:t>
            </a:r>
          </a:p>
        </p:txBody>
      </p:sp>
    </p:spTree>
    <p:extLst>
      <p:ext uri="{BB962C8B-B14F-4D97-AF65-F5344CB8AC3E}">
        <p14:creationId xmlns:p14="http://schemas.microsoft.com/office/powerpoint/2010/main" val="27917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224118" y="2120153"/>
            <a:ext cx="1025114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15471" y="2182906"/>
            <a:ext cx="11282082" cy="385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(“Signal Droop”a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 Bununla birlikte clock, alınan sinyalin düzeltilemsi ile elde edilebilir.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nin bant genişliğinin iki katı kadar bant genişliğine ihtiyaç vardır.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533400" y="2530009"/>
            <a:ext cx="10950388" cy="2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Ters im işaretleme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alternate mark inversion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olarak da isimlendirilen çift kutuplu işaretleme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sembolleri temsil etmek için 3 voltaj seviyesi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+V, 0, -V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kullanmaktadır. 0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tek kutupludaki gibi darbenin olmadığı durumlar ile gösterilirken, 1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(MARK) +V ve –V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değişen voltaj seviyeleri ile gösterilmektedir.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Temel bant iletimi</a:t>
            </a:r>
            <a:endParaRPr lang="tr-TR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14082" y="2353235"/>
            <a:ext cx="9256059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Bilgiyi fiziksel kanallar aracılığı ile iletebilmek için, PCM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dizileri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(kod sözcükleri)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darbelere (dalga formları)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dönüştürülür.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dalga formu M boyutlu küme içerisinden sadece bir sembolü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   bit kadarını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formları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(hat kodları) ikili (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semboller için kullanılır. (M=2)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modülasyonu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non-binary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semboller için kullanılır. (M&gt;2)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32029"/>
              </p:ext>
            </p:extLst>
          </p:nvPr>
        </p:nvGraphicFramePr>
        <p:xfrm>
          <a:off x="5501715" y="4238065"/>
          <a:ext cx="1650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715" y="4238065"/>
                        <a:ext cx="16504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5" name="5 İçerik Yer Tutucusu"/>
          <p:cNvSpPr txBox="1">
            <a:spLocks/>
          </p:cNvSpPr>
          <p:nvPr/>
        </p:nvSpPr>
        <p:spPr bwMode="auto">
          <a:xfrm>
            <a:off x="345142" y="2696789"/>
            <a:ext cx="11658600" cy="247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Mark seviyesindeki voltaj değişimi çift kutuplu spektrumun DC de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null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olmasını garantiler böylece AC bağlaşımlı hatlarda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 önlenir.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Değişen mark voltajı ile tek bitlik hata algılama kapasitesine sahip olmuş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kutupluda ve kutupluda olduğu gibi çift kutuplu da NRZ ve RZ formlarına sahiptir.</a:t>
            </a:r>
          </a:p>
        </p:txBody>
      </p:sp>
    </p:spTree>
    <p:extLst>
      <p:ext uri="{BB962C8B-B14F-4D97-AF65-F5344CB8AC3E}">
        <p14:creationId xmlns:p14="http://schemas.microsoft.com/office/powerpoint/2010/main" val="355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2" y="2681007"/>
            <a:ext cx="817086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8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NRZ’NİN GÜÇ SPEKTRAL YOĞUNLUĞU</a:t>
            </a:r>
            <a:endParaRPr lang="en-US" sz="3600" dirty="0"/>
          </a:p>
        </p:txBody>
      </p:sp>
      <p:pic>
        <p:nvPicPr>
          <p:cNvPr id="5" name="Picture 6" descr="BipolarN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11001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79611" y="2218765"/>
            <a:ext cx="9928412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NRZ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3" y="2774857"/>
            <a:ext cx="797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RZ’NİN GÜÇ SPEKTRAL YOĞUNLUĞU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  <p:pic>
        <p:nvPicPr>
          <p:cNvPr id="6" name="Picture 6" descr="B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7375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07894" y="2263588"/>
            <a:ext cx="10251141" cy="30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RZ’lerden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Clock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alınan sinyalin düzeltilmesi (kopyası) ile elde edilebilir.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445994" y="2613211"/>
            <a:ext cx="10815918" cy="254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Machester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kodlamada bit süresi iki yarıya ayrılmıştır. İlk yarıda voltaj bir seviyede kalmaktayken, ikinci yarıda öteki seviyeye taşınmaktadır.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“Bir” birinci yarıda +, ikinci yarıda –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“Sıfır” birinci yarıda -, ikinci yarıda +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65" y="2261908"/>
            <a:ext cx="7724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5" name="Picture 7" descr="Manch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8271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28" name="2 İçerik Yer Tutucusu"/>
          <p:cNvSpPr txBox="1">
            <a:spLocks/>
          </p:cNvSpPr>
          <p:nvPr/>
        </p:nvSpPr>
        <p:spPr bwMode="auto">
          <a:xfrm>
            <a:off x="694765" y="2470991"/>
            <a:ext cx="77724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İkili verinin iletilmesi için kullanılabilecek birkaç farklı darbe tipi mevcuttur.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 ve 0 sembollerini temsil etmek için belli bir darbe çiftinin seçilmesine hat kodlaması denir.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614082" y="1860177"/>
            <a:ext cx="10789024" cy="41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Transparandır.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Büyük miktardaki iletimlerden dolayı oldukça büyük oranda bant genişliği kullanmaktadır.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Manchester İşaretleme karakteristiğinden dolayı WAN için uygun olmamakla birlikte LAN için (Ethernet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Token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Ring) için sıklıkla kullanılmaktadır.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7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3570" y="2138083"/>
            <a:ext cx="10600765" cy="343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M-</a:t>
            </a:r>
            <a:r>
              <a:rPr kumimoji="0" 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ary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darbe modülasyon kategorileri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(PAM)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konumu modülasyonu (PPM)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süresi modülasyonu (PDM)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çok seviyeli işaretlemedir. Her sembol M uygun genlik seviyesinden bir tanesini alabilir.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	             bit kadarını taşır.</a:t>
            </a: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85404"/>
              </p:ext>
            </p:extLst>
          </p:nvPr>
        </p:nvGraphicFramePr>
        <p:xfrm>
          <a:off x="930369" y="4974104"/>
          <a:ext cx="1385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69" y="4974104"/>
                        <a:ext cx="13858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2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pic>
        <p:nvPicPr>
          <p:cNvPr id="6" name="Picture 4" descr="2-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35" y="2115392"/>
            <a:ext cx="6672636" cy="42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33400" y="3154643"/>
            <a:ext cx="10950388" cy="10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Verilen bir veri oranı için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M-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ary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 PAM(M&gt;2) </a:t>
            </a:r>
            <a:r>
              <a:rPr kumimoji="0" lang="tr-TR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ikili PCM den daha az bant genişliğine ihtiyaç duyar.</a:t>
            </a:r>
          </a:p>
        </p:txBody>
      </p:sp>
    </p:spTree>
    <p:extLst>
      <p:ext uri="{BB962C8B-B14F-4D97-AF65-F5344CB8AC3E}">
        <p14:creationId xmlns:p14="http://schemas.microsoft.com/office/powerpoint/2010/main" val="1197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1329" y="1994647"/>
            <a:ext cx="106993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Seçim işlemi genellikle aşağıda bahsedilen hususlardan bir ya da daha fazlası göz önünde bulundurularak yapılır: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Güç spektral yoğunluğu - özellikle değeri 0 Hz iken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Bant genişliği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Bit hata oranı performansı (BER) – bu ders kapsamında ele alınmayacak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Saydamlık – örneğin; iletilen ya da alınan herhangi bir sembol, bit ya da örüntünün özelliği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Sembol senkronizasyonu için zamanlama sinyalinin kurtarılma kolaylığı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tespit özelliğinin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30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dalga formları</a:t>
            </a:r>
            <a:endParaRPr lang="tr-TR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671918" y="1896035"/>
            <a:ext cx="7772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 kategorileri 4 başlıkta ele alınmaktadır: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(Nonreturn-to-zero (NRZ))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Faz Kodlamalı (Phase Encoded)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(Return-to-zero (RZ))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Çok Seviyeli (Multilevel binary)</a:t>
            </a:r>
          </a:p>
        </p:txBody>
      </p:sp>
      <p:pic>
        <p:nvPicPr>
          <p:cNvPr id="8" name="Picture 4" descr="Snap2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1" y="4097898"/>
            <a:ext cx="766762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işaretleşme / </a:t>
            </a:r>
            <a:r>
              <a:rPr lang="en-US" sz="3600" dirty="0" smtClean="0">
                <a:solidFill>
                  <a:schemeClr val="bg1"/>
                </a:solidFill>
              </a:rPr>
              <a:t>unıpolar sıgnalıng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372035" y="2057400"/>
            <a:ext cx="11111754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just">
              <a:buClr>
                <a:srgbClr val="3333CC"/>
              </a:buClr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Bir hat kodlama çeşidi olan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işaretlemede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,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sembollerden bir tanesi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0 biti) için darbe iletilmemekte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. SPACE)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diğeri için ise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1 biti) darbe iletilmektedir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  <a:r>
              <a:rPr lang="tr-TR" altLang="tr-TR" sz="2400" kern="0" dirty="0" smtClean="0">
                <a:solidFill>
                  <a:srgbClr val="000000"/>
                </a:solidFill>
                <a:latin typeface="Comic Sans MS"/>
              </a:rPr>
              <a:t>MARK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işaretlemenin iki çeşidi: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Nonreturn-to-zero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(NRZ))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70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752600" y="203947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işaretlemede, MARK darbesinin süresi (</a:t>
            </a:r>
            <a:r>
              <a:rPr kumimoji="0" lang="en-US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Ƭ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slot sembolünün süresine (</a:t>
            </a:r>
            <a:r>
              <a:rPr kumimoji="0" lang="en-GB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eşittir.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28570"/>
            <a:ext cx="8056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445435" y="2196353"/>
            <a:ext cx="5334000" cy="4000500"/>
            <a:chOff x="975" y="1344"/>
            <a:chExt cx="3360" cy="2520"/>
          </a:xfrm>
        </p:grpSpPr>
        <p:pic>
          <p:nvPicPr>
            <p:cNvPr id="6" name="Picture 7" descr="UniPo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344"/>
              <a:ext cx="336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720" y="2046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06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24434" y="2030506"/>
            <a:ext cx="9533966" cy="411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İletim için çok fazla bant genişliğine ihtiyaç yok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 – 0 Hz de spektral çizgi ile gösterilmektedir.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Düşük frekanslı bileşenler içermektedir.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Uzun 0 dizileri senkronizasyon kaybına neden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3842</TotalTime>
  <Words>1247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Comic Sans MS</vt:lpstr>
      <vt:lpstr>Corbel</vt:lpstr>
      <vt:lpstr>굴림</vt:lpstr>
      <vt:lpstr>Times New Roman</vt:lpstr>
      <vt:lpstr>Wingdings</vt:lpstr>
      <vt:lpstr>ZapfDingbats</vt:lpstr>
      <vt:lpstr>Banded</vt:lpstr>
      <vt:lpstr>Denklem</vt:lpstr>
      <vt:lpstr>Taban bant iletimi (hat kodlaması) baseband transmıssıon (lıne codıng)</vt:lpstr>
      <vt:lpstr>Temel bant iletimi</vt:lpstr>
      <vt:lpstr>Hat kodlama</vt:lpstr>
      <vt:lpstr>Hat kodlama</vt:lpstr>
      <vt:lpstr>Pcm dalga formları</vt:lpstr>
      <vt:lpstr>Tek kutuplu işaretleşme / unıpolar sıgnalıng</vt:lpstr>
      <vt:lpstr>Tek kutuplu NRZ</vt:lpstr>
      <vt:lpstr>Tek kutuplu NRZ</vt:lpstr>
      <vt:lpstr>Tek kutuplu NRZ</vt:lpstr>
      <vt:lpstr>Tek kutuplu NRZ</vt:lpstr>
      <vt:lpstr>Tek kutuplu NRZ</vt:lpstr>
      <vt:lpstr>Tek kutuplu RZ</vt:lpstr>
      <vt:lpstr>Tek kutuplu RZ</vt:lpstr>
      <vt:lpstr>kutuplu NRZ</vt:lpstr>
      <vt:lpstr>kutuplu RZ</vt:lpstr>
      <vt:lpstr>kutuplu İŞARETLEŞME</vt:lpstr>
      <vt:lpstr>kutuplu NRZ</vt:lpstr>
      <vt:lpstr>kutuplu RZ</vt:lpstr>
      <vt:lpstr>ÇİFT KUTUPLU İŞARETLEŞME/ BIPOLAR SIGNALING-AMI</vt:lpstr>
      <vt:lpstr>ÇİFT KUTUPLU İŞARETLEŞME/ BIPOLAR SIGNALING-AMI</vt:lpstr>
      <vt:lpstr>ÇİFT KUTUPLU NRZ</vt:lpstr>
      <vt:lpstr>ÇİFT KUTUPLU NRZ’NİN GÜÇ SPEKTRAL YOĞUNLUĞU</vt:lpstr>
      <vt:lpstr>ÇİFT KUTUPLU NRZ</vt:lpstr>
      <vt:lpstr>ÇİFT KUTUPLU RZ</vt:lpstr>
      <vt:lpstr>ÇİFT KUTUPLU RZ’NİN GÜÇ SPEKTRAL YOĞUNLUĞU</vt:lpstr>
      <vt:lpstr>ÇİFT KUTUPLU RZ</vt:lpstr>
      <vt:lpstr>MANCHESTER İŞARETLEŞME</vt:lpstr>
      <vt:lpstr>MANCHESTER İŞARETLEŞME / Bİ-PHASE-L</vt:lpstr>
      <vt:lpstr>MANCHESTER İŞARETLEŞME / Bİ-PHASE-L</vt:lpstr>
      <vt:lpstr>MANCHESTER İŞARETLEŞME</vt:lpstr>
      <vt:lpstr>M-ARY DARBE MODÜLASYONU</vt:lpstr>
      <vt:lpstr>M-ARY DARBE MODÜLASYONU</vt:lpstr>
      <vt:lpstr>M-ARY DARBE MODÜLASYONU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158</cp:revision>
  <dcterms:created xsi:type="dcterms:W3CDTF">2016-02-19T18:16:04Z</dcterms:created>
  <dcterms:modified xsi:type="dcterms:W3CDTF">2020-03-24T18:05:58Z</dcterms:modified>
</cp:coreProperties>
</file>