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2"/>
  </p:notesMasterIdLst>
  <p:sldIdLst>
    <p:sldId id="256" r:id="rId2"/>
    <p:sldId id="259" r:id="rId3"/>
    <p:sldId id="261" r:id="rId4"/>
    <p:sldId id="275" r:id="rId5"/>
    <p:sldId id="276" r:id="rId6"/>
    <p:sldId id="277" r:id="rId7"/>
    <p:sldId id="278" r:id="rId8"/>
    <p:sldId id="280" r:id="rId9"/>
    <p:sldId id="279" r:id="rId10"/>
    <p:sldId id="282" r:id="rId11"/>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611" autoAdjust="0"/>
    <p:restoredTop sz="78648" autoAdjust="0"/>
  </p:normalViewPr>
  <p:slideViewPr>
    <p:cSldViewPr>
      <p:cViewPr>
        <p:scale>
          <a:sx n="60" d="100"/>
          <a:sy n="60" d="100"/>
        </p:scale>
        <p:origin x="-1764" y="3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7FD24A0-2506-4474-A79E-CA4D0ADFC797}" type="datetimeFigureOut">
              <a:rPr lang="tr-TR" smtClean="0"/>
              <a:pPr/>
              <a:t>2.4.2014</a:t>
            </a:fld>
            <a:endParaRPr lang="tr-TR"/>
          </a:p>
        </p:txBody>
      </p:sp>
      <p:sp>
        <p:nvSpPr>
          <p:cNvPr id="4" name="Slayt Görüntüsü Yer Tutucusu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Altbilgi Yer Tutucusu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3F452BA-900A-421B-9964-00AA3A7C8EF0}" type="slidenum">
              <a:rPr lang="tr-TR" smtClean="0"/>
              <a:pPr/>
              <a:t>‹#›</a:t>
            </a:fld>
            <a:endParaRPr lang="tr-TR"/>
          </a:p>
        </p:txBody>
      </p:sp>
    </p:spTree>
    <p:extLst>
      <p:ext uri="{BB962C8B-B14F-4D97-AF65-F5344CB8AC3E}">
        <p14:creationId xmlns:p14="http://schemas.microsoft.com/office/powerpoint/2010/main" val="29168894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F3F452BA-900A-421B-9964-00AA3A7C8EF0}" type="slidenum">
              <a:rPr lang="tr-TR" smtClean="0"/>
              <a:pPr/>
              <a:t>1</a:t>
            </a:fld>
            <a:endParaRPr lang="tr-TR"/>
          </a:p>
        </p:txBody>
      </p:sp>
    </p:spTree>
    <p:extLst>
      <p:ext uri="{BB962C8B-B14F-4D97-AF65-F5344CB8AC3E}">
        <p14:creationId xmlns:p14="http://schemas.microsoft.com/office/powerpoint/2010/main" val="24539568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ARCSPXP cares about the lifecycle of message and related task that we want to monitor. ARCSPXP has ability to deliver the same message to multiple clients with structured data types using streaming structure</a:t>
            </a:r>
            <a:r>
              <a:rPr lang="tr-TR" sz="1200" dirty="0" smtClean="0"/>
              <a:t>.</a:t>
            </a:r>
            <a:r>
              <a:rPr lang="tr-TR" sz="1200" baseline="0" dirty="0" smtClean="0"/>
              <a:t> </a:t>
            </a:r>
            <a:r>
              <a:rPr lang="en-US" sz="1200" kern="1200" cap="small" dirty="0" smtClean="0">
                <a:solidFill>
                  <a:schemeClr val="tx1"/>
                </a:solidFill>
                <a:effectLst/>
                <a:latin typeface="+mn-lt"/>
                <a:ea typeface="+mn-ea"/>
                <a:cs typeface="+mn-cs"/>
              </a:rPr>
              <a:t>ARCSP-XP signaling protocol has a significant difference. It can provide reduction at bandwidth usage with the properties provided at client - server communication. </a:t>
            </a:r>
            <a:endParaRPr lang="tr-TR" sz="1200" kern="1200" cap="small" dirty="0" smtClean="0">
              <a:solidFill>
                <a:schemeClr val="tx1"/>
              </a:solidFill>
              <a:effectLst/>
              <a:latin typeface="+mn-lt"/>
              <a:ea typeface="+mn-ea"/>
              <a:cs typeface="+mn-cs"/>
            </a:endParaRPr>
          </a:p>
          <a:p>
            <a:endParaRPr lang="tr-TR" dirty="0"/>
          </a:p>
        </p:txBody>
      </p:sp>
      <p:sp>
        <p:nvSpPr>
          <p:cNvPr id="4" name="Slayt Numarası Yer Tutucusu 3"/>
          <p:cNvSpPr>
            <a:spLocks noGrp="1"/>
          </p:cNvSpPr>
          <p:nvPr>
            <p:ph type="sldNum" sz="quarter" idx="10"/>
          </p:nvPr>
        </p:nvSpPr>
        <p:spPr/>
        <p:txBody>
          <a:bodyPr/>
          <a:lstStyle/>
          <a:p>
            <a:fld id="{F3F452BA-900A-421B-9964-00AA3A7C8EF0}" type="slidenum">
              <a:rPr lang="tr-TR" smtClean="0"/>
              <a:pPr/>
              <a:t>10</a:t>
            </a:fld>
            <a:endParaRPr lang="tr-TR"/>
          </a:p>
        </p:txBody>
      </p:sp>
    </p:spTree>
    <p:extLst>
      <p:ext uri="{BB962C8B-B14F-4D97-AF65-F5344CB8AC3E}">
        <p14:creationId xmlns:p14="http://schemas.microsoft.com/office/powerpoint/2010/main" val="5767230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algn="just"/>
            <a:endParaRPr lang="tr-TR" b="0" dirty="0"/>
          </a:p>
        </p:txBody>
      </p:sp>
      <p:sp>
        <p:nvSpPr>
          <p:cNvPr id="4" name="3 Slayt Numarası Yer Tutucusu"/>
          <p:cNvSpPr>
            <a:spLocks noGrp="1"/>
          </p:cNvSpPr>
          <p:nvPr>
            <p:ph type="sldNum" sz="quarter" idx="10"/>
          </p:nvPr>
        </p:nvSpPr>
        <p:spPr/>
        <p:txBody>
          <a:bodyPr/>
          <a:lstStyle/>
          <a:p>
            <a:fld id="{DBE0F994-4078-454A-B974-ADCF8ACE5492}" type="slidenum">
              <a:rPr lang="tr-TR" smtClean="0"/>
              <a:pPr/>
              <a:t>2</a:t>
            </a:fld>
            <a:endParaRPr lang="tr-T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We propose to employ school level proxy server in </a:t>
            </a:r>
            <a:r>
              <a:rPr lang="en-US" sz="1200" kern="1200" dirty="0" err="1" smtClean="0">
                <a:solidFill>
                  <a:schemeClr val="tx1"/>
                </a:solidFill>
                <a:effectLst/>
                <a:latin typeface="+mn-lt"/>
                <a:ea typeface="+mn-ea"/>
                <a:cs typeface="+mn-cs"/>
              </a:rPr>
              <a:t>Fatih</a:t>
            </a:r>
            <a:r>
              <a:rPr lang="en-US" sz="1200" kern="1200" dirty="0" smtClean="0">
                <a:solidFill>
                  <a:schemeClr val="tx1"/>
                </a:solidFill>
                <a:effectLst/>
                <a:latin typeface="+mn-lt"/>
                <a:ea typeface="+mn-ea"/>
                <a:cs typeface="+mn-cs"/>
              </a:rPr>
              <a:t> project ecosystems as shown in Fig. 1 In current architecture, Tablets at school or home involve communication with cloud server. By installing a proxy at school, overall system becomes manageable and scalable, and overall network traffic can be decreased. However, such an architecture requires an effective synchronization protocol to achieve the followings: </a:t>
            </a:r>
            <a:endParaRPr lang="tr-TR" sz="1200" kern="1200" dirty="0" smtClean="0">
              <a:solidFill>
                <a:schemeClr val="tx1"/>
              </a:solidFill>
              <a:effectLst/>
              <a:latin typeface="+mn-lt"/>
              <a:ea typeface="+mn-ea"/>
              <a:cs typeface="+mn-cs"/>
            </a:endParaRPr>
          </a:p>
          <a:p>
            <a:endParaRPr lang="tr-TR" b="0" dirty="0"/>
          </a:p>
        </p:txBody>
      </p:sp>
      <p:sp>
        <p:nvSpPr>
          <p:cNvPr id="4" name="3 Slayt Numarası Yer Tutucusu"/>
          <p:cNvSpPr>
            <a:spLocks noGrp="1"/>
          </p:cNvSpPr>
          <p:nvPr>
            <p:ph type="sldNum" sz="quarter" idx="10"/>
          </p:nvPr>
        </p:nvSpPr>
        <p:spPr/>
        <p:txBody>
          <a:bodyPr/>
          <a:lstStyle/>
          <a:p>
            <a:fld id="{DBE0F994-4078-454A-B974-ADCF8ACE5492}" type="slidenum">
              <a:rPr lang="tr-TR" smtClean="0"/>
              <a:pPr/>
              <a:t>3</a:t>
            </a:fld>
            <a:endParaRPr lang="tr-T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1200" b="0" kern="1200" dirty="0" smtClean="0">
                <a:solidFill>
                  <a:schemeClr val="tx1"/>
                </a:solidFill>
                <a:latin typeface="+mn-lt"/>
                <a:ea typeface="+mn-ea"/>
                <a:cs typeface="+mn-cs"/>
              </a:rPr>
              <a:t>In our study, a</a:t>
            </a:r>
            <a:r>
              <a:rPr lang="en-US" sz="1200" b="0" kern="1200" dirty="0" smtClean="0">
                <a:solidFill>
                  <a:schemeClr val="tx1"/>
                </a:solidFill>
                <a:latin typeface="+mn-lt"/>
                <a:ea typeface="+mn-ea"/>
                <a:cs typeface="+mn-cs"/>
              </a:rPr>
              <a:t> signaling protocol that provides connection mechanism and synchronization between tablet-proxy.  In </a:t>
            </a:r>
            <a:r>
              <a:rPr lang="tr-TR" sz="1200" b="0" kern="1200" dirty="0" err="1" smtClean="0">
                <a:solidFill>
                  <a:schemeClr val="tx1"/>
                </a:solidFill>
                <a:latin typeface="+mn-lt"/>
                <a:ea typeface="+mn-ea"/>
                <a:cs typeface="+mn-cs"/>
              </a:rPr>
              <a:t>our</a:t>
            </a:r>
            <a:r>
              <a:rPr lang="tr-TR" sz="1200" b="0" kern="1200" baseline="0" dirty="0" smtClean="0">
                <a:solidFill>
                  <a:schemeClr val="tx1"/>
                </a:solidFill>
                <a:latin typeface="+mn-lt"/>
                <a:ea typeface="+mn-ea"/>
                <a:cs typeface="+mn-cs"/>
              </a:rPr>
              <a:t> </a:t>
            </a:r>
            <a:r>
              <a:rPr lang="tr-TR" sz="1200" b="0" kern="1200" baseline="0" dirty="0" err="1" smtClean="0">
                <a:solidFill>
                  <a:schemeClr val="tx1"/>
                </a:solidFill>
                <a:latin typeface="+mn-lt"/>
                <a:ea typeface="+mn-ea"/>
                <a:cs typeface="+mn-cs"/>
              </a:rPr>
              <a:t>study</a:t>
            </a:r>
            <a:r>
              <a:rPr lang="en-US" sz="1200" b="0" kern="1200" dirty="0" smtClean="0">
                <a:solidFill>
                  <a:schemeClr val="tx1"/>
                </a:solidFill>
                <a:latin typeface="+mn-lt"/>
                <a:ea typeface="+mn-ea"/>
                <a:cs typeface="+mn-cs"/>
              </a:rPr>
              <a:t>, signaling protocols such as XMPP</a:t>
            </a:r>
            <a:r>
              <a:rPr lang="tr-TR" sz="1200" b="0" kern="1200" dirty="0" smtClean="0">
                <a:solidFill>
                  <a:schemeClr val="tx1"/>
                </a:solidFill>
                <a:latin typeface="+mn-lt"/>
                <a:ea typeface="+mn-ea"/>
                <a:cs typeface="+mn-cs"/>
              </a:rPr>
              <a:t>,</a:t>
            </a:r>
            <a:r>
              <a:rPr lang="tr-TR" sz="1200" b="0" kern="1200" baseline="0" dirty="0" smtClean="0">
                <a:solidFill>
                  <a:schemeClr val="tx1"/>
                </a:solidFill>
                <a:latin typeface="+mn-lt"/>
                <a:ea typeface="+mn-ea"/>
                <a:cs typeface="+mn-cs"/>
              </a:rPr>
              <a:t> </a:t>
            </a:r>
            <a:r>
              <a:rPr lang="en-US" sz="1200" b="0" kern="1200" dirty="0" smtClean="0">
                <a:solidFill>
                  <a:schemeClr val="tx1"/>
                </a:solidFill>
                <a:latin typeface="+mn-lt"/>
                <a:ea typeface="+mn-ea"/>
                <a:cs typeface="+mn-cs"/>
              </a:rPr>
              <a:t>SIP and ARCSPX</a:t>
            </a:r>
            <a:r>
              <a:rPr lang="tr-TR" sz="1200" b="0" kern="1200" baseline="0" dirty="0" smtClean="0">
                <a:solidFill>
                  <a:schemeClr val="tx1"/>
                </a:solidFill>
                <a:latin typeface="+mn-lt"/>
                <a:ea typeface="+mn-ea"/>
                <a:cs typeface="+mn-cs"/>
              </a:rPr>
              <a:t> </a:t>
            </a:r>
            <a:r>
              <a:rPr lang="en-US" sz="1200" b="0" kern="1200" dirty="0" smtClean="0">
                <a:solidFill>
                  <a:schemeClr val="tx1"/>
                </a:solidFill>
                <a:latin typeface="+mn-lt"/>
                <a:ea typeface="+mn-ea"/>
                <a:cs typeface="+mn-cs"/>
              </a:rPr>
              <a:t>are reviewed and compared for their feasibility of employing </a:t>
            </a:r>
            <a:r>
              <a:rPr lang="tr-TR" sz="1200" b="0" kern="1200" baseline="0" dirty="0" smtClean="0">
                <a:solidFill>
                  <a:schemeClr val="tx1"/>
                </a:solidFill>
                <a:latin typeface="+mn-lt"/>
                <a:ea typeface="+mn-ea"/>
                <a:cs typeface="+mn-cs"/>
              </a:rPr>
              <a:t> </a:t>
            </a:r>
            <a:r>
              <a:rPr lang="en-US" sz="1200" b="0" kern="1200" dirty="0" smtClean="0">
                <a:solidFill>
                  <a:schemeClr val="tx1"/>
                </a:solidFill>
                <a:latin typeface="+mn-lt"/>
                <a:ea typeface="+mn-ea"/>
                <a:cs typeface="+mn-cs"/>
              </a:rPr>
              <a:t>school level proxy server based architecture.</a:t>
            </a:r>
            <a:r>
              <a:rPr lang="en-US" sz="1200" b="1" kern="1200" dirty="0" smtClean="0">
                <a:solidFill>
                  <a:schemeClr val="tx1"/>
                </a:solidFill>
                <a:latin typeface="+mn-lt"/>
                <a:ea typeface="+mn-ea"/>
                <a:cs typeface="+mn-cs"/>
              </a:rPr>
              <a:t> </a:t>
            </a:r>
          </a:p>
          <a:p>
            <a:endParaRPr lang="tr-TR" dirty="0"/>
          </a:p>
        </p:txBody>
      </p:sp>
      <p:sp>
        <p:nvSpPr>
          <p:cNvPr id="4" name="Slayt Numarası Yer Tutucusu 3"/>
          <p:cNvSpPr>
            <a:spLocks noGrp="1"/>
          </p:cNvSpPr>
          <p:nvPr>
            <p:ph type="sldNum" sz="quarter" idx="10"/>
          </p:nvPr>
        </p:nvSpPr>
        <p:spPr/>
        <p:txBody>
          <a:bodyPr/>
          <a:lstStyle/>
          <a:p>
            <a:fld id="{F3F452BA-900A-421B-9964-00AA3A7C8EF0}" type="slidenum">
              <a:rPr lang="tr-TR" smtClean="0"/>
              <a:pPr/>
              <a:t>4</a:t>
            </a:fld>
            <a:endParaRPr lang="tr-TR"/>
          </a:p>
        </p:txBody>
      </p:sp>
    </p:spTree>
    <p:extLst>
      <p:ext uri="{BB962C8B-B14F-4D97-AF65-F5344CB8AC3E}">
        <p14:creationId xmlns:p14="http://schemas.microsoft.com/office/powerpoint/2010/main" val="572571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XMPP originally named as Jabber, is an XML based signaling protocol for message oriented middleware. It enables two endpoints on the Internet to mutually transfer any structural information. Also, it allows message, file, and status transfer among more than one unit</a:t>
            </a:r>
            <a:r>
              <a:rPr lang="tr-TR" sz="1200" kern="1200" dirty="0" smtClean="0">
                <a:solidFill>
                  <a:schemeClr val="tx1"/>
                </a:solidFill>
                <a:latin typeface="+mn-lt"/>
                <a:ea typeface="+mn-ea"/>
                <a:cs typeface="+mn-cs"/>
              </a:rPr>
              <a:t>. </a:t>
            </a:r>
            <a:r>
              <a:rPr lang="en-US" sz="1200" kern="1200" dirty="0" smtClean="0">
                <a:solidFill>
                  <a:schemeClr val="tx1"/>
                </a:solidFill>
                <a:latin typeface="+mn-lt"/>
                <a:ea typeface="+mn-ea"/>
                <a:cs typeface="+mn-cs"/>
              </a:rPr>
              <a:t>Although XMPP is first intended for instant messaging, its XMPP has been improved for larger systems such as cloud computing </a:t>
            </a:r>
            <a:r>
              <a:rPr lang="tr-TR" sz="1200" kern="1200" dirty="0" smtClean="0">
                <a:solidFill>
                  <a:schemeClr val="tx1"/>
                </a:solidFill>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F3F452BA-900A-421B-9964-00AA3A7C8EF0}" type="slidenum">
              <a:rPr lang="tr-TR" smtClean="0"/>
              <a:pPr/>
              <a:t>5</a:t>
            </a:fld>
            <a:endParaRPr lang="tr-T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SIP is a signaling protocol which creates, set up and finishes VOIP phone calls and has a text-based message structure</a:t>
            </a:r>
            <a:r>
              <a:rPr lang="tr-TR" sz="1200" kern="1200" dirty="0" smtClean="0">
                <a:solidFill>
                  <a:schemeClr val="tx1"/>
                </a:solidFill>
                <a:latin typeface="+mn-lt"/>
                <a:ea typeface="+mn-ea"/>
                <a:cs typeface="+mn-cs"/>
              </a:rPr>
              <a:t>. </a:t>
            </a:r>
            <a:r>
              <a:rPr lang="en-US" sz="1200" kern="1200" dirty="0" smtClean="0">
                <a:solidFill>
                  <a:schemeClr val="tx1"/>
                </a:solidFill>
                <a:latin typeface="+mn-lt"/>
                <a:ea typeface="+mn-ea"/>
                <a:cs typeface="+mn-cs"/>
              </a:rPr>
              <a:t>Besides being a text-based, SIP is also </a:t>
            </a:r>
            <a:r>
              <a:rPr lang="tr-TR" sz="1200" kern="1200" dirty="0" smtClean="0">
                <a:solidFill>
                  <a:schemeClr val="tx1"/>
                </a:solidFill>
                <a:latin typeface="+mn-lt"/>
                <a:ea typeface="+mn-ea"/>
                <a:cs typeface="+mn-cs"/>
              </a:rPr>
              <a:t>like </a:t>
            </a:r>
            <a:r>
              <a:rPr lang="en-US" sz="1200" kern="1200" dirty="0" smtClean="0">
                <a:solidFill>
                  <a:schemeClr val="tx1"/>
                </a:solidFill>
                <a:latin typeface="+mn-lt"/>
                <a:ea typeface="+mn-ea"/>
                <a:cs typeface="+mn-cs"/>
              </a:rPr>
              <a:t>http- protocol. Its messages are similar to http messages. </a:t>
            </a:r>
            <a:r>
              <a:rPr lang="tr-TR" sz="1200" kern="1200" baseline="0" dirty="0" smtClean="0">
                <a:solidFill>
                  <a:schemeClr val="tx1"/>
                </a:solidFill>
                <a:latin typeface="+mn-lt"/>
                <a:ea typeface="+mn-ea"/>
                <a:cs typeface="+mn-cs"/>
              </a:rPr>
              <a:t>SIP </a:t>
            </a:r>
            <a:r>
              <a:rPr lang="en-US" sz="1200" kern="1200" dirty="0" smtClean="0">
                <a:solidFill>
                  <a:schemeClr val="tx1"/>
                </a:solidFill>
                <a:latin typeface="+mn-lt"/>
                <a:ea typeface="+mn-ea"/>
                <a:cs typeface="+mn-cs"/>
              </a:rPr>
              <a:t>defines messages which will be sending between couples during a call. Also SIP can be used in many areas such as; video conferences, fax transmission, file transfer and transferring status information </a:t>
            </a:r>
            <a:r>
              <a:rPr lang="tr-TR" sz="1200" kern="1200" dirty="0" smtClean="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F3F452BA-900A-421B-9964-00AA3A7C8EF0}" type="slidenum">
              <a:rPr lang="tr-TR" smtClean="0"/>
              <a:pPr/>
              <a:t>6</a:t>
            </a:fld>
            <a:endParaRPr lang="tr-T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ARCSPXP is a protocol developed by </a:t>
            </a:r>
            <a:r>
              <a:rPr lang="en-US" sz="1200" kern="1200" dirty="0" err="1" smtClean="0">
                <a:solidFill>
                  <a:schemeClr val="tx1"/>
                </a:solidFill>
                <a:latin typeface="+mn-lt"/>
                <a:ea typeface="+mn-ea"/>
                <a:cs typeface="+mn-cs"/>
              </a:rPr>
              <a:t>ArdicTech</a:t>
            </a:r>
            <a:r>
              <a:rPr lang="en-US" sz="1200" kern="1200" dirty="0" smtClean="0">
                <a:solidFill>
                  <a:schemeClr val="tx1"/>
                </a:solidFill>
                <a:latin typeface="+mn-lt"/>
                <a:ea typeface="+mn-ea"/>
                <a:cs typeface="+mn-cs"/>
              </a:rPr>
              <a:t> for facilitating communication between “client-to-server” and “server-to-server” and monitoring the connection between the client-server. ARCSPXP is an optimized signaling protocol that is specialized to mobile devices which are communicating with cloud based services via its internet connection. </a:t>
            </a:r>
            <a:endParaRPr lang="en-US" dirty="0"/>
          </a:p>
        </p:txBody>
      </p:sp>
      <p:sp>
        <p:nvSpPr>
          <p:cNvPr id="4" name="Slide Number Placeholder 3"/>
          <p:cNvSpPr>
            <a:spLocks noGrp="1"/>
          </p:cNvSpPr>
          <p:nvPr>
            <p:ph type="sldNum" sz="quarter" idx="10"/>
          </p:nvPr>
        </p:nvSpPr>
        <p:spPr/>
        <p:txBody>
          <a:bodyPr/>
          <a:lstStyle/>
          <a:p>
            <a:fld id="{F3F452BA-900A-421B-9964-00AA3A7C8EF0}" type="slidenum">
              <a:rPr lang="tr-TR" smtClean="0"/>
              <a:pPr/>
              <a:t>7</a:t>
            </a:fld>
            <a:endParaRPr lang="tr-T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ARCSPXP protocol deals with three level result of a process. First level result is related to real delivery of the message to the end-point</a:t>
            </a:r>
            <a:r>
              <a:rPr lang="tr-TR" sz="1200" kern="1200" dirty="0" smtClean="0">
                <a:solidFill>
                  <a:schemeClr val="tx1"/>
                </a:solidFill>
                <a:latin typeface="+mn-lt"/>
                <a:ea typeface="+mn-ea"/>
                <a:cs typeface="+mn-cs"/>
              </a:rPr>
              <a:t>.</a:t>
            </a:r>
            <a:r>
              <a:rPr lang="tr-TR"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Second level result is related to start of task and third level result is related to completion of the task. </a:t>
            </a:r>
            <a:endParaRPr lang="en-US" dirty="0"/>
          </a:p>
        </p:txBody>
      </p:sp>
      <p:sp>
        <p:nvSpPr>
          <p:cNvPr id="4" name="Slide Number Placeholder 3"/>
          <p:cNvSpPr>
            <a:spLocks noGrp="1"/>
          </p:cNvSpPr>
          <p:nvPr>
            <p:ph type="sldNum" sz="quarter" idx="10"/>
          </p:nvPr>
        </p:nvSpPr>
        <p:spPr/>
        <p:txBody>
          <a:bodyPr/>
          <a:lstStyle/>
          <a:p>
            <a:fld id="{F3F452BA-900A-421B-9964-00AA3A7C8EF0}" type="slidenum">
              <a:rPr lang="tr-TR" smtClean="0"/>
              <a:pPr/>
              <a:t>8</a:t>
            </a:fld>
            <a:endParaRPr lang="tr-T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If we compare the semantic structures and functional messaging background of protocols</a:t>
            </a:r>
            <a:r>
              <a:rPr lang="tr-TR" sz="1200" dirty="0" smtClean="0"/>
              <a:t>, </a:t>
            </a:r>
            <a:r>
              <a:rPr lang="en-US" sz="1200" dirty="0" smtClean="0"/>
              <a:t>ARCSPXP signaling protocol has a significant difference</a:t>
            </a:r>
            <a:r>
              <a:rPr lang="tr-TR" sz="120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This difference provides flexibility to ARCSPXP protocol's for expanding message scale.</a:t>
            </a:r>
            <a:r>
              <a:rPr lang="tr-TR" sz="1200" kern="1200" dirty="0" smtClean="0">
                <a:solidFill>
                  <a:schemeClr val="tx1"/>
                </a:solidFill>
                <a:effectLst/>
                <a:latin typeface="+mn-lt"/>
                <a:ea typeface="+mn-ea"/>
                <a:cs typeface="+mn-cs"/>
              </a:rPr>
              <a:t> </a:t>
            </a:r>
            <a:r>
              <a:rPr lang="en-US" sz="1200" dirty="0" smtClean="0"/>
              <a:t>In addition to supporting functionalities of SIP and XMPP, ARCSPXP also provides enhanced security solution with Authentication, Authorization, and Accounting support. </a:t>
            </a:r>
            <a:r>
              <a:rPr lang="en-US" sz="1200" kern="1200" dirty="0" smtClean="0">
                <a:solidFill>
                  <a:schemeClr val="tx1"/>
                </a:solidFill>
                <a:effectLst/>
                <a:latin typeface="+mn-lt"/>
                <a:ea typeface="+mn-ea"/>
                <a:cs typeface="+mn-cs"/>
              </a:rPr>
              <a:t>ARCSPXP provides a more manageable and easy to use integration structure for mobile devices. SIP protocol is specialized in audio/video communication. XMPP has better message support for instant messaging and state communication. </a:t>
            </a:r>
            <a:endParaRPr lang="tr-TR" sz="1200" dirty="0" smtClean="0"/>
          </a:p>
          <a:p>
            <a:endParaRPr lang="tr-TR" dirty="0"/>
          </a:p>
        </p:txBody>
      </p:sp>
      <p:sp>
        <p:nvSpPr>
          <p:cNvPr id="4" name="Slayt Numarası Yer Tutucusu 3"/>
          <p:cNvSpPr>
            <a:spLocks noGrp="1"/>
          </p:cNvSpPr>
          <p:nvPr>
            <p:ph type="sldNum" sz="quarter" idx="10"/>
          </p:nvPr>
        </p:nvSpPr>
        <p:spPr/>
        <p:txBody>
          <a:bodyPr/>
          <a:lstStyle/>
          <a:p>
            <a:fld id="{F3F452BA-900A-421B-9964-00AA3A7C8EF0}" type="slidenum">
              <a:rPr lang="tr-TR" smtClean="0"/>
              <a:pPr/>
              <a:t>9</a:t>
            </a:fld>
            <a:endParaRPr lang="tr-TR"/>
          </a:p>
        </p:txBody>
      </p:sp>
    </p:spTree>
    <p:extLst>
      <p:ext uri="{BB962C8B-B14F-4D97-AF65-F5344CB8AC3E}">
        <p14:creationId xmlns:p14="http://schemas.microsoft.com/office/powerpoint/2010/main" val="40450223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23" name="Dikdörtgen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Dikdörtgen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Dikdörtgen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Dikdörtgen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Dikdörtgen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Yuvarlatılmış Dikdörtgen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Yuvarlatılmış Dikdörtgen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Dikdörtgen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Dikdörtgen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ikdörtgen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Dikdörtgen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Başlık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tr-TR" smtClean="0"/>
              <a:t>Asıl başlık stili için tıklatın</a:t>
            </a:r>
            <a:endParaRPr kumimoji="0" lang="en-US"/>
          </a:p>
        </p:txBody>
      </p:sp>
      <p:sp>
        <p:nvSpPr>
          <p:cNvPr id="9" name="Alt Başlık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tr-TR" smtClean="0"/>
              <a:t>Asıl alt başlık stilini düzenlemek için tıklatın</a:t>
            </a:r>
            <a:endParaRPr kumimoji="0" lang="en-US"/>
          </a:p>
        </p:txBody>
      </p:sp>
      <p:sp>
        <p:nvSpPr>
          <p:cNvPr id="28" name="Veri Yer Tutucusu 27"/>
          <p:cNvSpPr>
            <a:spLocks noGrp="1"/>
          </p:cNvSpPr>
          <p:nvPr>
            <p:ph type="dt" sz="half" idx="10"/>
          </p:nvPr>
        </p:nvSpPr>
        <p:spPr>
          <a:xfrm>
            <a:off x="6705600" y="4206240"/>
            <a:ext cx="960120" cy="457200"/>
          </a:xfrm>
        </p:spPr>
        <p:txBody>
          <a:bodyPr/>
          <a:lstStyle/>
          <a:p>
            <a:fld id="{C01ED074-CEB3-4342-83AF-C2B6BB778CAD}" type="datetimeFigureOut">
              <a:rPr lang="tr-TR" smtClean="0"/>
              <a:pPr/>
              <a:t>2.4.2014</a:t>
            </a:fld>
            <a:endParaRPr lang="tr-TR"/>
          </a:p>
        </p:txBody>
      </p:sp>
      <p:sp>
        <p:nvSpPr>
          <p:cNvPr id="17" name="Altbilgi Yer Tutucusu 16"/>
          <p:cNvSpPr>
            <a:spLocks noGrp="1"/>
          </p:cNvSpPr>
          <p:nvPr>
            <p:ph type="ftr" sz="quarter" idx="11"/>
          </p:nvPr>
        </p:nvSpPr>
        <p:spPr>
          <a:xfrm>
            <a:off x="5410200" y="4205288"/>
            <a:ext cx="1295400" cy="457200"/>
          </a:xfrm>
        </p:spPr>
        <p:txBody>
          <a:bodyPr/>
          <a:lstStyle/>
          <a:p>
            <a:endParaRPr lang="tr-TR"/>
          </a:p>
        </p:txBody>
      </p:sp>
      <p:sp>
        <p:nvSpPr>
          <p:cNvPr id="29" name="Slayt Numarası Yer Tutucusu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036FBC52-642D-469D-9F58-EADA0ABFBD65}" type="slidenum">
              <a:rPr lang="tr-TR" smtClean="0"/>
              <a:pPr/>
              <a:t>‹#›</a:t>
            </a:fld>
            <a:endParaRPr lang="tr-T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kumimoji="0" lang="tr-TR" smtClean="0"/>
              <a:t>Asıl başlık stili için tıklatın</a:t>
            </a:r>
            <a:endParaRPr kumimoji="0" lang="en-US"/>
          </a:p>
        </p:txBody>
      </p:sp>
      <p:sp>
        <p:nvSpPr>
          <p:cNvPr id="3" name="Dikey Metin Yer Tutucusu 2"/>
          <p:cNvSpPr>
            <a:spLocks noGrp="1"/>
          </p:cNvSpPr>
          <p:nvPr>
            <p:ph type="body" orient="vert" idx="1"/>
          </p:nvPr>
        </p:nvSpPr>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Veri Yer Tutucusu 3"/>
          <p:cNvSpPr>
            <a:spLocks noGrp="1"/>
          </p:cNvSpPr>
          <p:nvPr>
            <p:ph type="dt" sz="half" idx="10"/>
          </p:nvPr>
        </p:nvSpPr>
        <p:spPr/>
        <p:txBody>
          <a:bodyPr/>
          <a:lstStyle/>
          <a:p>
            <a:fld id="{C01ED074-CEB3-4342-83AF-C2B6BB778CAD}" type="datetimeFigureOut">
              <a:rPr lang="tr-TR" smtClean="0"/>
              <a:pPr/>
              <a:t>2.4.2014</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036FBC52-642D-469D-9F58-EADA0ABFBD65}" type="slidenum">
              <a:rPr lang="tr-TR" smtClean="0"/>
              <a:pPr/>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6781800" y="1143000"/>
            <a:ext cx="1905000" cy="5486400"/>
          </a:xfrm>
        </p:spPr>
        <p:txBody>
          <a:bodyPr vert="eaVert"/>
          <a:lstStyle/>
          <a:p>
            <a:r>
              <a:rPr kumimoji="0" lang="tr-TR" smtClean="0"/>
              <a:t>Asıl başlık stili için tıklatın</a:t>
            </a:r>
            <a:endParaRPr kumimoji="0" lang="en-US"/>
          </a:p>
        </p:txBody>
      </p:sp>
      <p:sp>
        <p:nvSpPr>
          <p:cNvPr id="3" name="Dikey Metin Yer Tutucusu 2"/>
          <p:cNvSpPr>
            <a:spLocks noGrp="1"/>
          </p:cNvSpPr>
          <p:nvPr>
            <p:ph type="body" orient="vert" idx="1"/>
          </p:nvPr>
        </p:nvSpPr>
        <p:spPr>
          <a:xfrm>
            <a:off x="457200" y="1143000"/>
            <a:ext cx="6248400" cy="5486400"/>
          </a:xfrm>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Veri Yer Tutucusu 3"/>
          <p:cNvSpPr>
            <a:spLocks noGrp="1"/>
          </p:cNvSpPr>
          <p:nvPr>
            <p:ph type="dt" sz="half" idx="10"/>
          </p:nvPr>
        </p:nvSpPr>
        <p:spPr/>
        <p:txBody>
          <a:bodyPr/>
          <a:lstStyle/>
          <a:p>
            <a:fld id="{C01ED074-CEB3-4342-83AF-C2B6BB778CAD}" type="datetimeFigureOut">
              <a:rPr lang="tr-TR" smtClean="0"/>
              <a:pPr/>
              <a:t>2.4.2014</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036FBC52-642D-469D-9F58-EADA0ABFBD65}" type="slidenum">
              <a:rPr lang="tr-TR" smtClean="0"/>
              <a:pPr/>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kumimoji="0" lang="tr-TR" smtClean="0"/>
              <a:t>Asıl başlık stili için tıklatın</a:t>
            </a:r>
            <a:endParaRPr kumimoji="0" lang="en-US"/>
          </a:p>
        </p:txBody>
      </p:sp>
      <p:sp>
        <p:nvSpPr>
          <p:cNvPr id="3" name="İçerik Yer Tutucusu 2"/>
          <p:cNvSpPr>
            <a:spLocks noGrp="1"/>
          </p:cNvSpPr>
          <p:nvPr>
            <p:ph idx="1"/>
          </p:nvPr>
        </p:nvSpPr>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Veri Yer Tutucusu 3"/>
          <p:cNvSpPr>
            <a:spLocks noGrp="1"/>
          </p:cNvSpPr>
          <p:nvPr>
            <p:ph type="dt" sz="half" idx="10"/>
          </p:nvPr>
        </p:nvSpPr>
        <p:spPr/>
        <p:txBody>
          <a:bodyPr/>
          <a:lstStyle/>
          <a:p>
            <a:fld id="{C01ED074-CEB3-4342-83AF-C2B6BB778CAD}" type="datetimeFigureOut">
              <a:rPr lang="tr-TR" smtClean="0"/>
              <a:pPr/>
              <a:t>2.4.2014</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036FBC52-642D-469D-9F58-EADA0ABFBD65}" type="slidenum">
              <a:rPr lang="tr-TR" smtClean="0"/>
              <a:pPr/>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Başlık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tr-TR" smtClean="0"/>
              <a:t>Asıl başlık stili için tıklatın</a:t>
            </a:r>
            <a:endParaRPr kumimoji="0" lang="en-US"/>
          </a:p>
        </p:txBody>
      </p:sp>
      <p:sp>
        <p:nvSpPr>
          <p:cNvPr id="3" name="Metin Yer Tutucusu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tr-TR" smtClean="0"/>
              <a:t>Asıl metin stillerini düzenlemek için tıklatın</a:t>
            </a:r>
          </a:p>
        </p:txBody>
      </p:sp>
      <p:sp>
        <p:nvSpPr>
          <p:cNvPr id="4" name="Veri Yer Tutucusu 3"/>
          <p:cNvSpPr>
            <a:spLocks noGrp="1"/>
          </p:cNvSpPr>
          <p:nvPr>
            <p:ph type="dt" sz="half" idx="10"/>
          </p:nvPr>
        </p:nvSpPr>
        <p:spPr/>
        <p:txBody>
          <a:bodyPr/>
          <a:lstStyle/>
          <a:p>
            <a:fld id="{C01ED074-CEB3-4342-83AF-C2B6BB778CAD}" type="datetimeFigureOut">
              <a:rPr lang="tr-TR" smtClean="0"/>
              <a:pPr/>
              <a:t>2.4.2014</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036FBC52-642D-469D-9F58-EADA0ABFBD65}" type="slidenum">
              <a:rPr lang="tr-TR" smtClean="0"/>
              <a:pPr/>
              <a:t>‹#›</a:t>
            </a:fld>
            <a:endParaRPr lang="tr-T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kumimoji="0" lang="tr-TR" smtClean="0"/>
              <a:t>Asıl başlık stili için tıklatın</a:t>
            </a:r>
            <a:endParaRPr kumimoji="0" lang="en-US"/>
          </a:p>
        </p:txBody>
      </p:sp>
      <p:sp>
        <p:nvSpPr>
          <p:cNvPr id="3" name="İçerik Yer Tutucusu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İçerik Yer Tutucusu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5" name="Veri Yer Tutucusu 4"/>
          <p:cNvSpPr>
            <a:spLocks noGrp="1"/>
          </p:cNvSpPr>
          <p:nvPr>
            <p:ph type="dt" sz="half" idx="10"/>
          </p:nvPr>
        </p:nvSpPr>
        <p:spPr/>
        <p:txBody>
          <a:bodyPr/>
          <a:lstStyle/>
          <a:p>
            <a:fld id="{C01ED074-CEB3-4342-83AF-C2B6BB778CAD}" type="datetimeFigureOut">
              <a:rPr lang="tr-TR" smtClean="0"/>
              <a:pPr/>
              <a:t>2.4.2014</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036FBC52-642D-469D-9F58-EADA0ABFBD65}" type="slidenum">
              <a:rPr lang="tr-TR" smtClean="0"/>
              <a:pPr/>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a:xfrm>
            <a:off x="381000" y="1143000"/>
            <a:ext cx="8382000" cy="1069848"/>
          </a:xfrm>
        </p:spPr>
        <p:txBody>
          <a:bodyPr anchor="ctr"/>
          <a:lstStyle>
            <a:lvl1pPr>
              <a:defRPr sz="4000" b="0" i="0" cap="none" baseline="0"/>
            </a:lvl1pPr>
          </a:lstStyle>
          <a:p>
            <a:r>
              <a:rPr kumimoji="0" lang="tr-TR" smtClean="0"/>
              <a:t>Asıl başlık stili için tıklatın</a:t>
            </a:r>
            <a:endParaRPr kumimoji="0" lang="en-US"/>
          </a:p>
        </p:txBody>
      </p:sp>
      <p:sp>
        <p:nvSpPr>
          <p:cNvPr id="3" name="Metin Yer Tutucusu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tr-TR" smtClean="0"/>
              <a:t>Asıl metin stillerini düzenlemek için tıklatın</a:t>
            </a:r>
          </a:p>
        </p:txBody>
      </p:sp>
      <p:sp>
        <p:nvSpPr>
          <p:cNvPr id="4" name="Metin Yer Tutucusu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tr-TR" smtClean="0"/>
              <a:t>Asıl metin stillerini düzenlemek için tıklatın</a:t>
            </a:r>
          </a:p>
        </p:txBody>
      </p:sp>
      <p:sp>
        <p:nvSpPr>
          <p:cNvPr id="5" name="İçerik Yer Tutucusu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6" name="İçerik Yer Tutucusu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26" name="Veri Yer Tutucusu 25"/>
          <p:cNvSpPr>
            <a:spLocks noGrp="1"/>
          </p:cNvSpPr>
          <p:nvPr>
            <p:ph type="dt" sz="half" idx="10"/>
          </p:nvPr>
        </p:nvSpPr>
        <p:spPr/>
        <p:txBody>
          <a:bodyPr rtlCol="0"/>
          <a:lstStyle/>
          <a:p>
            <a:fld id="{C01ED074-CEB3-4342-83AF-C2B6BB778CAD}" type="datetimeFigureOut">
              <a:rPr lang="tr-TR" smtClean="0"/>
              <a:pPr/>
              <a:t>2.4.2014</a:t>
            </a:fld>
            <a:endParaRPr lang="tr-TR"/>
          </a:p>
        </p:txBody>
      </p:sp>
      <p:sp>
        <p:nvSpPr>
          <p:cNvPr id="27" name="Slayt Numarası Yer Tutucusu 26"/>
          <p:cNvSpPr>
            <a:spLocks noGrp="1"/>
          </p:cNvSpPr>
          <p:nvPr>
            <p:ph type="sldNum" sz="quarter" idx="11"/>
          </p:nvPr>
        </p:nvSpPr>
        <p:spPr/>
        <p:txBody>
          <a:bodyPr rtlCol="0"/>
          <a:lstStyle/>
          <a:p>
            <a:fld id="{036FBC52-642D-469D-9F58-EADA0ABFBD65}" type="slidenum">
              <a:rPr lang="tr-TR" smtClean="0"/>
              <a:pPr/>
              <a:t>‹#›</a:t>
            </a:fld>
            <a:endParaRPr lang="tr-TR"/>
          </a:p>
        </p:txBody>
      </p:sp>
      <p:sp>
        <p:nvSpPr>
          <p:cNvPr id="28" name="Altbilgi Yer Tutucusu 27"/>
          <p:cNvSpPr>
            <a:spLocks noGrp="1"/>
          </p:cNvSpPr>
          <p:nvPr>
            <p:ph type="ftr" sz="quarter" idx="12"/>
          </p:nvPr>
        </p:nvSpPr>
        <p:spPr/>
        <p:txBody>
          <a:bodyPr rtlCol="0"/>
          <a:lstStyle/>
          <a:p>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tr-TR" smtClean="0"/>
              <a:t>Asıl başlık stili için tıklatın</a:t>
            </a:r>
            <a:endParaRPr kumimoji="0" lang="en-US"/>
          </a:p>
        </p:txBody>
      </p:sp>
      <p:sp>
        <p:nvSpPr>
          <p:cNvPr id="3" name="Veri Yer Tutucusu 2"/>
          <p:cNvSpPr>
            <a:spLocks noGrp="1"/>
          </p:cNvSpPr>
          <p:nvPr>
            <p:ph type="dt" sz="half" idx="10"/>
          </p:nvPr>
        </p:nvSpPr>
        <p:spPr>
          <a:xfrm>
            <a:off x="6583680" y="612648"/>
            <a:ext cx="957264" cy="457200"/>
          </a:xfrm>
        </p:spPr>
        <p:txBody>
          <a:bodyPr/>
          <a:lstStyle/>
          <a:p>
            <a:fld id="{C01ED074-CEB3-4342-83AF-C2B6BB778CAD}" type="datetimeFigureOut">
              <a:rPr lang="tr-TR" smtClean="0"/>
              <a:pPr/>
              <a:t>2.4.2014</a:t>
            </a:fld>
            <a:endParaRPr lang="tr-TR"/>
          </a:p>
        </p:txBody>
      </p:sp>
      <p:sp>
        <p:nvSpPr>
          <p:cNvPr id="4" name="Altbilgi Yer Tutucusu 3"/>
          <p:cNvSpPr>
            <a:spLocks noGrp="1"/>
          </p:cNvSpPr>
          <p:nvPr>
            <p:ph type="ftr" sz="quarter" idx="11"/>
          </p:nvPr>
        </p:nvSpPr>
        <p:spPr>
          <a:xfrm>
            <a:off x="5257800" y="612648"/>
            <a:ext cx="1325880" cy="457200"/>
          </a:xfrm>
        </p:spPr>
        <p:txBody>
          <a:bodyPr/>
          <a:lstStyle/>
          <a:p>
            <a:endParaRPr lang="tr-TR"/>
          </a:p>
        </p:txBody>
      </p:sp>
      <p:sp>
        <p:nvSpPr>
          <p:cNvPr id="5" name="Slayt Numarası Yer Tutucusu 4"/>
          <p:cNvSpPr>
            <a:spLocks noGrp="1"/>
          </p:cNvSpPr>
          <p:nvPr>
            <p:ph type="sldNum" sz="quarter" idx="12"/>
          </p:nvPr>
        </p:nvSpPr>
        <p:spPr>
          <a:xfrm>
            <a:off x="8174736" y="2272"/>
            <a:ext cx="762000" cy="365760"/>
          </a:xfrm>
        </p:spPr>
        <p:txBody>
          <a:bodyPr/>
          <a:lstStyle/>
          <a:p>
            <a:fld id="{036FBC52-642D-469D-9F58-EADA0ABFBD65}" type="slidenum">
              <a:rPr lang="tr-TR" smtClean="0"/>
              <a:pPr/>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C01ED074-CEB3-4342-83AF-C2B6BB778CAD}" type="datetimeFigureOut">
              <a:rPr lang="tr-TR" smtClean="0"/>
              <a:pPr/>
              <a:t>2.4.2014</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036FBC52-642D-469D-9F58-EADA0ABFBD65}" type="slidenum">
              <a:rPr lang="tr-TR" smtClean="0"/>
              <a:pPr/>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p:cNvSpPr>
            <a:spLocks noGrp="1"/>
          </p:cNvSpPr>
          <p:nvPr>
            <p:ph type="title"/>
          </p:nvPr>
        </p:nvSpPr>
        <p:spPr>
          <a:xfrm>
            <a:off x="5353496" y="1101970"/>
            <a:ext cx="3383280" cy="877824"/>
          </a:xfrm>
        </p:spPr>
        <p:txBody>
          <a:bodyPr anchor="b"/>
          <a:lstStyle>
            <a:lvl1pPr algn="l">
              <a:buNone/>
              <a:defRPr sz="1800" b="1"/>
            </a:lvl1pPr>
          </a:lstStyle>
          <a:p>
            <a:r>
              <a:rPr kumimoji="0" lang="tr-TR" smtClean="0"/>
              <a:t>Asıl başlık stili için tıklatın</a:t>
            </a:r>
            <a:endParaRPr kumimoji="0" lang="en-US"/>
          </a:p>
        </p:txBody>
      </p:sp>
      <p:sp>
        <p:nvSpPr>
          <p:cNvPr id="3" name="Metin Yer Tutucusu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tr-TR" smtClean="0"/>
              <a:t>Asıl metin stillerini düzenlemek için tıklatın</a:t>
            </a:r>
          </a:p>
        </p:txBody>
      </p:sp>
      <p:sp>
        <p:nvSpPr>
          <p:cNvPr id="4" name="İçerik Yer Tutucusu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5" name="Veri Yer Tutucusu 4"/>
          <p:cNvSpPr>
            <a:spLocks noGrp="1"/>
          </p:cNvSpPr>
          <p:nvPr>
            <p:ph type="dt" sz="half" idx="10"/>
          </p:nvPr>
        </p:nvSpPr>
        <p:spPr/>
        <p:txBody>
          <a:bodyPr/>
          <a:lstStyle/>
          <a:p>
            <a:fld id="{C01ED074-CEB3-4342-83AF-C2B6BB778CAD}" type="datetimeFigureOut">
              <a:rPr lang="tr-TR" smtClean="0"/>
              <a:pPr/>
              <a:t>2.4.2014</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036FBC52-642D-469D-9F58-EADA0ABFBD65}" type="slidenum">
              <a:rPr lang="tr-TR" smtClean="0"/>
              <a:pPr/>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tr-TR" smtClean="0"/>
              <a:t>Asıl başlık stili için tıklatın</a:t>
            </a:r>
            <a:endParaRPr kumimoji="0" lang="en-US"/>
          </a:p>
        </p:txBody>
      </p:sp>
      <p:sp>
        <p:nvSpPr>
          <p:cNvPr id="3" name="Resim Yer Tutucusu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tr-TR" smtClean="0"/>
              <a:t>Resim eklemek için simgeyi tıklatın</a:t>
            </a:r>
            <a:endParaRPr kumimoji="0" lang="en-US" dirty="0"/>
          </a:p>
        </p:txBody>
      </p:sp>
      <p:sp>
        <p:nvSpPr>
          <p:cNvPr id="4" name="Metin Yer Tutucusu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tr-TR" smtClean="0"/>
              <a:t>Asıl metin stillerini düzenlemek için tıklatın</a:t>
            </a:r>
          </a:p>
        </p:txBody>
      </p:sp>
      <p:sp>
        <p:nvSpPr>
          <p:cNvPr id="5" name="Veri Yer Tutucusu 4"/>
          <p:cNvSpPr>
            <a:spLocks noGrp="1"/>
          </p:cNvSpPr>
          <p:nvPr>
            <p:ph type="dt" sz="half" idx="10"/>
          </p:nvPr>
        </p:nvSpPr>
        <p:spPr/>
        <p:txBody>
          <a:bodyPr/>
          <a:lstStyle/>
          <a:p>
            <a:fld id="{C01ED074-CEB3-4342-83AF-C2B6BB778CAD}" type="datetimeFigureOut">
              <a:rPr lang="tr-TR" smtClean="0"/>
              <a:pPr/>
              <a:t>2.4.2014</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036FBC52-642D-469D-9F58-EADA0ABFBD65}" type="slidenum">
              <a:rPr lang="tr-TR" smtClean="0"/>
              <a:pPr/>
              <a:t>‹#›</a:t>
            </a:fld>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Dikdörtgen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Dikdörtgen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Dikdörtgen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Dikdörtgen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Dikdörtgen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Yuvarlatılmış Dikdörtgen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Yuvarlatılmış Dikdörtgen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Dikdörtgen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Dikdörtgen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Dikdörtgen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Dikdörtgen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Dikdörtgen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Dikdörtgen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Başlık Yer Tutucusu 21"/>
          <p:cNvSpPr>
            <a:spLocks noGrp="1"/>
          </p:cNvSpPr>
          <p:nvPr>
            <p:ph type="title"/>
          </p:nvPr>
        </p:nvSpPr>
        <p:spPr>
          <a:xfrm>
            <a:off x="457200" y="1143000"/>
            <a:ext cx="8229600" cy="1066800"/>
          </a:xfrm>
          <a:prstGeom prst="rect">
            <a:avLst/>
          </a:prstGeom>
        </p:spPr>
        <p:txBody>
          <a:bodyPr vert="horz" anchor="ctr">
            <a:normAutofit/>
          </a:bodyPr>
          <a:lstStyle/>
          <a:p>
            <a:r>
              <a:rPr kumimoji="0" lang="tr-TR" smtClean="0"/>
              <a:t>Asıl başlık stili için tıklatın</a:t>
            </a:r>
            <a:endParaRPr kumimoji="0" lang="en-US"/>
          </a:p>
        </p:txBody>
      </p:sp>
      <p:sp>
        <p:nvSpPr>
          <p:cNvPr id="13" name="Metin Yer Tutucusu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tr-TR" smtClean="0"/>
              <a:t>Asıl metin stillerini düzenlemek için tıklatın</a:t>
            </a:r>
          </a:p>
          <a:p>
            <a:pPr lvl="1" eaLnBrk="1" latinLnBrk="0" hangingPunct="1"/>
            <a:r>
              <a:rPr kumimoji="0" lang="tr-TR" smtClean="0"/>
              <a:t>İkinci düzey</a:t>
            </a:r>
          </a:p>
          <a:p>
            <a:pPr lvl="2" eaLnBrk="1" latinLnBrk="0" hangingPunct="1"/>
            <a:r>
              <a:rPr kumimoji="0" lang="tr-TR" smtClean="0"/>
              <a:t>Üçüncü düzey</a:t>
            </a:r>
          </a:p>
          <a:p>
            <a:pPr lvl="3" eaLnBrk="1" latinLnBrk="0" hangingPunct="1"/>
            <a:r>
              <a:rPr kumimoji="0" lang="tr-TR" smtClean="0"/>
              <a:t>Dördüncü düzey</a:t>
            </a:r>
          </a:p>
          <a:p>
            <a:pPr lvl="4" eaLnBrk="1" latinLnBrk="0" hangingPunct="1"/>
            <a:r>
              <a:rPr kumimoji="0" lang="tr-TR" smtClean="0"/>
              <a:t>Beşinci düzey</a:t>
            </a:r>
            <a:endParaRPr kumimoji="0" lang="en-US"/>
          </a:p>
        </p:txBody>
      </p:sp>
      <p:sp>
        <p:nvSpPr>
          <p:cNvPr id="14" name="Veri Yer Tutucusu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C01ED074-CEB3-4342-83AF-C2B6BB778CAD}" type="datetimeFigureOut">
              <a:rPr lang="tr-TR" smtClean="0"/>
              <a:pPr/>
              <a:t>2.4.2014</a:t>
            </a:fld>
            <a:endParaRPr lang="tr-TR"/>
          </a:p>
        </p:txBody>
      </p:sp>
      <p:sp>
        <p:nvSpPr>
          <p:cNvPr id="3" name="Altbilgi Yer Tutucusu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tr-TR"/>
          </a:p>
        </p:txBody>
      </p:sp>
      <p:sp>
        <p:nvSpPr>
          <p:cNvPr id="23" name="Slayt Numarası Yer Tutucusu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036FBC52-642D-469D-9F58-EADA0ABFBD65}" type="slidenum">
              <a:rPr lang="tr-TR" smtClean="0"/>
              <a:pPr/>
              <a:t>‹#›</a:t>
            </a:fld>
            <a:endParaRPr lang="tr-T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Başlık"/>
          <p:cNvSpPr>
            <a:spLocks noGrp="1"/>
          </p:cNvSpPr>
          <p:nvPr>
            <p:ph type="ctrTitle"/>
          </p:nvPr>
        </p:nvSpPr>
        <p:spPr>
          <a:xfrm>
            <a:off x="457200" y="836711"/>
            <a:ext cx="8458200" cy="3035201"/>
          </a:xfrm>
        </p:spPr>
        <p:txBody>
          <a:bodyPr anchor="t">
            <a:normAutofit fontScale="90000"/>
          </a:bodyPr>
          <a:lstStyle/>
          <a:p>
            <a:pPr algn="ctr"/>
            <a:r>
              <a:rPr lang="en-US" sz="2800" dirty="0" smtClean="0">
                <a:latin typeface="Times New Roman" pitchFamily="18" charset="0"/>
                <a:cs typeface="Times New Roman" pitchFamily="18" charset="0"/>
              </a:rPr>
              <a:t>A </a:t>
            </a:r>
            <a:r>
              <a:rPr lang="en-US" sz="2800" dirty="0">
                <a:latin typeface="Times New Roman" pitchFamily="18" charset="0"/>
                <a:cs typeface="Times New Roman" pitchFamily="18" charset="0"/>
              </a:rPr>
              <a:t>Comparative Study of Signaling </a:t>
            </a:r>
            <a:r>
              <a:rPr lang="en-US" sz="2800" dirty="0" smtClean="0">
                <a:latin typeface="Times New Roman" pitchFamily="18" charset="0"/>
                <a:cs typeface="Times New Roman" pitchFamily="18" charset="0"/>
              </a:rPr>
              <a:t>Protocols for Data Management and </a:t>
            </a:r>
            <a:r>
              <a:rPr lang="en-US" sz="2800" dirty="0" smtClean="0">
                <a:latin typeface="Times New Roman" pitchFamily="18" charset="0"/>
                <a:cs typeface="Times New Roman" pitchFamily="18" charset="0"/>
              </a:rPr>
              <a:t>Synchronization</a:t>
            </a:r>
            <a:r>
              <a:rPr lang="tr-TR" sz="2800" dirty="0"/>
              <a:t/>
            </a:r>
            <a:br>
              <a:rPr lang="tr-TR" sz="2800" dirty="0"/>
            </a:br>
            <a:r>
              <a:rPr lang="en-US" dirty="0" smtClean="0"/>
              <a:t/>
            </a:r>
            <a:br>
              <a:rPr lang="en-US" dirty="0" smtClean="0"/>
            </a:br>
            <a:r>
              <a:rPr lang="tr-TR" sz="2000" baseline="30000" dirty="0" smtClean="0">
                <a:latin typeface="Times New Roman" pitchFamily="18" charset="0"/>
                <a:cs typeface="Times New Roman" pitchFamily="18" charset="0"/>
              </a:rPr>
              <a:t/>
            </a:r>
            <a:br>
              <a:rPr lang="tr-TR" sz="2000" baseline="30000" dirty="0" smtClean="0">
                <a:latin typeface="Times New Roman" pitchFamily="18" charset="0"/>
                <a:cs typeface="Times New Roman" pitchFamily="18" charset="0"/>
              </a:rPr>
            </a:br>
            <a:r>
              <a:rPr lang="tr-TR" dirty="0"/>
              <a:t/>
            </a:r>
            <a:br>
              <a:rPr lang="tr-TR" dirty="0"/>
            </a:br>
            <a:r>
              <a:rPr lang="tr-TR" dirty="0"/>
              <a:t/>
            </a:r>
            <a:br>
              <a:rPr lang="tr-TR" dirty="0"/>
            </a:br>
            <a:r>
              <a:rPr lang="en-US" dirty="0" smtClean="0"/>
              <a:t/>
            </a:r>
            <a:br>
              <a:rPr lang="en-US" dirty="0" smtClean="0"/>
            </a:br>
            <a:endParaRPr lang="en-US" dirty="0"/>
          </a:p>
        </p:txBody>
      </p:sp>
      <p:sp>
        <p:nvSpPr>
          <p:cNvPr id="7" name="2 Alt Başlık"/>
          <p:cNvSpPr>
            <a:spLocks noGrp="1"/>
          </p:cNvSpPr>
          <p:nvPr>
            <p:ph type="subTitle" idx="1"/>
          </p:nvPr>
        </p:nvSpPr>
        <p:spPr>
          <a:xfrm>
            <a:off x="457200" y="3899938"/>
            <a:ext cx="7499176" cy="1752600"/>
          </a:xfrm>
        </p:spPr>
        <p:txBody>
          <a:bodyPr/>
          <a:lstStyle/>
          <a:p>
            <a:r>
              <a:rPr lang="en-US" sz="1400" baseline="30000" noProof="1" smtClean="0">
                <a:latin typeface="Times New Roman" pitchFamily="18" charset="0"/>
                <a:cs typeface="Times New Roman" pitchFamily="18" charset="0"/>
              </a:rPr>
              <a:t>#</a:t>
            </a:r>
            <a:r>
              <a:rPr lang="en-US" sz="1400" i="1" noProof="1" smtClean="0">
                <a:latin typeface="Times New Roman" pitchFamily="18" charset="0"/>
                <a:cs typeface="Times New Roman" pitchFamily="18" charset="0"/>
              </a:rPr>
              <a:t>Department of Computer Engineering, Kocaeli University</a:t>
            </a:r>
            <a:endParaRPr lang="tr-TR" sz="1400" i="1" noProof="1" smtClean="0">
              <a:latin typeface="Times New Roman" pitchFamily="18" charset="0"/>
              <a:cs typeface="Times New Roman" pitchFamily="18" charset="0"/>
            </a:endParaRPr>
          </a:p>
          <a:p>
            <a:endParaRPr lang="en-US" sz="1400" baseline="30000" noProof="1" smtClean="0">
              <a:solidFill>
                <a:schemeClr val="tx1"/>
              </a:solidFill>
              <a:latin typeface="Times New Roman" pitchFamily="18" charset="0"/>
              <a:cs typeface="Times New Roman" pitchFamily="18" charset="0"/>
            </a:endParaRPr>
          </a:p>
          <a:p>
            <a:endParaRPr lang="tr-TR" dirty="0"/>
          </a:p>
        </p:txBody>
      </p:sp>
    </p:spTree>
    <p:extLst>
      <p:ext uri="{BB962C8B-B14F-4D97-AF65-F5344CB8AC3E}">
        <p14:creationId xmlns:p14="http://schemas.microsoft.com/office/powerpoint/2010/main" val="19360887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066800"/>
          </a:xfrm>
        </p:spPr>
        <p:txBody>
          <a:bodyPr/>
          <a:lstStyle/>
          <a:p>
            <a:r>
              <a:rPr lang="tr-TR" dirty="0" smtClean="0"/>
              <a:t>Evaluation of Signalling Protocols</a:t>
            </a:r>
            <a:endParaRPr lang="en-US" dirty="0"/>
          </a:p>
        </p:txBody>
      </p:sp>
      <p:sp>
        <p:nvSpPr>
          <p:cNvPr id="3" name="Content Placeholder 2"/>
          <p:cNvSpPr>
            <a:spLocks noGrp="1"/>
          </p:cNvSpPr>
          <p:nvPr>
            <p:ph idx="1"/>
          </p:nvPr>
        </p:nvSpPr>
        <p:spPr>
          <a:xfrm>
            <a:off x="457200" y="1905000"/>
            <a:ext cx="8229600" cy="4325112"/>
          </a:xfrm>
        </p:spPr>
        <p:txBody>
          <a:bodyPr>
            <a:normAutofit/>
          </a:bodyPr>
          <a:lstStyle/>
          <a:p>
            <a:pPr algn="just"/>
            <a:r>
              <a:rPr lang="en-US" sz="2400" dirty="0"/>
              <a:t>ARCSPXP cares about the lifecycle of message and related task that we want to monitor. </a:t>
            </a:r>
            <a:endParaRPr lang="tr-TR" sz="2400" dirty="0" smtClean="0"/>
          </a:p>
          <a:p>
            <a:pPr marL="109728" indent="0" algn="just">
              <a:buNone/>
            </a:pPr>
            <a:endParaRPr lang="tr-TR" sz="2400" dirty="0" smtClean="0"/>
          </a:p>
          <a:p>
            <a:pPr algn="just"/>
            <a:r>
              <a:rPr lang="en-US" sz="2400" dirty="0" smtClean="0"/>
              <a:t>ARCSPXP </a:t>
            </a:r>
            <a:r>
              <a:rPr lang="en-US" sz="2400" dirty="0"/>
              <a:t>has ability to deliver the same message to multiple clients with structured data types using streaming </a:t>
            </a:r>
            <a:r>
              <a:rPr lang="en-US" sz="2400" dirty="0" smtClean="0"/>
              <a:t>structure</a:t>
            </a:r>
            <a:r>
              <a:rPr lang="tr-TR" sz="2400" dirty="0" smtClean="0"/>
              <a:t>.</a:t>
            </a:r>
          </a:p>
          <a:p>
            <a:pPr algn="just"/>
            <a:endParaRPr lang="tr-TR" sz="2400" dirty="0"/>
          </a:p>
          <a:p>
            <a:pPr algn="just"/>
            <a:r>
              <a:rPr lang="tr-TR" sz="2400" dirty="0" err="1" smtClean="0"/>
              <a:t>It</a:t>
            </a:r>
            <a:r>
              <a:rPr lang="en-US" sz="2400" dirty="0" smtClean="0"/>
              <a:t> </a:t>
            </a:r>
            <a:r>
              <a:rPr lang="en-US" sz="2400" dirty="0"/>
              <a:t>provides decreasing bandwidth usage at server side by up to 14%.</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533400"/>
            <a:ext cx="8229600" cy="1066800"/>
          </a:xfrm>
        </p:spPr>
        <p:txBody>
          <a:bodyPr/>
          <a:lstStyle/>
          <a:p>
            <a:r>
              <a:rPr lang="tr-TR" dirty="0" err="1" smtClean="0"/>
              <a:t>Introduction</a:t>
            </a:r>
            <a:endParaRPr lang="tr-TR" dirty="0"/>
          </a:p>
        </p:txBody>
      </p:sp>
      <p:sp>
        <p:nvSpPr>
          <p:cNvPr id="3" name="2 İçerik Yer Tutucusu"/>
          <p:cNvSpPr>
            <a:spLocks noGrp="1"/>
          </p:cNvSpPr>
          <p:nvPr>
            <p:ph idx="1"/>
          </p:nvPr>
        </p:nvSpPr>
        <p:spPr>
          <a:xfrm>
            <a:off x="457200" y="1828800"/>
            <a:ext cx="8229600" cy="4325112"/>
          </a:xfrm>
        </p:spPr>
        <p:txBody>
          <a:bodyPr>
            <a:normAutofit/>
          </a:bodyPr>
          <a:lstStyle/>
          <a:p>
            <a:pPr algn="just"/>
            <a:r>
              <a:rPr lang="tr-TR" sz="2000" dirty="0" err="1">
                <a:latin typeface="Times New Roman" pitchFamily="18" charset="0"/>
                <a:cs typeface="Times New Roman" pitchFamily="18" charset="0"/>
              </a:rPr>
              <a:t>In</a:t>
            </a:r>
            <a:r>
              <a:rPr lang="tr-TR" sz="2000" dirty="0">
                <a:latin typeface="Times New Roman" pitchFamily="18" charset="0"/>
                <a:cs typeface="Times New Roman" pitchFamily="18" charset="0"/>
              </a:rPr>
              <a:t> </a:t>
            </a:r>
            <a:r>
              <a:rPr lang="tr-TR" sz="2000" dirty="0" err="1">
                <a:latin typeface="Times New Roman" pitchFamily="18" charset="0"/>
                <a:cs typeface="Times New Roman" pitchFamily="18" charset="0"/>
              </a:rPr>
              <a:t>these</a:t>
            </a:r>
            <a:r>
              <a:rPr lang="tr-TR" sz="2000" dirty="0">
                <a:latin typeface="Times New Roman" pitchFamily="18" charset="0"/>
                <a:cs typeface="Times New Roman" pitchFamily="18" charset="0"/>
              </a:rPr>
              <a:t> </a:t>
            </a:r>
            <a:r>
              <a:rPr lang="tr-TR" sz="2000" dirty="0" err="1">
                <a:latin typeface="Times New Roman" pitchFamily="18" charset="0"/>
                <a:cs typeface="Times New Roman" pitchFamily="18" charset="0"/>
              </a:rPr>
              <a:t>study</a:t>
            </a:r>
            <a:r>
              <a:rPr lang="tr-TR" sz="2000" dirty="0">
                <a:latin typeface="Times New Roman" pitchFamily="18" charset="0"/>
                <a:cs typeface="Times New Roman" pitchFamily="18" charset="0"/>
              </a:rPr>
              <a:t> </a:t>
            </a:r>
            <a:r>
              <a:rPr lang="en-US" sz="2000" dirty="0">
                <a:latin typeface="Times New Roman" pitchFamily="18" charset="0"/>
                <a:cs typeface="Times New Roman" pitchFamily="18" charset="0"/>
              </a:rPr>
              <a:t>signaling protocols such as XMPP</a:t>
            </a:r>
            <a:r>
              <a:rPr lang="tr-TR" sz="2000" dirty="0">
                <a:latin typeface="Times New Roman" pitchFamily="18" charset="0"/>
                <a:cs typeface="Times New Roman" pitchFamily="18" charset="0"/>
              </a:rPr>
              <a:t>, </a:t>
            </a:r>
            <a:r>
              <a:rPr lang="en-US" sz="2000" dirty="0">
                <a:latin typeface="Times New Roman" pitchFamily="18" charset="0"/>
                <a:cs typeface="Times New Roman" pitchFamily="18" charset="0"/>
              </a:rPr>
              <a:t>SIP </a:t>
            </a:r>
            <a:r>
              <a:rPr lang="tr-TR" sz="2000" dirty="0">
                <a:latin typeface="Times New Roman" pitchFamily="18" charset="0"/>
                <a:cs typeface="Times New Roman" pitchFamily="18" charset="0"/>
              </a:rPr>
              <a:t> </a:t>
            </a:r>
            <a:r>
              <a:rPr lang="en-US" sz="2000" dirty="0">
                <a:latin typeface="Times New Roman" pitchFamily="18" charset="0"/>
                <a:cs typeface="Times New Roman" pitchFamily="18" charset="0"/>
              </a:rPr>
              <a:t>and ARCSPXP are reviewed and compared for their feasibility of employing </a:t>
            </a:r>
            <a:r>
              <a:rPr lang="en-US" sz="2000" dirty="0" smtClean="0">
                <a:latin typeface="Times New Roman" pitchFamily="18" charset="0"/>
                <a:cs typeface="Times New Roman" pitchFamily="18" charset="0"/>
              </a:rPr>
              <a:t>in </a:t>
            </a:r>
            <a:r>
              <a:rPr lang="en-US" sz="2000" dirty="0">
                <a:latin typeface="Times New Roman" pitchFamily="18" charset="0"/>
                <a:cs typeface="Times New Roman" pitchFamily="18" charset="0"/>
              </a:rPr>
              <a:t>school level proxy server based architecture. </a:t>
            </a:r>
            <a:endParaRPr lang="tr-TR" sz="2000" dirty="0">
              <a:latin typeface="Times New Roman" pitchFamily="18" charset="0"/>
              <a:cs typeface="Times New Roman" pitchFamily="18" charset="0"/>
            </a:endParaRPr>
          </a:p>
          <a:p>
            <a:pPr algn="just"/>
            <a:endParaRPr lang="tr-TR" sz="2000" dirty="0" smtClean="0">
              <a:solidFill>
                <a:srgbClr val="FF0000"/>
              </a:solidFill>
              <a:latin typeface="Times New Roman" pitchFamily="18" charset="0"/>
              <a:cs typeface="Times New Roman" pitchFamily="18" charset="0"/>
            </a:endParaRPr>
          </a:p>
          <a:p>
            <a:pPr marL="109728" indent="0">
              <a:buNone/>
            </a:pPr>
            <a:endParaRPr lang="tr-TR" sz="2000" dirty="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In the proposed system, the same data (files) can be placed in three different tiers. These tiers can be listed as</a:t>
            </a:r>
            <a:r>
              <a:rPr lang="tr-TR" sz="2000" dirty="0">
                <a:latin typeface="Times New Roman" pitchFamily="18" charset="0"/>
                <a:cs typeface="Times New Roman" pitchFamily="18" charset="0"/>
              </a:rPr>
              <a:t>;</a:t>
            </a:r>
          </a:p>
          <a:p>
            <a:pPr marL="109728" indent="0">
              <a:buNone/>
            </a:pPr>
            <a:r>
              <a:rPr lang="tr-TR" sz="2000" dirty="0"/>
              <a:t>	</a:t>
            </a:r>
            <a:r>
              <a:rPr lang="tr-TR" sz="2000" dirty="0">
                <a:latin typeface="Times New Roman" pitchFamily="18" charset="0"/>
                <a:cs typeface="Times New Roman" pitchFamily="18" charset="0"/>
              </a:rPr>
              <a:t>C</a:t>
            </a:r>
            <a:r>
              <a:rPr lang="en-US" sz="2000" dirty="0">
                <a:latin typeface="Times New Roman" pitchFamily="18" charset="0"/>
                <a:cs typeface="Times New Roman" pitchFamily="18" charset="0"/>
              </a:rPr>
              <a:t>loud layer</a:t>
            </a:r>
            <a:endParaRPr lang="tr-TR" sz="2000" dirty="0">
              <a:latin typeface="Times New Roman" pitchFamily="18" charset="0"/>
              <a:cs typeface="Times New Roman" pitchFamily="18" charset="0"/>
            </a:endParaRPr>
          </a:p>
          <a:p>
            <a:pPr marL="411480" lvl="1" indent="0">
              <a:buNone/>
            </a:pPr>
            <a:r>
              <a:rPr lang="en-US" sz="2000" dirty="0">
                <a:solidFill>
                  <a:schemeClr val="tx1"/>
                </a:solidFill>
                <a:latin typeface="Times New Roman" pitchFamily="18" charset="0"/>
                <a:cs typeface="Times New Roman" pitchFamily="18" charset="0"/>
              </a:rPr>
              <a:t> </a:t>
            </a:r>
            <a:r>
              <a:rPr lang="tr-TR" sz="2000" dirty="0">
                <a:solidFill>
                  <a:schemeClr val="tx1"/>
                </a:solidFill>
                <a:latin typeface="Times New Roman" pitchFamily="18" charset="0"/>
                <a:cs typeface="Times New Roman" pitchFamily="18" charset="0"/>
              </a:rPr>
              <a:t>	P</a:t>
            </a:r>
            <a:r>
              <a:rPr lang="en-US" sz="2000" dirty="0" err="1">
                <a:solidFill>
                  <a:schemeClr val="tx1"/>
                </a:solidFill>
                <a:latin typeface="Times New Roman" pitchFamily="18" charset="0"/>
                <a:cs typeface="Times New Roman" pitchFamily="18" charset="0"/>
              </a:rPr>
              <a:t>roxy</a:t>
            </a:r>
            <a:r>
              <a:rPr lang="en-US" sz="2000" dirty="0">
                <a:solidFill>
                  <a:schemeClr val="tx1"/>
                </a:solidFill>
                <a:latin typeface="Times New Roman" pitchFamily="18" charset="0"/>
                <a:cs typeface="Times New Roman" pitchFamily="18" charset="0"/>
              </a:rPr>
              <a:t> server layer</a:t>
            </a:r>
            <a:endParaRPr lang="tr-TR" sz="2000" dirty="0">
              <a:solidFill>
                <a:schemeClr val="tx1"/>
              </a:solidFill>
              <a:latin typeface="Times New Roman" pitchFamily="18" charset="0"/>
              <a:cs typeface="Times New Roman" pitchFamily="18" charset="0"/>
            </a:endParaRPr>
          </a:p>
          <a:p>
            <a:pPr marL="411480" lvl="1" indent="0">
              <a:buNone/>
            </a:pPr>
            <a:r>
              <a:rPr lang="tr-TR" sz="2000" dirty="0">
                <a:solidFill>
                  <a:schemeClr val="tx1"/>
                </a:solidFill>
                <a:latin typeface="Times New Roman" pitchFamily="18" charset="0"/>
                <a:cs typeface="Times New Roman" pitchFamily="18" charset="0"/>
              </a:rPr>
              <a:t>	T</a:t>
            </a:r>
            <a:r>
              <a:rPr lang="en-US" sz="2000" dirty="0" err="1">
                <a:solidFill>
                  <a:schemeClr val="tx1"/>
                </a:solidFill>
                <a:latin typeface="Times New Roman" pitchFamily="18" charset="0"/>
                <a:cs typeface="Times New Roman" pitchFamily="18" charset="0"/>
              </a:rPr>
              <a:t>ablets</a:t>
            </a:r>
            <a:r>
              <a:rPr lang="tr-TR" sz="2000" dirty="0">
                <a:solidFill>
                  <a:schemeClr val="tx1"/>
                </a:solidFill>
                <a:latin typeface="Times New Roman" pitchFamily="18" charset="0"/>
                <a:cs typeface="Times New Roman" pitchFamily="18" charset="0"/>
              </a:rPr>
              <a:t>	</a:t>
            </a:r>
            <a:r>
              <a:rPr lang="tr-TR" sz="2000" dirty="0" smtClean="0">
                <a:latin typeface="Times New Roman" pitchFamily="18" charset="0"/>
                <a:cs typeface="Times New Roman" pitchFamily="18" charset="0"/>
              </a:rPr>
              <a:t>	</a:t>
            </a:r>
          </a:p>
        </p:txBody>
      </p:sp>
    </p:spTree>
    <p:extLst>
      <p:ext uri="{BB962C8B-B14F-4D97-AF65-F5344CB8AC3E}">
        <p14:creationId xmlns:p14="http://schemas.microsoft.com/office/powerpoint/2010/main" val="33991089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764704"/>
            <a:ext cx="8229600" cy="1008112"/>
          </a:xfrm>
        </p:spPr>
        <p:txBody>
          <a:bodyPr>
            <a:normAutofit/>
          </a:bodyPr>
          <a:lstStyle/>
          <a:p>
            <a:pPr algn="ctr"/>
            <a:r>
              <a:rPr lang="tr-TR" dirty="0" err="1" smtClean="0">
                <a:latin typeface="Times New Roman" pitchFamily="18" charset="0"/>
                <a:cs typeface="Times New Roman" pitchFamily="18" charset="0"/>
              </a:rPr>
              <a:t>Overview</a:t>
            </a:r>
            <a:r>
              <a:rPr lang="tr-TR" dirty="0" smtClean="0">
                <a:latin typeface="Times New Roman" pitchFamily="18" charset="0"/>
                <a:cs typeface="Times New Roman" pitchFamily="18" charset="0"/>
              </a:rPr>
              <a:t> of </a:t>
            </a:r>
            <a:r>
              <a:rPr lang="tr-TR" dirty="0" err="1" smtClean="0">
                <a:latin typeface="Times New Roman" pitchFamily="18" charset="0"/>
                <a:cs typeface="Times New Roman" pitchFamily="18" charset="0"/>
              </a:rPr>
              <a:t>the</a:t>
            </a:r>
            <a:r>
              <a:rPr lang="tr-TR" dirty="0" smtClean="0">
                <a:latin typeface="Times New Roman" pitchFamily="18" charset="0"/>
                <a:cs typeface="Times New Roman" pitchFamily="18" charset="0"/>
              </a:rPr>
              <a:t> </a:t>
            </a:r>
            <a:r>
              <a:rPr lang="tr-TR" dirty="0" err="1" smtClean="0">
                <a:latin typeface="Times New Roman" pitchFamily="18" charset="0"/>
                <a:cs typeface="Times New Roman" pitchFamily="18" charset="0"/>
              </a:rPr>
              <a:t>System</a:t>
            </a:r>
            <a:endParaRPr lang="tr-TR" dirty="0">
              <a:latin typeface="Times New Roman" pitchFamily="18" charset="0"/>
              <a:cs typeface="Times New Roman" pitchFamily="18" charset="0"/>
            </a:endParaRPr>
          </a:p>
        </p:txBody>
      </p:sp>
      <p:sp>
        <p:nvSpPr>
          <p:cNvPr id="6" name="5 Metin kutusu"/>
          <p:cNvSpPr txBox="1"/>
          <p:nvPr/>
        </p:nvSpPr>
        <p:spPr>
          <a:xfrm>
            <a:off x="1475656" y="5752792"/>
            <a:ext cx="6768752" cy="646331"/>
          </a:xfrm>
          <a:prstGeom prst="rect">
            <a:avLst/>
          </a:prstGeom>
          <a:noFill/>
        </p:spPr>
        <p:txBody>
          <a:bodyPr wrap="square" rtlCol="0">
            <a:spAutoFit/>
          </a:bodyPr>
          <a:lstStyle/>
          <a:p>
            <a:r>
              <a:rPr lang="en-AU" dirty="0" smtClean="0">
                <a:latin typeface="Times New Roman" pitchFamily="18" charset="0"/>
                <a:cs typeface="Times New Roman" pitchFamily="18" charset="0"/>
              </a:rPr>
              <a:t>Fig</a:t>
            </a:r>
            <a:r>
              <a:rPr lang="tr-TR" dirty="0" err="1" smtClean="0">
                <a:latin typeface="Times New Roman" pitchFamily="18" charset="0"/>
                <a:cs typeface="Times New Roman" pitchFamily="18" charset="0"/>
              </a:rPr>
              <a:t>ure</a:t>
            </a:r>
            <a:r>
              <a:rPr lang="en-AU" dirty="0" smtClean="0">
                <a:latin typeface="Times New Roman" pitchFamily="18" charset="0"/>
                <a:cs typeface="Times New Roman" pitchFamily="18" charset="0"/>
              </a:rPr>
              <a:t> </a:t>
            </a:r>
            <a:r>
              <a:rPr lang="tr-TR" dirty="0" smtClean="0">
                <a:latin typeface="Times New Roman" pitchFamily="18" charset="0"/>
                <a:cs typeface="Times New Roman" pitchFamily="18" charset="0"/>
              </a:rPr>
              <a:t>1</a:t>
            </a:r>
            <a:r>
              <a:rPr lang="en-AU" dirty="0" smtClean="0">
                <a:latin typeface="Times New Roman" pitchFamily="18" charset="0"/>
                <a:cs typeface="Times New Roman" pitchFamily="18" charset="0"/>
              </a:rPr>
              <a:t> </a:t>
            </a:r>
            <a:r>
              <a:rPr lang="en-AU" dirty="0">
                <a:latin typeface="Times New Roman" pitchFamily="18" charset="0"/>
                <a:cs typeface="Times New Roman" pitchFamily="18" charset="0"/>
              </a:rPr>
              <a:t>Architecture of </a:t>
            </a:r>
            <a:r>
              <a:rPr lang="tr-TR" dirty="0" err="1" smtClean="0">
                <a:latin typeface="Times New Roman" pitchFamily="18" charset="0"/>
                <a:cs typeface="Times New Roman" pitchFamily="18" charset="0"/>
              </a:rPr>
              <a:t>proposed</a:t>
            </a:r>
            <a:r>
              <a:rPr lang="tr-TR" dirty="0" smtClean="0">
                <a:latin typeface="Times New Roman" pitchFamily="18" charset="0"/>
                <a:cs typeface="Times New Roman" pitchFamily="18" charset="0"/>
              </a:rPr>
              <a:t> </a:t>
            </a:r>
            <a:r>
              <a:rPr lang="tr-TR" dirty="0">
                <a:latin typeface="Times New Roman" pitchFamily="18" charset="0"/>
                <a:cs typeface="Times New Roman" pitchFamily="18" charset="0"/>
              </a:rPr>
              <a:t>s</a:t>
            </a:r>
            <a:r>
              <a:rPr lang="en-US" dirty="0" err="1" smtClean="0">
                <a:latin typeface="Times New Roman" pitchFamily="18" charset="0"/>
                <a:cs typeface="Times New Roman" pitchFamily="18" charset="0"/>
              </a:rPr>
              <a:t>ynchronization</a:t>
            </a:r>
            <a:r>
              <a:rPr lang="tr-TR" dirty="0" smtClean="0">
                <a:latin typeface="Times New Roman" pitchFamily="18" charset="0"/>
                <a:cs typeface="Times New Roman" pitchFamily="18" charset="0"/>
              </a:rPr>
              <a:t> </a:t>
            </a:r>
            <a:r>
              <a:rPr lang="en-AU" dirty="0" smtClean="0">
                <a:latin typeface="Times New Roman" pitchFamily="18" charset="0"/>
                <a:cs typeface="Times New Roman" pitchFamily="18" charset="0"/>
              </a:rPr>
              <a:t>system</a:t>
            </a:r>
            <a:r>
              <a:rPr lang="en-AU" dirty="0" smtClean="0"/>
              <a:t> </a:t>
            </a:r>
            <a:endParaRPr lang="tr-TR" dirty="0"/>
          </a:p>
          <a:p>
            <a:endParaRPr lang="tr-TR"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l="5672" r="2089"/>
          <a:stretch>
            <a:fillRect/>
          </a:stretch>
        </p:blipFill>
        <p:spPr bwMode="auto">
          <a:xfrm>
            <a:off x="467544" y="1556792"/>
            <a:ext cx="8352928" cy="4176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15889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67544" y="764704"/>
            <a:ext cx="8229600" cy="1066800"/>
          </a:xfrm>
        </p:spPr>
        <p:txBody>
          <a:bodyPr>
            <a:normAutofit/>
          </a:bodyPr>
          <a:lstStyle/>
          <a:p>
            <a:r>
              <a:rPr lang="tr-TR" sz="3600" dirty="0" smtClean="0"/>
              <a:t>Signalling Methods</a:t>
            </a:r>
            <a:endParaRPr lang="tr-TR" sz="3600" dirty="0"/>
          </a:p>
        </p:txBody>
      </p:sp>
      <p:sp>
        <p:nvSpPr>
          <p:cNvPr id="3" name="İçerik Yer Tutucusu 2"/>
          <p:cNvSpPr>
            <a:spLocks noGrp="1"/>
          </p:cNvSpPr>
          <p:nvPr>
            <p:ph idx="1"/>
          </p:nvPr>
        </p:nvSpPr>
        <p:spPr>
          <a:xfrm>
            <a:off x="467544" y="2209800"/>
            <a:ext cx="8229600" cy="3888128"/>
          </a:xfrm>
        </p:spPr>
        <p:txBody>
          <a:bodyPr/>
          <a:lstStyle/>
          <a:p>
            <a:pPr algn="just"/>
            <a:r>
              <a:rPr lang="tr-TR" sz="2200" dirty="0" smtClean="0">
                <a:latin typeface="Times New Roman" pitchFamily="18" charset="0"/>
                <a:cs typeface="Times New Roman" pitchFamily="18" charset="0"/>
              </a:rPr>
              <a:t>W</a:t>
            </a:r>
            <a:r>
              <a:rPr lang="en-US" sz="2200" dirty="0" smtClean="0">
                <a:latin typeface="Times New Roman" pitchFamily="18" charset="0"/>
                <a:cs typeface="Times New Roman" pitchFamily="18" charset="0"/>
              </a:rPr>
              <a:t>e handled three different </a:t>
            </a:r>
            <a:r>
              <a:rPr lang="tr-TR" sz="2200" dirty="0" smtClean="0">
                <a:latin typeface="Times New Roman" pitchFamily="18" charset="0"/>
                <a:cs typeface="Times New Roman" pitchFamily="18" charset="0"/>
              </a:rPr>
              <a:t>signalling methods </a:t>
            </a:r>
            <a:r>
              <a:rPr lang="en-US" sz="2200" dirty="0" smtClean="0">
                <a:latin typeface="Times New Roman" pitchFamily="18" charset="0"/>
                <a:cs typeface="Times New Roman" pitchFamily="18" charset="0"/>
              </a:rPr>
              <a:t>within the context of project. These </a:t>
            </a:r>
            <a:r>
              <a:rPr lang="tr-TR" sz="2200" dirty="0" smtClean="0">
                <a:latin typeface="Times New Roman" pitchFamily="18" charset="0"/>
                <a:cs typeface="Times New Roman" pitchFamily="18" charset="0"/>
              </a:rPr>
              <a:t>methods </a:t>
            </a:r>
            <a:r>
              <a:rPr lang="en-US" sz="2200" dirty="0" smtClean="0">
                <a:latin typeface="Times New Roman" pitchFamily="18" charset="0"/>
                <a:cs typeface="Times New Roman" pitchFamily="18" charset="0"/>
              </a:rPr>
              <a:t>are</a:t>
            </a:r>
            <a:r>
              <a:rPr lang="tr-TR" dirty="0" smtClean="0"/>
              <a:t>;</a:t>
            </a:r>
          </a:p>
          <a:p>
            <a:pPr algn="just">
              <a:buNone/>
            </a:pPr>
            <a:endParaRPr lang="tr-TR" dirty="0" smtClean="0"/>
          </a:p>
          <a:p>
            <a:pPr lvl="1" algn="just"/>
            <a:r>
              <a:rPr lang="tr-TR" sz="2200" dirty="0" smtClean="0">
                <a:solidFill>
                  <a:schemeClr val="tx1"/>
                </a:solidFill>
                <a:latin typeface="Times New Roman" pitchFamily="18" charset="0"/>
                <a:cs typeface="Times New Roman" pitchFamily="18" charset="0"/>
              </a:rPr>
              <a:t>XMPP</a:t>
            </a:r>
          </a:p>
          <a:p>
            <a:pPr lvl="1" algn="just"/>
            <a:r>
              <a:rPr lang="tr-TR" sz="2200" dirty="0" smtClean="0">
                <a:solidFill>
                  <a:schemeClr val="tx1"/>
                </a:solidFill>
                <a:latin typeface="Times New Roman" pitchFamily="18" charset="0"/>
                <a:cs typeface="Times New Roman" pitchFamily="18" charset="0"/>
              </a:rPr>
              <a:t>SIP</a:t>
            </a:r>
          </a:p>
          <a:p>
            <a:pPr lvl="1" algn="just"/>
            <a:r>
              <a:rPr lang="tr-TR" sz="2200" dirty="0" smtClean="0">
                <a:solidFill>
                  <a:schemeClr val="tx1"/>
                </a:solidFill>
                <a:latin typeface="Times New Roman" pitchFamily="18" charset="0"/>
                <a:cs typeface="Times New Roman" pitchFamily="18" charset="0"/>
              </a:rPr>
              <a:t>ARCSPXP</a:t>
            </a:r>
            <a:endParaRPr lang="tr-TR" sz="22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1333085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066800"/>
          </a:xfrm>
        </p:spPr>
        <p:txBody>
          <a:bodyPr/>
          <a:lstStyle/>
          <a:p>
            <a:r>
              <a:rPr lang="tr-TR" dirty="0" smtClean="0"/>
              <a:t>XMPP</a:t>
            </a:r>
            <a:endParaRPr lang="en-US" dirty="0"/>
          </a:p>
        </p:txBody>
      </p:sp>
      <p:sp>
        <p:nvSpPr>
          <p:cNvPr id="3" name="Content Placeholder 2"/>
          <p:cNvSpPr>
            <a:spLocks noGrp="1"/>
          </p:cNvSpPr>
          <p:nvPr>
            <p:ph idx="1"/>
          </p:nvPr>
        </p:nvSpPr>
        <p:spPr>
          <a:xfrm>
            <a:off x="457200" y="1923288"/>
            <a:ext cx="8229600" cy="4325112"/>
          </a:xfrm>
        </p:spPr>
        <p:txBody>
          <a:bodyPr/>
          <a:lstStyle/>
          <a:p>
            <a:pPr algn="just"/>
            <a:r>
              <a:rPr lang="tr-TR" sz="2400" dirty="0" smtClean="0"/>
              <a:t>XMPP is an </a:t>
            </a:r>
            <a:r>
              <a:rPr lang="en-US" sz="2400" dirty="0" smtClean="0"/>
              <a:t>, is an XML based signaling protocol for message oriented middleware.</a:t>
            </a:r>
            <a:endParaRPr lang="tr-TR" sz="2400" dirty="0" smtClean="0"/>
          </a:p>
          <a:p>
            <a:pPr algn="just"/>
            <a:endParaRPr lang="tr-TR" sz="2400" dirty="0" smtClean="0"/>
          </a:p>
          <a:p>
            <a:pPr algn="just"/>
            <a:r>
              <a:rPr lang="en-US" sz="2400" dirty="0" smtClean="0"/>
              <a:t>It enables two endpoints on the Internet to mutually transfer any structural information. </a:t>
            </a:r>
            <a:endParaRPr lang="tr-TR" sz="2400" dirty="0" smtClean="0"/>
          </a:p>
          <a:p>
            <a:pPr algn="just">
              <a:buNone/>
            </a:pPr>
            <a:endParaRPr lang="tr-TR" sz="2400" dirty="0" smtClean="0"/>
          </a:p>
          <a:p>
            <a:pPr algn="just"/>
            <a:r>
              <a:rPr lang="tr-TR" sz="2400" dirty="0" smtClean="0"/>
              <a:t>I</a:t>
            </a:r>
            <a:r>
              <a:rPr lang="en-US" sz="2400" dirty="0" smtClean="0"/>
              <a:t>t allows message, file, and status transfer among more than one unit</a:t>
            </a:r>
            <a:r>
              <a:rPr lang="tr-TR" sz="2400" dirty="0" smtClean="0"/>
              <a:t>.</a:t>
            </a:r>
          </a:p>
          <a:p>
            <a:pPr algn="just"/>
            <a:endParaRPr lang="tr-TR" dirty="0" smtClean="0"/>
          </a:p>
          <a:p>
            <a:pPr algn="just"/>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066800"/>
          </a:xfrm>
        </p:spPr>
        <p:txBody>
          <a:bodyPr/>
          <a:lstStyle/>
          <a:p>
            <a:r>
              <a:rPr lang="tr-TR" dirty="0" smtClean="0"/>
              <a:t>SIP</a:t>
            </a:r>
            <a:endParaRPr lang="en-US" dirty="0"/>
          </a:p>
        </p:txBody>
      </p:sp>
      <p:sp>
        <p:nvSpPr>
          <p:cNvPr id="3" name="Content Placeholder 2"/>
          <p:cNvSpPr>
            <a:spLocks noGrp="1"/>
          </p:cNvSpPr>
          <p:nvPr>
            <p:ph idx="1"/>
          </p:nvPr>
        </p:nvSpPr>
        <p:spPr>
          <a:xfrm>
            <a:off x="457200" y="1752600"/>
            <a:ext cx="8229600" cy="4325112"/>
          </a:xfrm>
        </p:spPr>
        <p:txBody>
          <a:bodyPr>
            <a:normAutofit/>
          </a:bodyPr>
          <a:lstStyle/>
          <a:p>
            <a:pPr algn="just"/>
            <a:r>
              <a:rPr lang="en-US" sz="2400" dirty="0" smtClean="0"/>
              <a:t>SIP is a signaling protocol which creates, set up and finishes VOIP phone calls </a:t>
            </a:r>
            <a:r>
              <a:rPr lang="tr-TR" sz="2400" dirty="0" smtClean="0"/>
              <a:t>.</a:t>
            </a:r>
          </a:p>
          <a:p>
            <a:pPr algn="just"/>
            <a:endParaRPr lang="tr-TR" sz="2400" dirty="0" smtClean="0"/>
          </a:p>
          <a:p>
            <a:pPr algn="just"/>
            <a:r>
              <a:rPr lang="tr-TR" sz="2400" dirty="0" smtClean="0"/>
              <a:t>It </a:t>
            </a:r>
            <a:r>
              <a:rPr lang="en-US" sz="2400" dirty="0" smtClean="0"/>
              <a:t>has a text-based message structure and defines messages</a:t>
            </a:r>
            <a:r>
              <a:rPr lang="tr-TR" sz="2400" dirty="0" smtClean="0"/>
              <a:t>.</a:t>
            </a:r>
          </a:p>
          <a:p>
            <a:pPr algn="just"/>
            <a:endParaRPr lang="tr-TR" sz="2400" dirty="0" smtClean="0"/>
          </a:p>
          <a:p>
            <a:pPr algn="just"/>
            <a:r>
              <a:rPr lang="en-US" sz="2400" dirty="0" smtClean="0"/>
              <a:t>Besides being a text-based, SIP is also http-like protocol.</a:t>
            </a:r>
            <a:endParaRPr lang="tr-TR" sz="2400" dirty="0" smtClean="0"/>
          </a:p>
          <a:p>
            <a:pPr algn="just"/>
            <a:endParaRPr lang="tr-TR" sz="2400" dirty="0" smtClean="0"/>
          </a:p>
          <a:p>
            <a:pPr algn="just"/>
            <a:r>
              <a:rPr lang="en-US" sz="2400" dirty="0" smtClean="0"/>
              <a:t>SIP can be used in many areas</a:t>
            </a:r>
            <a:r>
              <a:rPr lang="tr-TR" sz="2400" dirty="0" smtClean="0"/>
              <a:t>.</a:t>
            </a:r>
            <a:endParaRPr lang="en-US"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685800"/>
            <a:ext cx="8229600" cy="1066800"/>
          </a:xfrm>
        </p:spPr>
        <p:txBody>
          <a:bodyPr/>
          <a:lstStyle/>
          <a:p>
            <a:r>
              <a:rPr lang="tr-TR" dirty="0" smtClean="0"/>
              <a:t>ARCSPXP</a:t>
            </a:r>
            <a:endParaRPr lang="en-US" dirty="0"/>
          </a:p>
        </p:txBody>
      </p:sp>
      <p:sp>
        <p:nvSpPr>
          <p:cNvPr id="3" name="Content Placeholder 2"/>
          <p:cNvSpPr>
            <a:spLocks noGrp="1"/>
          </p:cNvSpPr>
          <p:nvPr>
            <p:ph idx="1"/>
          </p:nvPr>
        </p:nvSpPr>
        <p:spPr>
          <a:xfrm>
            <a:off x="457200" y="2057400"/>
            <a:ext cx="8229600" cy="3886200"/>
          </a:xfrm>
        </p:spPr>
        <p:txBody>
          <a:bodyPr>
            <a:normAutofit/>
          </a:bodyPr>
          <a:lstStyle/>
          <a:p>
            <a:pPr algn="just"/>
            <a:r>
              <a:rPr lang="en-US" sz="2400" dirty="0" smtClean="0"/>
              <a:t>ARCSPXP is a protocol developed by </a:t>
            </a:r>
            <a:r>
              <a:rPr lang="en-US" sz="2400" dirty="0" err="1" smtClean="0"/>
              <a:t>ArdicTech</a:t>
            </a:r>
            <a:r>
              <a:rPr lang="tr-TR" sz="2400" dirty="0" smtClean="0"/>
              <a:t>.</a:t>
            </a:r>
          </a:p>
          <a:p>
            <a:pPr algn="just"/>
            <a:endParaRPr lang="tr-TR" sz="2400" dirty="0" smtClean="0"/>
          </a:p>
          <a:p>
            <a:pPr algn="just"/>
            <a:r>
              <a:rPr lang="en-US" sz="2400" dirty="0" smtClean="0"/>
              <a:t>ARCSPXP is an optimized signaling protocol</a:t>
            </a:r>
            <a:r>
              <a:rPr lang="tr-TR" sz="2400" dirty="0" smtClean="0"/>
              <a:t>.</a:t>
            </a:r>
          </a:p>
          <a:p>
            <a:pPr algn="just">
              <a:buNone/>
            </a:pPr>
            <a:endParaRPr lang="tr-TR" sz="2400" dirty="0" smtClean="0"/>
          </a:p>
          <a:p>
            <a:pPr algn="just"/>
            <a:r>
              <a:rPr lang="tr-TR" sz="2400" dirty="0" smtClean="0"/>
              <a:t>It is </a:t>
            </a:r>
            <a:r>
              <a:rPr lang="en-US" sz="2400" dirty="0" smtClean="0"/>
              <a:t>facilitating communication between “client-to-server” and “server-to-server” and monitoring the connection between the client-server. </a:t>
            </a:r>
            <a:endParaRPr lang="tr-TR" sz="2400" dirty="0" smtClean="0"/>
          </a:p>
          <a:p>
            <a:pPr algn="just"/>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066800"/>
          </a:xfrm>
        </p:spPr>
        <p:txBody>
          <a:bodyPr/>
          <a:lstStyle/>
          <a:p>
            <a:r>
              <a:rPr lang="tr-TR" dirty="0" smtClean="0"/>
              <a:t>ARCSPXP</a:t>
            </a:r>
            <a:endParaRPr lang="en-US" dirty="0"/>
          </a:p>
        </p:txBody>
      </p:sp>
      <p:sp>
        <p:nvSpPr>
          <p:cNvPr id="3" name="Content Placeholder 2"/>
          <p:cNvSpPr>
            <a:spLocks noGrp="1"/>
          </p:cNvSpPr>
          <p:nvPr>
            <p:ph idx="1"/>
          </p:nvPr>
        </p:nvSpPr>
        <p:spPr>
          <a:xfrm>
            <a:off x="457200" y="1905000"/>
            <a:ext cx="8229600" cy="4191000"/>
          </a:xfrm>
        </p:spPr>
        <p:txBody>
          <a:bodyPr/>
          <a:lstStyle/>
          <a:p>
            <a:pPr algn="just"/>
            <a:r>
              <a:rPr lang="en-US" sz="2400" dirty="0" smtClean="0"/>
              <a:t>ARCSPXP protocol deals with three level result of a process</a:t>
            </a:r>
            <a:r>
              <a:rPr lang="tr-TR" sz="2400" dirty="0" smtClean="0"/>
              <a:t>. These are;</a:t>
            </a:r>
          </a:p>
          <a:p>
            <a:pPr algn="just">
              <a:buNone/>
            </a:pPr>
            <a:endParaRPr lang="tr-TR" sz="2400" dirty="0" smtClean="0"/>
          </a:p>
          <a:p>
            <a:pPr algn="just">
              <a:buNone/>
            </a:pPr>
            <a:r>
              <a:rPr lang="tr-TR" sz="2400" dirty="0" smtClean="0"/>
              <a:t>		</a:t>
            </a:r>
          </a:p>
          <a:p>
            <a:pPr algn="just">
              <a:buNone/>
            </a:pPr>
            <a:r>
              <a:rPr lang="tr-TR" sz="2400" dirty="0" smtClean="0"/>
              <a:t>		R</a:t>
            </a:r>
            <a:r>
              <a:rPr lang="en-US" sz="2400" dirty="0" err="1" smtClean="0"/>
              <a:t>eal</a:t>
            </a:r>
            <a:r>
              <a:rPr lang="en-US" sz="2400" dirty="0" smtClean="0"/>
              <a:t> delivery of the message to the end-point</a:t>
            </a:r>
            <a:endParaRPr lang="tr-TR" sz="2400" dirty="0" smtClean="0"/>
          </a:p>
          <a:p>
            <a:pPr algn="just">
              <a:buNone/>
            </a:pPr>
            <a:r>
              <a:rPr lang="tr-TR" sz="2400" dirty="0" smtClean="0"/>
              <a:t>		S</a:t>
            </a:r>
            <a:r>
              <a:rPr lang="en-US" sz="2400" dirty="0" smtClean="0"/>
              <a:t>tart of task </a:t>
            </a:r>
            <a:endParaRPr lang="tr-TR" sz="2400" dirty="0" smtClean="0"/>
          </a:p>
          <a:p>
            <a:pPr algn="just">
              <a:buNone/>
            </a:pPr>
            <a:r>
              <a:rPr lang="tr-TR" sz="2400" dirty="0" smtClean="0"/>
              <a:t>		C</a:t>
            </a:r>
            <a:r>
              <a:rPr lang="en-US" sz="2400" dirty="0" err="1" smtClean="0"/>
              <a:t>ompletion</a:t>
            </a:r>
            <a:r>
              <a:rPr lang="en-US" sz="2400" dirty="0" smtClean="0"/>
              <a:t> of the task</a:t>
            </a:r>
            <a:endParaRPr lang="tr-TR" sz="2400" dirty="0" smtClean="0"/>
          </a:p>
          <a:p>
            <a:pPr algn="just">
              <a:buNone/>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066800"/>
          </a:xfrm>
        </p:spPr>
        <p:txBody>
          <a:bodyPr>
            <a:normAutofit/>
          </a:bodyPr>
          <a:lstStyle/>
          <a:p>
            <a:r>
              <a:rPr lang="tr-TR" sz="3200" dirty="0" smtClean="0"/>
              <a:t>Evaluation of Signalling Protocols</a:t>
            </a:r>
            <a:endParaRPr lang="en-US" sz="3200" dirty="0"/>
          </a:p>
        </p:txBody>
      </p:sp>
      <p:sp>
        <p:nvSpPr>
          <p:cNvPr id="3" name="Content Placeholder 2"/>
          <p:cNvSpPr>
            <a:spLocks noGrp="1"/>
          </p:cNvSpPr>
          <p:nvPr>
            <p:ph idx="1"/>
          </p:nvPr>
        </p:nvSpPr>
        <p:spPr>
          <a:xfrm>
            <a:off x="457200" y="1828800"/>
            <a:ext cx="8229600" cy="4325112"/>
          </a:xfrm>
        </p:spPr>
        <p:txBody>
          <a:bodyPr>
            <a:normAutofit/>
          </a:bodyPr>
          <a:lstStyle/>
          <a:p>
            <a:pPr algn="just"/>
            <a:r>
              <a:rPr lang="en-US" sz="2400" dirty="0" smtClean="0"/>
              <a:t>ARCSPXP </a:t>
            </a:r>
            <a:r>
              <a:rPr lang="en-US" sz="2400" dirty="0"/>
              <a:t>signaling protocol has a significant </a:t>
            </a:r>
            <a:r>
              <a:rPr lang="en-US" sz="2400" dirty="0" smtClean="0"/>
              <a:t>difference</a:t>
            </a:r>
            <a:r>
              <a:rPr lang="tr-TR" sz="2400" dirty="0"/>
              <a:t> </a:t>
            </a:r>
            <a:r>
              <a:rPr lang="tr-TR" sz="2400" dirty="0" err="1" smtClean="0"/>
              <a:t>about</a:t>
            </a:r>
            <a:r>
              <a:rPr lang="tr-TR" sz="2400" dirty="0" smtClean="0"/>
              <a:t> </a:t>
            </a:r>
            <a:r>
              <a:rPr lang="en-US" sz="2400" dirty="0"/>
              <a:t> the semantic structures and functional </a:t>
            </a:r>
            <a:r>
              <a:rPr lang="en-US" sz="2400" dirty="0" smtClean="0"/>
              <a:t>messaging</a:t>
            </a:r>
            <a:r>
              <a:rPr lang="tr-TR" sz="2400" dirty="0" smtClean="0"/>
              <a:t>.</a:t>
            </a:r>
            <a:r>
              <a:rPr lang="en-US" sz="2400" dirty="0" smtClean="0"/>
              <a:t> </a:t>
            </a:r>
            <a:endParaRPr lang="tr-TR" sz="2400" dirty="0" smtClean="0"/>
          </a:p>
          <a:p>
            <a:pPr algn="just"/>
            <a:endParaRPr lang="tr-TR" sz="2400" dirty="0"/>
          </a:p>
          <a:p>
            <a:pPr algn="just"/>
            <a:r>
              <a:rPr lang="en-US" sz="2400" dirty="0"/>
              <a:t>XMPP and SIP protocols are general purposed protocols and these protocols try to solve the security </a:t>
            </a:r>
            <a:r>
              <a:rPr lang="en-US" sz="2400" dirty="0" smtClean="0"/>
              <a:t>problems</a:t>
            </a:r>
            <a:r>
              <a:rPr lang="tr-TR" sz="2400" dirty="0" smtClean="0"/>
              <a:t>.</a:t>
            </a:r>
          </a:p>
          <a:p>
            <a:pPr algn="just"/>
            <a:endParaRPr lang="tr-TR" sz="2400" dirty="0"/>
          </a:p>
          <a:p>
            <a:pPr algn="just"/>
            <a:r>
              <a:rPr lang="en-US" sz="2400" dirty="0"/>
              <a:t>ARCSPXP provides a more manageable and easy to use integration structure for mobile devices</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Kentsel">
  <a:themeElements>
    <a:clrScheme name="Kentsel">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Kentsel">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Kentsel">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1312</TotalTime>
  <Words>753</Words>
  <Application>Microsoft Office PowerPoint</Application>
  <PresentationFormat>Ekran Gösterisi (4:3)</PresentationFormat>
  <Paragraphs>76</Paragraphs>
  <Slides>10</Slides>
  <Notes>10</Notes>
  <HiddenSlides>0</HiddenSlides>
  <MMClips>0</MMClips>
  <ScaleCrop>false</ScaleCrop>
  <HeadingPairs>
    <vt:vector size="4" baseType="variant">
      <vt:variant>
        <vt:lpstr>Tema</vt:lpstr>
      </vt:variant>
      <vt:variant>
        <vt:i4>1</vt:i4>
      </vt:variant>
      <vt:variant>
        <vt:lpstr>Slayt Başlıkları</vt:lpstr>
      </vt:variant>
      <vt:variant>
        <vt:i4>10</vt:i4>
      </vt:variant>
    </vt:vector>
  </HeadingPairs>
  <TitlesOfParts>
    <vt:vector size="11" baseType="lpstr">
      <vt:lpstr>Kentsel</vt:lpstr>
      <vt:lpstr>A Comparative Study of Signaling Protocols for Data Management and Synchronization      </vt:lpstr>
      <vt:lpstr>Introduction</vt:lpstr>
      <vt:lpstr>Overview of the System</vt:lpstr>
      <vt:lpstr>Signalling Methods</vt:lpstr>
      <vt:lpstr>XMPP</vt:lpstr>
      <vt:lpstr>SIP</vt:lpstr>
      <vt:lpstr>ARCSPXP</vt:lpstr>
      <vt:lpstr>ARCSPXP</vt:lpstr>
      <vt:lpstr>Evaluation of Signalling Protocols</vt:lpstr>
      <vt:lpstr>Evaluation of Signalling Protocols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Distributed File Synchronization Techniques for Educational Data   Süleyman Eken#, Fidan Kaya#, Zana İlhan*, Ahmet Sayar#, Adnan Kavak#,  Umut Kocasaraç*, Suhap Şahin#</dc:title>
  <dc:creator>Fidan Kaya</dc:creator>
  <cp:lastModifiedBy>Fidan Kaya</cp:lastModifiedBy>
  <cp:revision>101</cp:revision>
  <dcterms:created xsi:type="dcterms:W3CDTF">2013-11-05T08:25:56Z</dcterms:created>
  <dcterms:modified xsi:type="dcterms:W3CDTF">2014-04-02T07:10:45Z</dcterms:modified>
</cp:coreProperties>
</file>