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1 Başlık"/>
          <p:cNvSpPr>
            <a:spLocks noGrp="1"/>
          </p:cNvSpPr>
          <p:nvPr>
            <p:ph type="ctrTitle"/>
          </p:nvPr>
        </p:nvSpPr>
        <p:spPr>
          <a:xfrm>
            <a:off x="685800" y="2130425"/>
            <a:ext cx="7772400" cy="1470025"/>
          </a:xfrm>
        </p:spPr>
        <p:txBody>
          <a:bodyPr/>
          <a:lstStyle/>
          <a:p>
            <a:r>
              <a:rPr lang="tr-TR" smtClean="0"/>
              <a:t>Asıl başlık stili için tıklatın</a:t>
            </a:r>
            <a:endParaRPr lang="tr-TR"/>
          </a:p>
        </p:txBody>
      </p:sp>
      <p:sp>
        <p:nvSpPr>
          <p:cNvPr id="3" name="2 Alt Başlık"/>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tr-TR"/>
          </a:p>
        </p:txBody>
      </p:sp>
      <p:sp>
        <p:nvSpPr>
          <p:cNvPr id="4" name="3 Veri Yer Tutucusu"/>
          <p:cNvSpPr>
            <a:spLocks noGrp="1"/>
          </p:cNvSpPr>
          <p:nvPr>
            <p:ph type="dt" sz="half" idx="10"/>
          </p:nvPr>
        </p:nvSpPr>
        <p:spPr/>
        <p:txBody>
          <a:bodyPr/>
          <a:lstStyle/>
          <a:p>
            <a:fld id="{D9F75050-0E15-4C5B-92B0-66D068882F1F}" type="datetimeFigureOut">
              <a:rPr lang="tr-TR" smtClean="0"/>
              <a:pPr/>
              <a:t>23.8.2016</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Dikey Metin Yer Tutucusu"/>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p>
            <a:fld id="{D9F75050-0E15-4C5B-92B0-66D068882F1F}" type="datetimeFigureOut">
              <a:rPr lang="tr-TR" smtClean="0"/>
              <a:pPr/>
              <a:t>23.8.2016</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274638"/>
            <a:ext cx="2057400" cy="5851525"/>
          </a:xfrm>
        </p:spPr>
        <p:txBody>
          <a:bodyPr vert="eaVert"/>
          <a:lstStyle/>
          <a:p>
            <a:r>
              <a:rPr lang="tr-TR" smtClean="0"/>
              <a:t>Asıl başlık stili için tıklatın</a:t>
            </a:r>
            <a:endParaRPr lang="tr-TR"/>
          </a:p>
        </p:txBody>
      </p:sp>
      <p:sp>
        <p:nvSpPr>
          <p:cNvPr id="3" name="2 Dikey Metin Yer Tutucusu"/>
          <p:cNvSpPr>
            <a:spLocks noGrp="1"/>
          </p:cNvSpPr>
          <p:nvPr>
            <p:ph type="body" orient="vert" idx="1"/>
          </p:nvPr>
        </p:nvSpPr>
        <p:spPr>
          <a:xfrm>
            <a:off x="457200" y="274638"/>
            <a:ext cx="6019800" cy="5851525"/>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p>
            <a:fld id="{D9F75050-0E15-4C5B-92B0-66D068882F1F}" type="datetimeFigureOut">
              <a:rPr lang="tr-TR" smtClean="0"/>
              <a:pPr/>
              <a:t>23.8.2016</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p>
            <a:fld id="{D9F75050-0E15-4C5B-92B0-66D068882F1F}" type="datetimeFigureOut">
              <a:rPr lang="tr-TR" smtClean="0"/>
              <a:pPr/>
              <a:t>23.8.2016</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722313" y="4406900"/>
            <a:ext cx="7772400" cy="1362075"/>
          </a:xfrm>
        </p:spPr>
        <p:txBody>
          <a:bodyPr anchor="t"/>
          <a:lstStyle>
            <a:lvl1pPr algn="l">
              <a:defRPr sz="4000" b="1" cap="all"/>
            </a:lvl1pPr>
          </a:lstStyle>
          <a:p>
            <a:r>
              <a:rPr lang="tr-TR" smtClean="0"/>
              <a:t>Asıl başlık stili için tıklatın</a:t>
            </a:r>
            <a:endParaRPr lang="tr-TR"/>
          </a:p>
        </p:txBody>
      </p:sp>
      <p:sp>
        <p:nvSpPr>
          <p:cNvPr id="3" name="2 Metin Yer Tutucusu"/>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3 Veri Yer Tutucusu"/>
          <p:cNvSpPr>
            <a:spLocks noGrp="1"/>
          </p:cNvSpPr>
          <p:nvPr>
            <p:ph type="dt" sz="half" idx="10"/>
          </p:nvPr>
        </p:nvSpPr>
        <p:spPr/>
        <p:txBody>
          <a:bodyPr/>
          <a:lstStyle/>
          <a:p>
            <a:fld id="{D9F75050-0E15-4C5B-92B0-66D068882F1F}" type="datetimeFigureOut">
              <a:rPr lang="tr-TR" smtClean="0"/>
              <a:pPr/>
              <a:t>23.8.2016</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Veri Yer Tutucusu"/>
          <p:cNvSpPr>
            <a:spLocks noGrp="1"/>
          </p:cNvSpPr>
          <p:nvPr>
            <p:ph type="dt" sz="half" idx="10"/>
          </p:nvPr>
        </p:nvSpPr>
        <p:spPr/>
        <p:txBody>
          <a:bodyPr/>
          <a:lstStyle/>
          <a:p>
            <a:fld id="{D9F75050-0E15-4C5B-92B0-66D068882F1F}" type="datetimeFigureOut">
              <a:rPr lang="tr-TR" smtClean="0"/>
              <a:pPr/>
              <a:t>23.8.2016</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lvl1pPr>
              <a:defRPr/>
            </a:lvl1pPr>
          </a:lstStyle>
          <a:p>
            <a:r>
              <a:rPr lang="tr-TR" smtClean="0"/>
              <a:t>Asıl başlık stili için tıklatın</a:t>
            </a:r>
            <a:endParaRPr lang="tr-TR"/>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Metin Yer Tutucusu"/>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5 İçerik Yer Tutucusu"/>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6 Veri Yer Tutucusu"/>
          <p:cNvSpPr>
            <a:spLocks noGrp="1"/>
          </p:cNvSpPr>
          <p:nvPr>
            <p:ph type="dt" sz="half" idx="10"/>
          </p:nvPr>
        </p:nvSpPr>
        <p:spPr/>
        <p:txBody>
          <a:bodyPr/>
          <a:lstStyle/>
          <a:p>
            <a:fld id="{D9F75050-0E15-4C5B-92B0-66D068882F1F}" type="datetimeFigureOut">
              <a:rPr lang="tr-TR" smtClean="0"/>
              <a:pPr/>
              <a:t>23.8.2016</a:t>
            </a:fld>
            <a:endParaRPr lang="tr-TR"/>
          </a:p>
        </p:txBody>
      </p:sp>
      <p:sp>
        <p:nvSpPr>
          <p:cNvPr id="8" name="7 Altbilgi Yer Tutucusu"/>
          <p:cNvSpPr>
            <a:spLocks noGrp="1"/>
          </p:cNvSpPr>
          <p:nvPr>
            <p:ph type="ftr" sz="quarter" idx="11"/>
          </p:nvPr>
        </p:nvSpPr>
        <p:spPr/>
        <p:txBody>
          <a:bodyPr/>
          <a:lstStyle/>
          <a:p>
            <a:endParaRPr lang="tr-TR"/>
          </a:p>
        </p:txBody>
      </p:sp>
      <p:sp>
        <p:nvSpPr>
          <p:cNvPr id="9" name="8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Veri Yer Tutucusu"/>
          <p:cNvSpPr>
            <a:spLocks noGrp="1"/>
          </p:cNvSpPr>
          <p:nvPr>
            <p:ph type="dt" sz="half" idx="10"/>
          </p:nvPr>
        </p:nvSpPr>
        <p:spPr/>
        <p:txBody>
          <a:bodyPr/>
          <a:lstStyle/>
          <a:p>
            <a:fld id="{D9F75050-0E15-4C5B-92B0-66D068882F1F}" type="datetimeFigureOut">
              <a:rPr lang="tr-TR" smtClean="0"/>
              <a:pPr/>
              <a:t>23.8.2016</a:t>
            </a:fld>
            <a:endParaRPr lang="tr-TR"/>
          </a:p>
        </p:txBody>
      </p:sp>
      <p:sp>
        <p:nvSpPr>
          <p:cNvPr id="4" name="3 Altbilgi Yer Tutucusu"/>
          <p:cNvSpPr>
            <a:spLocks noGrp="1"/>
          </p:cNvSpPr>
          <p:nvPr>
            <p:ph type="ftr" sz="quarter" idx="11"/>
          </p:nvPr>
        </p:nvSpPr>
        <p:spPr/>
        <p:txBody>
          <a:bodyPr/>
          <a:lstStyle/>
          <a:p>
            <a:endParaRPr lang="tr-TR"/>
          </a:p>
        </p:txBody>
      </p:sp>
      <p:sp>
        <p:nvSpPr>
          <p:cNvPr id="5" name="4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p:txBody>
          <a:bodyPr/>
          <a:lstStyle/>
          <a:p>
            <a:fld id="{D9F75050-0E15-4C5B-92B0-66D068882F1F}" type="datetimeFigureOut">
              <a:rPr lang="tr-TR" smtClean="0"/>
              <a:pPr/>
              <a:t>23.8.2016</a:t>
            </a:fld>
            <a:endParaRPr lang="tr-TR"/>
          </a:p>
        </p:txBody>
      </p:sp>
      <p:sp>
        <p:nvSpPr>
          <p:cNvPr id="3" name="2 Altbilgi Yer Tutucusu"/>
          <p:cNvSpPr>
            <a:spLocks noGrp="1"/>
          </p:cNvSpPr>
          <p:nvPr>
            <p:ph type="ftr" sz="quarter" idx="11"/>
          </p:nvPr>
        </p:nvSpPr>
        <p:spPr/>
        <p:txBody>
          <a:bodyPr/>
          <a:lstStyle/>
          <a:p>
            <a:endParaRPr lang="tr-TR"/>
          </a:p>
        </p:txBody>
      </p:sp>
      <p:sp>
        <p:nvSpPr>
          <p:cNvPr id="4" name="3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3008313" cy="1162050"/>
          </a:xfrm>
        </p:spPr>
        <p:txBody>
          <a:bodyPr anchor="b"/>
          <a:lstStyle>
            <a:lvl1pPr algn="l">
              <a:defRPr sz="2000" b="1"/>
            </a:lvl1pPr>
          </a:lstStyle>
          <a:p>
            <a:r>
              <a:rPr lang="tr-TR" smtClean="0"/>
              <a:t>Asıl başlık stili için tıklatın</a:t>
            </a:r>
            <a:endParaRPr lang="tr-TR"/>
          </a:p>
        </p:txBody>
      </p:sp>
      <p:sp>
        <p:nvSpPr>
          <p:cNvPr id="3" name="2 İçerik Yer Tutucusu"/>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Metin Yer Tutucusu"/>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4 Veri Yer Tutucusu"/>
          <p:cNvSpPr>
            <a:spLocks noGrp="1"/>
          </p:cNvSpPr>
          <p:nvPr>
            <p:ph type="dt" sz="half" idx="10"/>
          </p:nvPr>
        </p:nvSpPr>
        <p:spPr/>
        <p:txBody>
          <a:bodyPr/>
          <a:lstStyle/>
          <a:p>
            <a:fld id="{D9F75050-0E15-4C5B-92B0-66D068882F1F}" type="datetimeFigureOut">
              <a:rPr lang="tr-TR" smtClean="0"/>
              <a:pPr/>
              <a:t>23.8.2016</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nchor="b"/>
          <a:lstStyle>
            <a:lvl1pPr algn="l">
              <a:defRPr sz="2000" b="1"/>
            </a:lvl1pPr>
          </a:lstStyle>
          <a:p>
            <a:r>
              <a:rPr lang="tr-TR" smtClean="0"/>
              <a:t>Asıl başlık stili için tıklatın</a:t>
            </a:r>
            <a:endParaRPr lang="tr-TR"/>
          </a:p>
        </p:txBody>
      </p:sp>
      <p:sp>
        <p:nvSpPr>
          <p:cNvPr id="3" name="2 Resim Yer Tutucusu"/>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4 Veri Yer Tutucusu"/>
          <p:cNvSpPr>
            <a:spLocks noGrp="1"/>
          </p:cNvSpPr>
          <p:nvPr>
            <p:ph type="dt" sz="half" idx="10"/>
          </p:nvPr>
        </p:nvSpPr>
        <p:spPr/>
        <p:txBody>
          <a:bodyPr/>
          <a:lstStyle/>
          <a:p>
            <a:fld id="{D9F75050-0E15-4C5B-92B0-66D068882F1F}" type="datetimeFigureOut">
              <a:rPr lang="tr-TR" smtClean="0"/>
              <a:pPr/>
              <a:t>23.8.2016</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Başlık Yer Tutucusu"/>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2 Metin Yer Tutucusu"/>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F75050-0E15-4C5B-92B0-66D068882F1F}" type="datetimeFigureOut">
              <a:rPr lang="tr-TR" smtClean="0"/>
              <a:pPr/>
              <a:t>23.8.2016</a:t>
            </a:fld>
            <a:endParaRPr lang="tr-TR"/>
          </a:p>
        </p:txBody>
      </p:sp>
      <p:sp>
        <p:nvSpPr>
          <p:cNvPr id="5" name="4 Altbilgi Yer Tutucusu"/>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5 Slayt Numarası Yer Tutucusu"/>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DEFA8C-F947-479F-BE07-76B6B3F80BF1}" type="slidenum">
              <a:rPr lang="tr-TR" smtClean="0"/>
              <a:pPr/>
              <a:t>‹#›</a:t>
            </a:fld>
            <a:endParaRPr lang="tr-T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tr.wikipedia.org/w/index.php?title=Anahtar_(kriptoloji)&amp;action=edit&amp;redlink=1" TargetMode="External"/><Relationship Id="rId2" Type="http://schemas.openxmlformats.org/officeDocument/2006/relationships/hyperlink" Target="https://tr.wikipedia.org/wiki/Kriptoloji"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www.bilgisayarkavramlari.com/2008/03/13/ozel-veya-exclusive-or-farklilik-operatoru/" TargetMode="External"/><Relationship Id="rId2" Type="http://schemas.openxmlformats.org/officeDocument/2006/relationships/hyperlink" Target="http://www.bilgisayarkavramlari.com/2009/03/02/bilinen-acik-mesaj-saldirisi-known-plain-text-attack/"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hedai.net/bilgisayar/2008/06/07/blok-sifreleme-block-cipher/"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ctrTitle"/>
          </p:nvPr>
        </p:nvSpPr>
        <p:spPr/>
        <p:txBody>
          <a:bodyPr/>
          <a:lstStyle/>
          <a:p>
            <a:r>
              <a:rPr lang="tr-TR" dirty="0" err="1" smtClean="0"/>
              <a:t>Kriptoanaliz</a:t>
            </a:r>
            <a:endParaRPr lang="tr-TR" dirty="0"/>
          </a:p>
        </p:txBody>
      </p:sp>
      <p:sp>
        <p:nvSpPr>
          <p:cNvPr id="3" name="2 Alt Başlık"/>
          <p:cNvSpPr>
            <a:spLocks noGrp="1"/>
          </p:cNvSpPr>
          <p:nvPr>
            <p:ph type="subTitle" idx="1"/>
          </p:nvPr>
        </p:nvSpPr>
        <p:spPr/>
        <p:txBody>
          <a:bodyPr>
            <a:normAutofit fontScale="85000" lnSpcReduction="10000"/>
          </a:bodyPr>
          <a:lstStyle/>
          <a:p>
            <a:r>
              <a:rPr lang="tr-TR" b="1" dirty="0" err="1" smtClean="0"/>
              <a:t>Kriptanaliz</a:t>
            </a:r>
            <a:r>
              <a:rPr lang="tr-TR" dirty="0" smtClean="0"/>
              <a:t> </a:t>
            </a:r>
            <a:r>
              <a:rPr lang="tr-TR" dirty="0" smtClean="0"/>
              <a:t>şifrelenmiş </a:t>
            </a:r>
            <a:r>
              <a:rPr lang="tr-TR" dirty="0" smtClean="0"/>
              <a:t>metinlerin çözümünü araştıran </a:t>
            </a:r>
            <a:r>
              <a:rPr lang="tr-TR" dirty="0" smtClean="0">
                <a:hlinkClick r:id="rId2" tooltip="Kriptoloji"/>
              </a:rPr>
              <a:t>kriptoloji</a:t>
            </a:r>
            <a:r>
              <a:rPr lang="tr-TR" dirty="0" smtClean="0"/>
              <a:t> dalıdır. </a:t>
            </a:r>
            <a:r>
              <a:rPr lang="tr-TR" dirty="0" err="1" smtClean="0"/>
              <a:t>Kriptanaliz</a:t>
            </a:r>
            <a:r>
              <a:rPr lang="tr-TR" dirty="0" smtClean="0"/>
              <a:t>, bilinmeyen </a:t>
            </a:r>
            <a:r>
              <a:rPr lang="tr-TR" dirty="0" smtClean="0">
                <a:hlinkClick r:id="rId3" tooltip="Anahtar (kriptoloji) (sayfa mevcut değil)"/>
              </a:rPr>
              <a:t>anahtarları</a:t>
            </a:r>
            <a:r>
              <a:rPr lang="tr-TR" dirty="0" smtClean="0"/>
              <a:t> bulmak için kullanılır.</a:t>
            </a:r>
            <a:endParaRPr lang="tr-T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Frekans Analizi</a:t>
            </a:r>
            <a:endParaRPr lang="tr-TR" dirty="0"/>
          </a:p>
        </p:txBody>
      </p:sp>
      <p:sp>
        <p:nvSpPr>
          <p:cNvPr id="3" name="2 İçerik Yer Tutucusu"/>
          <p:cNvSpPr>
            <a:spLocks noGrp="1"/>
          </p:cNvSpPr>
          <p:nvPr>
            <p:ph idx="1"/>
          </p:nvPr>
        </p:nvSpPr>
        <p:spPr>
          <a:xfrm>
            <a:off x="251520" y="1412776"/>
            <a:ext cx="3322712" cy="4709119"/>
          </a:xfrm>
        </p:spPr>
        <p:txBody>
          <a:bodyPr>
            <a:normAutofit fontScale="62500" lnSpcReduction="20000"/>
          </a:bodyPr>
          <a:lstStyle/>
          <a:p>
            <a:pPr algn="just"/>
            <a:r>
              <a:rPr lang="tr-TR" dirty="0" smtClean="0"/>
              <a:t>Bu yöntemde, metinde bulunan </a:t>
            </a:r>
            <a:r>
              <a:rPr lang="tr-TR" dirty="0" smtClean="0"/>
              <a:t>harf sıklıklarına </a:t>
            </a:r>
            <a:r>
              <a:rPr lang="tr-TR" dirty="0" smtClean="0"/>
              <a:t>göre bir frekans tablosu </a:t>
            </a:r>
            <a:r>
              <a:rPr lang="tr-TR" dirty="0" err="1" smtClean="0"/>
              <a:t>oluşuturulur</a:t>
            </a:r>
            <a:r>
              <a:rPr lang="tr-TR" dirty="0" smtClean="0"/>
              <a:t>.</a:t>
            </a:r>
          </a:p>
          <a:p>
            <a:pPr algn="just"/>
            <a:r>
              <a:rPr lang="tr-TR" dirty="0" smtClean="0"/>
              <a:t> </a:t>
            </a:r>
            <a:r>
              <a:rPr lang="tr-TR" dirty="0" smtClean="0"/>
              <a:t>Bu tablo </a:t>
            </a:r>
            <a:r>
              <a:rPr lang="tr-TR" dirty="0" err="1" smtClean="0"/>
              <a:t>orjinal</a:t>
            </a:r>
            <a:r>
              <a:rPr lang="tr-TR" dirty="0" smtClean="0"/>
              <a:t> mesajın gönderildiği frekans sıklıkları ile karşılaştırılır ve karakteristik bazı harfler tahmin edilebilir</a:t>
            </a:r>
            <a:r>
              <a:rPr lang="tr-TR" dirty="0" smtClean="0"/>
              <a:t>.</a:t>
            </a:r>
          </a:p>
          <a:p>
            <a:pPr algn="just"/>
            <a:r>
              <a:rPr lang="tr-TR" dirty="0" smtClean="0"/>
              <a:t>Örneğin </a:t>
            </a:r>
            <a:r>
              <a:rPr lang="tr-TR" dirty="0" err="1" smtClean="0"/>
              <a:t>ingilizce’de</a:t>
            </a:r>
            <a:r>
              <a:rPr lang="tr-TR" dirty="0" smtClean="0"/>
              <a:t> e harfi diğer harflere nazaran daha sık kullanılmaktadır. Bu durumda şifrelenmiş metinde en çok geçen harf muhtemelen e harfidir denilebilir.</a:t>
            </a:r>
            <a:endParaRPr lang="tr-TR" dirty="0"/>
          </a:p>
        </p:txBody>
      </p:sp>
      <p:pic>
        <p:nvPicPr>
          <p:cNvPr id="4" name="3 Resim" descr="frekans_analiz.jpg"/>
          <p:cNvPicPr>
            <a:picLocks noChangeAspect="1"/>
          </p:cNvPicPr>
          <p:nvPr/>
        </p:nvPicPr>
        <p:blipFill>
          <a:blip r:embed="rId2" cstate="print"/>
          <a:stretch>
            <a:fillRect/>
          </a:stretch>
        </p:blipFill>
        <p:spPr>
          <a:xfrm>
            <a:off x="3810000" y="1340768"/>
            <a:ext cx="5334000" cy="428625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Farksal </a:t>
            </a:r>
            <a:r>
              <a:rPr lang="tr-TR" dirty="0" err="1" smtClean="0"/>
              <a:t>Kriptoanaliz</a:t>
            </a:r>
            <a:endParaRPr lang="tr-TR" dirty="0"/>
          </a:p>
        </p:txBody>
      </p:sp>
      <p:sp>
        <p:nvSpPr>
          <p:cNvPr id="3" name="2 İçerik Yer Tutucusu"/>
          <p:cNvSpPr>
            <a:spLocks noGrp="1"/>
          </p:cNvSpPr>
          <p:nvPr>
            <p:ph idx="1"/>
          </p:nvPr>
        </p:nvSpPr>
        <p:spPr/>
        <p:txBody>
          <a:bodyPr>
            <a:normAutofit fontScale="77500" lnSpcReduction="20000"/>
          </a:bodyPr>
          <a:lstStyle/>
          <a:p>
            <a:r>
              <a:rPr lang="tr-TR" b="1" dirty="0" smtClean="0"/>
              <a:t>Farksal </a:t>
            </a:r>
            <a:r>
              <a:rPr lang="tr-TR" b="1" dirty="0" err="1" smtClean="0"/>
              <a:t>kriptoanaliz</a:t>
            </a:r>
            <a:r>
              <a:rPr lang="tr-TR" dirty="0" smtClean="0"/>
              <a:t>, blok şifreleme üzerine uygulanan </a:t>
            </a:r>
            <a:r>
              <a:rPr lang="tr-TR" dirty="0" err="1" smtClean="0"/>
              <a:t>kriptoanalizin</a:t>
            </a:r>
            <a:r>
              <a:rPr lang="tr-TR" dirty="0" smtClean="0"/>
              <a:t> genel formudur. Ama bu özet fonksiyonları ve metin şifreleme üzerine de uygulanabilir</a:t>
            </a:r>
            <a:r>
              <a:rPr lang="tr-TR" dirty="0" smtClean="0"/>
              <a:t>.</a:t>
            </a:r>
          </a:p>
          <a:p>
            <a:r>
              <a:rPr lang="tr-TR" dirty="0" smtClean="0"/>
              <a:t>En </a:t>
            </a:r>
            <a:r>
              <a:rPr lang="tr-TR" dirty="0" smtClean="0"/>
              <a:t>genel anlamda, giriş değerlerinin (açık metin) çıkışı(şifreli metin) nasıl etkilediği üzerine yapılan bir çalışmadır</a:t>
            </a:r>
            <a:r>
              <a:rPr lang="tr-TR" dirty="0" smtClean="0"/>
              <a:t>.</a:t>
            </a:r>
          </a:p>
          <a:p>
            <a:r>
              <a:rPr lang="tr-TR" dirty="0" smtClean="0"/>
              <a:t>Blok </a:t>
            </a:r>
            <a:r>
              <a:rPr lang="tr-TR" dirty="0" smtClean="0"/>
              <a:t>şifreleme açısından düşündüğümüzde ise; ağ üzerindeki dönüşümleri izlemek için kullanılan bir dizi teknik </a:t>
            </a:r>
            <a:r>
              <a:rPr lang="tr-TR" dirty="0" smtClean="0"/>
              <a:t>denebilir</a:t>
            </a:r>
          </a:p>
          <a:p>
            <a:r>
              <a:rPr lang="tr-TR" dirty="0" smtClean="0"/>
              <a:t>Yani</a:t>
            </a:r>
            <a:r>
              <a:rPr lang="tr-TR" dirty="0" smtClean="0"/>
              <a:t>; şifreli metnin nerede rastgele olmayan davranış sergilediğini anlamak ve gizli anahtarı </a:t>
            </a:r>
            <a:r>
              <a:rPr lang="tr-TR" dirty="0" smtClean="0"/>
              <a:t>etmek için kullanılır.</a:t>
            </a:r>
            <a:endParaRPr lang="tr-T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normAutofit fontScale="70000" lnSpcReduction="20000"/>
          </a:bodyPr>
          <a:lstStyle/>
          <a:p>
            <a:r>
              <a:rPr lang="tr-TR" dirty="0" smtClean="0"/>
              <a:t> </a:t>
            </a:r>
            <a:r>
              <a:rPr lang="tr-TR" dirty="0" smtClean="0"/>
              <a:t>DES algoritması üzerine bu saldırı yapılmak istenirse, başarılı bir sonuç elde edebilmek için 2^47 adet seçili açık metin olması </a:t>
            </a:r>
            <a:r>
              <a:rPr lang="tr-TR" dirty="0" smtClean="0"/>
              <a:t>gerekir.</a:t>
            </a:r>
          </a:p>
          <a:p>
            <a:r>
              <a:rPr lang="tr-TR" dirty="0" smtClean="0"/>
              <a:t>Genel </a:t>
            </a:r>
            <a:r>
              <a:rPr lang="tr-TR" dirty="0" smtClean="0"/>
              <a:t>yöntem; iki tane açık metin ki bunlar aralarında sabit farka bakılır, sabit fark çeşitli anlamda yorumlanabilir ama bu noktada XOR işlemi olarak anlamalıyız, ve bunlar sabit modelli dağılımların şifreli metinler üzerindeki etkisini tespit etmeyi umarak yapılır</a:t>
            </a:r>
            <a:r>
              <a:rPr lang="tr-TR" dirty="0" smtClean="0"/>
              <a:t>.</a:t>
            </a:r>
          </a:p>
          <a:p>
            <a:r>
              <a:rPr lang="tr-TR" dirty="0" smtClean="0"/>
              <a:t>Açık </a:t>
            </a:r>
            <a:r>
              <a:rPr lang="tr-TR" dirty="0" smtClean="0"/>
              <a:t>ve şifreli metinlerin statik modelli dağılımları </a:t>
            </a:r>
            <a:r>
              <a:rPr lang="tr-TR" dirty="0" err="1" smtClean="0"/>
              <a:t>DES'de</a:t>
            </a:r>
            <a:r>
              <a:rPr lang="tr-TR" dirty="0" smtClean="0"/>
              <a:t> kullanılan S kutularının doğasında vardır.Basit bir formül ile </a:t>
            </a:r>
            <a:r>
              <a:rPr lang="tr-TR" dirty="0" err="1" smtClean="0"/>
              <a:t>göstercek</a:t>
            </a:r>
            <a:r>
              <a:rPr lang="tr-TR" dirty="0" smtClean="0"/>
              <a:t> olursak,Saldırgan her S kutusu için şu denklemi analiz etmelidir</a:t>
            </a:r>
            <a:r>
              <a:rPr lang="tr-TR" dirty="0" smtClean="0"/>
              <a:t>;</a:t>
            </a:r>
          </a:p>
          <a:p>
            <a:r>
              <a:rPr lang="tr-TR" dirty="0" smtClean="0"/>
              <a:t>(</a:t>
            </a:r>
            <a:r>
              <a:rPr lang="el-GR" dirty="0" smtClean="0"/>
              <a:t>Δ</a:t>
            </a:r>
            <a:r>
              <a:rPr lang="tr-TR" dirty="0" smtClean="0"/>
              <a:t>X, </a:t>
            </a:r>
            <a:r>
              <a:rPr lang="el-GR" dirty="0" smtClean="0"/>
              <a:t>Δ</a:t>
            </a:r>
            <a:r>
              <a:rPr lang="tr-TR" dirty="0" smtClean="0"/>
              <a:t>Y), </a:t>
            </a:r>
            <a:r>
              <a:rPr lang="el-GR" dirty="0" smtClean="0"/>
              <a:t>Δ</a:t>
            </a:r>
            <a:r>
              <a:rPr lang="tr-TR" dirty="0" smtClean="0"/>
              <a:t>Y = S(X ⊕ </a:t>
            </a:r>
            <a:r>
              <a:rPr lang="el-GR" dirty="0" smtClean="0"/>
              <a:t>Δ</a:t>
            </a:r>
            <a:r>
              <a:rPr lang="tr-TR" dirty="0" smtClean="0"/>
              <a:t>X) ⊕ S(X</a:t>
            </a:r>
            <a:r>
              <a:rPr lang="tr-TR" dirty="0" smtClean="0"/>
              <a:t>)</a:t>
            </a:r>
          </a:p>
          <a:p>
            <a:r>
              <a:rPr lang="tr-TR" dirty="0" smtClean="0"/>
              <a:t> </a:t>
            </a:r>
            <a:r>
              <a:rPr lang="tr-TR" dirty="0" smtClean="0"/>
              <a:t>(⊕ işareti </a:t>
            </a:r>
            <a:r>
              <a:rPr lang="tr-TR" dirty="0" err="1" smtClean="0"/>
              <a:t>XOR'u</a:t>
            </a:r>
            <a:r>
              <a:rPr lang="tr-TR" dirty="0" smtClean="0"/>
              <a:t> ifade etmektedir).</a:t>
            </a:r>
          </a:p>
          <a:p>
            <a:endParaRPr lang="tr-T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normAutofit fontScale="77500" lnSpcReduction="20000"/>
          </a:bodyPr>
          <a:lstStyle/>
          <a:p>
            <a:r>
              <a:rPr lang="tr-TR" dirty="0" err="1" smtClean="0"/>
              <a:t>K</a:t>
            </a:r>
            <a:r>
              <a:rPr lang="tr-TR" dirty="0" err="1" smtClean="0"/>
              <a:t>riptoanalizde</a:t>
            </a:r>
            <a:r>
              <a:rPr lang="tr-TR" dirty="0" smtClean="0"/>
              <a:t>, anahtarı elde etmenin temel ve daha çok kullanılan yöntemi ise ; saldırgan çok fazla sayıda şifreli metine karşılık gelen açık metin elde eder;</a:t>
            </a:r>
          </a:p>
          <a:p>
            <a:r>
              <a:rPr lang="tr-TR" dirty="0" smtClean="0"/>
              <a:t>r: toplam tur </a:t>
            </a:r>
            <a:r>
              <a:rPr lang="tr-TR" dirty="0" smtClean="0"/>
              <a:t>sayısı</a:t>
            </a:r>
          </a:p>
          <a:p>
            <a:r>
              <a:rPr lang="tr-TR" dirty="0" smtClean="0"/>
              <a:t>En </a:t>
            </a:r>
            <a:r>
              <a:rPr lang="tr-TR" dirty="0" smtClean="0"/>
              <a:t>az r-1 tur için bu farksal analizi gerçekleştirir</a:t>
            </a:r>
            <a:r>
              <a:rPr lang="tr-TR" dirty="0" smtClean="0"/>
              <a:t>.</a:t>
            </a:r>
          </a:p>
          <a:p>
            <a:r>
              <a:rPr lang="tr-TR" dirty="0" smtClean="0"/>
              <a:t>Son </a:t>
            </a:r>
            <a:r>
              <a:rPr lang="tr-TR" dirty="0" smtClean="0"/>
              <a:t>tur olan final turunda ise,hangi anahtarların hangi blok çevrimi için daha uygun olduğuna karar verir.Eğer kullanılan çevrim anahtarları daha kısa ise, hangi anahtarın hangi şifreli metine denk geldiğini anlaması ve başarıya ulaşması daha kolay </a:t>
            </a:r>
            <a:r>
              <a:rPr lang="tr-TR" dirty="0" smtClean="0"/>
              <a:t>olur</a:t>
            </a:r>
          </a:p>
          <a:p>
            <a:r>
              <a:rPr lang="tr-TR" dirty="0" smtClean="0"/>
              <a:t>Sonuç </a:t>
            </a:r>
            <a:r>
              <a:rPr lang="tr-TR" dirty="0" smtClean="0"/>
              <a:t>olarak; başarıya ulaşmak için, seçilecek olan açık metinler arasındaki farklar dikkat gerektirir.</a:t>
            </a:r>
            <a:r>
              <a:rPr lang="tr-TR" dirty="0" err="1" smtClean="0"/>
              <a:t>Şİfreleme</a:t>
            </a:r>
            <a:r>
              <a:rPr lang="tr-TR" dirty="0" smtClean="0"/>
              <a:t> adımlarının farksal karakteristiği yüksek olasılıkla </a:t>
            </a:r>
            <a:r>
              <a:rPr lang="tr-TR" dirty="0" smtClean="0"/>
              <a:t>izlenebilir</a:t>
            </a:r>
            <a:endParaRPr lang="tr-TR" dirty="0" smtClean="0"/>
          </a:p>
          <a:p>
            <a:endParaRPr lang="tr-T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err="1" smtClean="0"/>
              <a:t>İntegral</a:t>
            </a:r>
            <a:r>
              <a:rPr lang="tr-TR" dirty="0" smtClean="0"/>
              <a:t> </a:t>
            </a:r>
            <a:r>
              <a:rPr lang="tr-TR" dirty="0" err="1" smtClean="0"/>
              <a:t>Kriptoanaliz</a:t>
            </a:r>
            <a:endParaRPr lang="tr-TR" dirty="0"/>
          </a:p>
        </p:txBody>
      </p:sp>
      <p:sp>
        <p:nvSpPr>
          <p:cNvPr id="3" name="2 İçerik Yer Tutucusu"/>
          <p:cNvSpPr>
            <a:spLocks noGrp="1"/>
          </p:cNvSpPr>
          <p:nvPr>
            <p:ph idx="1"/>
          </p:nvPr>
        </p:nvSpPr>
        <p:spPr/>
        <p:txBody>
          <a:bodyPr>
            <a:normAutofit fontScale="85000" lnSpcReduction="10000"/>
          </a:bodyPr>
          <a:lstStyle/>
          <a:p>
            <a:r>
              <a:rPr lang="tr-TR" dirty="0" smtClean="0"/>
              <a:t>Bu yapıda saldırgan taraf şifreleme sistemine öncelikle </a:t>
            </a:r>
            <a:r>
              <a:rPr lang="tr-TR" dirty="0" smtClean="0">
                <a:hlinkClick r:id="rId2"/>
              </a:rPr>
              <a:t>bilinen açık mesaj (</a:t>
            </a:r>
            <a:r>
              <a:rPr lang="tr-TR" dirty="0" err="1" smtClean="0">
                <a:hlinkClick r:id="rId2"/>
              </a:rPr>
              <a:t>known</a:t>
            </a:r>
            <a:r>
              <a:rPr lang="tr-TR" dirty="0" smtClean="0">
                <a:hlinkClick r:id="rId2"/>
              </a:rPr>
              <a:t> </a:t>
            </a:r>
            <a:r>
              <a:rPr lang="tr-TR" dirty="0" err="1" smtClean="0">
                <a:hlinkClick r:id="rId2"/>
              </a:rPr>
              <a:t>plain</a:t>
            </a:r>
            <a:r>
              <a:rPr lang="tr-TR" dirty="0" smtClean="0">
                <a:hlinkClick r:id="rId2"/>
              </a:rPr>
              <a:t> </a:t>
            </a:r>
            <a:r>
              <a:rPr lang="tr-TR" dirty="0" err="1" smtClean="0">
                <a:hlinkClick r:id="rId2"/>
              </a:rPr>
              <a:t>text</a:t>
            </a:r>
            <a:r>
              <a:rPr lang="tr-TR" dirty="0" smtClean="0">
                <a:hlinkClick r:id="rId2"/>
              </a:rPr>
              <a:t> </a:t>
            </a:r>
            <a:r>
              <a:rPr lang="tr-TR" dirty="0" err="1" smtClean="0">
                <a:hlinkClick r:id="rId2"/>
              </a:rPr>
              <a:t>attack</a:t>
            </a:r>
            <a:r>
              <a:rPr lang="tr-TR" dirty="0" smtClean="0">
                <a:hlinkClick r:id="rId2"/>
              </a:rPr>
              <a:t>)</a:t>
            </a:r>
            <a:r>
              <a:rPr lang="tr-TR" dirty="0" smtClean="0"/>
              <a:t>uygulamakta ve uygulanan saldırı sonucunda açık-şifreli mesaj çiftleri elde etmektedir</a:t>
            </a:r>
            <a:r>
              <a:rPr lang="tr-TR" dirty="0" smtClean="0"/>
              <a:t>.</a:t>
            </a:r>
          </a:p>
          <a:p>
            <a:r>
              <a:rPr lang="tr-TR" dirty="0" smtClean="0"/>
              <a:t>Elde edilen bu açık-şifreli mesaj çiftleri, </a:t>
            </a:r>
            <a:r>
              <a:rPr lang="tr-TR" dirty="0" smtClean="0"/>
              <a:t>farksal </a:t>
            </a:r>
            <a:r>
              <a:rPr lang="tr-TR" dirty="0" err="1" smtClean="0"/>
              <a:t>kriptoanalizden</a:t>
            </a:r>
            <a:r>
              <a:rPr lang="tr-TR" dirty="0" smtClean="0"/>
              <a:t> farklı olarak, aralarındaki değişimlere göre </a:t>
            </a:r>
            <a:r>
              <a:rPr lang="tr-TR" dirty="0" smtClean="0">
                <a:hlinkClick r:id="rId3"/>
              </a:rPr>
              <a:t>XOR (özel veya)</a:t>
            </a:r>
            <a:r>
              <a:rPr lang="tr-TR" dirty="0" smtClean="0"/>
              <a:t> işlemi ile istatistiksel bir zafiyet yakalamak için kullanılmazlar.</a:t>
            </a:r>
          </a:p>
          <a:p>
            <a:r>
              <a:rPr lang="tr-TR" dirty="0" smtClean="0"/>
              <a:t>Bunun yerine bu mesaj çiftleri değişmeyen bitlerine (ikil) göre kümelenirler.</a:t>
            </a:r>
          </a:p>
          <a:p>
            <a:endParaRPr lang="tr-T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err="1" smtClean="0"/>
              <a:t>Kasiski</a:t>
            </a:r>
            <a:r>
              <a:rPr lang="tr-TR" dirty="0" smtClean="0"/>
              <a:t> Saldırı Yöntemi</a:t>
            </a:r>
            <a:endParaRPr lang="tr-TR" dirty="0"/>
          </a:p>
        </p:txBody>
      </p:sp>
      <p:sp>
        <p:nvSpPr>
          <p:cNvPr id="3" name="2 İçerik Yer Tutucusu"/>
          <p:cNvSpPr>
            <a:spLocks noGrp="1"/>
          </p:cNvSpPr>
          <p:nvPr>
            <p:ph idx="1"/>
          </p:nvPr>
        </p:nvSpPr>
        <p:spPr/>
        <p:txBody>
          <a:bodyPr>
            <a:normAutofit lnSpcReduction="10000"/>
          </a:bodyPr>
          <a:lstStyle/>
          <a:p>
            <a:r>
              <a:rPr lang="tr-TR" dirty="0" smtClean="0">
                <a:hlinkClick r:id="rId2"/>
              </a:rPr>
              <a:t>Blok şifreleme yöntemlerine</a:t>
            </a:r>
            <a:r>
              <a:rPr lang="tr-TR" dirty="0" smtClean="0"/>
              <a:t> karşı kullanılan bir saldırı yöntemidir. Bu yöntemde basitçe şifreli metin üzerinde tekrarlı gruplar bulunmaya çalışılır.</a:t>
            </a:r>
          </a:p>
          <a:p>
            <a:r>
              <a:rPr lang="tr-TR" dirty="0" err="1" smtClean="0"/>
              <a:t>Kasiski</a:t>
            </a:r>
            <a:r>
              <a:rPr lang="tr-TR" dirty="0" smtClean="0"/>
              <a:t> saldırısı üçlü blok ile çalışmaktadır. Yani saldırgan taraf, şifreli mesaj üzerinde tekrar eden üçlü blokları bulmaya çalışır. Bulduğu üçlü bloklar arasındaki mesafeyi tutarak blok uzunluğunu tahmin etmeye çalışır.</a:t>
            </a:r>
            <a:endParaRPr lang="tr-TR" smtClean="0"/>
          </a:p>
          <a:p>
            <a:endParaRPr lang="tr-TR"/>
          </a:p>
        </p:txBody>
      </p:sp>
    </p:spTree>
  </p:cSld>
  <p:clrMapOvr>
    <a:masterClrMapping/>
  </p:clrMapOvr>
</p:sld>
</file>

<file path=ppt/theme/theme1.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95</TotalTime>
  <Words>279</Words>
  <Application>Microsoft Office PowerPoint</Application>
  <PresentationFormat>Ekran Gösterisi (4:3)</PresentationFormat>
  <Paragraphs>28</Paragraphs>
  <Slides>7</Slides>
  <Notes>0</Notes>
  <HiddenSlides>0</HiddenSlides>
  <MMClips>0</MMClips>
  <ScaleCrop>false</ScaleCrop>
  <HeadingPairs>
    <vt:vector size="4" baseType="variant">
      <vt:variant>
        <vt:lpstr>Tema</vt:lpstr>
      </vt:variant>
      <vt:variant>
        <vt:i4>1</vt:i4>
      </vt:variant>
      <vt:variant>
        <vt:lpstr>Slayt Başlıkları</vt:lpstr>
      </vt:variant>
      <vt:variant>
        <vt:i4>7</vt:i4>
      </vt:variant>
    </vt:vector>
  </HeadingPairs>
  <TitlesOfParts>
    <vt:vector size="8" baseType="lpstr">
      <vt:lpstr>Ofis Teması</vt:lpstr>
      <vt:lpstr>Kriptoanaliz</vt:lpstr>
      <vt:lpstr>Frekans Analizi</vt:lpstr>
      <vt:lpstr>Farksal Kriptoanaliz</vt:lpstr>
      <vt:lpstr>Slayt 4</vt:lpstr>
      <vt:lpstr>Slayt 5</vt:lpstr>
      <vt:lpstr>İntegral Kriptoanaliz</vt:lpstr>
      <vt:lpstr>Kasiski Saldırı Yöntemi</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Kriptoanaliz</dc:title>
  <cp:lastModifiedBy>ogok</cp:lastModifiedBy>
  <cp:revision>5</cp:revision>
  <dcterms:modified xsi:type="dcterms:W3CDTF">2016-08-23T20:39:36Z</dcterms:modified>
</cp:coreProperties>
</file>