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79" r:id="rId4"/>
    <p:sldId id="260" r:id="rId5"/>
    <p:sldId id="261" r:id="rId6"/>
    <p:sldId id="262" r:id="rId7"/>
    <p:sldId id="263" r:id="rId8"/>
    <p:sldId id="264" r:id="rId9"/>
    <p:sldId id="265" r:id="rId10"/>
    <p:sldId id="266" r:id="rId11"/>
    <p:sldId id="267" r:id="rId12"/>
    <p:sldId id="268" r:id="rId13"/>
    <p:sldId id="269" r:id="rId14"/>
    <p:sldId id="270" r:id="rId15"/>
    <p:sldId id="277" r:id="rId16"/>
    <p:sldId id="278" r:id="rId17"/>
    <p:sldId id="271" r:id="rId18"/>
    <p:sldId id="272" r:id="rId19"/>
    <p:sldId id="275" r:id="rId20"/>
    <p:sldId id="276" r:id="rId2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E26FDE5C-9BD6-489F-AA4C-12703B11DFA7}" type="datetimeFigureOut">
              <a:rPr lang="tr-TR" smtClean="0"/>
              <a:pPr/>
              <a:t>21.4.2016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4BE105E2-0014-4B92-8AE4-00333DDF1A6B}"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E26FDE5C-9BD6-489F-AA4C-12703B11DFA7}" type="datetimeFigureOut">
              <a:rPr lang="tr-TR" smtClean="0"/>
              <a:pPr/>
              <a:t>21.4.2016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4BE105E2-0014-4B92-8AE4-00333DDF1A6B}"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E26FDE5C-9BD6-489F-AA4C-12703B11DFA7}" type="datetimeFigureOut">
              <a:rPr lang="tr-TR" smtClean="0"/>
              <a:pPr/>
              <a:t>21.4.2016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4BE105E2-0014-4B92-8AE4-00333DDF1A6B}"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E26FDE5C-9BD6-489F-AA4C-12703B11DFA7}" type="datetimeFigureOut">
              <a:rPr lang="tr-TR" smtClean="0"/>
              <a:pPr/>
              <a:t>21.4.2016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4BE105E2-0014-4B92-8AE4-00333DDF1A6B}"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E26FDE5C-9BD6-489F-AA4C-12703B11DFA7}" type="datetimeFigureOut">
              <a:rPr lang="tr-TR" smtClean="0"/>
              <a:pPr/>
              <a:t>21.4.2016</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4BE105E2-0014-4B92-8AE4-00333DDF1A6B}"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E26FDE5C-9BD6-489F-AA4C-12703B11DFA7}" type="datetimeFigureOut">
              <a:rPr lang="tr-TR" smtClean="0"/>
              <a:pPr/>
              <a:t>21.4.2016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4BE105E2-0014-4B92-8AE4-00333DDF1A6B}"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E26FDE5C-9BD6-489F-AA4C-12703B11DFA7}" type="datetimeFigureOut">
              <a:rPr lang="tr-TR" smtClean="0"/>
              <a:pPr/>
              <a:t>21.4.2016</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4BE105E2-0014-4B92-8AE4-00333DDF1A6B}"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E26FDE5C-9BD6-489F-AA4C-12703B11DFA7}" type="datetimeFigureOut">
              <a:rPr lang="tr-TR" smtClean="0"/>
              <a:pPr/>
              <a:t>21.4.2016</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4BE105E2-0014-4B92-8AE4-00333DDF1A6B}"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26FDE5C-9BD6-489F-AA4C-12703B11DFA7}" type="datetimeFigureOut">
              <a:rPr lang="tr-TR" smtClean="0"/>
              <a:pPr/>
              <a:t>21.4.2016</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4BE105E2-0014-4B92-8AE4-00333DDF1A6B}"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E26FDE5C-9BD6-489F-AA4C-12703B11DFA7}" type="datetimeFigureOut">
              <a:rPr lang="tr-TR" smtClean="0"/>
              <a:pPr/>
              <a:t>21.4.2016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4BE105E2-0014-4B92-8AE4-00333DDF1A6B}"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E26FDE5C-9BD6-489F-AA4C-12703B11DFA7}" type="datetimeFigureOut">
              <a:rPr lang="tr-TR" smtClean="0"/>
              <a:pPr/>
              <a:t>21.4.2016</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4BE105E2-0014-4B92-8AE4-00333DDF1A6B}"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FDE5C-9BD6-489F-AA4C-12703B11DFA7}" type="datetimeFigureOut">
              <a:rPr lang="tr-TR" smtClean="0"/>
              <a:pPr/>
              <a:t>21.4.2016</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105E2-0014-4B92-8AE4-00333DDF1A6B}"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Firewall-Güvenlik Duvarı</a:t>
            </a:r>
            <a:endParaRPr lang="tr-TR" dirty="0"/>
          </a:p>
        </p:txBody>
      </p:sp>
      <p:sp>
        <p:nvSpPr>
          <p:cNvPr id="3" name="2 İçerik Yer Tutucusu"/>
          <p:cNvSpPr>
            <a:spLocks noGrp="1"/>
          </p:cNvSpPr>
          <p:nvPr>
            <p:ph idx="1"/>
          </p:nvPr>
        </p:nvSpPr>
        <p:spPr>
          <a:xfrm>
            <a:off x="457200" y="1600201"/>
            <a:ext cx="8219256" cy="3052936"/>
          </a:xfrm>
        </p:spPr>
        <p:txBody>
          <a:bodyPr>
            <a:normAutofit lnSpcReduction="10000"/>
          </a:bodyPr>
          <a:lstStyle/>
          <a:p>
            <a:pPr algn="just"/>
            <a:r>
              <a:rPr lang="tr-TR" sz="2000" b="1" dirty="0" smtClean="0"/>
              <a:t>Firewall</a:t>
            </a:r>
            <a:r>
              <a:rPr lang="tr-TR" sz="2000" dirty="0" smtClean="0"/>
              <a:t> (Internet Güvenlik Sistemi), Internet üzerinden bağlanan kişilerin, bir sisteme girişini kısıtlayan/yasaklayan ve genellikle bir Internet </a:t>
            </a:r>
            <a:r>
              <a:rPr lang="tr-TR" sz="2000" dirty="0" err="1" smtClean="0"/>
              <a:t>gateway</a:t>
            </a:r>
            <a:r>
              <a:rPr lang="tr-TR" sz="2000" dirty="0" smtClean="0"/>
              <a:t> servisi (ana Internet bağlantısını sağlayan servis) olarak çalışan bir bilgisayar ve üzerindeki yazılıma verilen genel addır yada sistemin özel bölümlerini halka açık bölümlerinden ayıran, insanların kendilerine tanınan haklardan daha fazlasını almalarını engelleyen yapılardır.</a:t>
            </a:r>
          </a:p>
          <a:p>
            <a:pPr algn="just"/>
            <a:r>
              <a:rPr lang="en-US" sz="2000" dirty="0" err="1" smtClean="0"/>
              <a:t>Temel</a:t>
            </a:r>
            <a:r>
              <a:rPr lang="en-US" sz="2000" dirty="0" smtClean="0"/>
              <a:t> </a:t>
            </a:r>
            <a:r>
              <a:rPr lang="en-US" sz="2000" dirty="0" err="1" smtClean="0"/>
              <a:t>olarak</a:t>
            </a:r>
            <a:r>
              <a:rPr lang="en-US" sz="2000" dirty="0" smtClean="0"/>
              <a:t> </a:t>
            </a:r>
            <a:r>
              <a:rPr lang="tr-TR" sz="2000" b="1" dirty="0" smtClean="0"/>
              <a:t>F</a:t>
            </a:r>
            <a:r>
              <a:rPr lang="en-US" sz="2000" b="1" dirty="0" err="1" smtClean="0"/>
              <a:t>irewall</a:t>
            </a:r>
            <a:r>
              <a:rPr lang="en-US" sz="2000" dirty="0" smtClean="0"/>
              <a:t> </a:t>
            </a:r>
            <a:r>
              <a:rPr lang="en-US" sz="2000" dirty="0" err="1" smtClean="0"/>
              <a:t>ağ</a:t>
            </a:r>
            <a:r>
              <a:rPr lang="en-US" sz="2000" dirty="0" smtClean="0"/>
              <a:t> </a:t>
            </a:r>
            <a:r>
              <a:rPr lang="en-US" sz="2000" dirty="0" err="1" smtClean="0"/>
              <a:t>sistemlerini</a:t>
            </a:r>
            <a:r>
              <a:rPr lang="en-US" sz="2000" dirty="0" smtClean="0"/>
              <a:t> internet </a:t>
            </a:r>
            <a:r>
              <a:rPr lang="en-US" sz="2000" dirty="0" err="1" smtClean="0"/>
              <a:t>ortamından</a:t>
            </a:r>
            <a:r>
              <a:rPr lang="en-US" sz="2000" dirty="0" smtClean="0"/>
              <a:t> </a:t>
            </a:r>
            <a:r>
              <a:rPr lang="en-US" sz="2000" dirty="0" err="1" smtClean="0"/>
              <a:t>gelecek</a:t>
            </a:r>
            <a:r>
              <a:rPr lang="en-US" sz="2000" dirty="0" smtClean="0"/>
              <a:t> </a:t>
            </a:r>
            <a:r>
              <a:rPr lang="en-US" sz="2000" dirty="0" err="1" smtClean="0"/>
              <a:t>kötü</a:t>
            </a:r>
            <a:r>
              <a:rPr lang="en-US" sz="2000" dirty="0" smtClean="0"/>
              <a:t> </a:t>
            </a:r>
            <a:r>
              <a:rPr lang="en-US" sz="2000" dirty="0" err="1" smtClean="0"/>
              <a:t>kodlar</a:t>
            </a:r>
            <a:r>
              <a:rPr lang="en-US" sz="2000" dirty="0" smtClean="0"/>
              <a:t>, </a:t>
            </a:r>
            <a:r>
              <a:rPr lang="en-US" sz="2000" dirty="0" err="1" smtClean="0"/>
              <a:t>virüsler</a:t>
            </a:r>
            <a:r>
              <a:rPr lang="en-US" sz="2000" dirty="0" smtClean="0"/>
              <a:t>, </a:t>
            </a:r>
            <a:r>
              <a:rPr lang="en-US" sz="2000" dirty="0" err="1" smtClean="0"/>
              <a:t>hackerlar</a:t>
            </a:r>
            <a:r>
              <a:rPr lang="en-US" sz="2000" dirty="0" smtClean="0"/>
              <a:t> </a:t>
            </a:r>
            <a:r>
              <a:rPr lang="en-US" sz="2000" dirty="0" err="1" smtClean="0"/>
              <a:t>ve</a:t>
            </a:r>
            <a:r>
              <a:rPr lang="en-US" sz="2000" dirty="0" smtClean="0"/>
              <a:t> </a:t>
            </a:r>
            <a:r>
              <a:rPr lang="en-US" sz="2000" dirty="0" err="1" smtClean="0"/>
              <a:t>zararlı</a:t>
            </a:r>
            <a:r>
              <a:rPr lang="en-US" sz="2000" dirty="0" smtClean="0"/>
              <a:t> web </a:t>
            </a:r>
            <a:r>
              <a:rPr lang="en-US" sz="2000" dirty="0" err="1" smtClean="0"/>
              <a:t>siteleri</a:t>
            </a:r>
            <a:r>
              <a:rPr lang="en-US" sz="2000" dirty="0" smtClean="0"/>
              <a:t> </a:t>
            </a:r>
            <a:r>
              <a:rPr lang="en-US" sz="2000" dirty="0" err="1" smtClean="0"/>
              <a:t>gibi</a:t>
            </a:r>
            <a:r>
              <a:rPr lang="en-US" sz="2000" dirty="0" smtClean="0"/>
              <a:t> </a:t>
            </a:r>
            <a:r>
              <a:rPr lang="en-US" sz="2000" dirty="0" err="1" smtClean="0"/>
              <a:t>birçok</a:t>
            </a:r>
            <a:r>
              <a:rPr lang="en-US" sz="2000" dirty="0" smtClean="0"/>
              <a:t> </a:t>
            </a:r>
            <a:r>
              <a:rPr lang="en-US" sz="2000" dirty="0" err="1" smtClean="0"/>
              <a:t>olumsuz</a:t>
            </a:r>
            <a:r>
              <a:rPr lang="en-US" sz="2000" dirty="0" smtClean="0"/>
              <a:t> </a:t>
            </a:r>
            <a:r>
              <a:rPr lang="en-US" sz="2000" dirty="0" err="1" smtClean="0"/>
              <a:t>içerikten</a:t>
            </a:r>
            <a:r>
              <a:rPr lang="en-US" sz="2000" dirty="0" smtClean="0"/>
              <a:t> </a:t>
            </a:r>
            <a:r>
              <a:rPr lang="en-US" sz="2000" dirty="0" err="1" smtClean="0"/>
              <a:t>korumak</a:t>
            </a:r>
            <a:r>
              <a:rPr lang="en-US" sz="2000" dirty="0" smtClean="0"/>
              <a:t> </a:t>
            </a:r>
            <a:r>
              <a:rPr lang="en-US" sz="2000" dirty="0" err="1" smtClean="0"/>
              <a:t>için</a:t>
            </a:r>
            <a:r>
              <a:rPr lang="en-US" sz="2000" dirty="0" smtClean="0"/>
              <a:t> </a:t>
            </a:r>
            <a:r>
              <a:rPr lang="en-US" sz="2000" dirty="0" err="1" smtClean="0"/>
              <a:t>tasarlanmış</a:t>
            </a:r>
            <a:r>
              <a:rPr lang="en-US" sz="2000" dirty="0" smtClean="0"/>
              <a:t> </a:t>
            </a:r>
            <a:r>
              <a:rPr lang="en-US" sz="2000" dirty="0" err="1" smtClean="0"/>
              <a:t>donanımlardır</a:t>
            </a:r>
            <a:r>
              <a:rPr lang="tr-TR" dirty="0" smtClean="0"/>
              <a:t>.</a:t>
            </a:r>
            <a:endParaRPr lang="tr-TR" dirty="0"/>
          </a:p>
        </p:txBody>
      </p:sp>
      <p:pic>
        <p:nvPicPr>
          <p:cNvPr id="4" name="Picture 2" descr="C:\Users\cagdas\Desktop\firewall_diyagram.gif"/>
          <p:cNvPicPr>
            <a:picLocks noChangeAspect="1" noChangeArrowheads="1"/>
          </p:cNvPicPr>
          <p:nvPr/>
        </p:nvPicPr>
        <p:blipFill>
          <a:blip r:embed="rId2" cstate="print"/>
          <a:srcRect/>
          <a:stretch>
            <a:fillRect/>
          </a:stretch>
        </p:blipFill>
        <p:spPr bwMode="auto">
          <a:xfrm>
            <a:off x="3131840" y="4509120"/>
            <a:ext cx="5688062" cy="21301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YAPILARINA GÖRE FİREWALL</a:t>
            </a:r>
            <a:endParaRPr lang="en-GB" dirty="0"/>
          </a:p>
        </p:txBody>
      </p:sp>
      <p:sp>
        <p:nvSpPr>
          <p:cNvPr id="3" name="Content Placeholder 2"/>
          <p:cNvSpPr>
            <a:spLocks noGrp="1"/>
          </p:cNvSpPr>
          <p:nvPr>
            <p:ph idx="1"/>
          </p:nvPr>
        </p:nvSpPr>
        <p:spPr>
          <a:xfrm>
            <a:off x="457200" y="2249424"/>
            <a:ext cx="8229600" cy="3051784"/>
          </a:xfrm>
        </p:spPr>
        <p:txBody>
          <a:bodyPr>
            <a:normAutofit fontScale="85000" lnSpcReduction="10000"/>
          </a:bodyPr>
          <a:lstStyle/>
          <a:p>
            <a:pPr>
              <a:buNone/>
            </a:pPr>
            <a:r>
              <a:rPr lang="tr-TR" b="1" dirty="0" smtClean="0">
                <a:latin typeface="Century Schoolbook"/>
              </a:rPr>
              <a:t>2.Yazılımsal Firewall</a:t>
            </a:r>
          </a:p>
          <a:p>
            <a:pPr>
              <a:buNone/>
            </a:pPr>
            <a:r>
              <a:rPr lang="tr-TR" dirty="0" smtClean="0">
                <a:latin typeface="Century Schoolbook"/>
              </a:rPr>
              <a:t>    Bu çeşit firewall’lar herhangi bir bilgisayara yazılım olarak rahatça kurulabilir. Bilgisayara gelen verinin istenen veri olup olmadığını kontrol ederler ve çoğu zaman bilgisayardan çıkan verinin de kontrol edilebilmesi için ayarlanabilirler.</a:t>
            </a:r>
            <a:endParaRPr lang="tr-TR" b="1" dirty="0" smtClean="0">
              <a:latin typeface="Century Schoolbook"/>
            </a:endParaRPr>
          </a:p>
          <a:p>
            <a:pPr>
              <a:buNone/>
            </a:pPr>
            <a:endParaRPr lang="en-GB" dirty="0"/>
          </a:p>
        </p:txBody>
      </p:sp>
      <p:pic>
        <p:nvPicPr>
          <p:cNvPr id="4" name="Picture 2" descr="C:\Users\Bahar Demiralp\Desktop\güvenlik duvarıı\2.jpg"/>
          <p:cNvPicPr>
            <a:picLocks noChangeAspect="1" noChangeArrowheads="1"/>
          </p:cNvPicPr>
          <p:nvPr/>
        </p:nvPicPr>
        <p:blipFill>
          <a:blip r:embed="rId2" cstate="print"/>
          <a:srcRect/>
          <a:stretch>
            <a:fillRect/>
          </a:stretch>
        </p:blipFill>
        <p:spPr bwMode="auto">
          <a:xfrm>
            <a:off x="2051720" y="5013176"/>
            <a:ext cx="4104456" cy="18448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tr-TR" b="1" dirty="0" smtClean="0"/>
              <a:t>Yazılımsal Firewall’ların Avantajları;</a:t>
            </a:r>
          </a:p>
          <a:p>
            <a:endParaRPr lang="tr-TR" b="1" dirty="0" smtClean="0"/>
          </a:p>
          <a:p>
            <a:pPr>
              <a:buFont typeface="Wingdings" pitchFamily="2" charset="2"/>
              <a:buChar char="v"/>
            </a:pPr>
            <a:r>
              <a:rPr lang="tr-TR" b="1" dirty="0" smtClean="0"/>
              <a:t> </a:t>
            </a:r>
            <a:r>
              <a:rPr lang="tr-TR" dirty="0" smtClean="0"/>
              <a:t>En iyi yazılımsal firewall’lar bile donanımsal firewall’lara göre oldukça ucuz olduğundan dolayı az sayıda bilgisayar içeren ağlar için idealdirler.</a:t>
            </a:r>
          </a:p>
          <a:p>
            <a:pPr>
              <a:buFont typeface="Wingdings" pitchFamily="2" charset="2"/>
              <a:buChar char="v"/>
            </a:pPr>
            <a:r>
              <a:rPr lang="tr-TR" b="1" dirty="0" smtClean="0"/>
              <a:t> </a:t>
            </a:r>
            <a:r>
              <a:rPr lang="tr-TR" dirty="0" smtClean="0"/>
              <a:t>Kullanımı kolaydır. Kurulumu birkaç tıklamayla tamamlanıp ayarlarını yapmak da donanımsal firewall’lara göre çok kolaydır. Mesela herhangi bir yazılımsal firewall’da güvenlik seviyesini rahatça belirleyebilirsiniz.</a:t>
            </a:r>
          </a:p>
          <a:p>
            <a:pPr>
              <a:buFont typeface="Wingdings" pitchFamily="2" charset="2"/>
              <a:buChar char="v"/>
            </a:pPr>
            <a:r>
              <a:rPr lang="tr-TR" b="1" dirty="0" smtClean="0"/>
              <a:t> </a:t>
            </a:r>
            <a:r>
              <a:rPr lang="tr-TR" dirty="0" smtClean="0"/>
              <a:t>Esnektirler. Hangi uygulamanın internete erişim hakkı olduğunu belirleyebilirsiniz. </a:t>
            </a:r>
          </a:p>
          <a:p>
            <a:pPr>
              <a:buFont typeface="Wingdings" pitchFamily="2" charset="2"/>
              <a:buChar char="v"/>
            </a:pPr>
            <a:r>
              <a:rPr lang="tr-TR" b="1" dirty="0" smtClean="0"/>
              <a:t> </a:t>
            </a:r>
            <a:r>
              <a:rPr lang="tr-TR" dirty="0" smtClean="0"/>
              <a:t>İstenilen her yere bilgisayar ile birlikte taşınabilir. (özellikle laptop kullanıcıları)</a:t>
            </a:r>
            <a:endParaRPr lang="tr-TR" b="1" dirty="0" smtClean="0"/>
          </a:p>
          <a:p>
            <a:endParaRPr lang="tr-TR" b="1" dirty="0" smtClean="0">
              <a:solidFill>
                <a:srgbClr val="000000"/>
              </a:solidFill>
              <a:latin typeface="Century Schoolbook"/>
            </a:endParaRPr>
          </a:p>
          <a:p>
            <a:pPr>
              <a:buNone/>
            </a:pP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tr-TR" b="1" dirty="0" smtClean="0"/>
              <a:t>Yazılımsal Firewall’ların Dezavantajları;</a:t>
            </a:r>
          </a:p>
          <a:p>
            <a:pPr>
              <a:buFont typeface="Wingdings" pitchFamily="2" charset="2"/>
              <a:buChar char="v"/>
            </a:pPr>
            <a:endParaRPr lang="tr-TR" b="1" dirty="0" smtClean="0"/>
          </a:p>
          <a:p>
            <a:pPr>
              <a:buFont typeface="Wingdings" pitchFamily="2" charset="2"/>
              <a:buChar char="v"/>
            </a:pPr>
            <a:r>
              <a:rPr lang="tr-TR" b="1" dirty="0" smtClean="0"/>
              <a:t> </a:t>
            </a:r>
            <a:r>
              <a:rPr lang="tr-TR" dirty="0" smtClean="0"/>
              <a:t>Yazılımsal oldukları için sisteminizin belleğini, işlemcisini vb. kaynakları kullandıkları için performansı ve hızı düşürürler.</a:t>
            </a:r>
          </a:p>
          <a:p>
            <a:endParaRPr lang="tr-TR" dirty="0" smtClean="0"/>
          </a:p>
          <a:p>
            <a:pPr>
              <a:buFont typeface="Wingdings" pitchFamily="2" charset="2"/>
              <a:buChar char="v"/>
            </a:pPr>
            <a:r>
              <a:rPr lang="tr-TR" b="1" dirty="0" smtClean="0"/>
              <a:t> </a:t>
            </a:r>
            <a:r>
              <a:rPr lang="tr-TR" dirty="0" smtClean="0"/>
              <a:t>Geniş bir ağınız varsa ve ücretsiz (freeware) firewall kullanmıyorsanız her bir bilgisayar için lisanslı yazılım kullanacağınızdan dolayı maliyeti yüksek olabilir.</a:t>
            </a:r>
          </a:p>
          <a:p>
            <a:pPr>
              <a:buNone/>
            </a:pPr>
            <a:endParaRPr lang="tr-TR" dirty="0" smtClean="0"/>
          </a:p>
          <a:p>
            <a:pPr>
              <a:buFont typeface="Wingdings" pitchFamily="2" charset="2"/>
              <a:buChar char="v"/>
            </a:pPr>
            <a:endParaRPr lang="tr-TR" dirty="0" smtClean="0"/>
          </a:p>
          <a:p>
            <a:pPr>
              <a:buFont typeface="Wingdings" pitchFamily="2" charset="2"/>
              <a:buChar char="v"/>
            </a:pPr>
            <a:endParaRPr lang="tr-TR" dirty="0" smtClean="0"/>
          </a:p>
          <a:p>
            <a:endParaRPr lang="tr-TR" b="1" dirty="0" smtClean="0"/>
          </a:p>
          <a:p>
            <a:pPr>
              <a:buNone/>
            </a:pPr>
            <a:endParaRPr lang="tr-TR" b="1" dirty="0" smtClean="0"/>
          </a:p>
          <a:p>
            <a:pPr>
              <a:buNone/>
            </a:pP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tr-TR" sz="4600" dirty="0" smtClean="0"/>
              <a:t>Mimariye Göre:</a:t>
            </a:r>
          </a:p>
        </p:txBody>
      </p:sp>
      <p:sp>
        <p:nvSpPr>
          <p:cNvPr id="31747" name="Rectangle 3"/>
          <p:cNvSpPr>
            <a:spLocks noGrp="1"/>
          </p:cNvSpPr>
          <p:nvPr>
            <p:ph type="body" idx="1"/>
          </p:nvPr>
        </p:nvSpPr>
        <p:spPr/>
        <p:txBody>
          <a:bodyPr/>
          <a:lstStyle/>
          <a:p>
            <a:r>
              <a:rPr lang="tr-TR" sz="2200" b="1" dirty="0" smtClean="0"/>
              <a:t>1- Statik Paket Filtre Firewall</a:t>
            </a:r>
            <a:endParaRPr lang="tr-TR" sz="2200" dirty="0" smtClean="0"/>
          </a:p>
          <a:p>
            <a:r>
              <a:rPr lang="tr-TR" sz="2200" dirty="0" smtClean="0"/>
              <a:t>Bu mimari eskimiş olmasına rağmen halen bazı sistemlerde kullanılmaktadır. Bu firewall’lar trafikte akan verinin başlık (</a:t>
            </a:r>
            <a:r>
              <a:rPr lang="tr-TR" sz="2200" dirty="0" err="1" smtClean="0"/>
              <a:t>header</a:t>
            </a:r>
            <a:r>
              <a:rPr lang="tr-TR" sz="2200" dirty="0" smtClean="0"/>
              <a:t>) kısmına bakar ve bu kısımdaki bilgileri okuyarak analiz eder (kaynak adresi, hedef adresi, paketin erişmek istediği </a:t>
            </a:r>
            <a:r>
              <a:rPr lang="tr-TR" sz="2200" dirty="0" err="1" smtClean="0"/>
              <a:t>port</a:t>
            </a:r>
            <a:r>
              <a:rPr lang="tr-TR" sz="2200" dirty="0" smtClean="0"/>
              <a:t>, kullanacağı protokol gibi) ve analiz sonucuna göre önceden tanımlanmış yetkilere göre paketin </a:t>
            </a:r>
            <a:r>
              <a:rPr lang="tr-TR" sz="2200" dirty="0" err="1" smtClean="0"/>
              <a:t>geçisine</a:t>
            </a:r>
            <a:r>
              <a:rPr lang="tr-TR" sz="2200" dirty="0" smtClean="0"/>
              <a:t> izin verir ya da paketi engeller. </a:t>
            </a:r>
          </a:p>
          <a:p>
            <a:r>
              <a:rPr lang="tr-TR" sz="2200" dirty="0" smtClean="0"/>
              <a:t>Bu mimarinin en büyük eksisi paketi ilk gönderen sistemin yani paketin oturumunu açan sistemin bazen tespit edilemiyor olmasıdır. Bu tür firewall’lar ağ katmanında (network </a:t>
            </a:r>
            <a:r>
              <a:rPr lang="tr-TR" sz="2200" dirty="0" err="1" smtClean="0"/>
              <a:t>layer</a:t>
            </a:r>
            <a:r>
              <a:rPr lang="tr-TR" sz="2200" dirty="0" smtClean="0"/>
              <a:t>) çalışırlar.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tr-TR" b="1" smtClean="0"/>
              <a:t>Statik Paket Filtre Firewall</a:t>
            </a:r>
          </a:p>
        </p:txBody>
      </p:sp>
      <p:sp>
        <p:nvSpPr>
          <p:cNvPr id="32771" name="Rectangle 3"/>
          <p:cNvSpPr>
            <a:spLocks noGrp="1"/>
          </p:cNvSpPr>
          <p:nvPr>
            <p:ph type="body" idx="1"/>
          </p:nvPr>
        </p:nvSpPr>
        <p:spPr/>
        <p:txBody>
          <a:bodyPr/>
          <a:lstStyle/>
          <a:p>
            <a:r>
              <a:rPr lang="tr-TR" smtClean="0"/>
              <a:t> </a:t>
            </a:r>
          </a:p>
        </p:txBody>
      </p:sp>
      <p:pic>
        <p:nvPicPr>
          <p:cNvPr id="32776" name="Picture 8" descr="4"/>
          <p:cNvPicPr>
            <a:picLocks noChangeAspect="1" noChangeArrowheads="1"/>
          </p:cNvPicPr>
          <p:nvPr/>
        </p:nvPicPr>
        <p:blipFill>
          <a:blip r:embed="rId2" cstate="print"/>
          <a:srcRect/>
          <a:stretch>
            <a:fillRect/>
          </a:stretch>
        </p:blipFill>
        <p:spPr bwMode="auto">
          <a:xfrm>
            <a:off x="1187624" y="1916832"/>
            <a:ext cx="5616624" cy="3192745"/>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endParaRPr lang="tr-TR" smtClean="0"/>
          </a:p>
        </p:txBody>
      </p:sp>
      <p:sp>
        <p:nvSpPr>
          <p:cNvPr id="35843" name="Rectangle 3"/>
          <p:cNvSpPr>
            <a:spLocks noGrp="1"/>
          </p:cNvSpPr>
          <p:nvPr>
            <p:ph type="body" idx="1"/>
          </p:nvPr>
        </p:nvSpPr>
        <p:spPr/>
        <p:txBody>
          <a:bodyPr>
            <a:normAutofit/>
          </a:bodyPr>
          <a:lstStyle/>
          <a:p>
            <a:pPr>
              <a:lnSpc>
                <a:spcPct val="80000"/>
              </a:lnSpc>
            </a:pPr>
            <a:r>
              <a:rPr lang="tr-TR" sz="2000" b="1" dirty="0" smtClean="0"/>
              <a:t>2- Dinamik Paket Filtre Firewall’ları (Durum Denetimli </a:t>
            </a:r>
            <a:r>
              <a:rPr lang="tr-TR" sz="2000" b="1" dirty="0" err="1" smtClean="0"/>
              <a:t>Firewallar</a:t>
            </a:r>
            <a:r>
              <a:rPr lang="tr-TR" sz="2000" b="1" dirty="0" smtClean="0"/>
              <a:t> – </a:t>
            </a:r>
            <a:r>
              <a:rPr lang="tr-TR" sz="2000" b="1" dirty="0" err="1" smtClean="0"/>
              <a:t>Stateful</a:t>
            </a:r>
            <a:r>
              <a:rPr lang="tr-TR" sz="2000" b="1" dirty="0" smtClean="0"/>
              <a:t> </a:t>
            </a:r>
            <a:r>
              <a:rPr lang="tr-TR" sz="2000" b="1" dirty="0" err="1" smtClean="0"/>
              <a:t>Inspection</a:t>
            </a:r>
            <a:r>
              <a:rPr lang="tr-TR" sz="2000" b="1" dirty="0" smtClean="0"/>
              <a:t>)</a:t>
            </a:r>
            <a:endParaRPr lang="tr-TR" sz="2000" dirty="0" smtClean="0"/>
          </a:p>
          <a:p>
            <a:pPr>
              <a:lnSpc>
                <a:spcPct val="80000"/>
              </a:lnSpc>
            </a:pPr>
            <a:r>
              <a:rPr lang="tr-TR" sz="2000" dirty="0" smtClean="0"/>
              <a:t>Durum denetimi için paketler ağ katmanında (network </a:t>
            </a:r>
            <a:r>
              <a:rPr lang="tr-TR" sz="2000" dirty="0" err="1" smtClean="0"/>
              <a:t>layer</a:t>
            </a:r>
            <a:r>
              <a:rPr lang="tr-TR" sz="2000" dirty="0" smtClean="0"/>
              <a:t>), yüksek performans açısından statik paket filtre firewall’larında olduğu gibi filtrelenir. </a:t>
            </a:r>
          </a:p>
          <a:p>
            <a:pPr>
              <a:lnSpc>
                <a:spcPct val="80000"/>
              </a:lnSpc>
            </a:pPr>
            <a:r>
              <a:rPr lang="tr-TR" sz="2000" dirty="0" smtClean="0"/>
              <a:t>Daha sonra verinin geldiği bütün katmanlara erişilir ve bu katmanlar yüksek güvenliği sağlamak için denetlenir. Yani aslında veri kaynaktan hedefe kadar takip edilir. </a:t>
            </a:r>
          </a:p>
          <a:p>
            <a:pPr>
              <a:lnSpc>
                <a:spcPct val="80000"/>
              </a:lnSpc>
            </a:pPr>
            <a:r>
              <a:rPr lang="tr-TR" sz="2000" dirty="0" smtClean="0"/>
              <a:t>Bu firewall’lar sadece paketin başlığını incelemekle kalmaz aynı zamanda paketin içeriğini de kontrol ederek paket hakkında daha fazla bilgi elde eder. </a:t>
            </a:r>
          </a:p>
          <a:p>
            <a:pPr>
              <a:lnSpc>
                <a:spcPct val="80000"/>
              </a:lnSpc>
            </a:pPr>
            <a:r>
              <a:rPr lang="tr-TR" sz="2000" dirty="0" smtClean="0"/>
              <a:t>Ek güvenlik önlemi olarak bu firewall’lar bütün </a:t>
            </a:r>
            <a:r>
              <a:rPr lang="tr-TR" sz="2000" dirty="0" err="1" smtClean="0"/>
              <a:t>portları</a:t>
            </a:r>
            <a:r>
              <a:rPr lang="tr-TR" sz="2000" dirty="0" smtClean="0"/>
              <a:t> kapalı tutar (</a:t>
            </a:r>
            <a:r>
              <a:rPr lang="tr-TR" sz="2000" dirty="0" err="1" smtClean="0"/>
              <a:t>port</a:t>
            </a:r>
            <a:r>
              <a:rPr lang="tr-TR" sz="2000" dirty="0" smtClean="0"/>
              <a:t> taramalarına karşı) sadece </a:t>
            </a:r>
            <a:r>
              <a:rPr lang="tr-TR" sz="2000" dirty="0" err="1" smtClean="0"/>
              <a:t>port</a:t>
            </a:r>
            <a:r>
              <a:rPr lang="tr-TR" sz="2000" dirty="0" smtClean="0"/>
              <a:t> için bir istek geldiği zaman eğer isteğe yetki verirse </a:t>
            </a:r>
            <a:r>
              <a:rPr lang="tr-TR" sz="2000" dirty="0" err="1" smtClean="0"/>
              <a:t>portu</a:t>
            </a:r>
            <a:r>
              <a:rPr lang="tr-TR" sz="2000" dirty="0" smtClean="0"/>
              <a:t> açar.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normAutofit fontScale="90000"/>
          </a:bodyPr>
          <a:lstStyle/>
          <a:p>
            <a:r>
              <a:rPr lang="tr-TR" sz="2400" b="1" smtClean="0"/>
              <a:t>Dinamik Paket Filtre Firewall (Durum Denetimli Firewallar – Stateful Inspection)</a:t>
            </a:r>
            <a:r>
              <a:rPr lang="tr-TR" sz="2400" smtClean="0"/>
              <a:t/>
            </a:r>
            <a:br>
              <a:rPr lang="tr-TR" sz="2400" smtClean="0"/>
            </a:br>
            <a:endParaRPr lang="tr-TR" sz="2400" smtClean="0"/>
          </a:p>
        </p:txBody>
      </p:sp>
      <p:sp>
        <p:nvSpPr>
          <p:cNvPr id="36867" name="Rectangle 3"/>
          <p:cNvSpPr>
            <a:spLocks noGrp="1"/>
          </p:cNvSpPr>
          <p:nvPr>
            <p:ph type="body" idx="1"/>
          </p:nvPr>
        </p:nvSpPr>
        <p:spPr/>
        <p:txBody>
          <a:bodyPr/>
          <a:lstStyle/>
          <a:p>
            <a:endParaRPr lang="tr-TR" smtClean="0"/>
          </a:p>
        </p:txBody>
      </p:sp>
      <p:pic>
        <p:nvPicPr>
          <p:cNvPr id="36868" name="Picture 4" descr="6"/>
          <p:cNvPicPr>
            <a:picLocks noChangeAspect="1" noChangeArrowheads="1"/>
          </p:cNvPicPr>
          <p:nvPr/>
        </p:nvPicPr>
        <p:blipFill>
          <a:blip r:embed="rId2" cstate="print"/>
          <a:srcRect/>
          <a:stretch>
            <a:fillRect/>
          </a:stretch>
        </p:blipFill>
        <p:spPr bwMode="auto">
          <a:xfrm>
            <a:off x="1691680" y="2348880"/>
            <a:ext cx="5328592" cy="303605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tr-TR" smtClean="0"/>
              <a:t> </a:t>
            </a:r>
          </a:p>
        </p:txBody>
      </p:sp>
      <p:sp>
        <p:nvSpPr>
          <p:cNvPr id="33795" name="Rectangle 3"/>
          <p:cNvSpPr>
            <a:spLocks noGrp="1"/>
          </p:cNvSpPr>
          <p:nvPr>
            <p:ph type="body" idx="1"/>
          </p:nvPr>
        </p:nvSpPr>
        <p:spPr/>
        <p:txBody>
          <a:bodyPr>
            <a:normAutofit lnSpcReduction="10000"/>
          </a:bodyPr>
          <a:lstStyle/>
          <a:p>
            <a:r>
              <a:rPr lang="tr-TR" sz="2200" b="1" dirty="0" smtClean="0">
                <a:latin typeface="Arial" charset="0"/>
              </a:rPr>
              <a:t>3- Devre Seviyesi Firewall(</a:t>
            </a:r>
            <a:r>
              <a:rPr lang="tr-TR" sz="2200" b="1" dirty="0" err="1" smtClean="0">
                <a:latin typeface="Arial" charset="0"/>
              </a:rPr>
              <a:t>Circuit</a:t>
            </a:r>
            <a:r>
              <a:rPr lang="tr-TR" sz="2200" b="1" dirty="0" smtClean="0">
                <a:latin typeface="Arial" charset="0"/>
              </a:rPr>
              <a:t> </a:t>
            </a:r>
            <a:r>
              <a:rPr lang="tr-TR" sz="2200" b="1" dirty="0" err="1" smtClean="0">
                <a:latin typeface="Arial" charset="0"/>
              </a:rPr>
              <a:t>Level</a:t>
            </a:r>
            <a:r>
              <a:rPr lang="tr-TR" sz="2200" b="1" dirty="0" smtClean="0">
                <a:latin typeface="Arial" charset="0"/>
              </a:rPr>
              <a:t> </a:t>
            </a:r>
            <a:r>
              <a:rPr lang="tr-TR" sz="2200" b="1" dirty="0" err="1" smtClean="0">
                <a:latin typeface="Arial" charset="0"/>
              </a:rPr>
              <a:t>Firewalls</a:t>
            </a:r>
            <a:r>
              <a:rPr lang="tr-TR" sz="2200" b="1" dirty="0" smtClean="0">
                <a:latin typeface="Arial" charset="0"/>
              </a:rPr>
              <a:t>)</a:t>
            </a:r>
            <a:endParaRPr lang="tr-TR" sz="2200" dirty="0" smtClean="0">
              <a:latin typeface="Arial" charset="0"/>
            </a:endParaRPr>
          </a:p>
          <a:p>
            <a:r>
              <a:rPr lang="tr-TR" sz="2200" dirty="0" smtClean="0">
                <a:latin typeface="Arial" charset="0"/>
              </a:rPr>
              <a:t>Devre seviyesi firewall’lar bağlantı kurulduğu anda paketleri ufak bir denetimle taşıdıkları için bir hayli yüksek performans gösterirler. </a:t>
            </a:r>
          </a:p>
          <a:p>
            <a:r>
              <a:rPr lang="tr-TR" sz="2200" dirty="0" smtClean="0">
                <a:latin typeface="Arial" charset="0"/>
              </a:rPr>
              <a:t>Bu tip firewall’larda kaynak ile hedef arasında direk bir bağlantı kurulmaz. </a:t>
            </a:r>
          </a:p>
          <a:p>
            <a:r>
              <a:rPr lang="tr-TR" sz="2200" dirty="0" smtClean="0">
                <a:latin typeface="Arial" charset="0"/>
              </a:rPr>
              <a:t>NAT (Network </a:t>
            </a:r>
            <a:r>
              <a:rPr lang="tr-TR" sz="2200" dirty="0" err="1" smtClean="0">
                <a:latin typeface="Arial" charset="0"/>
              </a:rPr>
              <a:t>Address</a:t>
            </a:r>
            <a:r>
              <a:rPr lang="tr-TR" sz="2200" dirty="0" smtClean="0">
                <a:latin typeface="Arial" charset="0"/>
              </a:rPr>
              <a:t> </a:t>
            </a:r>
            <a:r>
              <a:rPr lang="tr-TR" sz="2200" dirty="0" err="1" smtClean="0">
                <a:latin typeface="Arial" charset="0"/>
              </a:rPr>
              <a:t>Translation</a:t>
            </a:r>
            <a:r>
              <a:rPr lang="tr-TR" sz="2200" dirty="0" smtClean="0">
                <a:latin typeface="Arial" charset="0"/>
              </a:rPr>
              <a:t>) denen ağ adresinin farklı bir adrese dönüştürüldüğü tekniği kullanırlar. </a:t>
            </a:r>
          </a:p>
          <a:p>
            <a:r>
              <a:rPr lang="tr-TR" sz="2200" dirty="0" smtClean="0">
                <a:latin typeface="Arial" charset="0"/>
              </a:rPr>
              <a:t>Ağ geçidi (</a:t>
            </a:r>
            <a:r>
              <a:rPr lang="tr-TR" sz="2200" dirty="0" err="1" smtClean="0">
                <a:latin typeface="Arial" charset="0"/>
              </a:rPr>
              <a:t>gateway</a:t>
            </a:r>
            <a:r>
              <a:rPr lang="tr-TR" sz="2200" dirty="0" smtClean="0">
                <a:latin typeface="Arial" charset="0"/>
              </a:rPr>
              <a:t>) sistemin yerel ağdaki IP adresini dışarıya bağlı kaynaklardan gizler. Bu teknik devre seviyesi firewall’ların oldukça esnek olmasını sağlar. Bu sistemin de dezavantajları vardır. Örneğin bu tip firewall’lar kaynak ile hedef arasındaki paketleri analiz edemezler.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468313" y="765175"/>
            <a:ext cx="8229600" cy="1143000"/>
          </a:xfrm>
        </p:spPr>
        <p:txBody>
          <a:bodyPr/>
          <a:lstStyle/>
          <a:p>
            <a:r>
              <a:rPr lang="tr-TR" sz="2800" b="1" dirty="0"/>
              <a:t>3</a:t>
            </a:r>
            <a:r>
              <a:rPr lang="tr-TR" sz="2800" b="1" dirty="0" smtClean="0"/>
              <a:t>- Devre Seviyesi Firewall (</a:t>
            </a:r>
            <a:r>
              <a:rPr lang="tr-TR" sz="2800" b="1" dirty="0" err="1" smtClean="0"/>
              <a:t>Circuit</a:t>
            </a:r>
            <a:r>
              <a:rPr lang="tr-TR" sz="2800" b="1" dirty="0" smtClean="0"/>
              <a:t> </a:t>
            </a:r>
            <a:r>
              <a:rPr lang="tr-TR" sz="2800" b="1" dirty="0" err="1" smtClean="0"/>
              <a:t>Level</a:t>
            </a:r>
            <a:r>
              <a:rPr lang="tr-TR" sz="2800" b="1" dirty="0" smtClean="0"/>
              <a:t> </a:t>
            </a:r>
            <a:r>
              <a:rPr lang="tr-TR" sz="2800" b="1" dirty="0" err="1" smtClean="0"/>
              <a:t>Firewalls</a:t>
            </a:r>
            <a:r>
              <a:rPr lang="tr-TR" sz="2800" b="1" dirty="0" smtClean="0"/>
              <a:t>)</a:t>
            </a:r>
            <a:r>
              <a:rPr lang="tr-TR" sz="2800" dirty="0" smtClean="0"/>
              <a:t/>
            </a:r>
            <a:br>
              <a:rPr lang="tr-TR" sz="2800" dirty="0" smtClean="0"/>
            </a:br>
            <a:endParaRPr lang="tr-TR" sz="2800" dirty="0" smtClean="0"/>
          </a:p>
        </p:txBody>
      </p:sp>
      <p:sp>
        <p:nvSpPr>
          <p:cNvPr id="34819" name="Rectangle 3"/>
          <p:cNvSpPr>
            <a:spLocks noGrp="1"/>
          </p:cNvSpPr>
          <p:nvPr>
            <p:ph type="body" idx="1"/>
          </p:nvPr>
        </p:nvSpPr>
        <p:spPr>
          <a:xfrm>
            <a:off x="468313" y="1916113"/>
            <a:ext cx="8229600" cy="4389437"/>
          </a:xfrm>
        </p:spPr>
        <p:txBody>
          <a:bodyPr/>
          <a:lstStyle/>
          <a:p>
            <a:endParaRPr lang="tr-TR" dirty="0" smtClean="0"/>
          </a:p>
        </p:txBody>
      </p:sp>
      <p:pic>
        <p:nvPicPr>
          <p:cNvPr id="34820" name="Picture 4" descr="5"/>
          <p:cNvPicPr>
            <a:picLocks noChangeAspect="1" noChangeArrowheads="1"/>
          </p:cNvPicPr>
          <p:nvPr/>
        </p:nvPicPr>
        <p:blipFill>
          <a:blip r:embed="rId2" cstate="print"/>
          <a:srcRect/>
          <a:stretch>
            <a:fillRect/>
          </a:stretch>
        </p:blipFill>
        <p:spPr bwMode="auto">
          <a:xfrm>
            <a:off x="2555875" y="2852738"/>
            <a:ext cx="5251624" cy="295252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endParaRPr lang="tr-TR" smtClean="0"/>
          </a:p>
        </p:txBody>
      </p:sp>
      <p:sp>
        <p:nvSpPr>
          <p:cNvPr id="37891" name="Rectangle 3"/>
          <p:cNvSpPr>
            <a:spLocks noGrp="1"/>
          </p:cNvSpPr>
          <p:nvPr>
            <p:ph type="body" idx="1"/>
          </p:nvPr>
        </p:nvSpPr>
        <p:spPr/>
        <p:txBody>
          <a:bodyPr>
            <a:normAutofit lnSpcReduction="10000"/>
          </a:bodyPr>
          <a:lstStyle/>
          <a:p>
            <a:pPr>
              <a:lnSpc>
                <a:spcPct val="90000"/>
              </a:lnSpc>
            </a:pPr>
            <a:r>
              <a:rPr lang="tr-TR" sz="2200" b="1" dirty="0" smtClean="0"/>
              <a:t>4- Proxy Destekli Firewall (Proxy </a:t>
            </a:r>
            <a:r>
              <a:rPr lang="tr-TR" sz="2200" b="1" dirty="0" err="1" smtClean="0"/>
              <a:t>Based</a:t>
            </a:r>
            <a:r>
              <a:rPr lang="tr-TR" sz="2200" b="1" dirty="0" smtClean="0"/>
              <a:t> </a:t>
            </a:r>
            <a:r>
              <a:rPr lang="tr-TR" sz="2200" b="1" dirty="0" err="1" smtClean="0"/>
              <a:t>Firewalls</a:t>
            </a:r>
            <a:r>
              <a:rPr lang="tr-TR" sz="2200" b="1" dirty="0" smtClean="0"/>
              <a:t>)</a:t>
            </a:r>
            <a:endParaRPr lang="tr-TR" sz="2200" dirty="0" smtClean="0"/>
          </a:p>
          <a:p>
            <a:pPr>
              <a:lnSpc>
                <a:spcPct val="90000"/>
              </a:lnSpc>
            </a:pPr>
            <a:r>
              <a:rPr lang="tr-TR" sz="2200" dirty="0" smtClean="0"/>
              <a:t>Bu firewall’lar uygulama seviyesinde (</a:t>
            </a:r>
            <a:r>
              <a:rPr lang="tr-TR" sz="2200" dirty="0" err="1" smtClean="0"/>
              <a:t>application</a:t>
            </a:r>
            <a:r>
              <a:rPr lang="tr-TR" sz="2200" dirty="0" smtClean="0"/>
              <a:t> </a:t>
            </a:r>
            <a:r>
              <a:rPr lang="tr-TR" sz="2200" dirty="0" err="1" smtClean="0"/>
              <a:t>layer</a:t>
            </a:r>
            <a:r>
              <a:rPr lang="tr-TR" sz="2200" dirty="0" smtClean="0"/>
              <a:t>) çalışırlar. </a:t>
            </a:r>
          </a:p>
          <a:p>
            <a:pPr>
              <a:lnSpc>
                <a:spcPct val="90000"/>
              </a:lnSpc>
            </a:pPr>
            <a:r>
              <a:rPr lang="tr-TR" sz="2200" dirty="0" smtClean="0"/>
              <a:t>Proxy destekli firewall’ların özelliği oturumu kendisinin başlatmasıdır. Yani kaynak sistem oturum açmak istediğinde bu isteğini firewall’a gönderir. Firewall da isteği kaynağa iletir. Oturum açıldıktan sonra da işleyiş aynen devam eder. </a:t>
            </a:r>
          </a:p>
          <a:p>
            <a:pPr>
              <a:lnSpc>
                <a:spcPct val="90000"/>
              </a:lnSpc>
            </a:pPr>
            <a:r>
              <a:rPr lang="tr-TR" sz="2200" dirty="0" smtClean="0"/>
              <a:t>Proxy destekli firewall’lar hedef ile kaynak arasında izolasyon görevi görür. Bu firewall’ların paket içeriğini kontrol edebilmeleri en büyük artılarıdır. </a:t>
            </a:r>
          </a:p>
          <a:p>
            <a:pPr>
              <a:lnSpc>
                <a:spcPct val="90000"/>
              </a:lnSpc>
            </a:pPr>
            <a:r>
              <a:rPr lang="tr-TR" sz="2200" dirty="0" smtClean="0"/>
              <a:t>Bu tür firewall’lar dinamik paket filtre firewall’ları gibi oturumu takip etmezler. Çünkü oturumu zaten kendileri başlatırlar. Hedef ile kaynak arasına girdiği için ve paketleri kendisi ilettiği için özellikle veri trafiğinin yoğun olduğu alanlarda ciddi performans kayıpları olmaktadır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tr-TR" dirty="0" smtClean="0"/>
              <a:t>Neden_1</a:t>
            </a:r>
            <a:endParaRPr lang="en-US" dirty="0" smtClean="0"/>
          </a:p>
        </p:txBody>
      </p:sp>
      <p:sp>
        <p:nvSpPr>
          <p:cNvPr id="16386" name="Content Placeholder 2"/>
          <p:cNvSpPr>
            <a:spLocks noGrp="1"/>
          </p:cNvSpPr>
          <p:nvPr>
            <p:ph idx="1"/>
          </p:nvPr>
        </p:nvSpPr>
        <p:spPr/>
        <p:txBody>
          <a:bodyPr>
            <a:normAutofit fontScale="85000" lnSpcReduction="10000"/>
          </a:bodyPr>
          <a:lstStyle/>
          <a:p>
            <a:endParaRPr lang="tr-TR" sz="1800" dirty="0" smtClean="0"/>
          </a:p>
          <a:p>
            <a:pPr>
              <a:lnSpc>
                <a:spcPct val="90000"/>
              </a:lnSpc>
            </a:pPr>
            <a:r>
              <a:rPr lang="tr-TR" dirty="0" smtClean="0"/>
              <a:t>Güvenlik duvarı kullanılmasının arkasındaki sebep güvenli olmayan servisleri,ağ dışından gelen atakları engellemektir. Güvenlik duvarı olmayan bir ağda güvenlik sadece,</a:t>
            </a:r>
            <a:r>
              <a:rPr lang="tr-TR" dirty="0" err="1" smtClean="0"/>
              <a:t>hostun</a:t>
            </a:r>
            <a:r>
              <a:rPr lang="tr-TR" dirty="0" smtClean="0"/>
              <a:t> güvenliğine bağlıdır. Büyük bir alt ağda aynı düzeyde güvenliğe sahip </a:t>
            </a:r>
            <a:r>
              <a:rPr lang="tr-TR" dirty="0" err="1" smtClean="0"/>
              <a:t>hostların</a:t>
            </a:r>
            <a:r>
              <a:rPr lang="tr-TR" dirty="0" smtClean="0"/>
              <a:t> güvenliğini devam ettirebilmek çok zordur. Bundan dolayı </a:t>
            </a:r>
            <a:r>
              <a:rPr lang="tr-TR" dirty="0" err="1" smtClean="0"/>
              <a:t>host</a:t>
            </a:r>
            <a:r>
              <a:rPr lang="tr-TR" dirty="0" smtClean="0"/>
              <a:t> güvenliğini arttıran çok büyük bir avantajdır. </a:t>
            </a:r>
            <a:endParaRPr lang="en-GB" dirty="0" smtClean="0"/>
          </a:p>
          <a:p>
            <a:pPr algn="just"/>
            <a:r>
              <a:rPr lang="tr-TR" dirty="0" smtClean="0"/>
              <a:t>Zayıf servislerden koruma: güvenlik duvarı güvenilir olmayan servisleri filtreleyerek ağ güvenliğini büyük oranda arttırır ve riski azaltır. Bir güvenlik duvarı ayrıca yönlendirme tabanlı ataklardan da koruyabilir..</a:t>
            </a:r>
          </a:p>
          <a:p>
            <a:pPr algn="just">
              <a:buNone/>
            </a:pPr>
            <a:endParaRPr lang="tr-TR" sz="1800" dirty="0" smtClean="0"/>
          </a:p>
          <a:p>
            <a:pPr>
              <a:lnSpc>
                <a:spcPct val="90000"/>
              </a:lnSpc>
            </a:pPr>
            <a:endParaRPr lang="tr-TR" sz="1800" dirty="0" smtClean="0"/>
          </a:p>
          <a:p>
            <a:pPr>
              <a:lnSpc>
                <a:spcPct val="90000"/>
              </a:lnSpc>
            </a:pPr>
            <a:endParaRPr lang="tr-TR" sz="1800" dirty="0" smtClean="0"/>
          </a:p>
          <a:p>
            <a:pPr>
              <a:lnSpc>
                <a:spcPct val="90000"/>
              </a:lnSpc>
            </a:pPr>
            <a:endParaRPr lang="tr-TR" sz="1800" dirty="0" smtClean="0"/>
          </a:p>
          <a:p>
            <a:pPr>
              <a:lnSpc>
                <a:spcPct val="90000"/>
              </a:lnSpc>
              <a:buFont typeface="Wingdings" pitchFamily="2" charset="2"/>
              <a:buNone/>
            </a:pPr>
            <a:endParaRPr lang="tr-TR" sz="1800" dirty="0" smtClean="0"/>
          </a:p>
          <a:p>
            <a:pPr>
              <a:lnSpc>
                <a:spcPct val="90000"/>
              </a:lnSpc>
              <a:buFont typeface="Wingdings" pitchFamily="2" charset="2"/>
              <a:buNone/>
            </a:pPr>
            <a:endParaRPr lang="tr-TR" sz="1800" dirty="0" smtClean="0"/>
          </a:p>
          <a:p>
            <a:endParaRPr lang="tr-TR" sz="1800" dirty="0" smtClean="0"/>
          </a:p>
          <a:p>
            <a:endParaRPr 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r>
              <a:rPr lang="tr-TR" sz="3200" b="1" smtClean="0"/>
              <a:t>Proxy Destekli Firewall (Proxy Based Firewalls)</a:t>
            </a:r>
            <a:r>
              <a:rPr lang="tr-TR" sz="3200" smtClean="0"/>
              <a:t/>
            </a:r>
            <a:br>
              <a:rPr lang="tr-TR" sz="3200" smtClean="0"/>
            </a:br>
            <a:endParaRPr lang="tr-TR" sz="3200" smtClean="0"/>
          </a:p>
        </p:txBody>
      </p:sp>
      <p:sp>
        <p:nvSpPr>
          <p:cNvPr id="38915" name="Rectangle 3"/>
          <p:cNvSpPr>
            <a:spLocks noGrp="1"/>
          </p:cNvSpPr>
          <p:nvPr>
            <p:ph type="body" idx="1"/>
          </p:nvPr>
        </p:nvSpPr>
        <p:spPr/>
        <p:txBody>
          <a:bodyPr/>
          <a:lstStyle/>
          <a:p>
            <a:endParaRPr lang="tr-TR" dirty="0" smtClean="0"/>
          </a:p>
        </p:txBody>
      </p:sp>
      <p:pic>
        <p:nvPicPr>
          <p:cNvPr id="38916" name="Picture 4" descr="7"/>
          <p:cNvPicPr>
            <a:picLocks noChangeAspect="1" noChangeArrowheads="1"/>
          </p:cNvPicPr>
          <p:nvPr/>
        </p:nvPicPr>
        <p:blipFill>
          <a:blip r:embed="rId2" cstate="print"/>
          <a:srcRect/>
          <a:stretch>
            <a:fillRect/>
          </a:stretch>
        </p:blipFill>
        <p:spPr bwMode="auto">
          <a:xfrm>
            <a:off x="2484438" y="2564904"/>
            <a:ext cx="5434400" cy="309634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Neden_2</a:t>
            </a:r>
            <a:endParaRPr lang="tr-TR" dirty="0"/>
          </a:p>
        </p:txBody>
      </p:sp>
      <p:sp>
        <p:nvSpPr>
          <p:cNvPr id="3" name="2 İçerik Yer Tutucusu"/>
          <p:cNvSpPr>
            <a:spLocks noGrp="1"/>
          </p:cNvSpPr>
          <p:nvPr>
            <p:ph idx="1"/>
          </p:nvPr>
        </p:nvSpPr>
        <p:spPr/>
        <p:txBody>
          <a:bodyPr>
            <a:normAutofit fontScale="77500" lnSpcReduction="20000"/>
          </a:bodyPr>
          <a:lstStyle/>
          <a:p>
            <a:pPr algn="just"/>
            <a:r>
              <a:rPr lang="tr-TR" sz="3600" dirty="0" smtClean="0"/>
              <a:t>Sisteme kontrollü girişler: güvenlik duvarları ayrıca siteye erişim </a:t>
            </a:r>
            <a:r>
              <a:rPr lang="tr-TR" sz="3600" dirty="0" err="1" smtClean="0"/>
              <a:t>kontrolünüde</a:t>
            </a:r>
            <a:r>
              <a:rPr lang="tr-TR" sz="3600" dirty="0" smtClean="0"/>
              <a:t> sağlayabilirler. Örneğin  bazı </a:t>
            </a:r>
            <a:r>
              <a:rPr lang="tr-TR" sz="3600" dirty="0" err="1" smtClean="0"/>
              <a:t>hostlara</a:t>
            </a:r>
            <a:r>
              <a:rPr lang="tr-TR" sz="3600" dirty="0" smtClean="0"/>
              <a:t> dış ağdan erişim sağlanabilir,diğer </a:t>
            </a:r>
            <a:r>
              <a:rPr lang="tr-TR" sz="3600" dirty="0" err="1" smtClean="0"/>
              <a:t>hostlara</a:t>
            </a:r>
            <a:r>
              <a:rPr lang="tr-TR" sz="3600" dirty="0" smtClean="0"/>
              <a:t> ise istenmeyen erişimler yasaklanır.</a:t>
            </a:r>
          </a:p>
          <a:p>
            <a:r>
              <a:rPr lang="tr-TR" dirty="0" smtClean="0"/>
              <a:t>Mahremiyeti arttırmak: bazı siteler içerdikleri hayati bilgiler nedeniyle sık saldırılara uğrayabilirler. </a:t>
            </a:r>
          </a:p>
          <a:p>
            <a:r>
              <a:rPr lang="tr-TR" dirty="0" smtClean="0"/>
              <a:t>Ağ kullanımındaki girişlerin ve istatistiklerin tutulması</a:t>
            </a:r>
          </a:p>
          <a:p>
            <a:r>
              <a:rPr lang="tr-TR" dirty="0" smtClean="0"/>
              <a:t>Politikayı güçlendirmek: etkili olarak kullanıcılara ve servislere erişim </a:t>
            </a:r>
            <a:r>
              <a:rPr lang="tr-TR" dirty="0" err="1" smtClean="0"/>
              <a:t>kontorlu</a:t>
            </a:r>
            <a:r>
              <a:rPr lang="tr-TR" dirty="0" smtClean="0"/>
              <a:t> sağlar. Böylece güvenliğin sadece kullanıcılara bağlı olması yerine güvenlik duvarı tarafından güçlendirilmiş bir ağ erişim politikası belirlenmiş olunur.</a:t>
            </a:r>
            <a:endParaRPr lang="en-GB" dirty="0" smtClean="0"/>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Dolaylı neden:</a:t>
            </a:r>
            <a:endParaRPr lang="tr-TR" dirty="0"/>
          </a:p>
        </p:txBody>
      </p:sp>
      <p:sp>
        <p:nvSpPr>
          <p:cNvPr id="3" name="2 İçerik Yer Tutucusu"/>
          <p:cNvSpPr>
            <a:spLocks noGrp="1"/>
          </p:cNvSpPr>
          <p:nvPr>
            <p:ph idx="1"/>
          </p:nvPr>
        </p:nvSpPr>
        <p:spPr/>
        <p:txBody>
          <a:bodyPr>
            <a:normAutofit fontScale="85000" lnSpcReduction="10000"/>
          </a:bodyPr>
          <a:lstStyle/>
          <a:p>
            <a:pPr>
              <a:lnSpc>
                <a:spcPct val="90000"/>
              </a:lnSpc>
            </a:pPr>
            <a:r>
              <a:rPr lang="tr-TR" dirty="0" smtClean="0"/>
              <a:t>Internet'te dolaşırken kullanıcı bilgisayarına, bilgisayardan da sisteme virüs bulaşması.</a:t>
            </a:r>
          </a:p>
          <a:p>
            <a:pPr>
              <a:lnSpc>
                <a:spcPct val="90000"/>
              </a:lnSpc>
            </a:pPr>
            <a:r>
              <a:rPr lang="tr-TR" dirty="0" smtClean="0"/>
              <a:t>3. parti programlarla dosya paylaşımının yapılması ve </a:t>
            </a:r>
            <a:r>
              <a:rPr lang="tr-TR" dirty="0" err="1" smtClean="0"/>
              <a:t>band</a:t>
            </a:r>
            <a:r>
              <a:rPr lang="tr-TR" dirty="0" smtClean="0"/>
              <a:t> genişliğinin (internet </a:t>
            </a:r>
            <a:r>
              <a:rPr lang="tr-TR" dirty="0" err="1" smtClean="0"/>
              <a:t>veriyolu</a:t>
            </a:r>
            <a:r>
              <a:rPr lang="tr-TR" dirty="0" smtClean="0"/>
              <a:t> kapasitesinin) maksadı dışında kullanılması.</a:t>
            </a:r>
          </a:p>
          <a:p>
            <a:pPr>
              <a:lnSpc>
                <a:spcPct val="90000"/>
              </a:lnSpc>
            </a:pPr>
            <a:r>
              <a:rPr lang="tr-TR" dirty="0" smtClean="0"/>
              <a:t>Internet'te özellikle vakit kaybettirici bazı sitelere ulaşımın kurum içerisinde,kurum zamanında (mesai saatlerinde) yapılması.</a:t>
            </a:r>
          </a:p>
          <a:p>
            <a:pPr>
              <a:lnSpc>
                <a:spcPct val="90000"/>
              </a:lnSpc>
            </a:pPr>
            <a:r>
              <a:rPr lang="tr-TR" dirty="0" smtClean="0"/>
              <a:t>İçeriden yetkisiz kişilerin dışarıya bilgi göndermesi.</a:t>
            </a:r>
          </a:p>
          <a:p>
            <a:pPr>
              <a:lnSpc>
                <a:spcPct val="90000"/>
              </a:lnSpc>
            </a:pPr>
            <a:r>
              <a:rPr lang="tr-TR" dirty="0" smtClean="0"/>
              <a:t>Yetkisiz kullanıcıların Internet'te gezinmesi.</a:t>
            </a:r>
          </a:p>
          <a:p>
            <a:pPr>
              <a:lnSpc>
                <a:spcPct val="90000"/>
              </a:lnSpc>
            </a:pPr>
            <a:r>
              <a:rPr lang="tr-TR" dirty="0" smtClean="0"/>
              <a:t>Kendi kullandığımız sistemlerin diğer sistemlere zarar  vermesini engellemek.</a:t>
            </a:r>
          </a:p>
          <a:p>
            <a:endParaRPr lang="tr-T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KORUMA MEKANİZMALARI</a:t>
            </a:r>
            <a:endParaRPr lang="en-GB" dirty="0"/>
          </a:p>
        </p:txBody>
      </p:sp>
      <p:sp>
        <p:nvSpPr>
          <p:cNvPr id="3" name="Content Placeholder 2"/>
          <p:cNvSpPr>
            <a:spLocks noGrp="1"/>
          </p:cNvSpPr>
          <p:nvPr>
            <p:ph idx="1"/>
          </p:nvPr>
        </p:nvSpPr>
        <p:spPr>
          <a:xfrm>
            <a:off x="457200" y="2249424"/>
            <a:ext cx="8229600" cy="1323592"/>
          </a:xfrm>
        </p:spPr>
        <p:txBody>
          <a:bodyPr/>
          <a:lstStyle/>
          <a:p>
            <a:pPr>
              <a:buNone/>
            </a:pPr>
            <a:r>
              <a:rPr lang="tr-TR" dirty="0" smtClean="0"/>
              <a:t>Bir güvenlik duvarı mekanizmaları  OSI ağ modelinde kullanılacak katmana göre değişir.</a:t>
            </a:r>
          </a:p>
          <a:p>
            <a:pPr>
              <a:buNone/>
            </a:pPr>
            <a:endParaRPr lang="tr-TR" dirty="0" smtClean="0"/>
          </a:p>
          <a:p>
            <a:pPr>
              <a:buNone/>
            </a:pPr>
            <a:endParaRPr lang="tr-TR" dirty="0" smtClean="0"/>
          </a:p>
          <a:p>
            <a:pPr>
              <a:buNone/>
            </a:pPr>
            <a:endParaRPr lang="tr-TR" dirty="0" smtClean="0"/>
          </a:p>
          <a:p>
            <a:pPr>
              <a:buNone/>
            </a:pPr>
            <a:endParaRPr lang="en-GB" dirty="0"/>
          </a:p>
        </p:txBody>
      </p:sp>
      <p:pic>
        <p:nvPicPr>
          <p:cNvPr id="3078" name="Picture 6"/>
          <p:cNvPicPr>
            <a:picLocks noChangeAspect="1" noChangeArrowheads="1"/>
          </p:cNvPicPr>
          <p:nvPr/>
        </p:nvPicPr>
        <p:blipFill>
          <a:blip r:embed="rId2" cstate="print"/>
          <a:srcRect/>
          <a:stretch>
            <a:fillRect/>
          </a:stretch>
        </p:blipFill>
        <p:spPr bwMode="auto">
          <a:xfrm>
            <a:off x="815007" y="3284984"/>
            <a:ext cx="7429401"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FİREWALL MİMARİLERİ</a:t>
            </a:r>
            <a:endParaRPr lang="en-GB" dirty="0"/>
          </a:p>
        </p:txBody>
      </p:sp>
      <p:sp>
        <p:nvSpPr>
          <p:cNvPr id="3" name="Content Placeholder 2"/>
          <p:cNvSpPr>
            <a:spLocks noGrp="1"/>
          </p:cNvSpPr>
          <p:nvPr>
            <p:ph idx="1"/>
          </p:nvPr>
        </p:nvSpPr>
        <p:spPr/>
        <p:txBody>
          <a:bodyPr>
            <a:normAutofit fontScale="92500" lnSpcReduction="10000"/>
          </a:bodyPr>
          <a:lstStyle/>
          <a:p>
            <a:pPr fontAlgn="auto">
              <a:spcBef>
                <a:spcPts val="0"/>
              </a:spcBef>
              <a:spcAft>
                <a:spcPts val="0"/>
              </a:spcAft>
              <a:buNone/>
              <a:defRPr/>
            </a:pPr>
            <a:r>
              <a:rPr lang="tr-TR" sz="2000" b="1" dirty="0" smtClean="0"/>
              <a:t>Firewallar iki şekilde sınıflandırılabilir:</a:t>
            </a:r>
          </a:p>
          <a:p>
            <a:pPr fontAlgn="auto">
              <a:spcBef>
                <a:spcPts val="0"/>
              </a:spcBef>
              <a:spcAft>
                <a:spcPts val="0"/>
              </a:spcAft>
              <a:buNone/>
              <a:defRPr/>
            </a:pPr>
            <a:r>
              <a:rPr lang="tr-TR" sz="2000" b="1" dirty="0" smtClean="0"/>
              <a:t>1.</a:t>
            </a:r>
            <a:r>
              <a:rPr lang="tr-TR" sz="2000" dirty="0" smtClean="0"/>
              <a:t>Yapılarına göre firewallar.</a:t>
            </a:r>
          </a:p>
          <a:p>
            <a:pPr fontAlgn="auto">
              <a:spcBef>
                <a:spcPts val="0"/>
              </a:spcBef>
              <a:spcAft>
                <a:spcPts val="0"/>
              </a:spcAft>
              <a:buNone/>
              <a:defRPr/>
            </a:pPr>
            <a:r>
              <a:rPr lang="tr-TR" sz="2000" b="1" dirty="0" smtClean="0"/>
              <a:t>2.</a:t>
            </a:r>
            <a:r>
              <a:rPr lang="tr-TR" sz="2000" dirty="0" smtClean="0"/>
              <a:t>Mimarilerine göre firawallar.</a:t>
            </a:r>
          </a:p>
          <a:p>
            <a:pPr fontAlgn="auto">
              <a:spcBef>
                <a:spcPts val="0"/>
              </a:spcBef>
              <a:spcAft>
                <a:spcPts val="0"/>
              </a:spcAft>
              <a:defRPr/>
            </a:pPr>
            <a:endParaRPr lang="tr-TR" sz="2000" dirty="0" smtClean="0"/>
          </a:p>
          <a:p>
            <a:pPr fontAlgn="auto">
              <a:spcBef>
                <a:spcPts val="0"/>
              </a:spcBef>
              <a:spcAft>
                <a:spcPts val="0"/>
              </a:spcAft>
              <a:buNone/>
              <a:defRPr/>
            </a:pPr>
            <a:r>
              <a:rPr lang="tr-TR" sz="2000" b="1" dirty="0" smtClean="0">
                <a:solidFill>
                  <a:srgbClr val="FF0000"/>
                </a:solidFill>
              </a:rPr>
              <a:t>1-)Yapılarına Göre Firewallar</a:t>
            </a:r>
          </a:p>
          <a:p>
            <a:pPr fontAlgn="auto">
              <a:spcBef>
                <a:spcPts val="0"/>
              </a:spcBef>
              <a:spcAft>
                <a:spcPts val="0"/>
              </a:spcAft>
              <a:buNone/>
              <a:defRPr/>
            </a:pPr>
            <a:r>
              <a:rPr lang="tr-TR" sz="2000" b="1" dirty="0" smtClean="0"/>
              <a:t>    a)</a:t>
            </a:r>
            <a:r>
              <a:rPr lang="tr-TR" sz="2000" dirty="0" smtClean="0"/>
              <a:t>Donanımsal firewall</a:t>
            </a:r>
          </a:p>
          <a:p>
            <a:pPr fontAlgn="auto">
              <a:spcBef>
                <a:spcPts val="0"/>
              </a:spcBef>
              <a:spcAft>
                <a:spcPts val="0"/>
              </a:spcAft>
              <a:buNone/>
              <a:defRPr/>
            </a:pPr>
            <a:r>
              <a:rPr lang="tr-TR" sz="2000" b="1" dirty="0" smtClean="0"/>
              <a:t>    b)</a:t>
            </a:r>
            <a:r>
              <a:rPr lang="tr-TR" sz="2000" dirty="0" smtClean="0"/>
              <a:t>Yazılımsal firewall</a:t>
            </a:r>
          </a:p>
          <a:p>
            <a:pPr fontAlgn="auto">
              <a:spcBef>
                <a:spcPts val="0"/>
              </a:spcBef>
              <a:spcAft>
                <a:spcPts val="0"/>
              </a:spcAft>
              <a:defRPr/>
            </a:pPr>
            <a:endParaRPr lang="tr-TR" sz="2000" dirty="0" smtClean="0"/>
          </a:p>
          <a:p>
            <a:pPr fontAlgn="auto">
              <a:spcBef>
                <a:spcPts val="0"/>
              </a:spcBef>
              <a:spcAft>
                <a:spcPts val="0"/>
              </a:spcAft>
              <a:buNone/>
              <a:defRPr/>
            </a:pPr>
            <a:r>
              <a:rPr lang="tr-TR" sz="2000" b="1" dirty="0" smtClean="0">
                <a:solidFill>
                  <a:srgbClr val="FF0000"/>
                </a:solidFill>
              </a:rPr>
              <a:t>2-) Mimarilerine göre Firewall Çeşitleri</a:t>
            </a:r>
            <a:endParaRPr lang="tr-TR" sz="2000" dirty="0" smtClean="0">
              <a:solidFill>
                <a:srgbClr val="FF0000"/>
              </a:solidFill>
            </a:endParaRPr>
          </a:p>
          <a:p>
            <a:pPr fontAlgn="auto">
              <a:spcBef>
                <a:spcPts val="0"/>
              </a:spcBef>
              <a:spcAft>
                <a:spcPts val="0"/>
              </a:spcAft>
              <a:buNone/>
              <a:defRPr/>
            </a:pPr>
            <a:r>
              <a:rPr lang="tr-TR" sz="2000" dirty="0" smtClean="0"/>
              <a:t>       </a:t>
            </a:r>
            <a:r>
              <a:rPr lang="tr-TR" sz="2000" b="1" dirty="0" smtClean="0"/>
              <a:t>a) </a:t>
            </a:r>
            <a:r>
              <a:rPr lang="tr-TR" sz="2000" dirty="0" smtClean="0"/>
              <a:t>Statik</a:t>
            </a:r>
            <a:r>
              <a:rPr lang="tr-TR" sz="2000" b="1" dirty="0" smtClean="0"/>
              <a:t> </a:t>
            </a:r>
            <a:r>
              <a:rPr lang="tr-TR" sz="2000" dirty="0" smtClean="0"/>
              <a:t>Paket Filtreleme Firewall’ları</a:t>
            </a:r>
          </a:p>
          <a:p>
            <a:pPr lvl="1" fontAlgn="auto">
              <a:spcBef>
                <a:spcPts val="0"/>
              </a:spcBef>
              <a:spcAft>
                <a:spcPts val="0"/>
              </a:spcAft>
              <a:buNone/>
              <a:defRPr/>
            </a:pPr>
            <a:r>
              <a:rPr lang="tr-TR" sz="2000" i="1" dirty="0" smtClean="0">
                <a:solidFill>
                  <a:schemeClr val="tx1"/>
                </a:solidFill>
              </a:rPr>
              <a:t>    (ing. Packet Filtering)</a:t>
            </a:r>
            <a:endParaRPr lang="tr-TR" sz="2000" dirty="0" smtClean="0">
              <a:solidFill>
                <a:schemeClr val="tx1"/>
              </a:solidFill>
            </a:endParaRPr>
          </a:p>
          <a:p>
            <a:pPr fontAlgn="auto">
              <a:spcBef>
                <a:spcPts val="0"/>
              </a:spcBef>
              <a:spcAft>
                <a:spcPts val="0"/>
              </a:spcAft>
              <a:buNone/>
              <a:defRPr/>
            </a:pPr>
            <a:r>
              <a:rPr lang="tr-TR" sz="2000" dirty="0" smtClean="0"/>
              <a:t>       </a:t>
            </a:r>
            <a:r>
              <a:rPr lang="tr-TR" sz="2000" b="1" dirty="0" smtClean="0"/>
              <a:t>b) </a:t>
            </a:r>
            <a:r>
              <a:rPr lang="tr-TR" sz="2000" dirty="0" smtClean="0"/>
              <a:t>Dinamik Paket Filtreleme Firewall’ları(Durum Korumalı Paket  	Filtreleme)</a:t>
            </a:r>
            <a:r>
              <a:rPr lang="tr-TR" sz="2000" i="1" dirty="0" smtClean="0"/>
              <a:t> (ing. Stateful Packet Filtering)</a:t>
            </a:r>
            <a:endParaRPr lang="tr-TR" sz="2000" dirty="0" smtClean="0"/>
          </a:p>
          <a:p>
            <a:pPr lvl="1" fontAlgn="auto">
              <a:spcBef>
                <a:spcPts val="0"/>
              </a:spcBef>
              <a:spcAft>
                <a:spcPts val="0"/>
              </a:spcAft>
              <a:buNone/>
              <a:defRPr/>
            </a:pPr>
            <a:r>
              <a:rPr lang="tr-TR" sz="2000" i="1" dirty="0" smtClean="0">
                <a:solidFill>
                  <a:schemeClr val="tx1"/>
                </a:solidFill>
              </a:rPr>
              <a:t> </a:t>
            </a:r>
            <a:r>
              <a:rPr lang="tr-TR" sz="2000" b="1" dirty="0" smtClean="0">
                <a:solidFill>
                  <a:schemeClr val="tx1"/>
                </a:solidFill>
              </a:rPr>
              <a:t>c)</a:t>
            </a:r>
            <a:r>
              <a:rPr lang="tr-TR" sz="2000" dirty="0" smtClean="0">
                <a:solidFill>
                  <a:schemeClr val="tx1"/>
                </a:solidFill>
              </a:rPr>
              <a:t>Devre Düzeyi Vekil</a:t>
            </a:r>
          </a:p>
          <a:p>
            <a:pPr lvl="1" fontAlgn="auto">
              <a:spcBef>
                <a:spcPts val="0"/>
              </a:spcBef>
              <a:spcAft>
                <a:spcPts val="0"/>
              </a:spcAft>
              <a:buNone/>
              <a:defRPr/>
            </a:pPr>
            <a:r>
              <a:rPr lang="tr-TR" sz="2000" i="1" dirty="0" smtClean="0">
                <a:solidFill>
                  <a:schemeClr val="tx1"/>
                </a:solidFill>
              </a:rPr>
              <a:t>    (ing. Circuit Level Proxy)</a:t>
            </a:r>
            <a:endParaRPr lang="tr-TR" sz="2000" dirty="0" smtClean="0">
              <a:solidFill>
                <a:schemeClr val="tx1"/>
              </a:solidFill>
            </a:endParaRPr>
          </a:p>
          <a:p>
            <a:pPr fontAlgn="auto">
              <a:spcBef>
                <a:spcPts val="0"/>
              </a:spcBef>
              <a:spcAft>
                <a:spcPts val="0"/>
              </a:spcAft>
              <a:buNone/>
              <a:defRPr/>
            </a:pPr>
            <a:r>
              <a:rPr lang="tr-TR" sz="2000" dirty="0" smtClean="0"/>
              <a:t>       </a:t>
            </a:r>
            <a:r>
              <a:rPr lang="tr-TR" sz="2000" b="1" dirty="0" smtClean="0"/>
              <a:t>d)</a:t>
            </a:r>
            <a:r>
              <a:rPr lang="tr-TR" sz="2000" dirty="0" smtClean="0"/>
              <a:t>Uygulama Düzeyi Vekil</a:t>
            </a:r>
          </a:p>
          <a:p>
            <a:pPr marL="0" lvl="1" fontAlgn="auto">
              <a:spcBef>
                <a:spcPts val="0"/>
              </a:spcBef>
              <a:spcAft>
                <a:spcPts val="0"/>
              </a:spcAft>
              <a:buNone/>
              <a:defRPr/>
            </a:pPr>
            <a:r>
              <a:rPr lang="tr-TR" sz="2000" dirty="0" smtClean="0">
                <a:solidFill>
                  <a:schemeClr val="tx1"/>
                </a:solidFill>
              </a:rPr>
              <a:t>           </a:t>
            </a:r>
            <a:r>
              <a:rPr lang="tr-TR" sz="2000" i="1" dirty="0" smtClean="0">
                <a:solidFill>
                  <a:schemeClr val="tx1"/>
                </a:solidFill>
              </a:rPr>
              <a:t>(ing. Application Level Proxy)</a:t>
            </a:r>
            <a:endParaRPr lang="tr-TR" sz="2000" dirty="0" smtClean="0">
              <a:solidFill>
                <a:schemeClr val="tx1"/>
              </a:solidFill>
            </a:endParaRPr>
          </a:p>
          <a:p>
            <a:pPr>
              <a:buNone/>
            </a:pP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YAPILARINA GÖRE FİREWALL</a:t>
            </a:r>
            <a:endParaRPr lang="en-GB" dirty="0"/>
          </a:p>
        </p:txBody>
      </p:sp>
      <p:sp>
        <p:nvSpPr>
          <p:cNvPr id="3" name="Content Placeholder 2"/>
          <p:cNvSpPr>
            <a:spLocks noGrp="1"/>
          </p:cNvSpPr>
          <p:nvPr>
            <p:ph idx="1"/>
          </p:nvPr>
        </p:nvSpPr>
        <p:spPr>
          <a:xfrm>
            <a:off x="457200" y="2249424"/>
            <a:ext cx="8229600" cy="1899656"/>
          </a:xfrm>
        </p:spPr>
        <p:txBody>
          <a:bodyPr>
            <a:normAutofit fontScale="92500" lnSpcReduction="10000"/>
          </a:bodyPr>
          <a:lstStyle/>
          <a:p>
            <a:pPr>
              <a:buNone/>
            </a:pPr>
            <a:r>
              <a:rPr lang="tr-TR" b="1" dirty="0" smtClean="0">
                <a:latin typeface="Century Schoolbook"/>
              </a:rPr>
              <a:t>1. Donanımsal Firewall</a:t>
            </a:r>
            <a:endParaRPr lang="tr-TR" dirty="0" smtClean="0">
              <a:latin typeface="Century Schoolbook"/>
            </a:endParaRPr>
          </a:p>
          <a:p>
            <a:pPr>
              <a:buNone/>
            </a:pPr>
            <a:r>
              <a:rPr lang="tr-TR" dirty="0" smtClean="0"/>
              <a:t>    Donanımsal firewall’lar router, modem vb. donanıma entegre edilmiş firewall’lardır. Tipik olarak paket filtreleme yöntemini kullanırlar.</a:t>
            </a:r>
          </a:p>
          <a:p>
            <a:endParaRPr lang="tr-TR" dirty="0" smtClean="0">
              <a:latin typeface="Century Schoolbook"/>
            </a:endParaRPr>
          </a:p>
          <a:p>
            <a:endParaRPr lang="tr-TR" dirty="0" smtClean="0">
              <a:latin typeface="Century Schoolbook"/>
            </a:endParaRPr>
          </a:p>
          <a:p>
            <a:pPr>
              <a:buNone/>
            </a:pPr>
            <a:endParaRPr lang="en-GB" dirty="0"/>
          </a:p>
        </p:txBody>
      </p:sp>
      <p:pic>
        <p:nvPicPr>
          <p:cNvPr id="4" name="Picture 2" descr="C:\Users\Bahar Demiralp\Desktop\güvenlik duvarıı\1.jpg"/>
          <p:cNvPicPr>
            <a:picLocks noChangeAspect="1" noChangeArrowheads="1"/>
          </p:cNvPicPr>
          <p:nvPr/>
        </p:nvPicPr>
        <p:blipFill>
          <a:blip r:embed="rId2" cstate="print"/>
          <a:srcRect/>
          <a:stretch>
            <a:fillRect/>
          </a:stretch>
        </p:blipFill>
        <p:spPr bwMode="auto">
          <a:xfrm>
            <a:off x="1259632" y="4149080"/>
            <a:ext cx="5594945" cy="26757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YAPILARINA GÖRE FİREWALL</a:t>
            </a:r>
            <a:endParaRPr lang="en-GB" dirty="0"/>
          </a:p>
        </p:txBody>
      </p:sp>
      <p:sp>
        <p:nvSpPr>
          <p:cNvPr id="3" name="Content Placeholder 2"/>
          <p:cNvSpPr>
            <a:spLocks noGrp="1"/>
          </p:cNvSpPr>
          <p:nvPr>
            <p:ph idx="1"/>
          </p:nvPr>
        </p:nvSpPr>
        <p:spPr/>
        <p:txBody>
          <a:bodyPr>
            <a:normAutofit fontScale="70000" lnSpcReduction="20000"/>
          </a:bodyPr>
          <a:lstStyle/>
          <a:p>
            <a:pPr>
              <a:buNone/>
            </a:pPr>
            <a:r>
              <a:rPr lang="tr-TR" b="1" dirty="0" smtClean="0"/>
              <a:t>Donanımsal Firewall’ların Avantajları;</a:t>
            </a:r>
          </a:p>
          <a:p>
            <a:pPr>
              <a:buNone/>
            </a:pPr>
            <a:r>
              <a:rPr lang="tr-TR" dirty="0" smtClean="0"/>
              <a:t> </a:t>
            </a:r>
            <a:endParaRPr lang="tr-TR" dirty="0" smtClean="0">
              <a:solidFill>
                <a:srgbClr val="FF0000"/>
              </a:solidFill>
            </a:endParaRPr>
          </a:p>
          <a:p>
            <a:pPr>
              <a:buFont typeface="Wingdings" pitchFamily="2" charset="2"/>
              <a:buChar char="v"/>
            </a:pPr>
            <a:r>
              <a:rPr lang="tr-TR" dirty="0" smtClean="0">
                <a:solidFill>
                  <a:srgbClr val="FF0000"/>
                </a:solidFill>
              </a:rPr>
              <a:t> </a:t>
            </a:r>
            <a:r>
              <a:rPr lang="tr-TR" dirty="0" smtClean="0"/>
              <a:t>Tek bir firewall tüm ağınızı, dolayısıyla ağınızdaki bütün bilgisayarları korur.</a:t>
            </a:r>
          </a:p>
          <a:p>
            <a:endParaRPr lang="tr-TR" dirty="0" smtClean="0">
              <a:solidFill>
                <a:srgbClr val="FF0000"/>
              </a:solidFill>
            </a:endParaRPr>
          </a:p>
          <a:p>
            <a:pPr>
              <a:buFont typeface="Wingdings" pitchFamily="2" charset="2"/>
              <a:buChar char="v"/>
            </a:pPr>
            <a:r>
              <a:rPr lang="tr-TR" dirty="0" smtClean="0">
                <a:solidFill>
                  <a:srgbClr val="FF0000"/>
                </a:solidFill>
              </a:rPr>
              <a:t> </a:t>
            </a:r>
            <a:r>
              <a:rPr lang="tr-TR" dirty="0" smtClean="0"/>
              <a:t>Bilgisayarınızda çalışmadığı için yani çevresel donanım olduğu için sisteminizin performansını ve hızını etkilemezler.</a:t>
            </a:r>
          </a:p>
          <a:p>
            <a:endParaRPr lang="tr-TR" dirty="0" smtClean="0"/>
          </a:p>
          <a:p>
            <a:pPr>
              <a:buFont typeface="Wingdings" pitchFamily="2" charset="2"/>
              <a:buChar char="v"/>
            </a:pPr>
            <a:r>
              <a:rPr lang="tr-TR" dirty="0" smtClean="0">
                <a:solidFill>
                  <a:srgbClr val="FF0000"/>
                </a:solidFill>
              </a:rPr>
              <a:t> </a:t>
            </a:r>
            <a:r>
              <a:rPr lang="tr-TR" dirty="0" smtClean="0"/>
              <a:t>Donanımsal firewall’lar geniş bant kullanan kurumlar için daha verimlidir.</a:t>
            </a:r>
          </a:p>
          <a:p>
            <a:endParaRPr lang="tr-TR" dirty="0" smtClean="0"/>
          </a:p>
          <a:p>
            <a:pPr>
              <a:buFont typeface="Wingdings" pitchFamily="2" charset="2"/>
              <a:buChar char="v"/>
            </a:pPr>
            <a:r>
              <a:rPr lang="tr-TR" dirty="0" smtClean="0">
                <a:solidFill>
                  <a:srgbClr val="FF0000"/>
                </a:solidFill>
              </a:rPr>
              <a:t> </a:t>
            </a:r>
            <a:r>
              <a:rPr lang="tr-TR" dirty="0" smtClean="0"/>
              <a:t>Bir kurum için her bir bilgisayara tek tek lisanslı firewall almaktansa bir tane donanımsal firewall kullanmak maliyeti önemli ölçüde düşürür.</a:t>
            </a:r>
          </a:p>
          <a:p>
            <a:endParaRPr lang="tr-TR" dirty="0" smtClean="0">
              <a:latin typeface="Century Schoolbook"/>
            </a:endParaRPr>
          </a:p>
          <a:p>
            <a:pPr>
              <a:buNone/>
            </a:pP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YAPILARINA GÖRE FİREWALL</a:t>
            </a:r>
            <a:endParaRPr lang="en-GB" dirty="0"/>
          </a:p>
        </p:txBody>
      </p:sp>
      <p:sp>
        <p:nvSpPr>
          <p:cNvPr id="3" name="Content Placeholder 2"/>
          <p:cNvSpPr>
            <a:spLocks noGrp="1"/>
          </p:cNvSpPr>
          <p:nvPr>
            <p:ph idx="1"/>
          </p:nvPr>
        </p:nvSpPr>
        <p:spPr/>
        <p:txBody>
          <a:bodyPr>
            <a:normAutofit fontScale="70000" lnSpcReduction="20000"/>
          </a:bodyPr>
          <a:lstStyle/>
          <a:p>
            <a:pPr>
              <a:buNone/>
            </a:pPr>
            <a:r>
              <a:rPr lang="tr-TR" b="1" dirty="0" smtClean="0"/>
              <a:t>Donanımsal Firewall’ların Dezavantajları;</a:t>
            </a:r>
          </a:p>
          <a:p>
            <a:endParaRPr lang="tr-TR" b="1" dirty="0" smtClean="0">
              <a:solidFill>
                <a:srgbClr val="000000"/>
              </a:solidFill>
            </a:endParaRPr>
          </a:p>
          <a:p>
            <a:pPr>
              <a:buFont typeface="Wingdings" pitchFamily="2" charset="2"/>
              <a:buChar char="v"/>
            </a:pPr>
            <a:r>
              <a:rPr lang="tr-TR" b="1" dirty="0" smtClean="0">
                <a:solidFill>
                  <a:srgbClr val="FF0000"/>
                </a:solidFill>
              </a:rPr>
              <a:t> </a:t>
            </a:r>
            <a:r>
              <a:rPr lang="tr-TR" dirty="0" smtClean="0"/>
              <a:t>Kullanım alanlarına ve tiplerine göre oldukça pahalı olabilirler.</a:t>
            </a:r>
          </a:p>
          <a:p>
            <a:endParaRPr lang="tr-TR" dirty="0" smtClean="0"/>
          </a:p>
          <a:p>
            <a:pPr>
              <a:buFont typeface="Wingdings" pitchFamily="2" charset="2"/>
              <a:buChar char="v"/>
            </a:pPr>
            <a:r>
              <a:rPr lang="tr-TR" b="1" dirty="0" smtClean="0">
                <a:solidFill>
                  <a:srgbClr val="FF0000"/>
                </a:solidFill>
              </a:rPr>
              <a:t> </a:t>
            </a:r>
            <a:r>
              <a:rPr lang="tr-TR" dirty="0" smtClean="0"/>
              <a:t> Özellikle yeni kullanıcılar için donanımsal firewall ayarlarını yapmak oldukça zor olabilir.</a:t>
            </a:r>
          </a:p>
          <a:p>
            <a:endParaRPr lang="tr-TR" dirty="0" smtClean="0"/>
          </a:p>
          <a:p>
            <a:pPr>
              <a:buFont typeface="Wingdings" pitchFamily="2" charset="2"/>
              <a:buChar char="v"/>
            </a:pPr>
            <a:r>
              <a:rPr lang="tr-TR" b="1" dirty="0" smtClean="0">
                <a:solidFill>
                  <a:srgbClr val="FF0000"/>
                </a:solidFill>
              </a:rPr>
              <a:t> </a:t>
            </a:r>
            <a:r>
              <a:rPr lang="tr-TR" dirty="0" smtClean="0"/>
              <a:t>Donanımsal firewall’lar ağınızdan çıkan veriyi güvenli olarak nitelendirdikleri için, ağınızda bulunan zararlı bir yazılımın internete bağlanmasına müsaade ederler.</a:t>
            </a:r>
          </a:p>
          <a:p>
            <a:endParaRPr lang="tr-TR" dirty="0" smtClean="0"/>
          </a:p>
          <a:p>
            <a:pPr>
              <a:buFont typeface="Wingdings" pitchFamily="2" charset="2"/>
              <a:buChar char="v"/>
            </a:pPr>
            <a:r>
              <a:rPr lang="tr-TR" b="1" dirty="0" smtClean="0">
                <a:solidFill>
                  <a:srgbClr val="FF0000"/>
                </a:solidFill>
              </a:rPr>
              <a:t> </a:t>
            </a:r>
            <a:r>
              <a:rPr lang="tr-TR" dirty="0" smtClean="0">
                <a:solidFill>
                  <a:srgbClr val="FF0000"/>
                </a:solidFill>
              </a:rPr>
              <a:t> </a:t>
            </a:r>
            <a:r>
              <a:rPr lang="tr-TR" dirty="0" smtClean="0"/>
              <a:t>Donanımsal firewall’lar,yazılımsal firewall’lar gibi zararlı yazılımları (virüs, kurtçuk vb.) kolayca devre dışı bırakamazlar.</a:t>
            </a:r>
          </a:p>
          <a:p>
            <a:pPr>
              <a:buNone/>
            </a:pP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1107</Words>
  <Application>Microsoft Office PowerPoint</Application>
  <PresentationFormat>Ekran Gösterisi (4:3)</PresentationFormat>
  <Paragraphs>113</Paragraphs>
  <Slides>20</Slides>
  <Notes>0</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Ofis Teması</vt:lpstr>
      <vt:lpstr>Firewall-Güvenlik Duvarı</vt:lpstr>
      <vt:lpstr>Neden_1</vt:lpstr>
      <vt:lpstr>Neden_2</vt:lpstr>
      <vt:lpstr>Dolaylı neden:</vt:lpstr>
      <vt:lpstr>KORUMA MEKANİZMALARI</vt:lpstr>
      <vt:lpstr>FİREWALL MİMARİLERİ</vt:lpstr>
      <vt:lpstr>YAPILARINA GÖRE FİREWALL</vt:lpstr>
      <vt:lpstr>YAPILARINA GÖRE FİREWALL</vt:lpstr>
      <vt:lpstr>YAPILARINA GÖRE FİREWALL</vt:lpstr>
      <vt:lpstr>YAPILARINA GÖRE FİREWALL</vt:lpstr>
      <vt:lpstr>Slayt 11</vt:lpstr>
      <vt:lpstr>Slayt 12</vt:lpstr>
      <vt:lpstr>Mimariye Göre:</vt:lpstr>
      <vt:lpstr>Statik Paket Filtre Firewall</vt:lpstr>
      <vt:lpstr>Slayt 15</vt:lpstr>
      <vt:lpstr>Dinamik Paket Filtre Firewall (Durum Denetimli Firewallar – Stateful Inspection) </vt:lpstr>
      <vt:lpstr> </vt:lpstr>
      <vt:lpstr>3- Devre Seviyesi Firewall (Circuit Level Firewalls) </vt:lpstr>
      <vt:lpstr>Slayt 19</vt:lpstr>
      <vt:lpstr>Proxy Destekli Firewall (Proxy Based Firewalls)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Firewall-Güvenlik Duvarı</dc:title>
  <dc:creator>onur</dc:creator>
  <cp:lastModifiedBy>ogok</cp:lastModifiedBy>
  <cp:revision>13</cp:revision>
  <dcterms:created xsi:type="dcterms:W3CDTF">2014-04-07T22:00:30Z</dcterms:created>
  <dcterms:modified xsi:type="dcterms:W3CDTF">2016-04-20T21:22:20Z</dcterms:modified>
</cp:coreProperties>
</file>