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70" r:id="rId5"/>
    <p:sldId id="271" r:id="rId6"/>
    <p:sldId id="272" r:id="rId7"/>
    <p:sldId id="261" r:id="rId8"/>
    <p:sldId id="258" r:id="rId9"/>
    <p:sldId id="257" r:id="rId10"/>
    <p:sldId id="273" r:id="rId11"/>
    <p:sldId id="274" r:id="rId12"/>
    <p:sldId id="275" r:id="rId1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21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1C9DDE02-E6E5-4789-9E6F-200A09EAA1FB}" type="datetimeFigureOut">
              <a:rPr lang="tr-TR" smtClean="0"/>
              <a:pPr/>
              <a:t>5.5.2016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A18FB8D-7E70-4CDE-888D-343B54804876}"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1C9DDE02-E6E5-4789-9E6F-200A09EAA1FB}" type="datetimeFigureOut">
              <a:rPr lang="tr-TR" smtClean="0"/>
              <a:pPr/>
              <a:t>5.5.2016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A18FB8D-7E70-4CDE-888D-343B54804876}"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1C9DDE02-E6E5-4789-9E6F-200A09EAA1FB}" type="datetimeFigureOut">
              <a:rPr lang="tr-TR" smtClean="0"/>
              <a:pPr/>
              <a:t>5.5.2016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A18FB8D-7E70-4CDE-888D-343B54804876}"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1C9DDE02-E6E5-4789-9E6F-200A09EAA1FB}" type="datetimeFigureOut">
              <a:rPr lang="tr-TR" smtClean="0"/>
              <a:pPr/>
              <a:t>5.5.2016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A18FB8D-7E70-4CDE-888D-343B54804876}"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1C9DDE02-E6E5-4789-9E6F-200A09EAA1FB}" type="datetimeFigureOut">
              <a:rPr lang="tr-TR" smtClean="0"/>
              <a:pPr/>
              <a:t>5.5.2016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A18FB8D-7E70-4CDE-888D-343B54804876}"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1C9DDE02-E6E5-4789-9E6F-200A09EAA1FB}" type="datetimeFigureOut">
              <a:rPr lang="tr-TR" smtClean="0"/>
              <a:pPr/>
              <a:t>5.5.2016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A18FB8D-7E70-4CDE-888D-343B54804876}"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1C9DDE02-E6E5-4789-9E6F-200A09EAA1FB}" type="datetimeFigureOut">
              <a:rPr lang="tr-TR" smtClean="0"/>
              <a:pPr/>
              <a:t>5.5.2016</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EA18FB8D-7E70-4CDE-888D-343B54804876}"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1C9DDE02-E6E5-4789-9E6F-200A09EAA1FB}" type="datetimeFigureOut">
              <a:rPr lang="tr-TR" smtClean="0"/>
              <a:pPr/>
              <a:t>5.5.2016</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EA18FB8D-7E70-4CDE-888D-343B54804876}"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1C9DDE02-E6E5-4789-9E6F-200A09EAA1FB}" type="datetimeFigureOut">
              <a:rPr lang="tr-TR" smtClean="0"/>
              <a:pPr/>
              <a:t>5.5.2016</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EA18FB8D-7E70-4CDE-888D-343B54804876}"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1C9DDE02-E6E5-4789-9E6F-200A09EAA1FB}" type="datetimeFigureOut">
              <a:rPr lang="tr-TR" smtClean="0"/>
              <a:pPr/>
              <a:t>5.5.2016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A18FB8D-7E70-4CDE-888D-343B54804876}"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1C9DDE02-E6E5-4789-9E6F-200A09EAA1FB}" type="datetimeFigureOut">
              <a:rPr lang="tr-TR" smtClean="0"/>
              <a:pPr/>
              <a:t>5.5.2016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A18FB8D-7E70-4CDE-888D-343B54804876}"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9DDE02-E6E5-4789-9E6F-200A09EAA1FB}" type="datetimeFigureOut">
              <a:rPr lang="tr-TR" smtClean="0"/>
              <a:pPr/>
              <a:t>5.5.2016</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8FB8D-7E70-4CDE-888D-343B54804876}"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Firewall Mimarisi ve Bileşenler</a:t>
            </a:r>
            <a:endParaRPr lang="tr-TR" dirty="0"/>
          </a:p>
        </p:txBody>
      </p:sp>
      <p:sp>
        <p:nvSpPr>
          <p:cNvPr id="3" name="2 İçerik Yer Tutucusu"/>
          <p:cNvSpPr>
            <a:spLocks noGrp="1"/>
          </p:cNvSpPr>
          <p:nvPr>
            <p:ph idx="1"/>
          </p:nvPr>
        </p:nvSpPr>
        <p:spPr/>
        <p:txBody>
          <a:bodyPr>
            <a:normAutofit fontScale="92500" lnSpcReduction="20000"/>
          </a:bodyPr>
          <a:lstStyle/>
          <a:p>
            <a:r>
              <a:rPr lang="tr-TR" dirty="0" smtClean="0"/>
              <a:t>NAT (Network </a:t>
            </a:r>
            <a:r>
              <a:rPr lang="tr-TR" dirty="0" err="1" smtClean="0"/>
              <a:t>Address</a:t>
            </a:r>
            <a:r>
              <a:rPr lang="tr-TR" dirty="0" smtClean="0"/>
              <a:t> </a:t>
            </a:r>
            <a:r>
              <a:rPr lang="tr-TR" dirty="0" err="1" smtClean="0"/>
              <a:t>Translation</a:t>
            </a:r>
            <a:r>
              <a:rPr lang="tr-TR" dirty="0" smtClean="0"/>
              <a:t>):</a:t>
            </a:r>
          </a:p>
          <a:p>
            <a:r>
              <a:rPr lang="tr-TR" dirty="0" smtClean="0"/>
              <a:t>DMZ (Silahtan Arındırılmış Bölge): </a:t>
            </a:r>
          </a:p>
          <a:p>
            <a:r>
              <a:rPr lang="tr-TR" dirty="0" smtClean="0"/>
              <a:t>Proxy:</a:t>
            </a:r>
          </a:p>
          <a:p>
            <a:r>
              <a:rPr lang="tr-TR" dirty="0" smtClean="0"/>
              <a:t>Paket Filtreleme: </a:t>
            </a:r>
          </a:p>
          <a:p>
            <a:r>
              <a:rPr lang="tr-TR" dirty="0" smtClean="0"/>
              <a:t>Dinamik (</a:t>
            </a:r>
            <a:r>
              <a:rPr lang="tr-TR" dirty="0" err="1" smtClean="0"/>
              <a:t>Stateful</a:t>
            </a:r>
            <a:r>
              <a:rPr lang="tr-TR" dirty="0" smtClean="0"/>
              <a:t>) Filtreleme: </a:t>
            </a:r>
          </a:p>
          <a:p>
            <a:r>
              <a:rPr lang="tr-TR" dirty="0" smtClean="0"/>
              <a:t>İçerik Filtreleme (</a:t>
            </a:r>
            <a:r>
              <a:rPr lang="tr-TR" dirty="0" err="1" smtClean="0"/>
              <a:t>content</a:t>
            </a:r>
            <a:r>
              <a:rPr lang="tr-TR" dirty="0" smtClean="0"/>
              <a:t> </a:t>
            </a:r>
            <a:r>
              <a:rPr lang="tr-TR" dirty="0" err="1" smtClean="0"/>
              <a:t>filtering</a:t>
            </a:r>
            <a:r>
              <a:rPr lang="tr-TR" dirty="0" smtClean="0"/>
              <a:t>): </a:t>
            </a:r>
          </a:p>
          <a:p>
            <a:r>
              <a:rPr lang="tr-TR" dirty="0" smtClean="0"/>
              <a:t>VPN:</a:t>
            </a:r>
          </a:p>
          <a:p>
            <a:r>
              <a:rPr lang="tr-TR" dirty="0" smtClean="0"/>
              <a:t>Saldırı Tespiti (ID):</a:t>
            </a:r>
          </a:p>
          <a:p>
            <a:r>
              <a:rPr lang="tr-TR" dirty="0" err="1" smtClean="0"/>
              <a:t>Loglama</a:t>
            </a:r>
            <a:r>
              <a:rPr lang="tr-TR" dirty="0" smtClean="0"/>
              <a:t> ve Raporlama:</a:t>
            </a:r>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 Paket Filtreleme:</a:t>
            </a:r>
            <a:endParaRPr lang="tr-TR" dirty="0"/>
          </a:p>
        </p:txBody>
      </p:sp>
      <p:sp>
        <p:nvSpPr>
          <p:cNvPr id="3" name="2 İçerik Yer Tutucusu"/>
          <p:cNvSpPr>
            <a:spLocks noGrp="1"/>
          </p:cNvSpPr>
          <p:nvPr>
            <p:ph idx="1"/>
          </p:nvPr>
        </p:nvSpPr>
        <p:spPr/>
        <p:txBody>
          <a:bodyPr>
            <a:normAutofit fontScale="70000" lnSpcReduction="20000"/>
          </a:bodyPr>
          <a:lstStyle/>
          <a:p>
            <a:r>
              <a:rPr lang="tr-TR" dirty="0" smtClean="0"/>
              <a:t>En basit güvenlik duvarıdır. </a:t>
            </a:r>
            <a:r>
              <a:rPr lang="tr-TR" dirty="0" err="1" smtClean="0"/>
              <a:t>Router</a:t>
            </a:r>
            <a:r>
              <a:rPr lang="tr-TR" dirty="0" smtClean="0"/>
              <a:t>, modem gibi cihazlarla birlikte gelir. Erişim listelerinin (</a:t>
            </a:r>
            <a:r>
              <a:rPr lang="tr-TR" dirty="0" err="1" smtClean="0"/>
              <a:t>access</a:t>
            </a:r>
            <a:r>
              <a:rPr lang="tr-TR" dirty="0" smtClean="0"/>
              <a:t> </a:t>
            </a:r>
            <a:r>
              <a:rPr lang="tr-TR" dirty="0" err="1" smtClean="0"/>
              <a:t>list</a:t>
            </a:r>
            <a:r>
              <a:rPr lang="tr-TR" dirty="0" smtClean="0"/>
              <a:t>) kullandıkları yöntemdir.</a:t>
            </a:r>
          </a:p>
          <a:p>
            <a:r>
              <a:rPr lang="tr-TR" dirty="0" smtClean="0"/>
              <a:t> Bu yöntemle güvenlik duvarından geçen her üçüncü seviye (IP, IPX ..vb) paketine bakılır ve ancak belli şartlara uyarsa bu paketin geçişine izin verilir.</a:t>
            </a:r>
          </a:p>
          <a:p>
            <a:r>
              <a:rPr lang="tr-TR" dirty="0" smtClean="0"/>
              <a:t> Paket filtreleme, güvenlik duvarının her fiziksel bağlantısı üzerinde ayrı ayrı ve yöne bağlı (dışarıya çıkış, içeriye giriş) olarak uygulanabilir. Uygulamaların bağlantı için kullandıkları </a:t>
            </a:r>
            <a:r>
              <a:rPr lang="tr-TR" dirty="0" err="1" smtClean="0"/>
              <a:t>portlar</a:t>
            </a:r>
            <a:r>
              <a:rPr lang="tr-TR" dirty="0" smtClean="0"/>
              <a:t> baz alınarak hangi ağların veya kişilerin ne zaman bu uygulamalarla bağlantı kurabileceği belirlenebilir.</a:t>
            </a:r>
          </a:p>
          <a:p>
            <a:r>
              <a:rPr lang="tr-TR" dirty="0" smtClean="0"/>
              <a:t> Paket filtrelemede birim zamanda tek bir pakete bakıldığı ve önceki paketler hakkında bir bilgiye sahip olunmadığı için bu yöntemin çeşitli zayıflıkları bulunmaktadır .</a:t>
            </a:r>
            <a:endParaRPr lang="tr-T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Dinamik (</a:t>
            </a:r>
            <a:r>
              <a:rPr lang="tr-TR" dirty="0" err="1" smtClean="0"/>
              <a:t>Stateful</a:t>
            </a:r>
            <a:r>
              <a:rPr lang="tr-TR" dirty="0" smtClean="0"/>
              <a:t>) Filtreleme:</a:t>
            </a:r>
            <a:endParaRPr lang="tr-TR" dirty="0"/>
          </a:p>
        </p:txBody>
      </p:sp>
      <p:sp>
        <p:nvSpPr>
          <p:cNvPr id="3" name="2 İçerik Yer Tutucusu"/>
          <p:cNvSpPr>
            <a:spLocks noGrp="1"/>
          </p:cNvSpPr>
          <p:nvPr>
            <p:ph idx="1"/>
          </p:nvPr>
        </p:nvSpPr>
        <p:spPr/>
        <p:txBody>
          <a:bodyPr>
            <a:normAutofit fontScale="85000" lnSpcReduction="10000"/>
          </a:bodyPr>
          <a:lstStyle/>
          <a:p>
            <a:r>
              <a:rPr lang="tr-TR" dirty="0" smtClean="0"/>
              <a:t>Paket filtrelemeden farkı, paketin sırf protokolüne bakarak karar verilmesi yerine, güvenlik duvarının bir bağlantıyı hangi tarafın başlattığını takip etmesi ve çift yönlü paket geçişlerine buna göre karar vermesidir. </a:t>
            </a:r>
          </a:p>
          <a:p>
            <a:r>
              <a:rPr lang="tr-TR" dirty="0" smtClean="0"/>
              <a:t>Her bağlantı için durum bilgisi tablolarda tutulduğu için paket filtrelemedeki zayıflıklar bulunmamaktadır. Dezavantajı ise dinamik filtrelemenin çok daha fazla işlemci gücüne ve belleğe ihtiyaç duymasıdır. Özellikle bağlantı(</a:t>
            </a:r>
            <a:r>
              <a:rPr lang="tr-TR" dirty="0" err="1" smtClean="0"/>
              <a:t>connection</a:t>
            </a:r>
            <a:r>
              <a:rPr lang="tr-TR" dirty="0" smtClean="0"/>
              <a:t>) sayısı arttıkça işlem ihtiyacı da artacaktır. </a:t>
            </a:r>
            <a:endParaRPr lang="tr-T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fontScale="85000" lnSpcReduction="20000"/>
          </a:bodyPr>
          <a:lstStyle/>
          <a:p>
            <a:r>
              <a:rPr lang="tr-TR" dirty="0" smtClean="0"/>
              <a:t>İçerik Filtreleme (</a:t>
            </a:r>
            <a:r>
              <a:rPr lang="tr-TR" dirty="0" err="1" smtClean="0"/>
              <a:t>content</a:t>
            </a:r>
            <a:r>
              <a:rPr lang="tr-TR" dirty="0" smtClean="0"/>
              <a:t> </a:t>
            </a:r>
            <a:r>
              <a:rPr lang="tr-TR" dirty="0" err="1" smtClean="0"/>
              <a:t>filtering</a:t>
            </a:r>
            <a:r>
              <a:rPr lang="tr-TR" dirty="0" smtClean="0"/>
              <a:t>):Çeşitli yazılımlarla ulaşılmak istenen web sayfalarını, gelen e-posta’ları filtrelemeye yarayan sistemlerdir.</a:t>
            </a:r>
          </a:p>
          <a:p>
            <a:pPr>
              <a:buNone/>
            </a:pPr>
            <a:endParaRPr lang="tr-TR" dirty="0" smtClean="0"/>
          </a:p>
          <a:p>
            <a:r>
              <a:rPr lang="tr-TR" dirty="0" err="1" smtClean="0"/>
              <a:t>Loglama</a:t>
            </a:r>
            <a:r>
              <a:rPr lang="tr-TR" dirty="0" smtClean="0"/>
              <a:t> ve Raporlama: Kayıtlama (</a:t>
            </a:r>
            <a:r>
              <a:rPr lang="tr-TR" dirty="0" err="1" smtClean="0"/>
              <a:t>log</a:t>
            </a:r>
            <a:r>
              <a:rPr lang="tr-TR" dirty="0" smtClean="0"/>
              <a:t>) ve etkinlik raporları birçok güvenlik duvarı tarafından sağlanmaktadır. Bu kayıtlar çok detaylı ve çok fazla veri içerebilmektedir. Bazı güvenlik duvarları bu </a:t>
            </a:r>
            <a:r>
              <a:rPr lang="tr-TR" dirty="0" err="1" smtClean="0"/>
              <a:t>logların</a:t>
            </a:r>
            <a:r>
              <a:rPr lang="tr-TR" dirty="0" smtClean="0"/>
              <a:t> incelenmesini kolaylaştırmak için çeşitli analiz ve raporlama servisleri sunmaktadır. Kayıtlar sistemlerin zayıflıklarının ve saldırıların belirlenmesinde işe yaramaktadır.</a:t>
            </a:r>
            <a:endParaRPr lang="tr-T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142844" y="0"/>
            <a:ext cx="8786874" cy="2677656"/>
          </a:xfrm>
          <a:prstGeom prst="rect">
            <a:avLst/>
          </a:prstGeom>
          <a:noFill/>
        </p:spPr>
        <p:txBody>
          <a:bodyPr wrap="square" rtlCol="0">
            <a:spAutoFit/>
          </a:bodyPr>
          <a:lstStyle/>
          <a:p>
            <a:endParaRPr lang="tr-TR" sz="2400" dirty="0" smtClean="0">
              <a:solidFill>
                <a:srgbClr val="FF0000"/>
              </a:solidFill>
              <a:latin typeface="+mn-lt"/>
            </a:endParaRPr>
          </a:p>
          <a:p>
            <a:r>
              <a:rPr lang="tr-TR" sz="2400" b="1" i="1" dirty="0" smtClean="0"/>
              <a:t>NAT (Network Address Translation):</a:t>
            </a:r>
          </a:p>
          <a:p>
            <a:r>
              <a:rPr lang="tr-TR" sz="2400" i="1" dirty="0" smtClean="0"/>
              <a:t> </a:t>
            </a:r>
            <a:r>
              <a:rPr lang="tr-TR" sz="2400" dirty="0" smtClean="0"/>
              <a:t>İç ağda internete çıkamayacak özel ip şemaları (10.0.0.0/8, 192.168.0.0/16 vb) tanımlanır ve dış bağlantılarda NAT sunucusunun reel ip’si kullanılarak iç ağ konusunda saldırganın bilgi sağlaması engellenir. Güvenlik için artıları olmakla beraber, NAT çoğunlukla adres yönetimi için kullanılmaktadır.</a:t>
            </a:r>
            <a:endParaRPr lang="tr-TR" sz="2400" dirty="0">
              <a:solidFill>
                <a:srgbClr val="FF0000"/>
              </a:solidFill>
              <a:latin typeface="+mn-lt"/>
            </a:endParaRPr>
          </a:p>
        </p:txBody>
      </p:sp>
      <p:pic>
        <p:nvPicPr>
          <p:cNvPr id="34818" name="Picture 2" descr="C:\Users\Bahar Demiralp\Desktop\nat.png"/>
          <p:cNvPicPr>
            <a:picLocks noChangeAspect="1" noChangeArrowheads="1"/>
          </p:cNvPicPr>
          <p:nvPr/>
        </p:nvPicPr>
        <p:blipFill>
          <a:blip r:embed="rId2" cstate="print"/>
          <a:srcRect/>
          <a:stretch>
            <a:fillRect/>
          </a:stretch>
        </p:blipFill>
        <p:spPr bwMode="auto">
          <a:xfrm>
            <a:off x="285720" y="3500438"/>
            <a:ext cx="7358114" cy="2971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NAT örnek</a:t>
            </a:r>
            <a:endParaRPr lang="tr-TR" dirty="0"/>
          </a:p>
        </p:txBody>
      </p:sp>
      <p:sp>
        <p:nvSpPr>
          <p:cNvPr id="3" name="2 İçerik Yer Tutucusu"/>
          <p:cNvSpPr>
            <a:spLocks noGrp="1"/>
          </p:cNvSpPr>
          <p:nvPr>
            <p:ph idx="1"/>
          </p:nvPr>
        </p:nvSpPr>
        <p:spPr/>
        <p:txBody>
          <a:bodyPr>
            <a:normAutofit fontScale="70000" lnSpcReduction="20000"/>
          </a:bodyPr>
          <a:lstStyle/>
          <a:p>
            <a:r>
              <a:rPr lang="tr-TR" dirty="0" smtClean="0"/>
              <a:t>IP adreslerinin yetersiz kalması yüzünden iç ve dış ağlarda IP ayrımına gidilmiştir. Bu sayede global (internet IP' si) </a:t>
            </a:r>
            <a:r>
              <a:rPr lang="tr-TR" dirty="0" err="1" smtClean="0"/>
              <a:t>public</a:t>
            </a:r>
            <a:r>
              <a:rPr lang="tr-TR" dirty="0" smtClean="0"/>
              <a:t>(iç ağ olarak) adlandırılır. NAT </a:t>
            </a:r>
            <a:r>
              <a:rPr lang="tr-TR" dirty="0" err="1" smtClean="0"/>
              <a:t>public</a:t>
            </a:r>
            <a:r>
              <a:rPr lang="tr-TR" dirty="0" smtClean="0"/>
              <a:t> IP adreslerinin global adreslere taşıyan adres çevrimi yapan protokoldür.</a:t>
            </a:r>
            <a:br>
              <a:rPr lang="tr-TR" dirty="0" smtClean="0"/>
            </a:br>
            <a:endParaRPr lang="tr-TR" dirty="0" smtClean="0"/>
          </a:p>
          <a:p>
            <a:r>
              <a:rPr lang="tr-TR" b="1" dirty="0" smtClean="0"/>
              <a:t>NAT' </a:t>
            </a:r>
            <a:r>
              <a:rPr lang="tr-TR" b="1" dirty="0" err="1" smtClean="0"/>
              <a:t>ın</a:t>
            </a:r>
            <a:r>
              <a:rPr lang="tr-TR" b="1" dirty="0" smtClean="0"/>
              <a:t> Türleri:</a:t>
            </a:r>
            <a:endParaRPr lang="tr-TR" dirty="0" smtClean="0"/>
          </a:p>
          <a:p>
            <a:r>
              <a:rPr lang="tr-TR" b="1" dirty="0" smtClean="0"/>
              <a:t>- </a:t>
            </a:r>
            <a:r>
              <a:rPr lang="tr-TR" b="1" dirty="0" err="1" smtClean="0"/>
              <a:t>Static</a:t>
            </a:r>
            <a:r>
              <a:rPr lang="tr-TR" b="1" dirty="0" smtClean="0"/>
              <a:t> NAT:</a:t>
            </a:r>
            <a:r>
              <a:rPr lang="tr-TR" dirty="0" smtClean="0"/>
              <a:t> Bire bir </a:t>
            </a:r>
            <a:r>
              <a:rPr lang="tr-TR" dirty="0" err="1" smtClean="0"/>
              <a:t>public</a:t>
            </a:r>
            <a:r>
              <a:rPr lang="tr-TR" dirty="0" smtClean="0"/>
              <a:t> global eşleştirmesi yapan NAT türüdür. Her </a:t>
            </a:r>
            <a:r>
              <a:rPr lang="tr-TR" dirty="0" err="1" smtClean="0"/>
              <a:t>host</a:t>
            </a:r>
            <a:r>
              <a:rPr lang="tr-TR" dirty="0" smtClean="0"/>
              <a:t> için gerçek bir internet adresine ihtiyaç vardır. Kayıtlar </a:t>
            </a:r>
            <a:r>
              <a:rPr lang="tr-TR" dirty="0" err="1" smtClean="0"/>
              <a:t>manuel</a:t>
            </a:r>
            <a:r>
              <a:rPr lang="tr-TR" dirty="0" smtClean="0"/>
              <a:t> olarak girilir.</a:t>
            </a:r>
          </a:p>
          <a:p>
            <a:r>
              <a:rPr lang="tr-TR" b="1" dirty="0" smtClean="0"/>
              <a:t>- </a:t>
            </a:r>
            <a:r>
              <a:rPr lang="tr-TR" b="1" dirty="0" err="1" smtClean="0"/>
              <a:t>Dinamic</a:t>
            </a:r>
            <a:r>
              <a:rPr lang="tr-TR" b="1" dirty="0" smtClean="0"/>
              <a:t> NAT:</a:t>
            </a:r>
            <a:r>
              <a:rPr lang="tr-TR" dirty="0" smtClean="0"/>
              <a:t> Belirlenen global IP adres havuzundan </a:t>
            </a:r>
            <a:r>
              <a:rPr lang="tr-TR" dirty="0" err="1" smtClean="0"/>
              <a:t>unregistered</a:t>
            </a:r>
            <a:r>
              <a:rPr lang="tr-TR" dirty="0" smtClean="0"/>
              <a:t> IP adreslerini dinamik olarak atar.</a:t>
            </a:r>
          </a:p>
          <a:p>
            <a:r>
              <a:rPr lang="tr-TR" b="1" dirty="0" smtClean="0"/>
              <a:t>- NAT </a:t>
            </a:r>
            <a:r>
              <a:rPr lang="tr-TR" b="1" dirty="0" err="1" smtClean="0"/>
              <a:t>Overloading</a:t>
            </a:r>
            <a:r>
              <a:rPr lang="tr-TR" b="1" dirty="0" smtClean="0"/>
              <a:t>(PAT) </a:t>
            </a:r>
            <a:r>
              <a:rPr lang="tr-TR" b="1" dirty="0" err="1" smtClean="0"/>
              <a:t>Port</a:t>
            </a:r>
            <a:r>
              <a:rPr lang="tr-TR" b="1" dirty="0" smtClean="0"/>
              <a:t> </a:t>
            </a:r>
            <a:r>
              <a:rPr lang="tr-TR" b="1" dirty="0" err="1" smtClean="0"/>
              <a:t>Address</a:t>
            </a:r>
            <a:r>
              <a:rPr lang="tr-TR" b="1" dirty="0" smtClean="0"/>
              <a:t> </a:t>
            </a:r>
            <a:r>
              <a:rPr lang="tr-TR" b="1" dirty="0" err="1" smtClean="0"/>
              <a:t>Translation</a:t>
            </a:r>
            <a:r>
              <a:rPr lang="tr-TR" b="1" dirty="0" smtClean="0"/>
              <a:t>: (</a:t>
            </a:r>
            <a:r>
              <a:rPr lang="tr-TR" b="1" dirty="0" err="1" smtClean="0"/>
              <a:t>Many</a:t>
            </a:r>
            <a:r>
              <a:rPr lang="tr-TR" b="1" dirty="0" smtClean="0"/>
              <a:t> </a:t>
            </a:r>
            <a:r>
              <a:rPr lang="tr-TR" b="1" dirty="0" err="1" smtClean="0"/>
              <a:t>to</a:t>
            </a:r>
            <a:r>
              <a:rPr lang="tr-TR" b="1" dirty="0" smtClean="0"/>
              <a:t> </a:t>
            </a:r>
            <a:r>
              <a:rPr lang="tr-TR" b="1" dirty="0" err="1" smtClean="0"/>
              <a:t>one</a:t>
            </a:r>
            <a:r>
              <a:rPr lang="tr-TR" b="1" dirty="0" smtClean="0"/>
              <a:t>)</a:t>
            </a:r>
            <a:r>
              <a:rPr lang="tr-TR" dirty="0" smtClean="0"/>
              <a:t> En çok kullanılan NAT konfigürasyonudur.  Tüm IP </a:t>
            </a:r>
            <a:r>
              <a:rPr lang="tr-TR" dirty="0" err="1" smtClean="0"/>
              <a:t>adresslerini</a:t>
            </a:r>
            <a:r>
              <a:rPr lang="tr-TR" dirty="0" smtClean="0"/>
              <a:t> tek bir IP adresi üzerinden internete çıkartır. Bu işlemi </a:t>
            </a:r>
            <a:r>
              <a:rPr lang="tr-TR" dirty="0" err="1" smtClean="0"/>
              <a:t>port</a:t>
            </a:r>
            <a:r>
              <a:rPr lang="tr-TR" dirty="0" smtClean="0"/>
              <a:t> </a:t>
            </a:r>
            <a:r>
              <a:rPr lang="tr-TR" dirty="0" err="1" smtClean="0"/>
              <a:t>translation</a:t>
            </a:r>
            <a:r>
              <a:rPr lang="tr-TR" dirty="0" smtClean="0"/>
              <a:t> (</a:t>
            </a:r>
            <a:r>
              <a:rPr lang="tr-TR" dirty="0" err="1" smtClean="0"/>
              <a:t>Port</a:t>
            </a:r>
            <a:r>
              <a:rPr lang="tr-TR" dirty="0" smtClean="0"/>
              <a:t> çevrimi ile yapar)</a:t>
            </a:r>
          </a:p>
          <a:p>
            <a:endParaRPr lang="tr-T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çerik Yer Tutucusu" descr="r00220011018dad0102vg0.gif"/>
          <p:cNvPicPr>
            <a:picLocks noGrp="1" noChangeAspect="1"/>
          </p:cNvPicPr>
          <p:nvPr>
            <p:ph idx="1"/>
          </p:nvPr>
        </p:nvPicPr>
        <p:blipFill>
          <a:blip r:embed="rId2" cstate="print"/>
          <a:stretch>
            <a:fillRect/>
          </a:stretch>
        </p:blipFill>
        <p:spPr>
          <a:xfrm>
            <a:off x="683568" y="3170372"/>
            <a:ext cx="6264696" cy="3687628"/>
          </a:xfrm>
        </p:spPr>
      </p:pic>
      <p:sp>
        <p:nvSpPr>
          <p:cNvPr id="5" name="4 Metin kutusu"/>
          <p:cNvSpPr txBox="1"/>
          <p:nvPr/>
        </p:nvSpPr>
        <p:spPr>
          <a:xfrm>
            <a:off x="0" y="0"/>
            <a:ext cx="8496944" cy="3416320"/>
          </a:xfrm>
          <a:prstGeom prst="rect">
            <a:avLst/>
          </a:prstGeom>
          <a:noFill/>
        </p:spPr>
        <p:txBody>
          <a:bodyPr wrap="square" rtlCol="0">
            <a:spAutoFit/>
          </a:bodyPr>
          <a:lstStyle/>
          <a:p>
            <a:r>
              <a:rPr lang="tr-TR" b="1" dirty="0" smtClean="0"/>
              <a:t>1 - </a:t>
            </a:r>
            <a:r>
              <a:rPr lang="tr-TR" b="1" dirty="0" err="1" smtClean="0"/>
              <a:t>Inside</a:t>
            </a:r>
            <a:r>
              <a:rPr lang="tr-TR" b="1" dirty="0" smtClean="0"/>
              <a:t> </a:t>
            </a:r>
            <a:r>
              <a:rPr lang="tr-TR" b="1" dirty="0" err="1" smtClean="0"/>
              <a:t>Local</a:t>
            </a:r>
            <a:r>
              <a:rPr lang="tr-TR" b="1" dirty="0" smtClean="0"/>
              <a:t>:</a:t>
            </a:r>
            <a:r>
              <a:rPr lang="tr-TR" dirty="0" smtClean="0"/>
              <a:t> Yerel ağınızdaki kişisel (</a:t>
            </a:r>
            <a:r>
              <a:rPr lang="tr-TR" dirty="0" err="1" smtClean="0"/>
              <a:t>private</a:t>
            </a:r>
            <a:r>
              <a:rPr lang="tr-TR" dirty="0" smtClean="0"/>
              <a:t> </a:t>
            </a:r>
            <a:r>
              <a:rPr lang="tr-TR" dirty="0" err="1" smtClean="0"/>
              <a:t>host</a:t>
            </a:r>
            <a:r>
              <a:rPr lang="tr-TR" dirty="0" smtClean="0"/>
              <a:t>) </a:t>
            </a:r>
            <a:r>
              <a:rPr lang="tr-TR" dirty="0" err="1" smtClean="0"/>
              <a:t>host</a:t>
            </a:r>
            <a:r>
              <a:rPr lang="tr-TR" dirty="0" smtClean="0"/>
              <a:t> adıdır. (örn: Bilgisayarınızın yerel ağ IP adresi 172.16.1.2)</a:t>
            </a:r>
            <a:br>
              <a:rPr lang="tr-TR" dirty="0" smtClean="0"/>
            </a:br>
            <a:r>
              <a:rPr lang="tr-TR" dirty="0" smtClean="0"/>
              <a:t/>
            </a:r>
            <a:br>
              <a:rPr lang="tr-TR" dirty="0" smtClean="0"/>
            </a:br>
            <a:r>
              <a:rPr lang="tr-TR" b="1" dirty="0" smtClean="0"/>
              <a:t>2 - </a:t>
            </a:r>
            <a:r>
              <a:rPr lang="tr-TR" b="1" dirty="0" err="1" smtClean="0"/>
              <a:t>Inside</a:t>
            </a:r>
            <a:r>
              <a:rPr lang="tr-TR" b="1" dirty="0" smtClean="0"/>
              <a:t> Global:</a:t>
            </a:r>
            <a:r>
              <a:rPr lang="tr-TR" dirty="0" smtClean="0"/>
              <a:t> Dış internet ağında yerel ağınızdaki bir bilgisayarın görünen IP adresidir (</a:t>
            </a:r>
            <a:r>
              <a:rPr lang="tr-TR" dirty="0" err="1" smtClean="0"/>
              <a:t>Public</a:t>
            </a:r>
            <a:r>
              <a:rPr lang="tr-TR" dirty="0" smtClean="0"/>
              <a:t> IP).</a:t>
            </a:r>
            <a:br>
              <a:rPr lang="tr-TR" dirty="0" smtClean="0"/>
            </a:br>
            <a:r>
              <a:rPr lang="tr-TR" b="1" dirty="0" smtClean="0"/>
              <a:t/>
            </a:r>
            <a:br>
              <a:rPr lang="tr-TR" b="1" dirty="0" smtClean="0"/>
            </a:br>
            <a:r>
              <a:rPr lang="tr-TR" b="1" dirty="0" smtClean="0"/>
              <a:t>3 - </a:t>
            </a:r>
            <a:r>
              <a:rPr lang="tr-TR" b="1" dirty="0" err="1" smtClean="0"/>
              <a:t>Outside</a:t>
            </a:r>
            <a:r>
              <a:rPr lang="tr-TR" b="1" dirty="0" smtClean="0"/>
              <a:t> </a:t>
            </a:r>
            <a:r>
              <a:rPr lang="tr-TR" b="1" dirty="0" err="1" smtClean="0"/>
              <a:t>Local</a:t>
            </a:r>
            <a:r>
              <a:rPr lang="tr-TR" b="1" dirty="0" smtClean="0"/>
              <a:t>:</a:t>
            </a:r>
            <a:r>
              <a:rPr lang="tr-TR" dirty="0" smtClean="0"/>
              <a:t> Yerel ağınızda bir </a:t>
            </a:r>
            <a:r>
              <a:rPr lang="tr-TR" dirty="0" err="1" smtClean="0"/>
              <a:t>hostun</a:t>
            </a:r>
            <a:r>
              <a:rPr lang="tr-TR" dirty="0" smtClean="0"/>
              <a:t> internette iletişim kurduğu cihazın  IP adresidir. (NAT </a:t>
            </a:r>
            <a:r>
              <a:rPr lang="tr-TR" dirty="0" err="1" smtClean="0"/>
              <a:t>cevriminden</a:t>
            </a:r>
            <a:r>
              <a:rPr lang="tr-TR" dirty="0" smtClean="0"/>
              <a:t> sonraki) </a:t>
            </a:r>
            <a:br>
              <a:rPr lang="tr-TR" dirty="0" smtClean="0"/>
            </a:br>
            <a:r>
              <a:rPr lang="tr-TR" dirty="0" smtClean="0"/>
              <a:t/>
            </a:r>
            <a:br>
              <a:rPr lang="tr-TR" dirty="0" smtClean="0"/>
            </a:br>
            <a:r>
              <a:rPr lang="tr-TR" b="1" dirty="0" smtClean="0"/>
              <a:t>4 - </a:t>
            </a:r>
            <a:r>
              <a:rPr lang="tr-TR" b="1" dirty="0" err="1" smtClean="0"/>
              <a:t>Outside</a:t>
            </a:r>
            <a:r>
              <a:rPr lang="tr-TR" b="1" dirty="0" smtClean="0"/>
              <a:t> Global:</a:t>
            </a:r>
            <a:r>
              <a:rPr lang="tr-TR" dirty="0" smtClean="0"/>
              <a:t> Yerel ağınızda bir </a:t>
            </a:r>
            <a:r>
              <a:rPr lang="tr-TR" dirty="0" err="1" smtClean="0"/>
              <a:t>hostun</a:t>
            </a:r>
            <a:r>
              <a:rPr lang="tr-TR" dirty="0" smtClean="0"/>
              <a:t> internette iletişim kurduğu cihazın  IP adresidir. (NAT </a:t>
            </a:r>
            <a:r>
              <a:rPr lang="tr-TR" dirty="0" err="1" smtClean="0"/>
              <a:t>cevriminden</a:t>
            </a:r>
            <a:r>
              <a:rPr lang="tr-TR" dirty="0" smtClean="0"/>
              <a:t> önceki)</a:t>
            </a:r>
          </a:p>
          <a:p>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691680" y="2066925"/>
            <a:ext cx="7191375" cy="4791075"/>
          </a:xfrm>
          <a:prstGeom prst="rect">
            <a:avLst/>
          </a:prstGeom>
          <a:noFill/>
          <a:ln w="9525">
            <a:noFill/>
            <a:miter lim="800000"/>
            <a:headEnd/>
            <a:tailEnd/>
          </a:ln>
        </p:spPr>
      </p:pic>
      <p:sp>
        <p:nvSpPr>
          <p:cNvPr id="3" name="2 Metin kutusu"/>
          <p:cNvSpPr txBox="1"/>
          <p:nvPr/>
        </p:nvSpPr>
        <p:spPr>
          <a:xfrm>
            <a:off x="899592" y="476672"/>
            <a:ext cx="7992888" cy="1631216"/>
          </a:xfrm>
          <a:prstGeom prst="rect">
            <a:avLst/>
          </a:prstGeom>
          <a:noFill/>
        </p:spPr>
        <p:txBody>
          <a:bodyPr wrap="square" rtlCol="0">
            <a:spAutoFit/>
          </a:bodyPr>
          <a:lstStyle/>
          <a:p>
            <a:r>
              <a:rPr lang="tr-TR" sz="2000" b="1" dirty="0" smtClean="0"/>
              <a:t>DMZ</a:t>
            </a:r>
            <a:r>
              <a:rPr lang="tr-TR" sz="2000" dirty="0" smtClean="0"/>
              <a:t>:Denetlenen  Alt Ağ Güvenlik Duvarı- </a:t>
            </a:r>
            <a:r>
              <a:rPr lang="tr-TR" sz="2000" dirty="0" err="1" smtClean="0"/>
              <a:t>DeMilitarized</a:t>
            </a:r>
            <a:r>
              <a:rPr lang="tr-TR" sz="2000" dirty="0" smtClean="0"/>
              <a:t> </a:t>
            </a:r>
            <a:r>
              <a:rPr lang="tr-TR" sz="2000" dirty="0" err="1" smtClean="0"/>
              <a:t>Zone</a:t>
            </a:r>
            <a:endParaRPr lang="tr-TR" sz="2000" dirty="0" smtClean="0"/>
          </a:p>
          <a:p>
            <a:r>
              <a:rPr lang="tr-TR" sz="2000" dirty="0" smtClean="0"/>
              <a:t>Paket filtreleme güvenlik duvarına örnektir. Yönlendirici çifti kullanılır. Dış dünyaya hizmet verecek sunucular buraya yerleştirilmektedir. Özellikle iç ağda NAT uygulaması yapılıyorsa dış dünyaya hizmet veren cihazlar reel ip’lerle burada konumlandırılacaklardır. </a:t>
            </a:r>
            <a:endParaRPr lang="tr-TR"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0" y="0"/>
            <a:ext cx="5832046" cy="738664"/>
          </a:xfrm>
          <a:prstGeom prst="rect">
            <a:avLst/>
          </a:prstGeom>
          <a:noFill/>
        </p:spPr>
        <p:txBody>
          <a:bodyPr wrap="none" rtlCol="0">
            <a:spAutoFit/>
          </a:bodyPr>
          <a:lstStyle/>
          <a:p>
            <a:r>
              <a:rPr lang="tr-TR" sz="2400" b="1" i="1" dirty="0" smtClean="0">
                <a:latin typeface="+mn-lt"/>
              </a:rPr>
              <a:t>DMZ (Silahtan Arındırılmış Bölge)</a:t>
            </a:r>
            <a:r>
              <a:rPr lang="tr-TR" b="1" i="1" dirty="0" smtClean="0"/>
              <a:t>:</a:t>
            </a:r>
          </a:p>
          <a:p>
            <a:endParaRPr lang="tr-TR" dirty="0"/>
          </a:p>
        </p:txBody>
      </p:sp>
      <p:sp>
        <p:nvSpPr>
          <p:cNvPr id="4" name="3 Metin kutusu"/>
          <p:cNvSpPr txBox="1"/>
          <p:nvPr/>
        </p:nvSpPr>
        <p:spPr>
          <a:xfrm>
            <a:off x="0" y="3995678"/>
            <a:ext cx="8858280" cy="2862322"/>
          </a:xfrm>
          <a:prstGeom prst="rect">
            <a:avLst/>
          </a:prstGeom>
          <a:noFill/>
        </p:spPr>
        <p:txBody>
          <a:bodyPr wrap="square" rtlCol="0">
            <a:spAutoFit/>
          </a:bodyPr>
          <a:lstStyle/>
          <a:p>
            <a:r>
              <a:rPr lang="tr-TR" sz="2000" dirty="0" smtClean="0">
                <a:latin typeface="+mn-lt"/>
              </a:rPr>
              <a:t>DMZ oluşturmak için ek ekipman ve IP numarası gerekir. Güvenlik Duvarı’nda üçüncü bir ağ birimi, ayrı bir Anahtar, daha fazla adette tahsisli IP numarası, ve iç ağınızda başka herhangi bir görev görmeyecek olan sunucu makinalar gerekir. Eldeki imkanlar buna yetişmeyebilir. Böyle durumlarda, Güvenlik Duvarı’nızdaki filtreleme politikasını</a:t>
            </a:r>
          </a:p>
          <a:p>
            <a:r>
              <a:rPr lang="tr-TR" sz="2000" dirty="0" smtClean="0">
                <a:latin typeface="+mn-lt"/>
              </a:rPr>
              <a:t>değiştirerek iç ağınızdaki kimi makinalara dışarıdan sınırlı erişim imkanı verebilirsiniz. Örneğin Güvenlik Duvarı’nız ağınızın genelinde dışarıdan gelen SMTP protokolünü filtrelerken, sadece posta sunucunuza dışarıdan SMTP protokolü erişimini verebilir.</a:t>
            </a:r>
          </a:p>
        </p:txBody>
      </p:sp>
      <p:pic>
        <p:nvPicPr>
          <p:cNvPr id="5" name="Picture 2"/>
          <p:cNvPicPr>
            <a:picLocks noChangeAspect="1" noChangeArrowheads="1"/>
          </p:cNvPicPr>
          <p:nvPr/>
        </p:nvPicPr>
        <p:blipFill>
          <a:blip r:embed="rId2" cstate="print"/>
          <a:srcRect/>
          <a:stretch>
            <a:fillRect/>
          </a:stretch>
        </p:blipFill>
        <p:spPr bwMode="auto">
          <a:xfrm>
            <a:off x="357158" y="428604"/>
            <a:ext cx="7572428"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142844" y="0"/>
            <a:ext cx="9001156" cy="5324535"/>
          </a:xfrm>
          <a:prstGeom prst="rect">
            <a:avLst/>
          </a:prstGeom>
          <a:noFill/>
        </p:spPr>
        <p:txBody>
          <a:bodyPr wrap="square" rtlCol="0">
            <a:spAutoFit/>
          </a:bodyPr>
          <a:lstStyle/>
          <a:p>
            <a:r>
              <a:rPr lang="tr-TR" sz="2000" b="1" dirty="0" smtClean="0">
                <a:latin typeface="Century Schoolbook"/>
              </a:rPr>
              <a:t>Proxy (Vekil Sunucu):</a:t>
            </a:r>
          </a:p>
          <a:p>
            <a:pPr>
              <a:buFont typeface="Wingdings" pitchFamily="2" charset="2"/>
              <a:buChar char="v"/>
            </a:pPr>
            <a:r>
              <a:rPr lang="tr-TR" sz="2000" dirty="0" smtClean="0">
                <a:latin typeface="+mn-lt"/>
              </a:rPr>
              <a:t>Vekil sunucu mimarisini destekleyen Güvenlik Duvarları’nda oturum, başlatan ve hedef arasında gerçekleşmez.</a:t>
            </a:r>
          </a:p>
          <a:p>
            <a:pPr>
              <a:buFont typeface="Wingdings" pitchFamily="2" charset="2"/>
              <a:buChar char="v"/>
            </a:pPr>
            <a:r>
              <a:rPr lang="tr-TR" sz="2000" b="1" dirty="0" smtClean="0">
                <a:latin typeface="+mn-lt"/>
              </a:rPr>
              <a:t> </a:t>
            </a:r>
            <a:r>
              <a:rPr lang="tr-TR" sz="2000" dirty="0" smtClean="0">
                <a:latin typeface="+mn-lt"/>
              </a:rPr>
              <a:t>Oturum açmak isteyen taraf isteği Güvenlik Duvarı’na gönderir ve Güvenlik Duvarı bu paketi hedefe ulaştırır, hedeften cevap yine Güvenlik Duvarına gelir ve Güvenlik Duvarı tarafından oturumu açmak isteyen tarafa iletilir.</a:t>
            </a:r>
          </a:p>
          <a:p>
            <a:pPr>
              <a:buFont typeface="Wingdings" pitchFamily="2" charset="2"/>
              <a:buChar char="v"/>
            </a:pPr>
            <a:r>
              <a:rPr lang="tr-TR" sz="2000" b="1" dirty="0" smtClean="0">
                <a:latin typeface="+mn-lt"/>
              </a:rPr>
              <a:t> </a:t>
            </a:r>
            <a:r>
              <a:rPr lang="tr-TR" sz="2000" dirty="0" smtClean="0">
                <a:latin typeface="+mn-lt"/>
              </a:rPr>
              <a:t>Oturum açıldıktan sonrada aynı şekilde devam eder.</a:t>
            </a:r>
          </a:p>
          <a:p>
            <a:pPr>
              <a:buFont typeface="Wingdings" pitchFamily="2" charset="2"/>
              <a:buChar char="v"/>
            </a:pPr>
            <a:r>
              <a:rPr lang="tr-TR" sz="2000" b="1" dirty="0" smtClean="0">
                <a:latin typeface="+mn-lt"/>
              </a:rPr>
              <a:t> </a:t>
            </a:r>
            <a:r>
              <a:rPr lang="tr-TR" sz="2000" dirty="0" smtClean="0">
                <a:latin typeface="+mn-lt"/>
              </a:rPr>
              <a:t>Böylece iki sistem arası tamamen yalıtılır ve Güvenlik Duvarı paketlerin gerek içeriklerine , gerek hedef ve kaynak portlarına gerekse de gönderenin IP adresine müdahale edebilir.</a:t>
            </a:r>
          </a:p>
          <a:p>
            <a:pPr>
              <a:buFont typeface="Wingdings" pitchFamily="2" charset="2"/>
              <a:buChar char="v"/>
            </a:pPr>
            <a:r>
              <a:rPr lang="tr-TR" sz="2000" b="1" dirty="0" smtClean="0">
                <a:latin typeface="+mn-lt"/>
              </a:rPr>
              <a:t> </a:t>
            </a:r>
            <a:r>
              <a:rPr lang="tr-TR" sz="2000" dirty="0" smtClean="0">
                <a:latin typeface="+mn-lt"/>
              </a:rPr>
              <a:t>Bu tür düzenlemede oturum kurulduktan sonra bile paketlerin sınaması yapılmaktadır. Bundan dolayı beklenmedik saldırılara karşı korumayı güçlendirir.</a:t>
            </a:r>
            <a:endParaRPr lang="tr-TR" sz="2000" b="1" dirty="0" smtClean="0">
              <a:latin typeface="+mn-lt"/>
            </a:endParaRPr>
          </a:p>
          <a:p>
            <a:endParaRPr lang="tr-TR" sz="2000" b="1" dirty="0" smtClean="0">
              <a:solidFill>
                <a:srgbClr val="FF0000"/>
              </a:solidFill>
              <a:latin typeface="Century Schoolbook"/>
            </a:endParaRPr>
          </a:p>
          <a:p>
            <a:endParaRPr lang="tr-TR" sz="2000" b="1" dirty="0" smtClean="0">
              <a:solidFill>
                <a:srgbClr val="FF0000"/>
              </a:solidFill>
              <a:latin typeface="Century Schoolbook"/>
            </a:endParaRPr>
          </a:p>
          <a:p>
            <a:endParaRPr lang="tr-TR" sz="2000" b="1" dirty="0" smtClean="0">
              <a:solidFill>
                <a:srgbClr val="FF0000"/>
              </a:solidFill>
              <a:latin typeface="Century Schoolbook"/>
            </a:endParaRPr>
          </a:p>
          <a:p>
            <a:endParaRPr lang="tr-TR" sz="2000" b="1" dirty="0" smtClean="0">
              <a:solidFill>
                <a:srgbClr val="FF0000"/>
              </a:solidFill>
              <a:latin typeface="Century Schoolbook"/>
            </a:endParaRPr>
          </a:p>
          <a:p>
            <a:endParaRPr lang="tr-TR" sz="2000" dirty="0" smtClean="0">
              <a:latin typeface="Century Schoolbook"/>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4"/>
          <p:cNvPicPr>
            <a:picLocks noChangeArrowheads="1"/>
          </p:cNvPicPr>
          <p:nvPr/>
        </p:nvPicPr>
        <p:blipFill>
          <a:blip r:embed="rId3" cstate="print"/>
          <a:srcRect/>
          <a:stretch>
            <a:fillRect/>
          </a:stretch>
        </p:blipFill>
        <p:spPr bwMode="auto">
          <a:xfrm>
            <a:off x="3000364" y="1500174"/>
            <a:ext cx="2222500" cy="2932112"/>
          </a:xfrm>
          <a:prstGeom prst="rect">
            <a:avLst/>
          </a:prstGeom>
          <a:noFill/>
          <a:ln w="9525">
            <a:noFill/>
            <a:miter lim="800000"/>
            <a:headEnd/>
            <a:tailEnd/>
          </a:ln>
          <a:effectLst/>
        </p:spPr>
      </p:pic>
      <p:grpSp>
        <p:nvGrpSpPr>
          <p:cNvPr id="2" name="Group 5"/>
          <p:cNvGrpSpPr>
            <a:grpSpLocks/>
          </p:cNvGrpSpPr>
          <p:nvPr/>
        </p:nvGrpSpPr>
        <p:grpSpPr bwMode="auto">
          <a:xfrm>
            <a:off x="4219564" y="2305036"/>
            <a:ext cx="1397000" cy="2103438"/>
            <a:chOff x="2448" y="1152"/>
            <a:chExt cx="880" cy="1325"/>
          </a:xfrm>
        </p:grpSpPr>
        <p:sp>
          <p:nvSpPr>
            <p:cNvPr id="57" name="Rectangle 6"/>
            <p:cNvSpPr>
              <a:spLocks noChangeArrowheads="1"/>
            </p:cNvSpPr>
            <p:nvPr/>
          </p:nvSpPr>
          <p:spPr bwMode="auto">
            <a:xfrm>
              <a:off x="2448" y="1152"/>
              <a:ext cx="880" cy="173"/>
            </a:xfrm>
            <a:prstGeom prst="rect">
              <a:avLst/>
            </a:prstGeom>
            <a:gradFill rotWithShape="0">
              <a:gsLst>
                <a:gs pos="0">
                  <a:srgbClr val="B4B6FF"/>
                </a:gs>
                <a:gs pos="100000">
                  <a:srgbClr val="B4B6FF">
                    <a:gamma/>
                    <a:shade val="69804"/>
                    <a:invGamma/>
                  </a:srgbClr>
                </a:gs>
              </a:gsLst>
              <a:lin ang="5400000" scaled="1"/>
            </a:gradFill>
            <a:ln w="9525">
              <a:noFill/>
              <a:miter lim="800000"/>
              <a:headEnd/>
              <a:tailEnd/>
            </a:ln>
            <a:effectLst/>
          </p:spPr>
          <p:txBody>
            <a:bodyPr lIns="92075" tIns="46038" rIns="92075" bIns="46038">
              <a:spAutoFit/>
            </a:bodyPr>
            <a:lstStyle/>
            <a:p>
              <a:r>
                <a:rPr lang="tr-TR" sz="1200" b="1">
                  <a:solidFill>
                    <a:schemeClr val="bg1"/>
                  </a:solidFill>
                  <a:latin typeface="Verdana" pitchFamily="34" charset="0"/>
                </a:rPr>
                <a:t>Uygulamalar</a:t>
              </a:r>
              <a:endParaRPr lang="en-US" sz="1200" b="1">
                <a:latin typeface="Verdana" pitchFamily="34" charset="0"/>
              </a:endParaRPr>
            </a:p>
          </p:txBody>
        </p:sp>
        <p:sp>
          <p:nvSpPr>
            <p:cNvPr id="58" name="Rectangle 7"/>
            <p:cNvSpPr>
              <a:spLocks noChangeArrowheads="1"/>
            </p:cNvSpPr>
            <p:nvPr/>
          </p:nvSpPr>
          <p:spPr bwMode="auto">
            <a:xfrm>
              <a:off x="2448" y="1344"/>
              <a:ext cx="880" cy="173"/>
            </a:xfrm>
            <a:prstGeom prst="rect">
              <a:avLst/>
            </a:prstGeom>
            <a:gradFill rotWithShape="0">
              <a:gsLst>
                <a:gs pos="0">
                  <a:srgbClr val="B4B6FF"/>
                </a:gs>
                <a:gs pos="100000">
                  <a:srgbClr val="B4B6FF">
                    <a:gamma/>
                    <a:shade val="69804"/>
                    <a:invGamma/>
                  </a:srgbClr>
                </a:gs>
              </a:gsLst>
              <a:lin ang="5400000" scaled="1"/>
            </a:gradFill>
            <a:ln w="9525">
              <a:noFill/>
              <a:miter lim="800000"/>
              <a:headEnd/>
              <a:tailEnd/>
            </a:ln>
            <a:effectLst/>
          </p:spPr>
          <p:txBody>
            <a:bodyPr lIns="92075" tIns="46038" rIns="92075" bIns="46038">
              <a:spAutoFit/>
            </a:bodyPr>
            <a:lstStyle/>
            <a:p>
              <a:r>
                <a:rPr lang="tr-TR" sz="1200" b="1">
                  <a:solidFill>
                    <a:schemeClr val="bg1"/>
                  </a:solidFill>
                  <a:latin typeface="Verdana" pitchFamily="34" charset="0"/>
                </a:rPr>
                <a:t>Sunum</a:t>
              </a:r>
              <a:endParaRPr lang="en-US" sz="1200" b="1">
                <a:latin typeface="Verdana" pitchFamily="34" charset="0"/>
              </a:endParaRPr>
            </a:p>
          </p:txBody>
        </p:sp>
        <p:sp>
          <p:nvSpPr>
            <p:cNvPr id="59" name="Rectangle 8"/>
            <p:cNvSpPr>
              <a:spLocks noChangeArrowheads="1"/>
            </p:cNvSpPr>
            <p:nvPr/>
          </p:nvSpPr>
          <p:spPr bwMode="auto">
            <a:xfrm>
              <a:off x="2448" y="1536"/>
              <a:ext cx="880" cy="173"/>
            </a:xfrm>
            <a:prstGeom prst="rect">
              <a:avLst/>
            </a:prstGeom>
            <a:gradFill rotWithShape="0">
              <a:gsLst>
                <a:gs pos="0">
                  <a:srgbClr val="B4B6FF"/>
                </a:gs>
                <a:gs pos="100000">
                  <a:srgbClr val="B4B6FF">
                    <a:gamma/>
                    <a:shade val="69804"/>
                    <a:invGamma/>
                  </a:srgbClr>
                </a:gs>
              </a:gsLst>
              <a:lin ang="5400000" scaled="1"/>
            </a:gradFill>
            <a:ln w="9525">
              <a:noFill/>
              <a:miter lim="800000"/>
              <a:headEnd/>
              <a:tailEnd/>
            </a:ln>
            <a:effectLst/>
          </p:spPr>
          <p:txBody>
            <a:bodyPr lIns="92075" tIns="46038" rIns="92075" bIns="46038">
              <a:spAutoFit/>
            </a:bodyPr>
            <a:lstStyle/>
            <a:p>
              <a:r>
                <a:rPr lang="tr-TR" sz="1200" b="1">
                  <a:solidFill>
                    <a:schemeClr val="bg1"/>
                  </a:solidFill>
                  <a:latin typeface="Verdana" pitchFamily="34" charset="0"/>
                </a:rPr>
                <a:t>Oturum</a:t>
              </a:r>
              <a:endParaRPr lang="en-US" sz="1200" b="1">
                <a:latin typeface="Verdana" pitchFamily="34" charset="0"/>
              </a:endParaRPr>
            </a:p>
          </p:txBody>
        </p:sp>
        <p:sp>
          <p:nvSpPr>
            <p:cNvPr id="60" name="Rectangle 9"/>
            <p:cNvSpPr>
              <a:spLocks noChangeArrowheads="1"/>
            </p:cNvSpPr>
            <p:nvPr/>
          </p:nvSpPr>
          <p:spPr bwMode="auto">
            <a:xfrm>
              <a:off x="2448" y="1728"/>
              <a:ext cx="880" cy="173"/>
            </a:xfrm>
            <a:prstGeom prst="rect">
              <a:avLst/>
            </a:prstGeom>
            <a:gradFill rotWithShape="0">
              <a:gsLst>
                <a:gs pos="0">
                  <a:srgbClr val="B4B6FF"/>
                </a:gs>
                <a:gs pos="100000">
                  <a:srgbClr val="B4B6FF">
                    <a:gamma/>
                    <a:shade val="69804"/>
                    <a:invGamma/>
                  </a:srgbClr>
                </a:gs>
              </a:gsLst>
              <a:lin ang="5400000" scaled="1"/>
            </a:gradFill>
            <a:ln w="9525">
              <a:noFill/>
              <a:miter lim="800000"/>
              <a:headEnd/>
              <a:tailEnd/>
            </a:ln>
            <a:effectLst/>
          </p:spPr>
          <p:txBody>
            <a:bodyPr lIns="92075" tIns="46038" rIns="92075" bIns="46038">
              <a:spAutoFit/>
            </a:bodyPr>
            <a:lstStyle/>
            <a:p>
              <a:r>
                <a:rPr lang="tr-TR" sz="1200" b="1">
                  <a:solidFill>
                    <a:schemeClr val="bg1"/>
                  </a:solidFill>
                  <a:latin typeface="Verdana" pitchFamily="34" charset="0"/>
                </a:rPr>
                <a:t>İletim</a:t>
              </a:r>
              <a:endParaRPr lang="en-US" sz="1200" b="1">
                <a:latin typeface="Verdana" pitchFamily="34" charset="0"/>
              </a:endParaRPr>
            </a:p>
          </p:txBody>
        </p:sp>
        <p:sp>
          <p:nvSpPr>
            <p:cNvPr id="61" name="Rectangle 10"/>
            <p:cNvSpPr>
              <a:spLocks noChangeArrowheads="1"/>
            </p:cNvSpPr>
            <p:nvPr/>
          </p:nvSpPr>
          <p:spPr bwMode="auto">
            <a:xfrm>
              <a:off x="2448" y="1920"/>
              <a:ext cx="880" cy="173"/>
            </a:xfrm>
            <a:prstGeom prst="rect">
              <a:avLst/>
            </a:prstGeom>
            <a:gradFill rotWithShape="0">
              <a:gsLst>
                <a:gs pos="0">
                  <a:srgbClr val="B4B6FF"/>
                </a:gs>
                <a:gs pos="100000">
                  <a:srgbClr val="B4B6FF">
                    <a:gamma/>
                    <a:shade val="69804"/>
                    <a:invGamma/>
                  </a:srgbClr>
                </a:gs>
              </a:gsLst>
              <a:lin ang="5400000" scaled="1"/>
            </a:gradFill>
            <a:ln w="9525">
              <a:noFill/>
              <a:miter lim="800000"/>
              <a:headEnd/>
              <a:tailEnd/>
            </a:ln>
            <a:effectLst/>
          </p:spPr>
          <p:txBody>
            <a:bodyPr wrap="none" anchor="ctr"/>
            <a:lstStyle/>
            <a:p>
              <a:endParaRPr lang="tr-TR"/>
            </a:p>
          </p:txBody>
        </p:sp>
        <p:sp>
          <p:nvSpPr>
            <p:cNvPr id="62" name="Rectangle 11"/>
            <p:cNvSpPr>
              <a:spLocks noChangeArrowheads="1"/>
            </p:cNvSpPr>
            <p:nvPr/>
          </p:nvSpPr>
          <p:spPr bwMode="auto">
            <a:xfrm>
              <a:off x="2448" y="2112"/>
              <a:ext cx="880" cy="173"/>
            </a:xfrm>
            <a:prstGeom prst="rect">
              <a:avLst/>
            </a:prstGeom>
            <a:gradFill rotWithShape="0">
              <a:gsLst>
                <a:gs pos="0">
                  <a:srgbClr val="B4B6FF"/>
                </a:gs>
                <a:gs pos="100000">
                  <a:srgbClr val="B4B6FF">
                    <a:gamma/>
                    <a:shade val="69804"/>
                    <a:invGamma/>
                  </a:srgbClr>
                </a:gs>
              </a:gsLst>
              <a:lin ang="5400000" scaled="1"/>
            </a:gradFill>
            <a:ln w="9525">
              <a:noFill/>
              <a:miter lim="800000"/>
              <a:headEnd/>
              <a:tailEnd/>
            </a:ln>
            <a:effectLst/>
          </p:spPr>
          <p:txBody>
            <a:bodyPr lIns="92075" tIns="46038" rIns="92075" bIns="46038">
              <a:spAutoFit/>
            </a:bodyPr>
            <a:lstStyle/>
            <a:p>
              <a:r>
                <a:rPr lang="en-US" sz="1200" b="1">
                  <a:solidFill>
                    <a:schemeClr val="bg1"/>
                  </a:solidFill>
                  <a:latin typeface="Verdana" pitchFamily="34" charset="0"/>
                </a:rPr>
                <a:t>Data</a:t>
              </a:r>
              <a:r>
                <a:rPr lang="en-US" sz="1200" b="1">
                  <a:latin typeface="Verdana" pitchFamily="34" charset="0"/>
                </a:rPr>
                <a:t> </a:t>
              </a:r>
              <a:r>
                <a:rPr lang="en-US" sz="1200" b="1">
                  <a:solidFill>
                    <a:schemeClr val="bg1"/>
                  </a:solidFill>
                  <a:latin typeface="Verdana" pitchFamily="34" charset="0"/>
                </a:rPr>
                <a:t>link</a:t>
              </a:r>
              <a:endParaRPr lang="en-US" sz="1200" b="1">
                <a:latin typeface="Verdana" pitchFamily="34" charset="0"/>
              </a:endParaRPr>
            </a:p>
          </p:txBody>
        </p:sp>
        <p:sp>
          <p:nvSpPr>
            <p:cNvPr id="63" name="Rectangle 12"/>
            <p:cNvSpPr>
              <a:spLocks noChangeArrowheads="1"/>
            </p:cNvSpPr>
            <p:nvPr/>
          </p:nvSpPr>
          <p:spPr bwMode="auto">
            <a:xfrm>
              <a:off x="2448" y="2304"/>
              <a:ext cx="880" cy="173"/>
            </a:xfrm>
            <a:prstGeom prst="rect">
              <a:avLst/>
            </a:prstGeom>
            <a:gradFill rotWithShape="0">
              <a:gsLst>
                <a:gs pos="0">
                  <a:srgbClr val="B4B6FF"/>
                </a:gs>
                <a:gs pos="100000">
                  <a:srgbClr val="B4B6FF">
                    <a:gamma/>
                    <a:shade val="69804"/>
                    <a:invGamma/>
                  </a:srgbClr>
                </a:gs>
              </a:gsLst>
              <a:lin ang="5400000" scaled="1"/>
            </a:gradFill>
            <a:ln w="9525">
              <a:noFill/>
              <a:miter lim="800000"/>
              <a:headEnd/>
              <a:tailEnd/>
            </a:ln>
            <a:effectLst/>
          </p:spPr>
          <p:txBody>
            <a:bodyPr lIns="92075" tIns="46038" rIns="92075" bIns="46038">
              <a:spAutoFit/>
            </a:bodyPr>
            <a:lstStyle/>
            <a:p>
              <a:r>
                <a:rPr lang="tr-TR" sz="1200" b="1">
                  <a:solidFill>
                    <a:schemeClr val="bg1"/>
                  </a:solidFill>
                  <a:latin typeface="Verdana" pitchFamily="34" charset="0"/>
                </a:rPr>
                <a:t>Fiziksel</a:t>
              </a:r>
              <a:endParaRPr lang="en-US" sz="1200" b="1">
                <a:latin typeface="Verdana" pitchFamily="34" charset="0"/>
              </a:endParaRPr>
            </a:p>
          </p:txBody>
        </p:sp>
        <p:sp>
          <p:nvSpPr>
            <p:cNvPr id="64" name="Rectangle 13"/>
            <p:cNvSpPr>
              <a:spLocks noChangeArrowheads="1"/>
            </p:cNvSpPr>
            <p:nvPr/>
          </p:nvSpPr>
          <p:spPr bwMode="auto">
            <a:xfrm>
              <a:off x="2624" y="1920"/>
              <a:ext cx="592" cy="173"/>
            </a:xfrm>
            <a:prstGeom prst="rect">
              <a:avLst/>
            </a:prstGeom>
            <a:noFill/>
            <a:ln w="9525">
              <a:noFill/>
              <a:miter lim="800000"/>
              <a:headEnd/>
              <a:tailEnd/>
            </a:ln>
            <a:effectLst/>
          </p:spPr>
          <p:txBody>
            <a:bodyPr lIns="92075" tIns="46038" rIns="92075" bIns="46038">
              <a:spAutoFit/>
            </a:bodyPr>
            <a:lstStyle/>
            <a:p>
              <a:r>
                <a:rPr lang="tr-TR" sz="1200" b="1">
                  <a:solidFill>
                    <a:schemeClr val="bg1"/>
                  </a:solidFill>
                  <a:latin typeface="Verdana" pitchFamily="34" charset="0"/>
                </a:rPr>
                <a:t>Ağ</a:t>
              </a:r>
              <a:endParaRPr lang="en-US" sz="1200" b="1">
                <a:solidFill>
                  <a:srgbClr val="FFFFFF"/>
                </a:solidFill>
                <a:latin typeface="Verdana" pitchFamily="34" charset="0"/>
              </a:endParaRPr>
            </a:p>
          </p:txBody>
        </p:sp>
      </p:grpSp>
      <p:sp>
        <p:nvSpPr>
          <p:cNvPr id="65" name="Line 14"/>
          <p:cNvSpPr>
            <a:spLocks noChangeShapeType="1"/>
          </p:cNvSpPr>
          <p:nvPr/>
        </p:nvSpPr>
        <p:spPr bwMode="auto">
          <a:xfrm rot="10800000" flipH="1">
            <a:off x="5534014" y="2414574"/>
            <a:ext cx="0" cy="1873250"/>
          </a:xfrm>
          <a:prstGeom prst="line">
            <a:avLst/>
          </a:prstGeom>
          <a:noFill/>
          <a:ln w="38100">
            <a:solidFill>
              <a:srgbClr val="FF0000"/>
            </a:solidFill>
            <a:round/>
            <a:headEnd/>
            <a:tailEnd type="triangle" w="med" len="med"/>
          </a:ln>
          <a:effectLst/>
        </p:spPr>
        <p:txBody>
          <a:bodyPr wrap="none" anchor="ctr"/>
          <a:lstStyle/>
          <a:p>
            <a:endParaRPr lang="tr-TR"/>
          </a:p>
        </p:txBody>
      </p:sp>
      <p:sp>
        <p:nvSpPr>
          <p:cNvPr id="66" name="Line 15"/>
          <p:cNvSpPr>
            <a:spLocks noChangeShapeType="1"/>
          </p:cNvSpPr>
          <p:nvPr/>
        </p:nvSpPr>
        <p:spPr bwMode="auto">
          <a:xfrm flipH="1">
            <a:off x="4310052" y="2414574"/>
            <a:ext cx="0" cy="1873250"/>
          </a:xfrm>
          <a:prstGeom prst="line">
            <a:avLst/>
          </a:prstGeom>
          <a:noFill/>
          <a:ln w="38100">
            <a:solidFill>
              <a:srgbClr val="333333"/>
            </a:solidFill>
            <a:round/>
            <a:headEnd/>
            <a:tailEnd type="triangle" w="med" len="med"/>
          </a:ln>
          <a:effectLst/>
        </p:spPr>
        <p:txBody>
          <a:bodyPr wrap="none" anchor="ctr"/>
          <a:lstStyle/>
          <a:p>
            <a:endParaRPr lang="tr-TR"/>
          </a:p>
        </p:txBody>
      </p:sp>
      <p:grpSp>
        <p:nvGrpSpPr>
          <p:cNvPr id="3" name="Group 16"/>
          <p:cNvGrpSpPr>
            <a:grpSpLocks/>
          </p:cNvGrpSpPr>
          <p:nvPr/>
        </p:nvGrpSpPr>
        <p:grpSpPr bwMode="auto">
          <a:xfrm>
            <a:off x="1019164" y="2305036"/>
            <a:ext cx="1397000" cy="2103438"/>
            <a:chOff x="672" y="1152"/>
            <a:chExt cx="880" cy="1325"/>
          </a:xfrm>
        </p:grpSpPr>
        <p:sp>
          <p:nvSpPr>
            <p:cNvPr id="68" name="Rectangle 17"/>
            <p:cNvSpPr>
              <a:spLocks noChangeArrowheads="1"/>
            </p:cNvSpPr>
            <p:nvPr/>
          </p:nvSpPr>
          <p:spPr bwMode="auto">
            <a:xfrm>
              <a:off x="672" y="1920"/>
              <a:ext cx="880" cy="173"/>
            </a:xfrm>
            <a:prstGeom prst="rect">
              <a:avLst/>
            </a:prstGeom>
            <a:gradFill rotWithShape="0">
              <a:gsLst>
                <a:gs pos="0">
                  <a:srgbClr val="B4B6FF"/>
                </a:gs>
                <a:gs pos="100000">
                  <a:srgbClr val="B4B6FF">
                    <a:gamma/>
                    <a:shade val="69804"/>
                    <a:invGamma/>
                  </a:srgbClr>
                </a:gs>
              </a:gsLst>
              <a:lin ang="5400000" scaled="1"/>
            </a:gradFill>
            <a:ln w="9525">
              <a:noFill/>
              <a:miter lim="800000"/>
              <a:headEnd/>
              <a:tailEnd/>
            </a:ln>
            <a:effectLst/>
          </p:spPr>
          <p:txBody>
            <a:bodyPr wrap="none" anchor="ctr"/>
            <a:lstStyle/>
            <a:p>
              <a:endParaRPr lang="tr-TR"/>
            </a:p>
          </p:txBody>
        </p:sp>
        <p:sp>
          <p:nvSpPr>
            <p:cNvPr id="69" name="Rectangle 18"/>
            <p:cNvSpPr>
              <a:spLocks noChangeArrowheads="1"/>
            </p:cNvSpPr>
            <p:nvPr/>
          </p:nvSpPr>
          <p:spPr bwMode="auto">
            <a:xfrm>
              <a:off x="672" y="1152"/>
              <a:ext cx="880" cy="173"/>
            </a:xfrm>
            <a:prstGeom prst="rect">
              <a:avLst/>
            </a:prstGeom>
            <a:gradFill rotWithShape="0">
              <a:gsLst>
                <a:gs pos="0">
                  <a:srgbClr val="B4B6FF"/>
                </a:gs>
                <a:gs pos="100000">
                  <a:srgbClr val="B4B6FF">
                    <a:gamma/>
                    <a:shade val="69804"/>
                    <a:invGamma/>
                  </a:srgbClr>
                </a:gs>
              </a:gsLst>
              <a:lin ang="5400000" scaled="1"/>
            </a:gradFill>
            <a:ln w="9525">
              <a:noFill/>
              <a:miter lim="800000"/>
              <a:headEnd/>
              <a:tailEnd/>
            </a:ln>
            <a:effectLst/>
          </p:spPr>
          <p:txBody>
            <a:bodyPr lIns="92075" tIns="46038" rIns="92075" bIns="46038">
              <a:spAutoFit/>
            </a:bodyPr>
            <a:lstStyle/>
            <a:p>
              <a:r>
                <a:rPr lang="tr-TR" sz="1200" b="1">
                  <a:solidFill>
                    <a:schemeClr val="bg1"/>
                  </a:solidFill>
                  <a:latin typeface="Verdana" pitchFamily="34" charset="0"/>
                </a:rPr>
                <a:t>Uygulamalar</a:t>
              </a:r>
              <a:endParaRPr lang="en-US" sz="1200" b="1">
                <a:latin typeface="Verdana" pitchFamily="34" charset="0"/>
              </a:endParaRPr>
            </a:p>
          </p:txBody>
        </p:sp>
        <p:sp>
          <p:nvSpPr>
            <p:cNvPr id="70" name="Rectangle 19"/>
            <p:cNvSpPr>
              <a:spLocks noChangeArrowheads="1"/>
            </p:cNvSpPr>
            <p:nvPr/>
          </p:nvSpPr>
          <p:spPr bwMode="auto">
            <a:xfrm>
              <a:off x="672" y="1344"/>
              <a:ext cx="880" cy="173"/>
            </a:xfrm>
            <a:prstGeom prst="rect">
              <a:avLst/>
            </a:prstGeom>
            <a:gradFill rotWithShape="0">
              <a:gsLst>
                <a:gs pos="0">
                  <a:srgbClr val="B4B6FF"/>
                </a:gs>
                <a:gs pos="100000">
                  <a:srgbClr val="B4B6FF">
                    <a:gamma/>
                    <a:shade val="69804"/>
                    <a:invGamma/>
                  </a:srgbClr>
                </a:gs>
              </a:gsLst>
              <a:lin ang="5400000" scaled="1"/>
            </a:gradFill>
            <a:ln w="9525">
              <a:noFill/>
              <a:miter lim="800000"/>
              <a:headEnd/>
              <a:tailEnd/>
            </a:ln>
            <a:effectLst/>
          </p:spPr>
          <p:txBody>
            <a:bodyPr lIns="92075" tIns="46038" rIns="92075" bIns="46038">
              <a:spAutoFit/>
            </a:bodyPr>
            <a:lstStyle/>
            <a:p>
              <a:r>
                <a:rPr lang="tr-TR" sz="1200" b="1">
                  <a:solidFill>
                    <a:schemeClr val="bg1"/>
                  </a:solidFill>
                  <a:latin typeface="Verdana" pitchFamily="34" charset="0"/>
                </a:rPr>
                <a:t>Sunum</a:t>
              </a:r>
              <a:endParaRPr lang="en-US" sz="1200" b="1">
                <a:latin typeface="Verdana" pitchFamily="34" charset="0"/>
              </a:endParaRPr>
            </a:p>
          </p:txBody>
        </p:sp>
        <p:sp>
          <p:nvSpPr>
            <p:cNvPr id="71" name="Rectangle 20"/>
            <p:cNvSpPr>
              <a:spLocks noChangeArrowheads="1"/>
            </p:cNvSpPr>
            <p:nvPr/>
          </p:nvSpPr>
          <p:spPr bwMode="auto">
            <a:xfrm>
              <a:off x="672" y="1536"/>
              <a:ext cx="880" cy="173"/>
            </a:xfrm>
            <a:prstGeom prst="rect">
              <a:avLst/>
            </a:prstGeom>
            <a:gradFill rotWithShape="0">
              <a:gsLst>
                <a:gs pos="0">
                  <a:srgbClr val="B4B6FF"/>
                </a:gs>
                <a:gs pos="100000">
                  <a:srgbClr val="B4B6FF">
                    <a:gamma/>
                    <a:shade val="69804"/>
                    <a:invGamma/>
                  </a:srgbClr>
                </a:gs>
              </a:gsLst>
              <a:lin ang="5400000" scaled="1"/>
            </a:gradFill>
            <a:ln w="9525">
              <a:noFill/>
              <a:miter lim="800000"/>
              <a:headEnd/>
              <a:tailEnd/>
            </a:ln>
            <a:effectLst/>
          </p:spPr>
          <p:txBody>
            <a:bodyPr lIns="92075" tIns="46038" rIns="92075" bIns="46038">
              <a:spAutoFit/>
            </a:bodyPr>
            <a:lstStyle/>
            <a:p>
              <a:r>
                <a:rPr lang="tr-TR" sz="1200" b="1">
                  <a:solidFill>
                    <a:schemeClr val="bg1"/>
                  </a:solidFill>
                  <a:latin typeface="Verdana" pitchFamily="34" charset="0"/>
                </a:rPr>
                <a:t>Oturum</a:t>
              </a:r>
              <a:endParaRPr lang="en-US" sz="1200" b="1">
                <a:latin typeface="Verdana" pitchFamily="34" charset="0"/>
              </a:endParaRPr>
            </a:p>
          </p:txBody>
        </p:sp>
        <p:sp>
          <p:nvSpPr>
            <p:cNvPr id="72" name="Rectangle 21"/>
            <p:cNvSpPr>
              <a:spLocks noChangeArrowheads="1"/>
            </p:cNvSpPr>
            <p:nvPr/>
          </p:nvSpPr>
          <p:spPr bwMode="auto">
            <a:xfrm>
              <a:off x="672" y="1728"/>
              <a:ext cx="880" cy="173"/>
            </a:xfrm>
            <a:prstGeom prst="rect">
              <a:avLst/>
            </a:prstGeom>
            <a:gradFill rotWithShape="0">
              <a:gsLst>
                <a:gs pos="0">
                  <a:srgbClr val="B4B6FF"/>
                </a:gs>
                <a:gs pos="100000">
                  <a:srgbClr val="B4B6FF">
                    <a:gamma/>
                    <a:shade val="69804"/>
                    <a:invGamma/>
                  </a:srgbClr>
                </a:gs>
              </a:gsLst>
              <a:lin ang="5400000" scaled="1"/>
            </a:gradFill>
            <a:ln w="9525">
              <a:noFill/>
              <a:miter lim="800000"/>
              <a:headEnd/>
              <a:tailEnd/>
            </a:ln>
            <a:effectLst/>
          </p:spPr>
          <p:txBody>
            <a:bodyPr lIns="92075" tIns="46038" rIns="92075" bIns="46038">
              <a:spAutoFit/>
            </a:bodyPr>
            <a:lstStyle/>
            <a:p>
              <a:r>
                <a:rPr lang="tr-TR" sz="1200" b="1">
                  <a:solidFill>
                    <a:schemeClr val="bg1"/>
                  </a:solidFill>
                  <a:latin typeface="Verdana" pitchFamily="34" charset="0"/>
                </a:rPr>
                <a:t>İletim</a:t>
              </a:r>
              <a:endParaRPr lang="en-US" sz="1200" b="1">
                <a:latin typeface="Verdana" pitchFamily="34" charset="0"/>
              </a:endParaRPr>
            </a:p>
          </p:txBody>
        </p:sp>
        <p:sp>
          <p:nvSpPr>
            <p:cNvPr id="73" name="Rectangle 22"/>
            <p:cNvSpPr>
              <a:spLocks noChangeArrowheads="1"/>
            </p:cNvSpPr>
            <p:nvPr/>
          </p:nvSpPr>
          <p:spPr bwMode="auto">
            <a:xfrm>
              <a:off x="672" y="2112"/>
              <a:ext cx="880" cy="173"/>
            </a:xfrm>
            <a:prstGeom prst="rect">
              <a:avLst/>
            </a:prstGeom>
            <a:gradFill rotWithShape="0">
              <a:gsLst>
                <a:gs pos="0">
                  <a:srgbClr val="B4B6FF"/>
                </a:gs>
                <a:gs pos="100000">
                  <a:srgbClr val="B4B6FF">
                    <a:gamma/>
                    <a:shade val="69804"/>
                    <a:invGamma/>
                  </a:srgbClr>
                </a:gs>
              </a:gsLst>
              <a:lin ang="5400000" scaled="1"/>
            </a:gradFill>
            <a:ln w="9525">
              <a:noFill/>
              <a:miter lim="800000"/>
              <a:headEnd/>
              <a:tailEnd/>
            </a:ln>
            <a:effectLst/>
          </p:spPr>
          <p:txBody>
            <a:bodyPr lIns="92075" tIns="46038" rIns="92075" bIns="46038">
              <a:spAutoFit/>
            </a:bodyPr>
            <a:lstStyle/>
            <a:p>
              <a:r>
                <a:rPr lang="en-US" sz="1200" b="1">
                  <a:solidFill>
                    <a:schemeClr val="bg1"/>
                  </a:solidFill>
                  <a:latin typeface="Verdana" pitchFamily="34" charset="0"/>
                </a:rPr>
                <a:t>Data</a:t>
              </a:r>
              <a:r>
                <a:rPr lang="en-US" sz="1200" b="1">
                  <a:latin typeface="Verdana" pitchFamily="34" charset="0"/>
                </a:rPr>
                <a:t> </a:t>
              </a:r>
              <a:r>
                <a:rPr lang="en-US" sz="1200" b="1">
                  <a:solidFill>
                    <a:schemeClr val="bg1"/>
                  </a:solidFill>
                  <a:latin typeface="Verdana" pitchFamily="34" charset="0"/>
                </a:rPr>
                <a:t>link</a:t>
              </a:r>
              <a:endParaRPr lang="en-US" sz="1200" b="1">
                <a:latin typeface="Verdana" pitchFamily="34" charset="0"/>
              </a:endParaRPr>
            </a:p>
          </p:txBody>
        </p:sp>
        <p:sp>
          <p:nvSpPr>
            <p:cNvPr id="74" name="Rectangle 23"/>
            <p:cNvSpPr>
              <a:spLocks noChangeArrowheads="1"/>
            </p:cNvSpPr>
            <p:nvPr/>
          </p:nvSpPr>
          <p:spPr bwMode="auto">
            <a:xfrm>
              <a:off x="672" y="2304"/>
              <a:ext cx="880" cy="173"/>
            </a:xfrm>
            <a:prstGeom prst="rect">
              <a:avLst/>
            </a:prstGeom>
            <a:gradFill rotWithShape="0">
              <a:gsLst>
                <a:gs pos="0">
                  <a:srgbClr val="B4B6FF"/>
                </a:gs>
                <a:gs pos="100000">
                  <a:srgbClr val="B4B6FF">
                    <a:gamma/>
                    <a:shade val="69804"/>
                    <a:invGamma/>
                  </a:srgbClr>
                </a:gs>
              </a:gsLst>
              <a:lin ang="5400000" scaled="1"/>
            </a:gradFill>
            <a:ln w="9525">
              <a:noFill/>
              <a:miter lim="800000"/>
              <a:headEnd/>
              <a:tailEnd/>
            </a:ln>
            <a:effectLst/>
          </p:spPr>
          <p:txBody>
            <a:bodyPr lIns="92075" tIns="46038" rIns="92075" bIns="46038">
              <a:spAutoFit/>
            </a:bodyPr>
            <a:lstStyle/>
            <a:p>
              <a:r>
                <a:rPr lang="tr-TR" sz="1200" b="1">
                  <a:solidFill>
                    <a:schemeClr val="bg1"/>
                  </a:solidFill>
                  <a:latin typeface="Verdana" pitchFamily="34" charset="0"/>
                </a:rPr>
                <a:t>Fiziksel</a:t>
              </a:r>
              <a:endParaRPr lang="en-US" sz="1200" b="1">
                <a:latin typeface="Verdana" pitchFamily="34" charset="0"/>
              </a:endParaRPr>
            </a:p>
          </p:txBody>
        </p:sp>
        <p:sp>
          <p:nvSpPr>
            <p:cNvPr id="75" name="Rectangle 24"/>
            <p:cNvSpPr>
              <a:spLocks noChangeArrowheads="1"/>
            </p:cNvSpPr>
            <p:nvPr/>
          </p:nvSpPr>
          <p:spPr bwMode="auto">
            <a:xfrm>
              <a:off x="848" y="1920"/>
              <a:ext cx="592" cy="173"/>
            </a:xfrm>
            <a:prstGeom prst="rect">
              <a:avLst/>
            </a:prstGeom>
            <a:noFill/>
            <a:ln w="9525">
              <a:noFill/>
              <a:miter lim="800000"/>
              <a:headEnd/>
              <a:tailEnd/>
            </a:ln>
            <a:effectLst/>
          </p:spPr>
          <p:txBody>
            <a:bodyPr lIns="92075" tIns="46038" rIns="92075" bIns="46038">
              <a:spAutoFit/>
            </a:bodyPr>
            <a:lstStyle/>
            <a:p>
              <a:r>
                <a:rPr lang="tr-TR" sz="1200" b="1">
                  <a:solidFill>
                    <a:schemeClr val="bg1"/>
                  </a:solidFill>
                  <a:latin typeface="Verdana" pitchFamily="34" charset="0"/>
                </a:rPr>
                <a:t>Ağ</a:t>
              </a:r>
              <a:endParaRPr lang="en-US" sz="1200" b="1">
                <a:solidFill>
                  <a:srgbClr val="FFFFFF"/>
                </a:solidFill>
                <a:latin typeface="Verdana" pitchFamily="34" charset="0"/>
              </a:endParaRPr>
            </a:p>
          </p:txBody>
        </p:sp>
      </p:grpSp>
      <p:grpSp>
        <p:nvGrpSpPr>
          <p:cNvPr id="4" name="Group 25"/>
          <p:cNvGrpSpPr>
            <a:grpSpLocks/>
          </p:cNvGrpSpPr>
          <p:nvPr/>
        </p:nvGrpSpPr>
        <p:grpSpPr bwMode="auto">
          <a:xfrm>
            <a:off x="6810364" y="2305036"/>
            <a:ext cx="1397000" cy="2103438"/>
            <a:chOff x="4032" y="1152"/>
            <a:chExt cx="880" cy="1325"/>
          </a:xfrm>
        </p:grpSpPr>
        <p:sp>
          <p:nvSpPr>
            <p:cNvPr id="77" name="Rectangle 26"/>
            <p:cNvSpPr>
              <a:spLocks noChangeArrowheads="1"/>
            </p:cNvSpPr>
            <p:nvPr/>
          </p:nvSpPr>
          <p:spPr bwMode="auto">
            <a:xfrm>
              <a:off x="4032" y="1920"/>
              <a:ext cx="880" cy="173"/>
            </a:xfrm>
            <a:prstGeom prst="rect">
              <a:avLst/>
            </a:prstGeom>
            <a:gradFill rotWithShape="0">
              <a:gsLst>
                <a:gs pos="0">
                  <a:srgbClr val="B4B6FF"/>
                </a:gs>
                <a:gs pos="100000">
                  <a:srgbClr val="B4B6FF">
                    <a:gamma/>
                    <a:shade val="69804"/>
                    <a:invGamma/>
                  </a:srgbClr>
                </a:gs>
              </a:gsLst>
              <a:lin ang="5400000" scaled="1"/>
            </a:gradFill>
            <a:ln w="9525">
              <a:noFill/>
              <a:miter lim="800000"/>
              <a:headEnd/>
              <a:tailEnd/>
            </a:ln>
            <a:effectLst/>
          </p:spPr>
          <p:txBody>
            <a:bodyPr wrap="none" anchor="ctr"/>
            <a:lstStyle/>
            <a:p>
              <a:endParaRPr lang="tr-TR"/>
            </a:p>
          </p:txBody>
        </p:sp>
        <p:sp>
          <p:nvSpPr>
            <p:cNvPr id="78" name="Rectangle 27"/>
            <p:cNvSpPr>
              <a:spLocks noChangeArrowheads="1"/>
            </p:cNvSpPr>
            <p:nvPr/>
          </p:nvSpPr>
          <p:spPr bwMode="auto">
            <a:xfrm>
              <a:off x="4032" y="1152"/>
              <a:ext cx="880" cy="173"/>
            </a:xfrm>
            <a:prstGeom prst="rect">
              <a:avLst/>
            </a:prstGeom>
            <a:gradFill rotWithShape="0">
              <a:gsLst>
                <a:gs pos="0">
                  <a:srgbClr val="B4B6FF"/>
                </a:gs>
                <a:gs pos="100000">
                  <a:srgbClr val="B4B6FF">
                    <a:gamma/>
                    <a:shade val="69804"/>
                    <a:invGamma/>
                  </a:srgbClr>
                </a:gs>
              </a:gsLst>
              <a:lin ang="5400000" scaled="1"/>
            </a:gradFill>
            <a:ln w="9525">
              <a:noFill/>
              <a:miter lim="800000"/>
              <a:headEnd/>
              <a:tailEnd/>
            </a:ln>
            <a:effectLst/>
          </p:spPr>
          <p:txBody>
            <a:bodyPr lIns="92075" tIns="46038" rIns="92075" bIns="46038">
              <a:spAutoFit/>
            </a:bodyPr>
            <a:lstStyle/>
            <a:p>
              <a:r>
                <a:rPr lang="tr-TR" sz="1200" b="1">
                  <a:solidFill>
                    <a:schemeClr val="bg1"/>
                  </a:solidFill>
                  <a:latin typeface="Verdana" pitchFamily="34" charset="0"/>
                </a:rPr>
                <a:t>Uygulamalar</a:t>
              </a:r>
              <a:endParaRPr lang="en-US" sz="1200" b="1">
                <a:latin typeface="Verdana" pitchFamily="34" charset="0"/>
              </a:endParaRPr>
            </a:p>
          </p:txBody>
        </p:sp>
        <p:sp>
          <p:nvSpPr>
            <p:cNvPr id="79" name="Rectangle 28"/>
            <p:cNvSpPr>
              <a:spLocks noChangeArrowheads="1"/>
            </p:cNvSpPr>
            <p:nvPr/>
          </p:nvSpPr>
          <p:spPr bwMode="auto">
            <a:xfrm>
              <a:off x="4032" y="1344"/>
              <a:ext cx="880" cy="173"/>
            </a:xfrm>
            <a:prstGeom prst="rect">
              <a:avLst/>
            </a:prstGeom>
            <a:gradFill rotWithShape="0">
              <a:gsLst>
                <a:gs pos="0">
                  <a:srgbClr val="B4B6FF"/>
                </a:gs>
                <a:gs pos="100000">
                  <a:srgbClr val="B4B6FF">
                    <a:gamma/>
                    <a:shade val="69804"/>
                    <a:invGamma/>
                  </a:srgbClr>
                </a:gs>
              </a:gsLst>
              <a:lin ang="5400000" scaled="1"/>
            </a:gradFill>
            <a:ln w="9525">
              <a:noFill/>
              <a:miter lim="800000"/>
              <a:headEnd/>
              <a:tailEnd/>
            </a:ln>
            <a:effectLst/>
          </p:spPr>
          <p:txBody>
            <a:bodyPr lIns="92075" tIns="46038" rIns="92075" bIns="46038">
              <a:spAutoFit/>
            </a:bodyPr>
            <a:lstStyle/>
            <a:p>
              <a:r>
                <a:rPr lang="tr-TR" sz="1200" b="1">
                  <a:solidFill>
                    <a:schemeClr val="bg1"/>
                  </a:solidFill>
                  <a:latin typeface="Verdana" pitchFamily="34" charset="0"/>
                </a:rPr>
                <a:t>Sunum</a:t>
              </a:r>
              <a:endParaRPr lang="en-US" sz="1200" b="1">
                <a:latin typeface="Verdana" pitchFamily="34" charset="0"/>
              </a:endParaRPr>
            </a:p>
          </p:txBody>
        </p:sp>
        <p:sp>
          <p:nvSpPr>
            <p:cNvPr id="80" name="Rectangle 29"/>
            <p:cNvSpPr>
              <a:spLocks noChangeArrowheads="1"/>
            </p:cNvSpPr>
            <p:nvPr/>
          </p:nvSpPr>
          <p:spPr bwMode="auto">
            <a:xfrm>
              <a:off x="4032" y="1536"/>
              <a:ext cx="880" cy="173"/>
            </a:xfrm>
            <a:prstGeom prst="rect">
              <a:avLst/>
            </a:prstGeom>
            <a:gradFill rotWithShape="0">
              <a:gsLst>
                <a:gs pos="0">
                  <a:srgbClr val="B4B6FF"/>
                </a:gs>
                <a:gs pos="100000">
                  <a:srgbClr val="B4B6FF">
                    <a:gamma/>
                    <a:shade val="69804"/>
                    <a:invGamma/>
                  </a:srgbClr>
                </a:gs>
              </a:gsLst>
              <a:lin ang="5400000" scaled="1"/>
            </a:gradFill>
            <a:ln w="9525">
              <a:noFill/>
              <a:miter lim="800000"/>
              <a:headEnd/>
              <a:tailEnd/>
            </a:ln>
            <a:effectLst/>
          </p:spPr>
          <p:txBody>
            <a:bodyPr lIns="92075" tIns="46038" rIns="92075" bIns="46038">
              <a:spAutoFit/>
            </a:bodyPr>
            <a:lstStyle/>
            <a:p>
              <a:r>
                <a:rPr lang="tr-TR" sz="1200" b="1">
                  <a:solidFill>
                    <a:schemeClr val="bg1"/>
                  </a:solidFill>
                  <a:latin typeface="Verdana" pitchFamily="34" charset="0"/>
                </a:rPr>
                <a:t>Oturum</a:t>
              </a:r>
              <a:endParaRPr lang="en-US" sz="1200" b="1">
                <a:latin typeface="Verdana" pitchFamily="34" charset="0"/>
              </a:endParaRPr>
            </a:p>
          </p:txBody>
        </p:sp>
        <p:sp>
          <p:nvSpPr>
            <p:cNvPr id="81" name="Rectangle 30"/>
            <p:cNvSpPr>
              <a:spLocks noChangeArrowheads="1"/>
            </p:cNvSpPr>
            <p:nvPr/>
          </p:nvSpPr>
          <p:spPr bwMode="auto">
            <a:xfrm>
              <a:off x="4032" y="1728"/>
              <a:ext cx="880" cy="173"/>
            </a:xfrm>
            <a:prstGeom prst="rect">
              <a:avLst/>
            </a:prstGeom>
            <a:gradFill rotWithShape="0">
              <a:gsLst>
                <a:gs pos="0">
                  <a:srgbClr val="B4B6FF"/>
                </a:gs>
                <a:gs pos="100000">
                  <a:srgbClr val="B4B6FF">
                    <a:gamma/>
                    <a:shade val="69804"/>
                    <a:invGamma/>
                  </a:srgbClr>
                </a:gs>
              </a:gsLst>
              <a:lin ang="5400000" scaled="1"/>
            </a:gradFill>
            <a:ln w="9525">
              <a:noFill/>
              <a:miter lim="800000"/>
              <a:headEnd/>
              <a:tailEnd/>
            </a:ln>
            <a:effectLst/>
          </p:spPr>
          <p:txBody>
            <a:bodyPr lIns="92075" tIns="46038" rIns="92075" bIns="46038">
              <a:spAutoFit/>
            </a:bodyPr>
            <a:lstStyle/>
            <a:p>
              <a:r>
                <a:rPr lang="tr-TR" sz="1200" b="1">
                  <a:solidFill>
                    <a:schemeClr val="bg1"/>
                  </a:solidFill>
                  <a:latin typeface="Verdana" pitchFamily="34" charset="0"/>
                </a:rPr>
                <a:t>İletim</a:t>
              </a:r>
              <a:endParaRPr lang="en-US" sz="1200" b="1">
                <a:latin typeface="Verdana" pitchFamily="34" charset="0"/>
              </a:endParaRPr>
            </a:p>
          </p:txBody>
        </p:sp>
        <p:sp>
          <p:nvSpPr>
            <p:cNvPr id="82" name="Rectangle 31"/>
            <p:cNvSpPr>
              <a:spLocks noChangeArrowheads="1"/>
            </p:cNvSpPr>
            <p:nvPr/>
          </p:nvSpPr>
          <p:spPr bwMode="auto">
            <a:xfrm>
              <a:off x="4032" y="2112"/>
              <a:ext cx="880" cy="173"/>
            </a:xfrm>
            <a:prstGeom prst="rect">
              <a:avLst/>
            </a:prstGeom>
            <a:gradFill rotWithShape="0">
              <a:gsLst>
                <a:gs pos="0">
                  <a:srgbClr val="B4B6FF"/>
                </a:gs>
                <a:gs pos="100000">
                  <a:srgbClr val="B4B6FF">
                    <a:gamma/>
                    <a:shade val="69804"/>
                    <a:invGamma/>
                  </a:srgbClr>
                </a:gs>
              </a:gsLst>
              <a:lin ang="5400000" scaled="1"/>
            </a:gradFill>
            <a:ln w="9525">
              <a:noFill/>
              <a:miter lim="800000"/>
              <a:headEnd/>
              <a:tailEnd/>
            </a:ln>
            <a:effectLst/>
          </p:spPr>
          <p:txBody>
            <a:bodyPr lIns="92075" tIns="46038" rIns="92075" bIns="46038">
              <a:spAutoFit/>
            </a:bodyPr>
            <a:lstStyle/>
            <a:p>
              <a:r>
                <a:rPr lang="en-US" sz="1200" b="1">
                  <a:solidFill>
                    <a:schemeClr val="bg1"/>
                  </a:solidFill>
                  <a:latin typeface="Verdana" pitchFamily="34" charset="0"/>
                </a:rPr>
                <a:t>Data</a:t>
              </a:r>
              <a:r>
                <a:rPr lang="en-US" sz="1200" b="1">
                  <a:latin typeface="Verdana" pitchFamily="34" charset="0"/>
                </a:rPr>
                <a:t> </a:t>
              </a:r>
              <a:r>
                <a:rPr lang="en-US" sz="1200" b="1">
                  <a:solidFill>
                    <a:schemeClr val="bg1"/>
                  </a:solidFill>
                  <a:latin typeface="Verdana" pitchFamily="34" charset="0"/>
                </a:rPr>
                <a:t>link</a:t>
              </a:r>
              <a:endParaRPr lang="en-US" sz="1200" b="1">
                <a:latin typeface="Verdana" pitchFamily="34" charset="0"/>
              </a:endParaRPr>
            </a:p>
          </p:txBody>
        </p:sp>
        <p:sp>
          <p:nvSpPr>
            <p:cNvPr id="83" name="Rectangle 32"/>
            <p:cNvSpPr>
              <a:spLocks noChangeArrowheads="1"/>
            </p:cNvSpPr>
            <p:nvPr/>
          </p:nvSpPr>
          <p:spPr bwMode="auto">
            <a:xfrm>
              <a:off x="4032" y="2304"/>
              <a:ext cx="880" cy="173"/>
            </a:xfrm>
            <a:prstGeom prst="rect">
              <a:avLst/>
            </a:prstGeom>
            <a:gradFill rotWithShape="0">
              <a:gsLst>
                <a:gs pos="0">
                  <a:srgbClr val="B4B6FF"/>
                </a:gs>
                <a:gs pos="100000">
                  <a:srgbClr val="B4B6FF">
                    <a:gamma/>
                    <a:shade val="69804"/>
                    <a:invGamma/>
                  </a:srgbClr>
                </a:gs>
              </a:gsLst>
              <a:lin ang="5400000" scaled="1"/>
            </a:gradFill>
            <a:ln w="9525">
              <a:noFill/>
              <a:miter lim="800000"/>
              <a:headEnd/>
              <a:tailEnd/>
            </a:ln>
            <a:effectLst/>
          </p:spPr>
          <p:txBody>
            <a:bodyPr lIns="92075" tIns="46038" rIns="92075" bIns="46038">
              <a:spAutoFit/>
            </a:bodyPr>
            <a:lstStyle/>
            <a:p>
              <a:r>
                <a:rPr lang="tr-TR" sz="1200" b="1">
                  <a:solidFill>
                    <a:schemeClr val="bg1"/>
                  </a:solidFill>
                  <a:latin typeface="Verdana" pitchFamily="34" charset="0"/>
                </a:rPr>
                <a:t>Fiziksel</a:t>
              </a:r>
              <a:endParaRPr lang="en-US" sz="1200" b="1">
                <a:latin typeface="Verdana" pitchFamily="34" charset="0"/>
              </a:endParaRPr>
            </a:p>
          </p:txBody>
        </p:sp>
        <p:sp>
          <p:nvSpPr>
            <p:cNvPr id="84" name="Rectangle 33"/>
            <p:cNvSpPr>
              <a:spLocks noChangeArrowheads="1"/>
            </p:cNvSpPr>
            <p:nvPr/>
          </p:nvSpPr>
          <p:spPr bwMode="auto">
            <a:xfrm>
              <a:off x="4208" y="1920"/>
              <a:ext cx="592" cy="173"/>
            </a:xfrm>
            <a:prstGeom prst="rect">
              <a:avLst/>
            </a:prstGeom>
            <a:noFill/>
            <a:ln w="9525">
              <a:noFill/>
              <a:miter lim="800000"/>
              <a:headEnd/>
              <a:tailEnd/>
            </a:ln>
            <a:effectLst/>
          </p:spPr>
          <p:txBody>
            <a:bodyPr lIns="92075" tIns="46038" rIns="92075" bIns="46038">
              <a:spAutoFit/>
            </a:bodyPr>
            <a:lstStyle/>
            <a:p>
              <a:r>
                <a:rPr lang="tr-TR" sz="1200" b="1">
                  <a:solidFill>
                    <a:schemeClr val="bg1"/>
                  </a:solidFill>
                  <a:latin typeface="Verdana" pitchFamily="34" charset="0"/>
                </a:rPr>
                <a:t>Ağ</a:t>
              </a:r>
              <a:endParaRPr lang="en-US" sz="1200" b="1">
                <a:solidFill>
                  <a:srgbClr val="FFFFFF"/>
                </a:solidFill>
                <a:latin typeface="Verdana" pitchFamily="34" charset="0"/>
              </a:endParaRPr>
            </a:p>
          </p:txBody>
        </p:sp>
      </p:grpSp>
      <p:sp>
        <p:nvSpPr>
          <p:cNvPr id="85" name="Line 34"/>
          <p:cNvSpPr>
            <a:spLocks noChangeShapeType="1"/>
          </p:cNvSpPr>
          <p:nvPr/>
        </p:nvSpPr>
        <p:spPr bwMode="auto">
          <a:xfrm>
            <a:off x="5514964" y="4286236"/>
            <a:ext cx="1371600" cy="0"/>
          </a:xfrm>
          <a:prstGeom prst="line">
            <a:avLst/>
          </a:prstGeom>
          <a:noFill/>
          <a:ln w="38100">
            <a:solidFill>
              <a:srgbClr val="FF0000"/>
            </a:solidFill>
            <a:round/>
            <a:headEnd type="triangle" w="med" len="med"/>
            <a:tailEnd/>
          </a:ln>
          <a:effectLst/>
        </p:spPr>
        <p:txBody>
          <a:bodyPr wrap="none" anchor="ctr"/>
          <a:lstStyle/>
          <a:p>
            <a:endParaRPr lang="tr-TR"/>
          </a:p>
        </p:txBody>
      </p:sp>
      <p:sp>
        <p:nvSpPr>
          <p:cNvPr id="86" name="Line 35"/>
          <p:cNvSpPr>
            <a:spLocks noChangeShapeType="1"/>
          </p:cNvSpPr>
          <p:nvPr/>
        </p:nvSpPr>
        <p:spPr bwMode="auto">
          <a:xfrm>
            <a:off x="6886564" y="2457436"/>
            <a:ext cx="0" cy="1828800"/>
          </a:xfrm>
          <a:prstGeom prst="line">
            <a:avLst/>
          </a:prstGeom>
          <a:noFill/>
          <a:ln w="38100">
            <a:solidFill>
              <a:srgbClr val="FF0000"/>
            </a:solidFill>
            <a:round/>
            <a:headEnd/>
            <a:tailEnd type="triangle" w="med" len="med"/>
          </a:ln>
          <a:effectLst/>
        </p:spPr>
        <p:txBody>
          <a:bodyPr wrap="none" anchor="ctr"/>
          <a:lstStyle/>
          <a:p>
            <a:endParaRPr lang="tr-TR"/>
          </a:p>
        </p:txBody>
      </p:sp>
      <p:sp>
        <p:nvSpPr>
          <p:cNvPr id="87" name="Line 36"/>
          <p:cNvSpPr>
            <a:spLocks noChangeShapeType="1"/>
          </p:cNvSpPr>
          <p:nvPr/>
        </p:nvSpPr>
        <p:spPr bwMode="auto">
          <a:xfrm flipH="1">
            <a:off x="2314564" y="4286236"/>
            <a:ext cx="1981200" cy="0"/>
          </a:xfrm>
          <a:prstGeom prst="line">
            <a:avLst/>
          </a:prstGeom>
          <a:noFill/>
          <a:ln w="38100">
            <a:solidFill>
              <a:srgbClr val="333333"/>
            </a:solidFill>
            <a:round/>
            <a:headEnd/>
            <a:tailEnd type="triangle" w="med" len="med"/>
          </a:ln>
          <a:effectLst/>
        </p:spPr>
        <p:txBody>
          <a:bodyPr wrap="none" anchor="ctr"/>
          <a:lstStyle/>
          <a:p>
            <a:endParaRPr lang="tr-TR"/>
          </a:p>
        </p:txBody>
      </p:sp>
      <p:sp>
        <p:nvSpPr>
          <p:cNvPr id="88" name="Line 37"/>
          <p:cNvSpPr>
            <a:spLocks noChangeShapeType="1"/>
          </p:cNvSpPr>
          <p:nvPr/>
        </p:nvSpPr>
        <p:spPr bwMode="auto">
          <a:xfrm flipV="1">
            <a:off x="2314564" y="2457436"/>
            <a:ext cx="0" cy="1828800"/>
          </a:xfrm>
          <a:prstGeom prst="line">
            <a:avLst/>
          </a:prstGeom>
          <a:noFill/>
          <a:ln w="38100">
            <a:solidFill>
              <a:srgbClr val="333333"/>
            </a:solidFill>
            <a:round/>
            <a:headEnd/>
            <a:tailEnd type="triangle" w="med" len="med"/>
          </a:ln>
          <a:effectLst/>
        </p:spPr>
        <p:txBody>
          <a:bodyPr wrap="none" anchor="ctr"/>
          <a:lstStyle/>
          <a:p>
            <a:endParaRPr lang="tr-TR"/>
          </a:p>
        </p:txBody>
      </p:sp>
      <p:grpSp>
        <p:nvGrpSpPr>
          <p:cNvPr id="5" name="Group 38"/>
          <p:cNvGrpSpPr>
            <a:grpSpLocks/>
          </p:cNvGrpSpPr>
          <p:nvPr/>
        </p:nvGrpSpPr>
        <p:grpSpPr bwMode="auto">
          <a:xfrm>
            <a:off x="6734164" y="2076436"/>
            <a:ext cx="1524000" cy="304800"/>
            <a:chOff x="4316" y="994"/>
            <a:chExt cx="960" cy="192"/>
          </a:xfrm>
        </p:grpSpPr>
        <p:sp>
          <p:nvSpPr>
            <p:cNvPr id="90" name="Line 39"/>
            <p:cNvSpPr>
              <a:spLocks noChangeShapeType="1"/>
            </p:cNvSpPr>
            <p:nvPr/>
          </p:nvSpPr>
          <p:spPr bwMode="auto">
            <a:xfrm>
              <a:off x="4316" y="994"/>
              <a:ext cx="144" cy="192"/>
            </a:xfrm>
            <a:prstGeom prst="line">
              <a:avLst/>
            </a:prstGeom>
            <a:noFill/>
            <a:ln w="38100">
              <a:solidFill>
                <a:srgbClr val="FF0000"/>
              </a:solidFill>
              <a:round/>
              <a:headEnd/>
              <a:tailEnd type="triangle" w="med" len="med"/>
            </a:ln>
            <a:effectLst/>
          </p:spPr>
          <p:txBody>
            <a:bodyPr wrap="none" anchor="ctr"/>
            <a:lstStyle/>
            <a:p>
              <a:endParaRPr lang="tr-TR"/>
            </a:p>
          </p:txBody>
        </p:sp>
        <p:sp>
          <p:nvSpPr>
            <p:cNvPr id="91" name="Line 40"/>
            <p:cNvSpPr>
              <a:spLocks noChangeShapeType="1"/>
            </p:cNvSpPr>
            <p:nvPr/>
          </p:nvSpPr>
          <p:spPr bwMode="auto">
            <a:xfrm>
              <a:off x="4796" y="994"/>
              <a:ext cx="0" cy="192"/>
            </a:xfrm>
            <a:prstGeom prst="line">
              <a:avLst/>
            </a:prstGeom>
            <a:noFill/>
            <a:ln w="38100">
              <a:solidFill>
                <a:srgbClr val="FF0000"/>
              </a:solidFill>
              <a:round/>
              <a:headEnd/>
              <a:tailEnd type="triangle" w="med" len="med"/>
            </a:ln>
            <a:effectLst/>
          </p:spPr>
          <p:txBody>
            <a:bodyPr wrap="none" anchor="ctr"/>
            <a:lstStyle/>
            <a:p>
              <a:endParaRPr lang="tr-TR"/>
            </a:p>
          </p:txBody>
        </p:sp>
        <p:sp>
          <p:nvSpPr>
            <p:cNvPr id="92" name="Line 41"/>
            <p:cNvSpPr>
              <a:spLocks noChangeShapeType="1"/>
            </p:cNvSpPr>
            <p:nvPr/>
          </p:nvSpPr>
          <p:spPr bwMode="auto">
            <a:xfrm flipH="1">
              <a:off x="5180" y="994"/>
              <a:ext cx="96" cy="192"/>
            </a:xfrm>
            <a:prstGeom prst="line">
              <a:avLst/>
            </a:prstGeom>
            <a:noFill/>
            <a:ln w="38100">
              <a:solidFill>
                <a:srgbClr val="FF0000"/>
              </a:solidFill>
              <a:round/>
              <a:headEnd/>
              <a:tailEnd type="triangle" w="med" len="med"/>
            </a:ln>
            <a:effectLst/>
          </p:spPr>
          <p:txBody>
            <a:bodyPr wrap="none" anchor="ctr"/>
            <a:lstStyle/>
            <a:p>
              <a:endParaRPr lang="tr-TR"/>
            </a:p>
          </p:txBody>
        </p:sp>
      </p:grpSp>
      <p:grpSp>
        <p:nvGrpSpPr>
          <p:cNvPr id="6" name="Group 42"/>
          <p:cNvGrpSpPr>
            <a:grpSpLocks/>
          </p:cNvGrpSpPr>
          <p:nvPr/>
        </p:nvGrpSpPr>
        <p:grpSpPr bwMode="auto">
          <a:xfrm>
            <a:off x="942964" y="2076436"/>
            <a:ext cx="1524000" cy="304800"/>
            <a:chOff x="668" y="994"/>
            <a:chExt cx="960" cy="192"/>
          </a:xfrm>
        </p:grpSpPr>
        <p:sp>
          <p:nvSpPr>
            <p:cNvPr id="94" name="Line 43"/>
            <p:cNvSpPr>
              <a:spLocks noChangeShapeType="1"/>
            </p:cNvSpPr>
            <p:nvPr/>
          </p:nvSpPr>
          <p:spPr bwMode="auto">
            <a:xfrm rot="-10028454">
              <a:off x="668" y="994"/>
              <a:ext cx="144" cy="192"/>
            </a:xfrm>
            <a:prstGeom prst="line">
              <a:avLst/>
            </a:prstGeom>
            <a:noFill/>
            <a:ln w="38100">
              <a:solidFill>
                <a:srgbClr val="333333"/>
              </a:solidFill>
              <a:round/>
              <a:headEnd/>
              <a:tailEnd type="triangle" w="med" len="med"/>
            </a:ln>
            <a:effectLst/>
          </p:spPr>
          <p:txBody>
            <a:bodyPr wrap="none" anchor="ctr"/>
            <a:lstStyle/>
            <a:p>
              <a:endParaRPr lang="tr-TR"/>
            </a:p>
          </p:txBody>
        </p:sp>
        <p:sp>
          <p:nvSpPr>
            <p:cNvPr id="95" name="Line 44"/>
            <p:cNvSpPr>
              <a:spLocks noChangeShapeType="1"/>
            </p:cNvSpPr>
            <p:nvPr/>
          </p:nvSpPr>
          <p:spPr bwMode="auto">
            <a:xfrm rot="-10798261">
              <a:off x="1148" y="994"/>
              <a:ext cx="1" cy="192"/>
            </a:xfrm>
            <a:prstGeom prst="line">
              <a:avLst/>
            </a:prstGeom>
            <a:noFill/>
            <a:ln w="38100">
              <a:solidFill>
                <a:srgbClr val="333333"/>
              </a:solidFill>
              <a:round/>
              <a:headEnd/>
              <a:tailEnd type="triangle" w="med" len="med"/>
            </a:ln>
            <a:effectLst/>
          </p:spPr>
          <p:txBody>
            <a:bodyPr wrap="none" anchor="ctr"/>
            <a:lstStyle/>
            <a:p>
              <a:endParaRPr lang="tr-TR"/>
            </a:p>
          </p:txBody>
        </p:sp>
        <p:sp>
          <p:nvSpPr>
            <p:cNvPr id="96" name="Line 45"/>
            <p:cNvSpPr>
              <a:spLocks noChangeShapeType="1"/>
            </p:cNvSpPr>
            <p:nvPr/>
          </p:nvSpPr>
          <p:spPr bwMode="auto">
            <a:xfrm rot="10555886" flipH="1">
              <a:off x="1532" y="994"/>
              <a:ext cx="96" cy="192"/>
            </a:xfrm>
            <a:prstGeom prst="line">
              <a:avLst/>
            </a:prstGeom>
            <a:noFill/>
            <a:ln w="38100">
              <a:solidFill>
                <a:srgbClr val="333333"/>
              </a:solidFill>
              <a:round/>
              <a:headEnd/>
              <a:tailEnd type="triangle" w="med" len="med"/>
            </a:ln>
            <a:effectLst/>
          </p:spPr>
          <p:txBody>
            <a:bodyPr wrap="none" anchor="ctr"/>
            <a:lstStyle/>
            <a:p>
              <a:endParaRPr lang="tr-TR"/>
            </a:p>
          </p:txBody>
        </p:sp>
      </p:grpSp>
      <p:sp>
        <p:nvSpPr>
          <p:cNvPr id="97" name="Text Box 50"/>
          <p:cNvSpPr txBox="1">
            <a:spLocks noChangeArrowheads="1"/>
          </p:cNvSpPr>
          <p:nvPr/>
        </p:nvSpPr>
        <p:spPr bwMode="auto">
          <a:xfrm>
            <a:off x="7115164" y="1766874"/>
            <a:ext cx="800100" cy="304800"/>
          </a:xfrm>
          <a:prstGeom prst="rect">
            <a:avLst/>
          </a:prstGeom>
          <a:noFill/>
          <a:ln w="38100">
            <a:noFill/>
            <a:miter lim="800000"/>
            <a:headEnd/>
            <a:tailEnd/>
          </a:ln>
          <a:effectLst/>
        </p:spPr>
        <p:txBody>
          <a:bodyPr wrap="none">
            <a:spAutoFit/>
          </a:bodyPr>
          <a:lstStyle/>
          <a:p>
            <a:pPr algn="l"/>
            <a:r>
              <a:rPr lang="en-US" sz="1400" b="1">
                <a:solidFill>
                  <a:srgbClr val="FF0000"/>
                </a:solidFill>
                <a:latin typeface="Verdana" pitchFamily="34" charset="0"/>
              </a:rPr>
              <a:t>E-Mail</a:t>
            </a:r>
            <a:endParaRPr lang="en-US" sz="2400">
              <a:solidFill>
                <a:srgbClr val="FF0000"/>
              </a:solidFill>
              <a:latin typeface="Verdana" pitchFamily="34" charset="0"/>
            </a:endParaRPr>
          </a:p>
        </p:txBody>
      </p:sp>
      <p:sp>
        <p:nvSpPr>
          <p:cNvPr id="98" name="Text Box 51"/>
          <p:cNvSpPr txBox="1">
            <a:spLocks noChangeArrowheads="1"/>
          </p:cNvSpPr>
          <p:nvPr/>
        </p:nvSpPr>
        <p:spPr bwMode="auto">
          <a:xfrm>
            <a:off x="6429364" y="1766874"/>
            <a:ext cx="550863" cy="304800"/>
          </a:xfrm>
          <a:prstGeom prst="rect">
            <a:avLst/>
          </a:prstGeom>
          <a:noFill/>
          <a:ln w="38100">
            <a:noFill/>
            <a:miter lim="800000"/>
            <a:headEnd/>
            <a:tailEnd/>
          </a:ln>
          <a:effectLst/>
        </p:spPr>
        <p:txBody>
          <a:bodyPr wrap="none">
            <a:spAutoFit/>
          </a:bodyPr>
          <a:lstStyle/>
          <a:p>
            <a:pPr algn="l"/>
            <a:r>
              <a:rPr lang="en-US" sz="1400" b="1">
                <a:solidFill>
                  <a:srgbClr val="FF0000"/>
                </a:solidFill>
                <a:latin typeface="Verdana" pitchFamily="34" charset="0"/>
              </a:rPr>
              <a:t>FTP</a:t>
            </a:r>
            <a:endParaRPr lang="en-US" sz="2400">
              <a:solidFill>
                <a:srgbClr val="FF0000"/>
              </a:solidFill>
              <a:latin typeface="Verdana" pitchFamily="34" charset="0"/>
            </a:endParaRPr>
          </a:p>
        </p:txBody>
      </p:sp>
      <p:sp>
        <p:nvSpPr>
          <p:cNvPr id="99" name="Text Box 52"/>
          <p:cNvSpPr txBox="1">
            <a:spLocks noChangeArrowheads="1"/>
          </p:cNvSpPr>
          <p:nvPr/>
        </p:nvSpPr>
        <p:spPr bwMode="auto">
          <a:xfrm>
            <a:off x="7953364" y="1766874"/>
            <a:ext cx="808038" cy="304800"/>
          </a:xfrm>
          <a:prstGeom prst="rect">
            <a:avLst/>
          </a:prstGeom>
          <a:noFill/>
          <a:ln w="38100">
            <a:noFill/>
            <a:miter lim="800000"/>
            <a:headEnd/>
            <a:tailEnd/>
          </a:ln>
          <a:effectLst/>
        </p:spPr>
        <p:txBody>
          <a:bodyPr wrap="none">
            <a:spAutoFit/>
          </a:bodyPr>
          <a:lstStyle/>
          <a:p>
            <a:pPr algn="l"/>
            <a:r>
              <a:rPr lang="en-US" sz="1400" b="1">
                <a:solidFill>
                  <a:srgbClr val="FF0000"/>
                </a:solidFill>
                <a:latin typeface="Verdana" pitchFamily="34" charset="0"/>
              </a:rPr>
              <a:t>Telnet</a:t>
            </a:r>
            <a:endParaRPr lang="en-US" sz="2400">
              <a:solidFill>
                <a:srgbClr val="FF0000"/>
              </a:solidFill>
              <a:latin typeface="Verdana" pitchFamily="34" charset="0"/>
            </a:endParaRPr>
          </a:p>
        </p:txBody>
      </p:sp>
      <p:sp>
        <p:nvSpPr>
          <p:cNvPr id="100" name="Text Box 53"/>
          <p:cNvSpPr txBox="1">
            <a:spLocks noChangeArrowheads="1"/>
          </p:cNvSpPr>
          <p:nvPr/>
        </p:nvSpPr>
        <p:spPr bwMode="auto">
          <a:xfrm>
            <a:off x="1323964" y="1766874"/>
            <a:ext cx="800100" cy="304800"/>
          </a:xfrm>
          <a:prstGeom prst="rect">
            <a:avLst/>
          </a:prstGeom>
          <a:noFill/>
          <a:ln w="38100">
            <a:noFill/>
            <a:miter lim="800000"/>
            <a:headEnd/>
            <a:tailEnd/>
          </a:ln>
          <a:effectLst/>
        </p:spPr>
        <p:txBody>
          <a:bodyPr wrap="none">
            <a:spAutoFit/>
          </a:bodyPr>
          <a:lstStyle/>
          <a:p>
            <a:pPr algn="l"/>
            <a:r>
              <a:rPr lang="en-US" sz="1400" b="1">
                <a:solidFill>
                  <a:srgbClr val="FF0000"/>
                </a:solidFill>
                <a:latin typeface="Verdana" pitchFamily="34" charset="0"/>
              </a:rPr>
              <a:t>E-Mail</a:t>
            </a:r>
            <a:endParaRPr lang="en-US" sz="2400">
              <a:solidFill>
                <a:srgbClr val="FF0000"/>
              </a:solidFill>
              <a:latin typeface="Verdana" pitchFamily="34" charset="0"/>
            </a:endParaRPr>
          </a:p>
        </p:txBody>
      </p:sp>
      <p:sp>
        <p:nvSpPr>
          <p:cNvPr id="101" name="Text Box 54"/>
          <p:cNvSpPr txBox="1">
            <a:spLocks noChangeArrowheads="1"/>
          </p:cNvSpPr>
          <p:nvPr/>
        </p:nvSpPr>
        <p:spPr bwMode="auto">
          <a:xfrm>
            <a:off x="638164" y="1766874"/>
            <a:ext cx="550863" cy="304800"/>
          </a:xfrm>
          <a:prstGeom prst="rect">
            <a:avLst/>
          </a:prstGeom>
          <a:noFill/>
          <a:ln w="38100">
            <a:noFill/>
            <a:miter lim="800000"/>
            <a:headEnd/>
            <a:tailEnd/>
          </a:ln>
          <a:effectLst/>
        </p:spPr>
        <p:txBody>
          <a:bodyPr wrap="none">
            <a:spAutoFit/>
          </a:bodyPr>
          <a:lstStyle/>
          <a:p>
            <a:pPr algn="l"/>
            <a:r>
              <a:rPr lang="en-US" sz="1400" b="1">
                <a:solidFill>
                  <a:srgbClr val="FF0000"/>
                </a:solidFill>
                <a:latin typeface="Verdana" pitchFamily="34" charset="0"/>
              </a:rPr>
              <a:t>FTP</a:t>
            </a:r>
            <a:endParaRPr lang="en-US" sz="2400">
              <a:solidFill>
                <a:srgbClr val="FF0000"/>
              </a:solidFill>
              <a:latin typeface="Verdana" pitchFamily="34" charset="0"/>
            </a:endParaRPr>
          </a:p>
        </p:txBody>
      </p:sp>
      <p:sp>
        <p:nvSpPr>
          <p:cNvPr id="102" name="Text Box 55"/>
          <p:cNvSpPr txBox="1">
            <a:spLocks noChangeArrowheads="1"/>
          </p:cNvSpPr>
          <p:nvPr/>
        </p:nvSpPr>
        <p:spPr bwMode="auto">
          <a:xfrm>
            <a:off x="2162164" y="1766874"/>
            <a:ext cx="808038" cy="304800"/>
          </a:xfrm>
          <a:prstGeom prst="rect">
            <a:avLst/>
          </a:prstGeom>
          <a:noFill/>
          <a:ln w="38100">
            <a:noFill/>
            <a:miter lim="800000"/>
            <a:headEnd/>
            <a:tailEnd/>
          </a:ln>
          <a:effectLst/>
        </p:spPr>
        <p:txBody>
          <a:bodyPr wrap="none">
            <a:spAutoFit/>
          </a:bodyPr>
          <a:lstStyle/>
          <a:p>
            <a:pPr algn="l"/>
            <a:r>
              <a:rPr lang="en-US" sz="1400" b="1">
                <a:solidFill>
                  <a:srgbClr val="FF0000"/>
                </a:solidFill>
                <a:latin typeface="Verdana" pitchFamily="34" charset="0"/>
              </a:rPr>
              <a:t>Telnet</a:t>
            </a:r>
            <a:endParaRPr lang="en-US" sz="2400">
              <a:solidFill>
                <a:srgbClr val="FF0000"/>
              </a:solidFill>
              <a:latin typeface="Verdana" pitchFamily="34" charset="0"/>
            </a:endParaRPr>
          </a:p>
        </p:txBody>
      </p:sp>
      <p:sp>
        <p:nvSpPr>
          <p:cNvPr id="103" name="Rectangle 57"/>
          <p:cNvSpPr>
            <a:spLocks noChangeArrowheads="1"/>
          </p:cNvSpPr>
          <p:nvPr/>
        </p:nvSpPr>
        <p:spPr bwMode="auto">
          <a:xfrm>
            <a:off x="998527" y="4408474"/>
            <a:ext cx="7200900" cy="95250"/>
          </a:xfrm>
          <a:prstGeom prst="rect">
            <a:avLst/>
          </a:prstGeom>
          <a:gradFill rotWithShape="0">
            <a:gsLst>
              <a:gs pos="0">
                <a:srgbClr val="009688"/>
              </a:gs>
              <a:gs pos="100000">
                <a:srgbClr val="009688">
                  <a:gamma/>
                  <a:shade val="29804"/>
                  <a:invGamma/>
                </a:srgbClr>
              </a:gs>
            </a:gsLst>
            <a:lin ang="5400000" scaled="1"/>
          </a:gradFill>
          <a:ln w="9525">
            <a:noFill/>
            <a:miter lim="800000"/>
            <a:headEnd/>
            <a:tailEnd/>
          </a:ln>
          <a:effectLst/>
        </p:spPr>
        <p:txBody>
          <a:bodyPr wrap="none" anchor="ctr"/>
          <a:lstStyle/>
          <a:p>
            <a:endParaRPr lang="tr-TR"/>
          </a:p>
        </p:txBody>
      </p:sp>
      <p:pic>
        <p:nvPicPr>
          <p:cNvPr id="104" name="Picture 58" descr="comp"/>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983527" y="3378186"/>
            <a:ext cx="979487" cy="881063"/>
          </a:xfrm>
          <a:prstGeom prst="rect">
            <a:avLst/>
          </a:prstGeom>
          <a:noFill/>
        </p:spPr>
      </p:pic>
      <p:graphicFrame>
        <p:nvGraphicFramePr>
          <p:cNvPr id="105" name="Object 59"/>
          <p:cNvGraphicFramePr>
            <a:graphicFrameLocks noChangeAspect="1"/>
          </p:cNvGraphicFramePr>
          <p:nvPr/>
        </p:nvGraphicFramePr>
        <p:xfrm>
          <a:off x="206364" y="3235311"/>
          <a:ext cx="692150" cy="1143000"/>
        </p:xfrm>
        <a:graphic>
          <a:graphicData uri="http://schemas.openxmlformats.org/presentationml/2006/ole">
            <p:oleObj spid="_x0000_s1026" name="Photo Editor Photo" r:id="rId5" imgW="1314286" imgH="2172003" progId="">
              <p:embed/>
            </p:oleObj>
          </a:graphicData>
        </a:graphic>
      </p:graphicFrame>
      <p:sp>
        <p:nvSpPr>
          <p:cNvPr id="107" name="106 Metin kutusu"/>
          <p:cNvSpPr txBox="1"/>
          <p:nvPr/>
        </p:nvSpPr>
        <p:spPr>
          <a:xfrm>
            <a:off x="142844" y="4714884"/>
            <a:ext cx="9001156" cy="1938992"/>
          </a:xfrm>
          <a:prstGeom prst="rect">
            <a:avLst/>
          </a:prstGeom>
          <a:noFill/>
        </p:spPr>
        <p:txBody>
          <a:bodyPr wrap="square" rtlCol="0">
            <a:spAutoFit/>
          </a:bodyPr>
          <a:lstStyle/>
          <a:p>
            <a:pPr>
              <a:buFont typeface="Wingdings" pitchFamily="2" charset="2"/>
              <a:buChar char="v"/>
            </a:pPr>
            <a:r>
              <a:rPr lang="tr-TR" sz="2000" dirty="0" smtClean="0">
                <a:latin typeface="+mn-lt"/>
              </a:rPr>
              <a:t>İstemci ve sunumcu arasındaki veri akışını uygulama katmanında denetler.Paketlerin içindeki “bilgilerin” denetimi.Örneğin bir yazı içeren posta mesajı ile resim içeren posta mesajı arasındaki farkı anlayabilir.</a:t>
            </a:r>
          </a:p>
          <a:p>
            <a:pPr>
              <a:buFont typeface="Wingdings" pitchFamily="2" charset="2"/>
              <a:buChar char="v"/>
            </a:pPr>
            <a:r>
              <a:rPr lang="tr-TR" sz="2000" dirty="0" smtClean="0">
                <a:latin typeface="+mn-lt"/>
              </a:rPr>
              <a:t> Uygulama ağ geçidi/vekil sunucuları ağlar arası yönlendirme yapmaz. Bu durum iç ağın dış ağdan ayrı olmasını sağlar. Yönlendirme işlemi yapılamadığından bu metod bir çeşit Ağ Adres Dönüşümü(NAT) sağlar.</a:t>
            </a:r>
            <a:endParaRPr lang="tr-TR" sz="20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86"/>
                                        </p:tgtEl>
                                        <p:attrNameLst>
                                          <p:attrName>style.visibility</p:attrName>
                                        </p:attrNameLst>
                                      </p:cBhvr>
                                      <p:to>
                                        <p:strVal val="visible"/>
                                      </p:to>
                                    </p:set>
                                    <p:animEffect transition="in" filter="wipe(up)">
                                      <p:cBhvr>
                                        <p:cTn id="11" dur="1000"/>
                                        <p:tgtEl>
                                          <p:spTgt spid="86"/>
                                        </p:tgtEl>
                                      </p:cBhvr>
                                    </p:animEffect>
                                  </p:childTnLst>
                                </p:cTn>
                              </p:par>
                            </p:childTnLst>
                          </p:cTn>
                        </p:par>
                        <p:par>
                          <p:cTn id="12" fill="hold">
                            <p:stCondLst>
                              <p:cond delay="2000"/>
                            </p:stCondLst>
                            <p:childTnLst>
                              <p:par>
                                <p:cTn id="13" presetID="22" presetClass="entr" presetSubtype="2" fill="hold" grpId="0" nodeType="after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wipe(right)">
                                      <p:cBhvr>
                                        <p:cTn id="15" dur="1000"/>
                                        <p:tgtEl>
                                          <p:spTgt spid="85"/>
                                        </p:tgtEl>
                                      </p:cBhvr>
                                    </p:animEffect>
                                  </p:childTnLst>
                                </p:cTn>
                              </p:par>
                            </p:childTnLst>
                          </p:cTn>
                        </p:par>
                        <p:par>
                          <p:cTn id="16" fill="hold">
                            <p:stCondLst>
                              <p:cond delay="3000"/>
                            </p:stCondLst>
                            <p:childTnLst>
                              <p:par>
                                <p:cTn id="17" presetID="22" presetClass="entr" presetSubtype="4" fill="hold" grpId="0" nodeType="after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wipe(down)">
                                      <p:cBhvr>
                                        <p:cTn id="19" dur="1000"/>
                                        <p:tgtEl>
                                          <p:spTgt spid="6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wipe(up)">
                                      <p:cBhvr>
                                        <p:cTn id="24" dur="1000"/>
                                        <p:tgtEl>
                                          <p:spTgt spid="66"/>
                                        </p:tgtEl>
                                      </p:cBhvr>
                                    </p:animEffect>
                                  </p:childTnLst>
                                </p:cTn>
                              </p:par>
                            </p:childTnLst>
                          </p:cTn>
                        </p:par>
                        <p:par>
                          <p:cTn id="25" fill="hold">
                            <p:stCondLst>
                              <p:cond delay="1000"/>
                            </p:stCondLst>
                            <p:childTnLst>
                              <p:par>
                                <p:cTn id="26" presetID="22" presetClass="entr" presetSubtype="2" fill="hold" grpId="0" nodeType="after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wipe(right)">
                                      <p:cBhvr>
                                        <p:cTn id="28" dur="1000"/>
                                        <p:tgtEl>
                                          <p:spTgt spid="87"/>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wipe(down)">
                                      <p:cBhvr>
                                        <p:cTn id="32" dur="1000"/>
                                        <p:tgtEl>
                                          <p:spTgt spid="88"/>
                                        </p:tgtEl>
                                      </p:cBhvr>
                                    </p:animEffect>
                                  </p:childTnLst>
                                </p:cTn>
                              </p:par>
                            </p:childTnLst>
                          </p:cTn>
                        </p:par>
                        <p:par>
                          <p:cTn id="33" fill="hold">
                            <p:stCondLst>
                              <p:cond delay="3000"/>
                            </p:stCondLst>
                            <p:childTnLst>
                              <p:par>
                                <p:cTn id="34" presetID="22" presetClass="entr" presetSubtype="4"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85" grpId="0" animBg="1"/>
      <p:bldP spid="86" grpId="0" animBg="1"/>
      <p:bldP spid="87" grpId="0" animBg="1"/>
      <p:bldP spid="8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2483768" y="3140968"/>
            <a:ext cx="6004172" cy="3429769"/>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0" y="0"/>
            <a:ext cx="8610600" cy="3333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738</Words>
  <Application>Microsoft Office PowerPoint</Application>
  <PresentationFormat>Ekran Gösterisi (4:3)</PresentationFormat>
  <Paragraphs>74</Paragraphs>
  <Slides>12</Slides>
  <Notes>0</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12</vt:i4>
      </vt:variant>
    </vt:vector>
  </HeadingPairs>
  <TitlesOfParts>
    <vt:vector size="14" baseType="lpstr">
      <vt:lpstr>Ofis Teması</vt:lpstr>
      <vt:lpstr>Photo Editor Photo</vt:lpstr>
      <vt:lpstr>Firewall Mimarisi ve Bileşenler</vt:lpstr>
      <vt:lpstr>Slayt 2</vt:lpstr>
      <vt:lpstr>NAT örnek</vt:lpstr>
      <vt:lpstr>Slayt 4</vt:lpstr>
      <vt:lpstr>Slayt 5</vt:lpstr>
      <vt:lpstr>Slayt 6</vt:lpstr>
      <vt:lpstr>Slayt 7</vt:lpstr>
      <vt:lpstr>Slayt 8</vt:lpstr>
      <vt:lpstr>Slayt 9</vt:lpstr>
      <vt:lpstr> Paket Filtreleme:</vt:lpstr>
      <vt:lpstr>Dinamik (Stateful) Filtreleme:</vt:lpstr>
      <vt:lpstr>Slayt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onur</dc:creator>
  <cp:lastModifiedBy>ogok</cp:lastModifiedBy>
  <cp:revision>15</cp:revision>
  <dcterms:created xsi:type="dcterms:W3CDTF">2014-04-21T21:40:41Z</dcterms:created>
  <dcterms:modified xsi:type="dcterms:W3CDTF">2016-05-05T08:37:21Z</dcterms:modified>
</cp:coreProperties>
</file>