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D9F75050-0E15-4C5B-92B0-66D068882F1F}" type="datetimeFigureOut">
              <a:rPr lang="tr-TR" smtClean="0"/>
              <a:pPr/>
              <a:t>9.3.2016</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D9F75050-0E15-4C5B-92B0-66D068882F1F}" type="datetimeFigureOut">
              <a:rPr lang="tr-TR" smtClean="0"/>
              <a:pPr/>
              <a:t>9.3.2016</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D9F75050-0E15-4C5B-92B0-66D068882F1F}" type="datetimeFigureOut">
              <a:rPr lang="tr-TR" smtClean="0"/>
              <a:pPr/>
              <a:t>9.3.2016</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D9F75050-0E15-4C5B-92B0-66D068882F1F}" type="datetimeFigureOut">
              <a:rPr lang="tr-TR" smtClean="0"/>
              <a:pPr/>
              <a:t>9.3.2016</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D9F75050-0E15-4C5B-92B0-66D068882F1F}" type="datetimeFigureOut">
              <a:rPr lang="tr-TR" smtClean="0"/>
              <a:pPr/>
              <a:t>9.3.2016</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D9F75050-0E15-4C5B-92B0-66D068882F1F}" type="datetimeFigureOut">
              <a:rPr lang="tr-TR" smtClean="0"/>
              <a:pPr/>
              <a:t>9.3.2016</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D9F75050-0E15-4C5B-92B0-66D068882F1F}" type="datetimeFigureOut">
              <a:rPr lang="tr-TR" smtClean="0"/>
              <a:pPr/>
              <a:t>9.3.2016</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D9F75050-0E15-4C5B-92B0-66D068882F1F}" type="datetimeFigureOut">
              <a:rPr lang="tr-TR" smtClean="0"/>
              <a:pPr/>
              <a:t>9.3.2016</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D9F75050-0E15-4C5B-92B0-66D068882F1F}" type="datetimeFigureOut">
              <a:rPr lang="tr-TR" smtClean="0"/>
              <a:pPr/>
              <a:t>9.3.2016</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D9F75050-0E15-4C5B-92B0-66D068882F1F}" type="datetimeFigureOut">
              <a:rPr lang="tr-TR" smtClean="0"/>
              <a:pPr/>
              <a:t>9.3.2016</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D9F75050-0E15-4C5B-92B0-66D068882F1F}" type="datetimeFigureOut">
              <a:rPr lang="tr-TR" smtClean="0"/>
              <a:pPr/>
              <a:t>9.3.2016</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F75050-0E15-4C5B-92B0-66D068882F1F}" type="datetimeFigureOut">
              <a:rPr lang="tr-TR" smtClean="0"/>
              <a:pPr/>
              <a:t>9.3.2016</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DEFA8C-F947-479F-BE07-76B6B3F80BF1}"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tr.wikipedia.org/wiki/Streaming_media" TargetMode="External"/><Relationship Id="rId3" Type="http://schemas.openxmlformats.org/officeDocument/2006/relationships/hyperlink" Target="https://tr.wikipedia.org/wiki/G%C3%B6r%C3%BCnt%C3%BC" TargetMode="External"/><Relationship Id="rId7" Type="http://schemas.openxmlformats.org/officeDocument/2006/relationships/hyperlink" Target="https://tr.wikipedia.org/w/index.php?title=Bas-konu%C5%9F&amp;action=edit&amp;redlink=1" TargetMode="External"/><Relationship Id="rId2" Type="http://schemas.openxmlformats.org/officeDocument/2006/relationships/hyperlink" Target="https://tr.wikipedia.org/wiki/Ses" TargetMode="External"/><Relationship Id="rId1" Type="http://schemas.openxmlformats.org/officeDocument/2006/relationships/slideLayout" Target="../slideLayouts/slideLayout2.xml"/><Relationship Id="rId6" Type="http://schemas.openxmlformats.org/officeDocument/2006/relationships/hyperlink" Target="https://tr.wikipedia.org/w/index.php?title=Video_telekonferans&amp;action=edit&amp;redlink=1" TargetMode="External"/><Relationship Id="rId5" Type="http://schemas.openxmlformats.org/officeDocument/2006/relationships/hyperlink" Target="https://tr.wikipedia.org/wiki/Telefon" TargetMode="External"/><Relationship Id="rId10" Type="http://schemas.openxmlformats.org/officeDocument/2006/relationships/hyperlink" Target="https://tr.wikipedia.org/w/index.php?title=(QoS)&amp;action=edit&amp;redlink=1" TargetMode="External"/><Relationship Id="rId4" Type="http://schemas.openxmlformats.org/officeDocument/2006/relationships/hyperlink" Target="https://tr.wikipedia.org/wiki/IETF" TargetMode="External"/><Relationship Id="rId9" Type="http://schemas.openxmlformats.org/officeDocument/2006/relationships/hyperlink" Target="https://tr.wikipedia.org/w/index.php?title=RTP_Control_Protocol&amp;action=edit&amp;redlink=1"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Simple_Network_Management_Protocol" TargetMode="External"/><Relationship Id="rId3" Type="http://schemas.openxmlformats.org/officeDocument/2006/relationships/hyperlink" Target="https://en.wikipedia.org/wiki/File_Transfer_Protocol" TargetMode="External"/><Relationship Id="rId7" Type="http://schemas.openxmlformats.org/officeDocument/2006/relationships/hyperlink" Target="https://en.wikipedia.org/wiki/BOOTP" TargetMode="External"/><Relationship Id="rId2" Type="http://schemas.openxmlformats.org/officeDocument/2006/relationships/hyperlink" Target="https://en.wikipedia.org/wiki/Telnet" TargetMode="External"/><Relationship Id="rId1" Type="http://schemas.openxmlformats.org/officeDocument/2006/relationships/slideLayout" Target="../slideLayouts/slideLayout2.xml"/><Relationship Id="rId6" Type="http://schemas.openxmlformats.org/officeDocument/2006/relationships/hyperlink" Target="https://en.wikipedia.org/wiki/Domain_Name_System" TargetMode="External"/><Relationship Id="rId5" Type="http://schemas.openxmlformats.org/officeDocument/2006/relationships/hyperlink" Target="https://en.wikipedia.org/wiki/Simple_Mail_Transfer_Protocol" TargetMode="External"/><Relationship Id="rId4" Type="http://schemas.openxmlformats.org/officeDocument/2006/relationships/hyperlink" Target="https://en.wikipedia.org/wiki/Trivial_File_Transfer_Protocol" TargetMode="External"/></Relationships>
</file>

<file path=ppt/slides/_rels/slide4.xml.rels><?xml version="1.0" encoding="UTF-8" standalone="yes"?>
<Relationships xmlns="http://schemas.openxmlformats.org/package/2006/relationships"><Relationship Id="rId13" Type="http://schemas.openxmlformats.org/officeDocument/2006/relationships/hyperlink" Target="https://en.wikipedia.org/wiki/Data_Distribution_Service" TargetMode="External"/><Relationship Id="rId18" Type="http://schemas.openxmlformats.org/officeDocument/2006/relationships/hyperlink" Target="https://en.wikipedia.org/wiki/Finger_protocol" TargetMode="External"/><Relationship Id="rId26" Type="http://schemas.openxmlformats.org/officeDocument/2006/relationships/hyperlink" Target="https://en.wikipedia.org/wiki/Kademlia" TargetMode="External"/><Relationship Id="rId39" Type="http://schemas.openxmlformats.org/officeDocument/2006/relationships/hyperlink" Target="https://en.wikipedia.org/wiki/Peer_Name_Resolution_Protocol" TargetMode="External"/><Relationship Id="rId21" Type="http://schemas.openxmlformats.org/officeDocument/2006/relationships/hyperlink" Target="https://en.wikipedia.org/wiki/Gopher_(protocol)" TargetMode="External"/><Relationship Id="rId34" Type="http://schemas.openxmlformats.org/officeDocument/2006/relationships/hyperlink" Target="https://en.wikipedia.org/wiki/Network_News_Transfer_Protocol" TargetMode="External"/><Relationship Id="rId42" Type="http://schemas.openxmlformats.org/officeDocument/2006/relationships/hyperlink" Target="https://en.wikipedia.org/wiki/Routing_Information_Protocol" TargetMode="External"/><Relationship Id="rId47" Type="http://schemas.openxmlformats.org/officeDocument/2006/relationships/hyperlink" Target="https://en.wikipedia.org/wiki/RTPS_protocol" TargetMode="External"/><Relationship Id="rId50" Type="http://schemas.openxmlformats.org/officeDocument/2006/relationships/hyperlink" Target="https://en.wikipedia.org/wiki/Session_Description_Protocol" TargetMode="External"/><Relationship Id="rId55" Type="http://schemas.openxmlformats.org/officeDocument/2006/relationships/hyperlink" Target="https://en.wikipedia.org/wiki/Simple_Network_Time_Protocol" TargetMode="External"/><Relationship Id="rId7" Type="http://schemas.openxmlformats.org/officeDocument/2006/relationships/hyperlink" Target="https://en.wikipedia.org/wiki/Atom_(standard)" TargetMode="External"/><Relationship Id="rId2" Type="http://schemas.openxmlformats.org/officeDocument/2006/relationships/hyperlink" Target="https://en.wikipedia.org/wiki/9P_(protocol)" TargetMode="External"/><Relationship Id="rId16" Type="http://schemas.openxmlformats.org/officeDocument/2006/relationships/hyperlink" Target="https://en.wikipedia.org/wiki/Endpoint_Handlespace_Redundancy_Protocol" TargetMode="External"/><Relationship Id="rId20" Type="http://schemas.openxmlformats.org/officeDocument/2006/relationships/hyperlink" Target="https://en.wikipedia.org/wiki/FTAM" TargetMode="External"/><Relationship Id="rId29" Type="http://schemas.openxmlformats.org/officeDocument/2006/relationships/hyperlink" Target="https://en.wikipedia.org/wiki/Line_Printer_Daemon" TargetMode="External"/><Relationship Id="rId41" Type="http://schemas.openxmlformats.org/officeDocument/2006/relationships/hyperlink" Target="https://en.wikipedia.org/wiki/Reliable_Event_Logging_Protocol" TargetMode="External"/><Relationship Id="rId54" Type="http://schemas.openxmlformats.org/officeDocument/2006/relationships/hyperlink" Target="https://en.wikipedia.org/wiki/Simple_Mail_Transfer_Protocol" TargetMode="External"/><Relationship Id="rId62" Type="http://schemas.openxmlformats.org/officeDocument/2006/relationships/hyperlink" Target="https://en.wikipedia.org/wiki/Whois" TargetMode="External"/><Relationship Id="rId1" Type="http://schemas.openxmlformats.org/officeDocument/2006/relationships/slideLayout" Target="../slideLayouts/slideLayout2.xml"/><Relationship Id="rId6" Type="http://schemas.openxmlformats.org/officeDocument/2006/relationships/hyperlink" Target="https://en.wikipedia.org/wiki/Advanced_Message_Queuing_Protocol" TargetMode="External"/><Relationship Id="rId11" Type="http://schemas.openxmlformats.org/officeDocument/2006/relationships/hyperlink" Target="https://en.wikipedia.org/wiki/Coherent_File_Distribution_Protocol" TargetMode="External"/><Relationship Id="rId24" Type="http://schemas.openxmlformats.org/officeDocument/2006/relationships/hyperlink" Target="https://en.wikipedia.org/wiki/H.323" TargetMode="External"/><Relationship Id="rId32" Type="http://schemas.openxmlformats.org/officeDocument/2006/relationships/hyperlink" Target="https://en.wikipedia.org/wiki/Network_File_System_(protocol)" TargetMode="External"/><Relationship Id="rId37" Type="http://schemas.openxmlformats.org/officeDocument/2006/relationships/hyperlink" Target="https://en.wikipedia.org/wiki/OSCAR_protocol" TargetMode="External"/><Relationship Id="rId40" Type="http://schemas.openxmlformats.org/officeDocument/2006/relationships/hyperlink" Target="https://en.wikipedia.org/wiki/Remote_Desktop_Protocol" TargetMode="External"/><Relationship Id="rId45" Type="http://schemas.openxmlformats.org/officeDocument/2006/relationships/hyperlink" Target="https://en.wikipedia.org/wiki/Real_Time_Messaging_Protocol" TargetMode="External"/><Relationship Id="rId53" Type="http://schemas.openxmlformats.org/officeDocument/2006/relationships/hyperlink" Target="https://en.wikipedia.org/wiki/Server_Message_Block" TargetMode="External"/><Relationship Id="rId58" Type="http://schemas.openxmlformats.org/officeDocument/2006/relationships/hyperlink" Target="https://en.wikipedia.org/wiki/Transaction_Capabilities_Application_Part" TargetMode="External"/><Relationship Id="rId5" Type="http://schemas.openxmlformats.org/officeDocument/2006/relationships/hyperlink" Target="https://en.wikipedia.org/wiki/Advanced_Program-to-Program_Communication" TargetMode="External"/><Relationship Id="rId15" Type="http://schemas.openxmlformats.org/officeDocument/2006/relationships/hyperlink" Target="https://en.wikipedia.org/wiki/EDonkey_network" TargetMode="External"/><Relationship Id="rId23" Type="http://schemas.openxmlformats.org/officeDocument/2006/relationships/hyperlink" Target="https://en.wikipedia.org/wiki/HyperText_Transfer_Protocol" TargetMode="External"/><Relationship Id="rId28" Type="http://schemas.openxmlformats.org/officeDocument/2006/relationships/hyperlink" Target="https://en.wikipedia.org/wiki/Lightweight_Directory_Access_Protocol" TargetMode="External"/><Relationship Id="rId36" Type="http://schemas.openxmlformats.org/officeDocument/2006/relationships/hyperlink" Target="https://en.wikipedia.org/wiki/Network_Time_Protocol" TargetMode="External"/><Relationship Id="rId49" Type="http://schemas.openxmlformats.org/officeDocument/2006/relationships/hyperlink" Target="https://en.wikipedia.org/wiki/Session_Announcement_Protocol" TargetMode="External"/><Relationship Id="rId57" Type="http://schemas.openxmlformats.org/officeDocument/2006/relationships/hyperlink" Target="https://en.wikipedia.org/w/index.php?title=Secure_SMS_Messaging_Protocol&amp;action=edit&amp;redlink=1" TargetMode="External"/><Relationship Id="rId61" Type="http://schemas.openxmlformats.org/officeDocument/2006/relationships/hyperlink" Target="https://en.wikipedia.org/wiki/Time_Stamp_Protocol" TargetMode="External"/><Relationship Id="rId10" Type="http://schemas.openxmlformats.org/officeDocument/2006/relationships/hyperlink" Target="https://en.wikipedia.org/wiki/BitTorrent_(protocol)" TargetMode="External"/><Relationship Id="rId19" Type="http://schemas.openxmlformats.org/officeDocument/2006/relationships/hyperlink" Target="https://en.wikipedia.org/wiki/Freenet" TargetMode="External"/><Relationship Id="rId31" Type="http://schemas.openxmlformats.org/officeDocument/2006/relationships/hyperlink" Target="https://en.wikipedia.org/wiki/Modbus" TargetMode="External"/><Relationship Id="rId44" Type="http://schemas.openxmlformats.org/officeDocument/2006/relationships/hyperlink" Target="https://en.wikipedia.org/wiki/Remote_Procedure_Call" TargetMode="External"/><Relationship Id="rId52" Type="http://schemas.openxmlformats.org/officeDocument/2006/relationships/hyperlink" Target="https://en.wikipedia.org/wiki/Service_Location_Protocol" TargetMode="External"/><Relationship Id="rId60" Type="http://schemas.openxmlformats.org/officeDocument/2006/relationships/hyperlink" Target="https://en.wikipedia.org/wiki/Tor_(anonymity_network)" TargetMode="External"/><Relationship Id="rId4" Type="http://schemas.openxmlformats.org/officeDocument/2006/relationships/hyperlink" Target="https://en.wikipedia.org/wiki/Apple_Filing_Protocol" TargetMode="External"/><Relationship Id="rId9" Type="http://schemas.openxmlformats.org/officeDocument/2006/relationships/hyperlink" Target="https://en.wikipedia.org/wiki/Bitcoin" TargetMode="External"/><Relationship Id="rId14" Type="http://schemas.openxmlformats.org/officeDocument/2006/relationships/hyperlink" Target="https://en.wikipedia.org/wiki/DeviceNet" TargetMode="External"/><Relationship Id="rId22" Type="http://schemas.openxmlformats.org/officeDocument/2006/relationships/hyperlink" Target="https://en.wikipedia.org/wiki/HL7" TargetMode="External"/><Relationship Id="rId27" Type="http://schemas.openxmlformats.org/officeDocument/2006/relationships/hyperlink" Target="https://en.wikipedia.org/wiki/Wikipedia:Citation_needed" TargetMode="External"/><Relationship Id="rId30" Type="http://schemas.openxmlformats.org/officeDocument/2006/relationships/hyperlink" Target="https://en.wikipedia.org/wiki/Multipurpose_Internet_Mail_Extensions" TargetMode="External"/><Relationship Id="rId35" Type="http://schemas.openxmlformats.org/officeDocument/2006/relationships/hyperlink" Target="https://en.wikipedia.org/wiki/National_Transportation_Communications_for_Intelligent_Transportation_System_Protocol" TargetMode="External"/><Relationship Id="rId43" Type="http://schemas.openxmlformats.org/officeDocument/2006/relationships/hyperlink" Target="https://en.wikipedia.org/wiki/Rlogin" TargetMode="External"/><Relationship Id="rId48" Type="http://schemas.openxmlformats.org/officeDocument/2006/relationships/hyperlink" Target="https://en.wikipedia.org/wiki/RTSP" TargetMode="External"/><Relationship Id="rId56" Type="http://schemas.openxmlformats.org/officeDocument/2006/relationships/hyperlink" Target="https://en.wikipedia.org/wiki/Secure_Shell" TargetMode="External"/><Relationship Id="rId8" Type="http://schemas.openxmlformats.org/officeDocument/2006/relationships/hyperlink" Target="https://en.wikipedia.org/wiki/BEEP" TargetMode="External"/><Relationship Id="rId51" Type="http://schemas.openxmlformats.org/officeDocument/2006/relationships/hyperlink" Target="https://en.wikipedia.org/wiki/Session_Initiation_Protocol" TargetMode="External"/><Relationship Id="rId3" Type="http://schemas.openxmlformats.org/officeDocument/2006/relationships/hyperlink" Target="https://en.wikipedia.org/wiki/Plan_9_from_Bell_Labs" TargetMode="External"/><Relationship Id="rId12" Type="http://schemas.openxmlformats.org/officeDocument/2006/relationships/hyperlink" Target="https://en.wikipedia.org/wiki/Constrained_Application_Protocol" TargetMode="External"/><Relationship Id="rId17" Type="http://schemas.openxmlformats.org/officeDocument/2006/relationships/hyperlink" Target="https://en.wikipedia.org/wiki/FastTrack_(protocol)" TargetMode="External"/><Relationship Id="rId25" Type="http://schemas.openxmlformats.org/officeDocument/2006/relationships/hyperlink" Target="https://en.wikipedia.org/wiki/Internet_Relay_Chat" TargetMode="External"/><Relationship Id="rId33" Type="http://schemas.openxmlformats.org/officeDocument/2006/relationships/hyperlink" Target="https://en.wikipedia.org/wiki/Network_Information_Service" TargetMode="External"/><Relationship Id="rId38" Type="http://schemas.openxmlformats.org/officeDocument/2006/relationships/hyperlink" Target="https://en.wikipedia.org/wiki/AOL_Instant_Messenger_Protocol" TargetMode="External"/><Relationship Id="rId46" Type="http://schemas.openxmlformats.org/officeDocument/2006/relationships/hyperlink" Target="https://en.wikipedia.org/wiki/Real-time_Transport_Protocol" TargetMode="External"/><Relationship Id="rId59" Type="http://schemas.openxmlformats.org/officeDocument/2006/relationships/hyperlink" Target="https://en.wikipedia.org/wiki/Tabular_Data_Strea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251520" y="188640"/>
            <a:ext cx="7772400" cy="1470025"/>
          </a:xfrm>
        </p:spPr>
        <p:txBody>
          <a:bodyPr/>
          <a:lstStyle/>
          <a:p>
            <a:r>
              <a:rPr lang="tr-TR" dirty="0" smtClean="0"/>
              <a:t>TCP/IP Uygulama Katmanı(</a:t>
            </a:r>
            <a:r>
              <a:rPr lang="tr-TR" dirty="0" err="1" smtClean="0"/>
              <a:t>Application</a:t>
            </a:r>
            <a:r>
              <a:rPr lang="tr-TR" dirty="0" smtClean="0"/>
              <a:t> </a:t>
            </a:r>
            <a:r>
              <a:rPr lang="tr-TR" dirty="0" err="1" smtClean="0"/>
              <a:t>Layer</a:t>
            </a:r>
            <a:r>
              <a:rPr lang="tr-TR" dirty="0" smtClean="0"/>
              <a:t>)</a:t>
            </a:r>
            <a:endParaRPr lang="tr-TR" dirty="0"/>
          </a:p>
        </p:txBody>
      </p:sp>
      <p:pic>
        <p:nvPicPr>
          <p:cNvPr id="1026" name="Picture 2"/>
          <p:cNvPicPr>
            <a:picLocks noChangeAspect="1" noChangeArrowheads="1"/>
          </p:cNvPicPr>
          <p:nvPr/>
        </p:nvPicPr>
        <p:blipFill>
          <a:blip r:embed="rId2" cstate="print"/>
          <a:srcRect/>
          <a:stretch>
            <a:fillRect/>
          </a:stretch>
        </p:blipFill>
        <p:spPr bwMode="auto">
          <a:xfrm>
            <a:off x="3131840" y="1700808"/>
            <a:ext cx="2425885" cy="486916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DNS:</a:t>
            </a:r>
            <a:endParaRPr lang="tr-TR" dirty="0"/>
          </a:p>
        </p:txBody>
      </p:sp>
      <p:sp>
        <p:nvSpPr>
          <p:cNvPr id="3" name="2 İçerik Yer Tutucusu"/>
          <p:cNvSpPr>
            <a:spLocks noGrp="1"/>
          </p:cNvSpPr>
          <p:nvPr>
            <p:ph idx="1"/>
          </p:nvPr>
        </p:nvSpPr>
        <p:spPr/>
        <p:txBody>
          <a:bodyPr>
            <a:normAutofit fontScale="92500" lnSpcReduction="20000"/>
          </a:bodyPr>
          <a:lstStyle/>
          <a:p>
            <a:r>
              <a:rPr lang="tr-TR" dirty="0" smtClean="0"/>
              <a:t>DNS (Domain Name </a:t>
            </a:r>
            <a:r>
              <a:rPr lang="tr-TR" dirty="0" err="1" smtClean="0"/>
              <a:t>System</a:t>
            </a:r>
            <a:r>
              <a:rPr lang="tr-TR" dirty="0" smtClean="0"/>
              <a:t> – Domain İsim Sistemi), </a:t>
            </a:r>
            <a:r>
              <a:rPr lang="tr-TR" dirty="0" err="1" smtClean="0"/>
              <a:t>domainleri</a:t>
            </a:r>
            <a:r>
              <a:rPr lang="tr-TR" dirty="0" smtClean="0"/>
              <a:t> IP adreslerine çevirmek için kullanılan bir sistemdir. </a:t>
            </a:r>
          </a:p>
          <a:p>
            <a:r>
              <a:rPr lang="tr-TR" dirty="0" smtClean="0"/>
              <a:t>Bir DNS, DNS sunucular ve çözümleyicilerden oluşur. Sunucular </a:t>
            </a:r>
            <a:r>
              <a:rPr lang="tr-TR" dirty="0" err="1" smtClean="0"/>
              <a:t>Host</a:t>
            </a:r>
            <a:r>
              <a:rPr lang="tr-TR" dirty="0" smtClean="0"/>
              <a:t> ve IP adresi eşleştirmelerini tutar, çözümleyici ise sadece DNS sunucuların adreslerini tutar. Bir istemci bir adrese ait IP adresini bulmak istediğinde isim sunucuya (Name Server) başvurur. Sunucu adres kendi veritabanında varsa bunu istemciye gönderir.</a:t>
            </a:r>
            <a:endParaRPr lang="tr-T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DNS sunucular</a:t>
            </a:r>
            <a:endParaRPr lang="tr-TR" dirty="0"/>
          </a:p>
        </p:txBody>
      </p:sp>
      <p:sp>
        <p:nvSpPr>
          <p:cNvPr id="3" name="2 İçerik Yer Tutucusu"/>
          <p:cNvSpPr>
            <a:spLocks noGrp="1"/>
          </p:cNvSpPr>
          <p:nvPr>
            <p:ph idx="1"/>
          </p:nvPr>
        </p:nvSpPr>
        <p:spPr/>
        <p:txBody>
          <a:bodyPr>
            <a:normAutofit/>
          </a:bodyPr>
          <a:lstStyle/>
          <a:p>
            <a:r>
              <a:rPr lang="tr-TR" dirty="0" smtClean="0"/>
              <a:t>DNS sunucular kendi sorumluluk bölgelerindeki </a:t>
            </a:r>
            <a:r>
              <a:rPr lang="tr-TR" dirty="0" err="1" smtClean="0"/>
              <a:t>domainleri</a:t>
            </a:r>
            <a:r>
              <a:rPr lang="tr-TR" dirty="0" smtClean="0"/>
              <a:t> ve bu </a:t>
            </a:r>
            <a:r>
              <a:rPr lang="tr-TR" dirty="0" err="1" smtClean="0"/>
              <a:t>domainlerin</a:t>
            </a:r>
            <a:r>
              <a:rPr lang="tr-TR" dirty="0" smtClean="0"/>
              <a:t> bulunduğu bilgisayarların IP adreslerinin kayıtlarını tutarlar. Çalışmalarına göre DNS sunucular üçe ayrılırlar. </a:t>
            </a:r>
          </a:p>
          <a:p>
            <a:pPr lvl="1"/>
            <a:r>
              <a:rPr lang="tr-TR" dirty="0" smtClean="0"/>
              <a:t>Birincil İsim Sunucu (</a:t>
            </a:r>
            <a:r>
              <a:rPr lang="tr-TR" dirty="0" err="1" smtClean="0"/>
              <a:t>Primary</a:t>
            </a:r>
            <a:r>
              <a:rPr lang="tr-TR" dirty="0" smtClean="0"/>
              <a:t> Name Server) </a:t>
            </a:r>
          </a:p>
          <a:p>
            <a:pPr lvl="1"/>
            <a:r>
              <a:rPr lang="tr-TR" dirty="0" smtClean="0"/>
              <a:t>İkincil İsim Sunucu (</a:t>
            </a:r>
            <a:r>
              <a:rPr lang="tr-TR" dirty="0" err="1" smtClean="0"/>
              <a:t>Secondary</a:t>
            </a:r>
            <a:r>
              <a:rPr lang="tr-TR" dirty="0" smtClean="0"/>
              <a:t> Name Server)</a:t>
            </a:r>
          </a:p>
          <a:p>
            <a:pPr lvl="1"/>
            <a:r>
              <a:rPr lang="tr-TR" dirty="0" smtClean="0"/>
              <a:t>Yalnızca Önbelleğe Alan İsim Sunucu (</a:t>
            </a:r>
            <a:r>
              <a:rPr lang="tr-TR" dirty="0" err="1" smtClean="0"/>
              <a:t>Cache</a:t>
            </a:r>
            <a:r>
              <a:rPr lang="tr-TR" dirty="0" smtClean="0"/>
              <a:t>-</a:t>
            </a:r>
            <a:r>
              <a:rPr lang="tr-TR" dirty="0" err="1" smtClean="0"/>
              <a:t>Only</a:t>
            </a:r>
            <a:r>
              <a:rPr lang="tr-TR" dirty="0" smtClean="0"/>
              <a:t> Name Server)</a:t>
            </a:r>
            <a:endParaRPr lang="tr-T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4042792" cy="1138138"/>
          </a:xfrm>
        </p:spPr>
        <p:txBody>
          <a:bodyPr/>
          <a:lstStyle/>
          <a:p>
            <a:r>
              <a:rPr lang="tr-TR" dirty="0" smtClean="0"/>
              <a:t>DNS çözümleme</a:t>
            </a:r>
            <a:endParaRPr lang="tr-TR"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5543600" y="0"/>
            <a:ext cx="3600400" cy="6586399"/>
          </a:xfrm>
          <a:prstGeom prst="rect">
            <a:avLst/>
          </a:prstGeom>
          <a:noFill/>
          <a:ln w="9525">
            <a:noFill/>
            <a:miter lim="800000"/>
            <a:headEnd/>
            <a:tailEnd/>
          </a:ln>
        </p:spPr>
      </p:pic>
      <p:sp>
        <p:nvSpPr>
          <p:cNvPr id="5" name="4 Metin kutusu"/>
          <p:cNvSpPr txBox="1"/>
          <p:nvPr/>
        </p:nvSpPr>
        <p:spPr>
          <a:xfrm>
            <a:off x="395536" y="1196752"/>
            <a:ext cx="5184576" cy="5355312"/>
          </a:xfrm>
          <a:prstGeom prst="rect">
            <a:avLst/>
          </a:prstGeom>
          <a:noFill/>
        </p:spPr>
        <p:txBody>
          <a:bodyPr wrap="square" rtlCol="0">
            <a:spAutoFit/>
          </a:bodyPr>
          <a:lstStyle/>
          <a:p>
            <a:r>
              <a:rPr lang="tr-TR" dirty="0" smtClean="0"/>
              <a:t>Girdiğimiz web adresleri öncelikle bağlı bulunduğumuz İnternet Servis Sağlayıcı (ISS) DNS sunucusuna iletilir. </a:t>
            </a:r>
            <a:r>
              <a:rPr lang="tr-TR" dirty="0" err="1" smtClean="0"/>
              <a:t>ISS’ye</a:t>
            </a:r>
            <a:r>
              <a:rPr lang="tr-TR" dirty="0" smtClean="0"/>
              <a:t> bağlı diğer kullanıcılardan birisi daha önce bu adrese bağlanmışsa ISS DNS sunucu önbelleğinde bu adrese ait IP adresi vardır ve derhal IP adresi kullanıcıya gönderilir. Eğer IP adresi önbellekte bulunamazsa DNS kök sunucusuna web adresinin son ekine göre yetkili DNS sunucunun hangisi olduğunu öğrenmek için istekte bulunur. Aşağıdaki örnekte .com kök sunucusuna </a:t>
            </a:r>
            <a:r>
              <a:rPr lang="tr-TR" dirty="0" err="1" smtClean="0"/>
              <a:t>abc</a:t>
            </a:r>
            <a:r>
              <a:rPr lang="tr-TR" dirty="0" smtClean="0"/>
              <a:t>.com yetkili sunucusu için istekte bulunulmuştur. DNS kök sunucu yetkili DNS sunucu bilgisini </a:t>
            </a:r>
            <a:r>
              <a:rPr lang="tr-TR" dirty="0" err="1" smtClean="0"/>
              <a:t>ISS’ye</a:t>
            </a:r>
            <a:r>
              <a:rPr lang="tr-TR" dirty="0" smtClean="0"/>
              <a:t> gönderir. ISS bu defa web adresi için yetkili sunucudan IP adresi ister. Yetkili sunucu IP adresini bildirir. ISS bu IP adresini kullanıcıya iletir. Kullanıcı artık IP adresini öğrenmiştir. Bu defa IP adresine ait web sayfası için istekte bulunur ve ISS bu web sayfasına ait bilgileri kullanıcıya iletir. Böylece bir web sitesi görüntülenmiş olur</a:t>
            </a:r>
            <a:endParaRPr lang="tr-T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SMTP</a:t>
            </a:r>
            <a:endParaRPr lang="tr-TR" dirty="0"/>
          </a:p>
        </p:txBody>
      </p:sp>
      <p:sp>
        <p:nvSpPr>
          <p:cNvPr id="3" name="2 İçerik Yer Tutucusu"/>
          <p:cNvSpPr>
            <a:spLocks noGrp="1"/>
          </p:cNvSpPr>
          <p:nvPr>
            <p:ph idx="1"/>
          </p:nvPr>
        </p:nvSpPr>
        <p:spPr/>
        <p:txBody>
          <a:bodyPr>
            <a:normAutofit fontScale="85000" lnSpcReduction="20000"/>
          </a:bodyPr>
          <a:lstStyle/>
          <a:p>
            <a:r>
              <a:rPr lang="tr-TR" dirty="0" smtClean="0"/>
              <a:t>SMTP (Basit Posta İletim Protokolü) internetin e-posta standardıdır. İki bilgisayar arasında öncelikli olarak İnternet ve ağlar üzerinden posta iletimi yapan bir uygulama katmanı protokolüdür. Temel işlevi posta göndermektir. Mesajın içeriği yada düzenlenmesi ile ilgilenmez. Yalnızca mesajı bir bilgisayardan diğerine taşımakla görevlidir. İki bilgisayardan birisi SMTP alıcı, diğeri ise SMTP gönderici olarak görevlendirilir. Alıcıdan göndericiye mesaj üç aşamada iletilir. </a:t>
            </a:r>
          </a:p>
          <a:p>
            <a:pPr lvl="1"/>
            <a:r>
              <a:rPr lang="tr-TR" dirty="0" smtClean="0"/>
              <a:t>TCP bağlantısı kurulur, </a:t>
            </a:r>
          </a:p>
          <a:p>
            <a:pPr lvl="1"/>
            <a:r>
              <a:rPr lang="tr-TR" dirty="0" smtClean="0"/>
              <a:t> Veri aktarımı ile mesaj gönderilir (data transfer)</a:t>
            </a:r>
          </a:p>
          <a:p>
            <a:pPr lvl="1"/>
            <a:r>
              <a:rPr lang="tr-TR" dirty="0" smtClean="0"/>
              <a:t>Bağlantı kapatılır</a:t>
            </a:r>
            <a:endParaRPr lang="tr-T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SNMP:</a:t>
            </a:r>
            <a:endParaRPr lang="tr-TR" dirty="0"/>
          </a:p>
        </p:txBody>
      </p:sp>
      <p:sp>
        <p:nvSpPr>
          <p:cNvPr id="3" name="2 İçerik Yer Tutucusu"/>
          <p:cNvSpPr>
            <a:spLocks noGrp="1"/>
          </p:cNvSpPr>
          <p:nvPr>
            <p:ph idx="1"/>
          </p:nvPr>
        </p:nvSpPr>
        <p:spPr/>
        <p:txBody>
          <a:bodyPr>
            <a:normAutofit fontScale="77500" lnSpcReduction="20000"/>
          </a:bodyPr>
          <a:lstStyle/>
          <a:p>
            <a:r>
              <a:rPr lang="tr-TR" dirty="0" smtClean="0"/>
              <a:t>SNMP (Basit Ağ Yönetim Protokolü) ağ üzerinde bulunan ağ elemanları hakkında bilgi toplamak için geliştirilmiş bir protokoldür. Ağ cihazlarının uzaktan kontrol edilmesini ve uzaktan bu cihazlara müdahale edilmesini sağlar. </a:t>
            </a:r>
          </a:p>
          <a:p>
            <a:r>
              <a:rPr lang="tr-TR" dirty="0" smtClean="0"/>
              <a:t>SNMP, biri ağ elemanında, diğer ikisi de yönetim merkezinde olmak üzere üç temel bileşenden oluşur. </a:t>
            </a:r>
          </a:p>
          <a:p>
            <a:pPr lvl="1"/>
            <a:r>
              <a:rPr lang="tr-TR" dirty="0" smtClean="0"/>
              <a:t>Ajan Uygulama: Cihaz üzerinde çalışır, gerekli bilgileri kayıtlı tutarak yönetici birime aktarır. Aynı zamanda yönetici birimden gelen değişiklikleri de cihaza uygular. </a:t>
            </a:r>
          </a:p>
          <a:p>
            <a:pPr lvl="1"/>
            <a:r>
              <a:rPr lang="tr-TR" dirty="0" smtClean="0"/>
              <a:t>Yönetici Uygulama: Ajan uygulamadan bilgileri alır kullanıcıya gösterir ve kullanıcının değiştirmek istediği değerleri de cihaza gönderir. </a:t>
            </a:r>
          </a:p>
          <a:p>
            <a:pPr lvl="1"/>
            <a:r>
              <a:rPr lang="tr-TR" dirty="0" smtClean="0"/>
              <a:t>Ağ Yönetim Sistemi (NMS): Yönetici birimde çalışır. Bir ağa bağlı tüm cihazların izlenmesini ve yönetimini sağlar.</a:t>
            </a:r>
            <a:endParaRPr lang="tr-T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Telnet:</a:t>
            </a:r>
            <a:endParaRPr lang="tr-TR" dirty="0"/>
          </a:p>
        </p:txBody>
      </p:sp>
      <p:sp>
        <p:nvSpPr>
          <p:cNvPr id="3" name="2 İçerik Yer Tutucusu"/>
          <p:cNvSpPr>
            <a:spLocks noGrp="1"/>
          </p:cNvSpPr>
          <p:nvPr>
            <p:ph idx="1"/>
          </p:nvPr>
        </p:nvSpPr>
        <p:spPr>
          <a:xfrm>
            <a:off x="457200" y="1600201"/>
            <a:ext cx="7859216" cy="2332856"/>
          </a:xfrm>
        </p:spPr>
        <p:txBody>
          <a:bodyPr>
            <a:normAutofit fontScale="62500" lnSpcReduction="20000"/>
          </a:bodyPr>
          <a:lstStyle/>
          <a:p>
            <a:r>
              <a:rPr lang="tr-TR" dirty="0" smtClean="0"/>
              <a:t>Telnet, </a:t>
            </a:r>
            <a:r>
              <a:rPr lang="tr-TR" dirty="0" err="1" smtClean="0"/>
              <a:t>TELecommunications</a:t>
            </a:r>
            <a:r>
              <a:rPr lang="tr-TR" dirty="0" smtClean="0"/>
              <a:t> </a:t>
            </a:r>
            <a:r>
              <a:rPr lang="tr-TR" dirty="0" err="1" smtClean="0"/>
              <a:t>NETwork</a:t>
            </a:r>
            <a:r>
              <a:rPr lang="tr-TR" dirty="0" smtClean="0"/>
              <a:t> teriminin kısaltılmasıdır. Hem uygulama hem de protokolün kendisidir. Aynı isim her ikisi için de geçerlidir. TELNET kullanıcıya ağ üzerinden doğrudan sunucu erişimine izin verir. Kısaca TELNET, uzak sunucu bilgisayara doğrudan erişim sağlar. TELNET 23 numaralı </a:t>
            </a:r>
            <a:r>
              <a:rPr lang="tr-TR" dirty="0" err="1" smtClean="0"/>
              <a:t>port</a:t>
            </a:r>
            <a:r>
              <a:rPr lang="tr-TR" dirty="0" smtClean="0"/>
              <a:t> üzerinden hizmet verir.</a:t>
            </a:r>
          </a:p>
          <a:p>
            <a:r>
              <a:rPr lang="tr-TR" dirty="0" smtClean="0"/>
              <a:t>TELNET ile kullanıcı uzaktaki sunucuya bağlanıp orada bir uygulamayı çalıştırabilir. TELNET ile bağlantı yapabilmek için iki yazılıma ihtiyaç vardır. </a:t>
            </a:r>
            <a:endParaRPr lang="tr-TR" dirty="0"/>
          </a:p>
        </p:txBody>
      </p:sp>
      <p:pic>
        <p:nvPicPr>
          <p:cNvPr id="5122" name="Picture 2"/>
          <p:cNvPicPr>
            <a:picLocks noChangeAspect="1" noChangeArrowheads="1"/>
          </p:cNvPicPr>
          <p:nvPr/>
        </p:nvPicPr>
        <p:blipFill>
          <a:blip r:embed="rId2" cstate="print"/>
          <a:srcRect/>
          <a:stretch>
            <a:fillRect/>
          </a:stretch>
        </p:blipFill>
        <p:spPr bwMode="auto">
          <a:xfrm>
            <a:off x="1331640" y="3717032"/>
            <a:ext cx="5184576" cy="2667896"/>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RTP:</a:t>
            </a:r>
            <a:endParaRPr lang="tr-TR" dirty="0"/>
          </a:p>
        </p:txBody>
      </p:sp>
      <p:sp>
        <p:nvSpPr>
          <p:cNvPr id="3" name="2 İçerik Yer Tutucusu"/>
          <p:cNvSpPr>
            <a:spLocks noGrp="1"/>
          </p:cNvSpPr>
          <p:nvPr>
            <p:ph idx="1"/>
          </p:nvPr>
        </p:nvSpPr>
        <p:spPr/>
        <p:txBody>
          <a:bodyPr>
            <a:normAutofit fontScale="70000" lnSpcReduction="20000"/>
          </a:bodyPr>
          <a:lstStyle/>
          <a:p>
            <a:r>
              <a:rPr lang="tr-TR" b="1" dirty="0" smtClean="0"/>
              <a:t>RTP</a:t>
            </a:r>
            <a:r>
              <a:rPr lang="tr-TR" dirty="0" smtClean="0"/>
              <a:t> (Real-time Transport </a:t>
            </a:r>
            <a:r>
              <a:rPr lang="tr-TR" dirty="0" err="1" smtClean="0"/>
              <a:t>Protocol</a:t>
            </a:r>
            <a:r>
              <a:rPr lang="tr-TR" dirty="0" smtClean="0"/>
              <a:t>), gerçek zamanlı </a:t>
            </a:r>
            <a:r>
              <a:rPr lang="tr-TR" dirty="0" smtClean="0">
                <a:hlinkClick r:id="rId2" tooltip="Ses"/>
              </a:rPr>
              <a:t>ses</a:t>
            </a:r>
            <a:r>
              <a:rPr lang="tr-TR" dirty="0" smtClean="0"/>
              <a:t>, </a:t>
            </a:r>
            <a:r>
              <a:rPr lang="tr-TR" dirty="0" smtClean="0">
                <a:hlinkClick r:id="rId3" tooltip="Görüntü"/>
              </a:rPr>
              <a:t>görüntü</a:t>
            </a:r>
            <a:r>
              <a:rPr lang="tr-TR" dirty="0" smtClean="0"/>
              <a:t> ya da simülasyon verilerinin uçtan uca taşınmasını sağlayan protokoldür. Bu protokol </a:t>
            </a:r>
            <a:r>
              <a:rPr lang="tr-TR" dirty="0" smtClean="0">
                <a:hlinkClick r:id="rId4" tooltip="IETF"/>
              </a:rPr>
              <a:t>IETF</a:t>
            </a:r>
            <a:r>
              <a:rPr lang="tr-TR" dirty="0" smtClean="0"/>
              <a:t> </a:t>
            </a:r>
            <a:r>
              <a:rPr lang="tr-TR" dirty="0" err="1" smtClean="0"/>
              <a:t>nin</a:t>
            </a:r>
            <a:r>
              <a:rPr lang="tr-TR" dirty="0" smtClean="0"/>
              <a:t> </a:t>
            </a:r>
            <a:r>
              <a:rPr lang="tr-TR" dirty="0" err="1" smtClean="0"/>
              <a:t>Audio</a:t>
            </a:r>
            <a:r>
              <a:rPr lang="tr-TR" dirty="0" smtClean="0"/>
              <a:t>-Video Transport çalışma grubu tarafından geliştirildi. RTP geniş ölçüde </a:t>
            </a:r>
            <a:r>
              <a:rPr lang="tr-TR" dirty="0" smtClean="0">
                <a:hlinkClick r:id="rId5" tooltip="Telefon"/>
              </a:rPr>
              <a:t>telefon</a:t>
            </a:r>
            <a:r>
              <a:rPr lang="tr-TR" dirty="0" smtClean="0"/>
              <a:t> , </a:t>
            </a:r>
            <a:r>
              <a:rPr lang="tr-TR" dirty="0" smtClean="0">
                <a:hlinkClick r:id="rId6" tooltip="Video telekonferans (sayfa mevcut değil)"/>
              </a:rPr>
              <a:t>video telekonferans</a:t>
            </a:r>
            <a:r>
              <a:rPr lang="tr-TR" dirty="0" smtClean="0"/>
              <a:t> uygulamaları ve web tabanlı </a:t>
            </a:r>
            <a:r>
              <a:rPr lang="tr-TR" dirty="0" smtClean="0">
                <a:hlinkClick r:id="rId7" tooltip="Bas-konuş (sayfa mevcut değil)"/>
              </a:rPr>
              <a:t>bas-konuş</a:t>
            </a:r>
            <a:r>
              <a:rPr lang="tr-TR" dirty="0" smtClean="0"/>
              <a:t> özellikleri gibi </a:t>
            </a:r>
            <a:r>
              <a:rPr lang="tr-TR" dirty="0" err="1" smtClean="0">
                <a:hlinkClick r:id="rId8" tooltip="Streaming media"/>
              </a:rPr>
              <a:t>streaming</a:t>
            </a:r>
            <a:r>
              <a:rPr lang="tr-TR" dirty="0" smtClean="0">
                <a:hlinkClick r:id="rId8" tooltip="Streaming media"/>
              </a:rPr>
              <a:t> </a:t>
            </a:r>
            <a:r>
              <a:rPr lang="tr-TR" dirty="0" err="1" smtClean="0">
                <a:hlinkClick r:id="rId8" tooltip="Streaming media"/>
              </a:rPr>
              <a:t>media</a:t>
            </a:r>
            <a:r>
              <a:rPr lang="tr-TR" dirty="0" smtClean="0"/>
              <a:t> gerektiren iletişim ve görsel sistemlerde kullanılır.</a:t>
            </a:r>
          </a:p>
          <a:p>
            <a:r>
              <a:rPr lang="tr-TR" dirty="0" smtClean="0"/>
              <a:t>RTP genellikle </a:t>
            </a:r>
            <a:r>
              <a:rPr lang="tr-TR" dirty="0" smtClean="0">
                <a:hlinkClick r:id="rId9" tooltip="RTP Control Protocol (sayfa mevcut değil)"/>
              </a:rPr>
              <a:t>RTP </a:t>
            </a:r>
            <a:r>
              <a:rPr lang="tr-TR" dirty="0" err="1" smtClean="0">
                <a:hlinkClick r:id="rId9" tooltip="RTP Control Protocol (sayfa mevcut değil)"/>
              </a:rPr>
              <a:t>Control</a:t>
            </a:r>
            <a:r>
              <a:rPr lang="tr-TR" dirty="0" smtClean="0">
                <a:hlinkClick r:id="rId9" tooltip="RTP Control Protocol (sayfa mevcut değil)"/>
              </a:rPr>
              <a:t> </a:t>
            </a:r>
            <a:r>
              <a:rPr lang="tr-TR" dirty="0" err="1" smtClean="0">
                <a:hlinkClick r:id="rId9" tooltip="RTP Control Protocol (sayfa mevcut değil)"/>
              </a:rPr>
              <a:t>Protocol</a:t>
            </a:r>
            <a:r>
              <a:rPr lang="tr-TR" dirty="0" smtClean="0"/>
              <a:t> (RTCP) ile beraber kullanılır. RTP </a:t>
            </a:r>
            <a:r>
              <a:rPr lang="tr-TR" dirty="0" err="1" smtClean="0"/>
              <a:t>media</a:t>
            </a:r>
            <a:r>
              <a:rPr lang="tr-TR" dirty="0" smtClean="0"/>
              <a:t> </a:t>
            </a:r>
            <a:r>
              <a:rPr lang="tr-TR" dirty="0" err="1" smtClean="0"/>
              <a:t>streamleri</a:t>
            </a:r>
            <a:r>
              <a:rPr lang="tr-TR" dirty="0" smtClean="0"/>
              <a:t> (</a:t>
            </a:r>
            <a:r>
              <a:rPr lang="tr-TR" dirty="0" err="1" smtClean="0"/>
              <a:t>audio</a:t>
            </a:r>
            <a:r>
              <a:rPr lang="tr-TR" dirty="0" smtClean="0"/>
              <a:t> ve video gibi) taşıyorken RTCP </a:t>
            </a:r>
            <a:r>
              <a:rPr lang="tr-TR" dirty="0" err="1" smtClean="0"/>
              <a:t>Quality</a:t>
            </a:r>
            <a:r>
              <a:rPr lang="tr-TR" dirty="0" smtClean="0"/>
              <a:t> of Service </a:t>
            </a:r>
            <a:r>
              <a:rPr lang="tr-TR" dirty="0" smtClean="0">
                <a:hlinkClick r:id="rId10" tooltip="(QoS) (sayfa mevcut değil)"/>
              </a:rPr>
              <a:t>(</a:t>
            </a:r>
            <a:r>
              <a:rPr lang="tr-TR" dirty="0" err="1" smtClean="0">
                <a:hlinkClick r:id="rId10" tooltip="(QoS) (sayfa mevcut değil)"/>
              </a:rPr>
              <a:t>QoS</a:t>
            </a:r>
            <a:r>
              <a:rPr lang="tr-TR" dirty="0" smtClean="0">
                <a:hlinkClick r:id="rId10" tooltip="(QoS) (sayfa mevcut değil)"/>
              </a:rPr>
              <a:t>)</a:t>
            </a:r>
            <a:r>
              <a:rPr lang="tr-TR" dirty="0" smtClean="0"/>
              <a:t> bilgisini ve iletim istatistiklerini izlemek için kullanılır. Bu protokollerin her ikisi beraber kullanıldığı zaman RTP </a:t>
            </a:r>
            <a:r>
              <a:rPr lang="tr-TR" dirty="0" err="1" smtClean="0"/>
              <a:t>portunun</a:t>
            </a:r>
            <a:r>
              <a:rPr lang="tr-TR" dirty="0" smtClean="0"/>
              <a:t> bir çift sayıya denk gelmesi gerekir. RTCP </a:t>
            </a:r>
            <a:r>
              <a:rPr lang="tr-TR" dirty="0" err="1" smtClean="0"/>
              <a:t>portu</a:t>
            </a:r>
            <a:r>
              <a:rPr lang="tr-TR" dirty="0" smtClean="0"/>
              <a:t> ise o oturuma ait RTP </a:t>
            </a:r>
            <a:r>
              <a:rPr lang="tr-TR" dirty="0" err="1" smtClean="0"/>
              <a:t>portundan</a:t>
            </a:r>
            <a:r>
              <a:rPr lang="tr-TR" dirty="0" smtClean="0"/>
              <a:t> sonraki elverişli olan ilk tek </a:t>
            </a:r>
            <a:r>
              <a:rPr lang="tr-TR" dirty="0" err="1" smtClean="0"/>
              <a:t>port</a:t>
            </a:r>
            <a:r>
              <a:rPr lang="tr-TR" dirty="0" smtClean="0"/>
              <a:t> numarasıdır. RTP ve RTCP genellikle 1024-65535 arası </a:t>
            </a:r>
            <a:r>
              <a:rPr lang="tr-TR" dirty="0" err="1" smtClean="0"/>
              <a:t>portları</a:t>
            </a:r>
            <a:r>
              <a:rPr lang="tr-TR" dirty="0" smtClean="0"/>
              <a:t> kullanır.</a:t>
            </a:r>
          </a:p>
          <a:p>
            <a:endParaRPr lang="tr-T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dirty="0" smtClean="0"/>
              <a:t>Diğerleri..</a:t>
            </a:r>
            <a:endParaRPr lang="tr-TR" dirty="0"/>
          </a:p>
        </p:txBody>
      </p:sp>
      <p:sp>
        <p:nvSpPr>
          <p:cNvPr id="3" name="2 İçerik Yer Tutucusu"/>
          <p:cNvSpPr>
            <a:spLocks noGrp="1"/>
          </p:cNvSpPr>
          <p:nvPr>
            <p:ph idx="1"/>
          </p:nvPr>
        </p:nvSpPr>
        <p:spPr/>
        <p:txBody>
          <a:bodyPr>
            <a:normAutofit lnSpcReduction="10000"/>
          </a:bodyPr>
          <a:lstStyle/>
          <a:p>
            <a:r>
              <a:rPr lang="tr-TR" dirty="0" smtClean="0"/>
              <a:t>RDP</a:t>
            </a:r>
          </a:p>
          <a:p>
            <a:r>
              <a:rPr lang="tr-TR" dirty="0" smtClean="0"/>
              <a:t>LDAP</a:t>
            </a:r>
          </a:p>
          <a:p>
            <a:r>
              <a:rPr lang="tr-TR" dirty="0" err="1" smtClean="0"/>
              <a:t>Radius</a:t>
            </a:r>
            <a:endParaRPr lang="tr-TR" dirty="0" smtClean="0"/>
          </a:p>
          <a:p>
            <a:r>
              <a:rPr lang="tr-TR" dirty="0" smtClean="0"/>
              <a:t>HL7</a:t>
            </a:r>
          </a:p>
          <a:p>
            <a:r>
              <a:rPr lang="tr-TR" dirty="0" smtClean="0"/>
              <a:t>H.323</a:t>
            </a:r>
          </a:p>
          <a:p>
            <a:r>
              <a:rPr lang="tr-TR" dirty="0" err="1" smtClean="0"/>
              <a:t>Https</a:t>
            </a:r>
            <a:endParaRPr lang="tr-TR" dirty="0" smtClean="0"/>
          </a:p>
          <a:p>
            <a:r>
              <a:rPr lang="tr-TR" dirty="0" smtClean="0"/>
              <a:t>DHCP</a:t>
            </a:r>
            <a:endParaRPr lang="tr-TR" dirty="0" smtClean="0"/>
          </a:p>
          <a:p>
            <a:r>
              <a:rPr lang="tr-TR" dirty="0" smtClean="0"/>
              <a:t>Güvenlik eklentileri….</a:t>
            </a:r>
          </a:p>
          <a:p>
            <a:endParaRPr lang="tr-TR" dirty="0" smtClean="0"/>
          </a:p>
          <a:p>
            <a:endParaRPr lang="tr-T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a:xfrm>
            <a:off x="457200" y="1600201"/>
            <a:ext cx="8003232" cy="3052936"/>
          </a:xfrm>
        </p:spPr>
        <p:txBody>
          <a:bodyPr>
            <a:normAutofit fontScale="92500"/>
          </a:bodyPr>
          <a:lstStyle/>
          <a:p>
            <a:r>
              <a:rPr lang="tr-TR" dirty="0" smtClean="0"/>
              <a:t>Uygulama katmanı TCP/IP’nin kullanıcıya en yakın katmanıdır. </a:t>
            </a:r>
          </a:p>
          <a:p>
            <a:r>
              <a:rPr lang="tr-TR" dirty="0" smtClean="0"/>
              <a:t>Kullanıcının müdahale edebildiği, kullanabildiği yaya istediği bilgileri iletebildiği, diğer bilgisayarlara bağlantı kurabildiği uygulama programlarının bulunduğu katmandır.</a:t>
            </a:r>
          </a:p>
          <a:p>
            <a:endParaRPr lang="tr-TR" dirty="0"/>
          </a:p>
        </p:txBody>
      </p:sp>
      <p:pic>
        <p:nvPicPr>
          <p:cNvPr id="2050" name="Picture 2"/>
          <p:cNvPicPr>
            <a:picLocks noChangeAspect="1" noChangeArrowheads="1"/>
          </p:cNvPicPr>
          <p:nvPr/>
        </p:nvPicPr>
        <p:blipFill>
          <a:blip r:embed="rId2" cstate="print"/>
          <a:srcRect/>
          <a:stretch>
            <a:fillRect/>
          </a:stretch>
        </p:blipFill>
        <p:spPr bwMode="auto">
          <a:xfrm>
            <a:off x="2843808" y="4437112"/>
            <a:ext cx="3981450" cy="210502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err="1" smtClean="0"/>
              <a:t>Wiki</a:t>
            </a:r>
            <a:r>
              <a:rPr lang="tr-TR" dirty="0" smtClean="0"/>
              <a:t>-Uygulama Katmanı Protokolleri</a:t>
            </a:r>
            <a:endParaRPr lang="tr-TR" dirty="0"/>
          </a:p>
        </p:txBody>
      </p:sp>
      <p:sp>
        <p:nvSpPr>
          <p:cNvPr id="3" name="2 İçerik Yer Tutucusu"/>
          <p:cNvSpPr>
            <a:spLocks noGrp="1"/>
          </p:cNvSpPr>
          <p:nvPr>
            <p:ph idx="1"/>
          </p:nvPr>
        </p:nvSpPr>
        <p:spPr/>
        <p:txBody>
          <a:bodyPr>
            <a:normAutofit/>
          </a:bodyPr>
          <a:lstStyle/>
          <a:p>
            <a:r>
              <a:rPr lang="tr-TR" dirty="0" smtClean="0"/>
              <a:t> </a:t>
            </a:r>
            <a:r>
              <a:rPr lang="tr-TR" dirty="0" smtClean="0">
                <a:hlinkClick r:id="rId2" tooltip="Telnet"/>
              </a:rPr>
              <a:t>Telnet</a:t>
            </a:r>
            <a:r>
              <a:rPr lang="tr-TR" dirty="0" smtClean="0"/>
              <a:t>, </a:t>
            </a:r>
            <a:r>
              <a:rPr lang="tr-TR" dirty="0" smtClean="0">
                <a:hlinkClick r:id="rId3" tooltip="File Transfer Protocol"/>
              </a:rPr>
              <a:t>File Transfer </a:t>
            </a:r>
            <a:r>
              <a:rPr lang="tr-TR" dirty="0" err="1" smtClean="0">
                <a:hlinkClick r:id="rId3" tooltip="File Transfer Protocol"/>
              </a:rPr>
              <a:t>Protocol</a:t>
            </a:r>
            <a:r>
              <a:rPr lang="tr-TR" dirty="0" smtClean="0"/>
              <a:t> (FTP), </a:t>
            </a:r>
            <a:r>
              <a:rPr lang="tr-TR" dirty="0" err="1" smtClean="0">
                <a:hlinkClick r:id="rId4" tooltip="Trivial File Transfer Protocol"/>
              </a:rPr>
              <a:t>Trivial</a:t>
            </a:r>
            <a:r>
              <a:rPr lang="tr-TR" dirty="0" smtClean="0">
                <a:hlinkClick r:id="rId4" tooltip="Trivial File Transfer Protocol"/>
              </a:rPr>
              <a:t> File Transfer </a:t>
            </a:r>
            <a:r>
              <a:rPr lang="tr-TR" dirty="0" err="1" smtClean="0">
                <a:hlinkClick r:id="rId4" tooltip="Trivial File Transfer Protocol"/>
              </a:rPr>
              <a:t>Protocol</a:t>
            </a:r>
            <a:r>
              <a:rPr lang="tr-TR" dirty="0" smtClean="0"/>
              <a:t> (TFTP), </a:t>
            </a:r>
            <a:r>
              <a:rPr lang="tr-TR" dirty="0" err="1" smtClean="0">
                <a:hlinkClick r:id="rId5" tooltip="Simple Mail Transfer Protocol"/>
              </a:rPr>
              <a:t>Simple</a:t>
            </a:r>
            <a:r>
              <a:rPr lang="tr-TR" dirty="0" smtClean="0">
                <a:hlinkClick r:id="rId5" tooltip="Simple Mail Transfer Protocol"/>
              </a:rPr>
              <a:t> Mail Transfer </a:t>
            </a:r>
            <a:r>
              <a:rPr lang="tr-TR" dirty="0" err="1" smtClean="0">
                <a:hlinkClick r:id="rId5" tooltip="Simple Mail Transfer Protocol"/>
              </a:rPr>
              <a:t>Protocol</a:t>
            </a:r>
            <a:r>
              <a:rPr lang="tr-TR" dirty="0" smtClean="0"/>
              <a:t> (SMTP),  </a:t>
            </a:r>
            <a:r>
              <a:rPr lang="tr-TR" dirty="0" smtClean="0">
                <a:hlinkClick r:id="rId6" tooltip="Domain Name System"/>
              </a:rPr>
              <a:t>Domain Name </a:t>
            </a:r>
            <a:r>
              <a:rPr lang="tr-TR" dirty="0" err="1" smtClean="0">
                <a:hlinkClick r:id="rId6" tooltip="Domain Name System"/>
              </a:rPr>
              <a:t>System</a:t>
            </a:r>
            <a:r>
              <a:rPr lang="tr-TR" dirty="0" smtClean="0"/>
              <a:t> (DNS), </a:t>
            </a:r>
            <a:r>
              <a:rPr lang="tr-TR" dirty="0" smtClean="0">
                <a:hlinkClick r:id="rId7" tooltip="BOOTP"/>
              </a:rPr>
              <a:t>BOOTP</a:t>
            </a:r>
            <a:r>
              <a:rPr lang="tr-TR" dirty="0" smtClean="0"/>
              <a:t>,</a:t>
            </a:r>
            <a:r>
              <a:rPr lang="tr-TR" dirty="0" err="1" smtClean="0">
                <a:hlinkClick r:id="rId8" tooltip="Simple Network Management Protocol"/>
              </a:rPr>
              <a:t>Simple</a:t>
            </a:r>
            <a:r>
              <a:rPr lang="tr-TR" dirty="0" smtClean="0">
                <a:hlinkClick r:id="rId8" tooltip="Simple Network Management Protocol"/>
              </a:rPr>
              <a:t> Network </a:t>
            </a:r>
            <a:r>
              <a:rPr lang="tr-TR" dirty="0" err="1" smtClean="0">
                <a:hlinkClick r:id="rId8" tooltip="Simple Network Management Protocol"/>
              </a:rPr>
              <a:t>Management</a:t>
            </a:r>
            <a:r>
              <a:rPr lang="tr-TR" dirty="0" smtClean="0">
                <a:hlinkClick r:id="rId8" tooltip="Simple Network Management Protocol"/>
              </a:rPr>
              <a:t> </a:t>
            </a:r>
            <a:r>
              <a:rPr lang="tr-TR" dirty="0" err="1" smtClean="0">
                <a:hlinkClick r:id="rId8" tooltip="Simple Network Management Protocol"/>
              </a:rPr>
              <a:t>Protocol</a:t>
            </a:r>
            <a:r>
              <a:rPr lang="tr-TR" dirty="0" smtClean="0"/>
              <a:t> (SNMP),…..</a:t>
            </a:r>
          </a:p>
          <a:p>
            <a:endParaRPr lang="tr-TR" dirty="0" smtClean="0"/>
          </a:p>
          <a:p>
            <a:endParaRPr lang="tr-T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t>
            </a:r>
            <a:endParaRPr lang="tr-TR" dirty="0"/>
          </a:p>
        </p:txBody>
      </p:sp>
      <p:sp>
        <p:nvSpPr>
          <p:cNvPr id="3" name="2 İçerik Yer Tutucusu"/>
          <p:cNvSpPr>
            <a:spLocks noGrp="1"/>
          </p:cNvSpPr>
          <p:nvPr>
            <p:ph idx="1"/>
          </p:nvPr>
        </p:nvSpPr>
        <p:spPr>
          <a:xfrm>
            <a:off x="457200" y="692696"/>
            <a:ext cx="8219256" cy="5433467"/>
          </a:xfrm>
        </p:spPr>
        <p:txBody>
          <a:bodyPr>
            <a:noAutofit/>
          </a:bodyPr>
          <a:lstStyle/>
          <a:p>
            <a:pPr lvl="0"/>
            <a:r>
              <a:rPr lang="tr-TR" sz="1500" dirty="0" smtClean="0">
                <a:hlinkClick r:id="rId2" tooltip="9P (protocol)"/>
              </a:rPr>
              <a:t>9P</a:t>
            </a:r>
            <a:r>
              <a:rPr lang="tr-TR" sz="1500" dirty="0" smtClean="0"/>
              <a:t>, </a:t>
            </a:r>
            <a:r>
              <a:rPr lang="tr-TR" sz="1500" dirty="0" smtClean="0">
                <a:hlinkClick r:id="rId3" tooltip="Plan 9 from Bell Labs"/>
              </a:rPr>
              <a:t>Plan 9 </a:t>
            </a:r>
            <a:r>
              <a:rPr lang="tr-TR" sz="1500" dirty="0" err="1" smtClean="0">
                <a:hlinkClick r:id="rId3" tooltip="Plan 9 from Bell Labs"/>
              </a:rPr>
              <a:t>from</a:t>
            </a:r>
            <a:r>
              <a:rPr lang="tr-TR" sz="1500" dirty="0" smtClean="0">
                <a:hlinkClick r:id="rId3" tooltip="Plan 9 from Bell Labs"/>
              </a:rPr>
              <a:t> </a:t>
            </a:r>
            <a:r>
              <a:rPr lang="tr-TR" sz="1500" dirty="0" err="1" smtClean="0">
                <a:hlinkClick r:id="rId3" tooltip="Plan 9 from Bell Labs"/>
              </a:rPr>
              <a:t>Bell</a:t>
            </a:r>
            <a:r>
              <a:rPr lang="tr-TR" sz="1500" dirty="0" smtClean="0">
                <a:hlinkClick r:id="rId3" tooltip="Plan 9 from Bell Labs"/>
              </a:rPr>
              <a:t> </a:t>
            </a:r>
            <a:r>
              <a:rPr lang="tr-TR" sz="1500" dirty="0" err="1" smtClean="0">
                <a:hlinkClick r:id="rId3" tooltip="Plan 9 from Bell Labs"/>
              </a:rPr>
              <a:t>Labs</a:t>
            </a:r>
            <a:r>
              <a:rPr lang="tr-TR" sz="1500" dirty="0" smtClean="0"/>
              <a:t> </a:t>
            </a:r>
            <a:r>
              <a:rPr lang="tr-TR" sz="1500" dirty="0" err="1" smtClean="0"/>
              <a:t>distributed</a:t>
            </a:r>
            <a:r>
              <a:rPr lang="tr-TR" sz="1500" dirty="0" smtClean="0"/>
              <a:t> file </a:t>
            </a:r>
            <a:r>
              <a:rPr lang="tr-TR" sz="1500" dirty="0" err="1" smtClean="0"/>
              <a:t>system</a:t>
            </a:r>
            <a:r>
              <a:rPr lang="tr-TR" sz="1500" dirty="0" smtClean="0"/>
              <a:t> </a:t>
            </a:r>
            <a:r>
              <a:rPr lang="tr-TR" sz="1500" dirty="0" err="1" smtClean="0"/>
              <a:t>protocol</a:t>
            </a:r>
            <a:r>
              <a:rPr lang="tr-TR" sz="1500" dirty="0" smtClean="0"/>
              <a:t>, AFP, </a:t>
            </a:r>
            <a:r>
              <a:rPr lang="tr-TR" sz="1500" dirty="0" err="1" smtClean="0">
                <a:hlinkClick r:id="rId4" tooltip="Apple Filing Protocol"/>
              </a:rPr>
              <a:t>Apple</a:t>
            </a:r>
            <a:r>
              <a:rPr lang="tr-TR" sz="1500" dirty="0" smtClean="0">
                <a:hlinkClick r:id="rId4" tooltip="Apple Filing Protocol"/>
              </a:rPr>
              <a:t> </a:t>
            </a:r>
            <a:r>
              <a:rPr lang="tr-TR" sz="1500" dirty="0" err="1" smtClean="0">
                <a:hlinkClick r:id="rId4" tooltip="Apple Filing Protocol"/>
              </a:rPr>
              <a:t>Filing</a:t>
            </a:r>
            <a:r>
              <a:rPr lang="tr-TR" sz="1500" dirty="0" smtClean="0">
                <a:hlinkClick r:id="rId4" tooltip="Apple Filing Protocol"/>
              </a:rPr>
              <a:t> </a:t>
            </a:r>
            <a:r>
              <a:rPr lang="tr-TR" sz="1500" dirty="0" err="1" smtClean="0">
                <a:hlinkClick r:id="rId4" tooltip="Apple Filing Protocol"/>
              </a:rPr>
              <a:t>Protocol</a:t>
            </a:r>
            <a:r>
              <a:rPr lang="tr-TR" sz="1500" dirty="0" smtClean="0"/>
              <a:t>, APPC, </a:t>
            </a:r>
            <a:r>
              <a:rPr lang="tr-TR" sz="1500" dirty="0" err="1" smtClean="0">
                <a:hlinkClick r:id="rId5" tooltip="Advanced Program-to-Program Communication"/>
              </a:rPr>
              <a:t>Advanced</a:t>
            </a:r>
            <a:r>
              <a:rPr lang="tr-TR" sz="1500" dirty="0" smtClean="0">
                <a:hlinkClick r:id="rId5" tooltip="Advanced Program-to-Program Communication"/>
              </a:rPr>
              <a:t> Program-</a:t>
            </a:r>
            <a:r>
              <a:rPr lang="tr-TR" sz="1500" dirty="0" err="1" smtClean="0">
                <a:hlinkClick r:id="rId5" tooltip="Advanced Program-to-Program Communication"/>
              </a:rPr>
              <a:t>to</a:t>
            </a:r>
            <a:r>
              <a:rPr lang="tr-TR" sz="1500" dirty="0" smtClean="0">
                <a:hlinkClick r:id="rId5" tooltip="Advanced Program-to-Program Communication"/>
              </a:rPr>
              <a:t>-Program </a:t>
            </a:r>
            <a:r>
              <a:rPr lang="tr-TR" sz="1500" dirty="0" err="1" smtClean="0">
                <a:hlinkClick r:id="rId5" tooltip="Advanced Program-to-Program Communication"/>
              </a:rPr>
              <a:t>Communication</a:t>
            </a:r>
            <a:r>
              <a:rPr lang="tr-TR" sz="1500" dirty="0" smtClean="0"/>
              <a:t>,AMQP, </a:t>
            </a:r>
            <a:r>
              <a:rPr lang="tr-TR" sz="1500" dirty="0" err="1" smtClean="0">
                <a:hlinkClick r:id="rId6" tooltip="Advanced Message Queuing Protocol"/>
              </a:rPr>
              <a:t>Advanced</a:t>
            </a:r>
            <a:r>
              <a:rPr lang="tr-TR" sz="1500" dirty="0" smtClean="0">
                <a:hlinkClick r:id="rId6" tooltip="Advanced Message Queuing Protocol"/>
              </a:rPr>
              <a:t> </a:t>
            </a:r>
            <a:r>
              <a:rPr lang="tr-TR" sz="1500" dirty="0" err="1" smtClean="0">
                <a:hlinkClick r:id="rId6" tooltip="Advanced Message Queuing Protocol"/>
              </a:rPr>
              <a:t>Message</a:t>
            </a:r>
            <a:r>
              <a:rPr lang="tr-TR" sz="1500" dirty="0" smtClean="0">
                <a:hlinkClick r:id="rId6" tooltip="Advanced Message Queuing Protocol"/>
              </a:rPr>
              <a:t> </a:t>
            </a:r>
            <a:r>
              <a:rPr lang="tr-TR" sz="1500" dirty="0" err="1" smtClean="0">
                <a:hlinkClick r:id="rId6" tooltip="Advanced Message Queuing Protocol"/>
              </a:rPr>
              <a:t>Queuing</a:t>
            </a:r>
            <a:r>
              <a:rPr lang="tr-TR" sz="1500" dirty="0" smtClean="0">
                <a:hlinkClick r:id="rId6" tooltip="Advanced Message Queuing Protocol"/>
              </a:rPr>
              <a:t> </a:t>
            </a:r>
            <a:r>
              <a:rPr lang="tr-TR" sz="1500" dirty="0" err="1" smtClean="0">
                <a:hlinkClick r:id="rId6" tooltip="Advanced Message Queuing Protocol"/>
              </a:rPr>
              <a:t>Protocol</a:t>
            </a:r>
            <a:r>
              <a:rPr lang="tr-TR" sz="1500" dirty="0" smtClean="0"/>
              <a:t>,</a:t>
            </a:r>
            <a:r>
              <a:rPr lang="tr-TR" sz="1500" dirty="0" smtClean="0">
                <a:hlinkClick r:id="rId7" tooltip="Atom (standard)"/>
              </a:rPr>
              <a:t>Atom </a:t>
            </a:r>
            <a:r>
              <a:rPr lang="tr-TR" sz="1500" dirty="0" err="1" smtClean="0">
                <a:hlinkClick r:id="rId7" tooltip="Atom (standard)"/>
              </a:rPr>
              <a:t>Publishing</a:t>
            </a:r>
            <a:r>
              <a:rPr lang="tr-TR" sz="1500" dirty="0" smtClean="0">
                <a:hlinkClick r:id="rId7" tooltip="Atom (standard)"/>
              </a:rPr>
              <a:t> </a:t>
            </a:r>
            <a:r>
              <a:rPr lang="tr-TR" sz="1500" dirty="0" err="1" smtClean="0">
                <a:hlinkClick r:id="rId7" tooltip="Atom (standard)"/>
              </a:rPr>
              <a:t>Protocol</a:t>
            </a:r>
            <a:r>
              <a:rPr lang="tr-TR" sz="1500" dirty="0" smtClean="0"/>
              <a:t>, </a:t>
            </a:r>
            <a:r>
              <a:rPr lang="tr-TR" sz="1500" dirty="0" smtClean="0">
                <a:hlinkClick r:id="rId8" tooltip="BEEP"/>
              </a:rPr>
              <a:t>BEEP</a:t>
            </a:r>
            <a:r>
              <a:rPr lang="tr-TR" sz="1500" dirty="0" smtClean="0"/>
              <a:t>, </a:t>
            </a:r>
            <a:r>
              <a:rPr lang="tr-TR" sz="1500" dirty="0" err="1" smtClean="0"/>
              <a:t>Block</a:t>
            </a:r>
            <a:r>
              <a:rPr lang="tr-TR" sz="1500" dirty="0" smtClean="0"/>
              <a:t> </a:t>
            </a:r>
            <a:r>
              <a:rPr lang="tr-TR" sz="1500" dirty="0" err="1" smtClean="0"/>
              <a:t>Extensible</a:t>
            </a:r>
            <a:r>
              <a:rPr lang="tr-TR" sz="1500" dirty="0" smtClean="0"/>
              <a:t> Exchange </a:t>
            </a:r>
            <a:r>
              <a:rPr lang="tr-TR" sz="1500" dirty="0" err="1" smtClean="0"/>
              <a:t>Protocol</a:t>
            </a:r>
            <a:r>
              <a:rPr lang="tr-TR" sz="1500" dirty="0" smtClean="0"/>
              <a:t>,</a:t>
            </a:r>
            <a:r>
              <a:rPr lang="tr-TR" sz="1500" dirty="0" err="1" smtClean="0">
                <a:hlinkClick r:id="rId9" tooltip="Bitcoin"/>
              </a:rPr>
              <a:t>Bitcoin</a:t>
            </a:r>
            <a:r>
              <a:rPr lang="tr-TR" sz="1500" dirty="0" smtClean="0"/>
              <a:t>, </a:t>
            </a:r>
            <a:r>
              <a:rPr lang="tr-TR" sz="1500" dirty="0" err="1" smtClean="0">
                <a:hlinkClick r:id="rId10" tooltip="BitTorrent (protocol)"/>
              </a:rPr>
              <a:t>BitTorrent</a:t>
            </a:r>
            <a:r>
              <a:rPr lang="tr-TR" sz="1500" dirty="0" smtClean="0"/>
              <a:t>,CFDP, </a:t>
            </a:r>
            <a:r>
              <a:rPr lang="tr-TR" sz="1500" dirty="0" err="1" smtClean="0">
                <a:hlinkClick r:id="rId11" tooltip="Coherent File Distribution Protocol"/>
              </a:rPr>
              <a:t>Coherent</a:t>
            </a:r>
            <a:r>
              <a:rPr lang="tr-TR" sz="1500" dirty="0" smtClean="0">
                <a:hlinkClick r:id="rId11" tooltip="Coherent File Distribution Protocol"/>
              </a:rPr>
              <a:t> File </a:t>
            </a:r>
            <a:r>
              <a:rPr lang="tr-TR" sz="1500" dirty="0" err="1" smtClean="0">
                <a:hlinkClick r:id="rId11" tooltip="Coherent File Distribution Protocol"/>
              </a:rPr>
              <a:t>Distribution</a:t>
            </a:r>
            <a:r>
              <a:rPr lang="tr-TR" sz="1500" dirty="0" smtClean="0">
                <a:hlinkClick r:id="rId11" tooltip="Coherent File Distribution Protocol"/>
              </a:rPr>
              <a:t> </a:t>
            </a:r>
            <a:r>
              <a:rPr lang="tr-TR" sz="1500" dirty="0" err="1" smtClean="0">
                <a:hlinkClick r:id="rId11" tooltip="Coherent File Distribution Protocol"/>
              </a:rPr>
              <a:t>Protocol</a:t>
            </a:r>
            <a:r>
              <a:rPr lang="tr-TR" sz="1500" dirty="0" smtClean="0"/>
              <a:t>, </a:t>
            </a:r>
            <a:r>
              <a:rPr lang="tr-TR" sz="1500" dirty="0" err="1" smtClean="0"/>
              <a:t>CoAP</a:t>
            </a:r>
            <a:r>
              <a:rPr lang="tr-TR" sz="1500" dirty="0" smtClean="0"/>
              <a:t>, </a:t>
            </a:r>
            <a:r>
              <a:rPr lang="tr-TR" sz="1500" dirty="0" err="1" smtClean="0">
                <a:hlinkClick r:id="rId12" tooltip="Constrained Application Protocol"/>
              </a:rPr>
              <a:t>Constrained</a:t>
            </a:r>
            <a:r>
              <a:rPr lang="tr-TR" sz="1500" dirty="0" smtClean="0">
                <a:hlinkClick r:id="rId12" tooltip="Constrained Application Protocol"/>
              </a:rPr>
              <a:t> </a:t>
            </a:r>
            <a:r>
              <a:rPr lang="tr-TR" sz="1500" dirty="0" err="1" smtClean="0">
                <a:hlinkClick r:id="rId12" tooltip="Constrained Application Protocol"/>
              </a:rPr>
              <a:t>Application</a:t>
            </a:r>
            <a:r>
              <a:rPr lang="tr-TR" sz="1500" dirty="0" smtClean="0">
                <a:hlinkClick r:id="rId12" tooltip="Constrained Application Protocol"/>
              </a:rPr>
              <a:t> </a:t>
            </a:r>
            <a:r>
              <a:rPr lang="tr-TR" sz="1500" dirty="0" err="1" smtClean="0">
                <a:hlinkClick r:id="rId12" tooltip="Constrained Application Protocol"/>
              </a:rPr>
              <a:t>Protocol</a:t>
            </a:r>
            <a:r>
              <a:rPr lang="tr-TR" sz="1500" dirty="0" smtClean="0"/>
              <a:t>, DDS, </a:t>
            </a:r>
            <a:r>
              <a:rPr lang="tr-TR" sz="1500" dirty="0" smtClean="0">
                <a:hlinkClick r:id="rId13" tooltip="Data Distribution Service"/>
              </a:rPr>
              <a:t>Data </a:t>
            </a:r>
            <a:r>
              <a:rPr lang="tr-TR" sz="1500" dirty="0" err="1" smtClean="0">
                <a:hlinkClick r:id="rId13" tooltip="Data Distribution Service"/>
              </a:rPr>
              <a:t>Distribution</a:t>
            </a:r>
            <a:r>
              <a:rPr lang="tr-TR" sz="1500" dirty="0" smtClean="0">
                <a:hlinkClick r:id="rId13" tooltip="Data Distribution Service"/>
              </a:rPr>
              <a:t> Service</a:t>
            </a:r>
            <a:r>
              <a:rPr lang="tr-TR" sz="1500" dirty="0" smtClean="0"/>
              <a:t>,</a:t>
            </a:r>
            <a:r>
              <a:rPr lang="tr-TR" sz="1500" dirty="0" err="1" smtClean="0">
                <a:hlinkClick r:id="rId14" tooltip="DeviceNet"/>
              </a:rPr>
              <a:t>DeviceNet</a:t>
            </a:r>
            <a:r>
              <a:rPr lang="tr-TR" sz="1500" dirty="0" smtClean="0"/>
              <a:t>, </a:t>
            </a:r>
            <a:r>
              <a:rPr lang="tr-TR" sz="1500" dirty="0" err="1" smtClean="0">
                <a:hlinkClick r:id="rId15" tooltip="EDonkey network"/>
              </a:rPr>
              <a:t>eDonkey</a:t>
            </a:r>
            <a:r>
              <a:rPr lang="tr-TR" sz="1500" dirty="0" smtClean="0"/>
              <a:t>,ENRP, </a:t>
            </a:r>
            <a:r>
              <a:rPr lang="tr-TR" sz="1500" dirty="0" err="1" smtClean="0">
                <a:hlinkClick r:id="rId16" tooltip="Endpoint Handlespace Redundancy Protocol"/>
              </a:rPr>
              <a:t>Endpoint</a:t>
            </a:r>
            <a:r>
              <a:rPr lang="tr-TR" sz="1500" dirty="0" smtClean="0">
                <a:hlinkClick r:id="rId16" tooltip="Endpoint Handlespace Redundancy Protocol"/>
              </a:rPr>
              <a:t> </a:t>
            </a:r>
            <a:r>
              <a:rPr lang="tr-TR" sz="1500" dirty="0" err="1" smtClean="0">
                <a:hlinkClick r:id="rId16" tooltip="Endpoint Handlespace Redundancy Protocol"/>
              </a:rPr>
              <a:t>Handlespace</a:t>
            </a:r>
            <a:r>
              <a:rPr lang="tr-TR" sz="1500" dirty="0" smtClean="0">
                <a:hlinkClick r:id="rId16" tooltip="Endpoint Handlespace Redundancy Protocol"/>
              </a:rPr>
              <a:t> </a:t>
            </a:r>
            <a:r>
              <a:rPr lang="tr-TR" sz="1500" dirty="0" err="1" smtClean="0">
                <a:hlinkClick r:id="rId16" tooltip="Endpoint Handlespace Redundancy Protocol"/>
              </a:rPr>
              <a:t>Redundancy</a:t>
            </a:r>
            <a:r>
              <a:rPr lang="tr-TR" sz="1500" dirty="0" smtClean="0">
                <a:hlinkClick r:id="rId16" tooltip="Endpoint Handlespace Redundancy Protocol"/>
              </a:rPr>
              <a:t> </a:t>
            </a:r>
            <a:r>
              <a:rPr lang="tr-TR" sz="1500" dirty="0" err="1" smtClean="0">
                <a:hlinkClick r:id="rId16" tooltip="Endpoint Handlespace Redundancy Protocol"/>
              </a:rPr>
              <a:t>Protocol</a:t>
            </a:r>
            <a:r>
              <a:rPr lang="tr-TR" sz="1500" dirty="0" smtClean="0"/>
              <a:t>,</a:t>
            </a:r>
            <a:r>
              <a:rPr lang="tr-TR" sz="1500" dirty="0" err="1" smtClean="0">
                <a:hlinkClick r:id="rId17" tooltip="FastTrack (protocol)"/>
              </a:rPr>
              <a:t>FastTrack</a:t>
            </a:r>
            <a:r>
              <a:rPr lang="tr-TR" sz="1500" dirty="0" smtClean="0"/>
              <a:t> (</a:t>
            </a:r>
            <a:r>
              <a:rPr lang="tr-TR" sz="1500" dirty="0" err="1" smtClean="0"/>
              <a:t>KaZaa</a:t>
            </a:r>
            <a:r>
              <a:rPr lang="tr-TR" sz="1500" dirty="0" smtClean="0"/>
              <a:t>, </a:t>
            </a:r>
            <a:r>
              <a:rPr lang="tr-TR" sz="1500" dirty="0" err="1" smtClean="0"/>
              <a:t>Grokster</a:t>
            </a:r>
            <a:r>
              <a:rPr lang="tr-TR" sz="1500" dirty="0" smtClean="0"/>
              <a:t>, </a:t>
            </a:r>
            <a:r>
              <a:rPr lang="tr-TR" sz="1500" dirty="0" err="1" smtClean="0"/>
              <a:t>iMesh</a:t>
            </a:r>
            <a:r>
              <a:rPr lang="tr-TR" sz="1500" dirty="0" smtClean="0"/>
              <a:t>),</a:t>
            </a:r>
            <a:r>
              <a:rPr lang="tr-TR" sz="1500" dirty="0" err="1" smtClean="0">
                <a:hlinkClick r:id="rId18" tooltip="Finger protocol"/>
              </a:rPr>
              <a:t>Finger</a:t>
            </a:r>
            <a:r>
              <a:rPr lang="tr-TR" sz="1500" dirty="0" smtClean="0"/>
              <a:t>, </a:t>
            </a:r>
            <a:r>
              <a:rPr lang="tr-TR" sz="1500" dirty="0" err="1" smtClean="0"/>
              <a:t>User</a:t>
            </a:r>
            <a:r>
              <a:rPr lang="tr-TR" sz="1500" dirty="0" smtClean="0"/>
              <a:t> </a:t>
            </a:r>
            <a:r>
              <a:rPr lang="tr-TR" sz="1500" dirty="0" err="1" smtClean="0"/>
              <a:t>Information</a:t>
            </a:r>
            <a:r>
              <a:rPr lang="tr-TR" sz="1500" dirty="0" smtClean="0"/>
              <a:t> </a:t>
            </a:r>
            <a:r>
              <a:rPr lang="tr-TR" sz="1500" dirty="0" err="1" smtClean="0"/>
              <a:t>Protocol</a:t>
            </a:r>
            <a:r>
              <a:rPr lang="tr-TR" sz="1500" dirty="0" smtClean="0"/>
              <a:t>, </a:t>
            </a:r>
            <a:r>
              <a:rPr lang="tr-TR" sz="1500" dirty="0" err="1" smtClean="0">
                <a:hlinkClick r:id="rId19" tooltip="Freenet"/>
              </a:rPr>
              <a:t>Freenet</a:t>
            </a:r>
            <a:r>
              <a:rPr lang="tr-TR" sz="1500" dirty="0" smtClean="0"/>
              <a:t> </a:t>
            </a:r>
            <a:r>
              <a:rPr lang="tr-TR" sz="1500" dirty="0" smtClean="0">
                <a:hlinkClick r:id="rId20" tooltip="FTAM"/>
              </a:rPr>
              <a:t>FTAM</a:t>
            </a:r>
            <a:r>
              <a:rPr lang="tr-TR" sz="1500" dirty="0" smtClean="0"/>
              <a:t>, File Transfer Access </a:t>
            </a:r>
            <a:r>
              <a:rPr lang="tr-TR" sz="1500" dirty="0" err="1" smtClean="0"/>
              <a:t>and</a:t>
            </a:r>
            <a:r>
              <a:rPr lang="tr-TR" sz="1500" dirty="0" smtClean="0"/>
              <a:t> </a:t>
            </a:r>
            <a:r>
              <a:rPr lang="tr-TR" sz="1500" dirty="0" err="1" smtClean="0"/>
              <a:t>Management</a:t>
            </a:r>
            <a:r>
              <a:rPr lang="tr-TR" sz="1500" dirty="0" smtClean="0"/>
              <a:t>, </a:t>
            </a:r>
            <a:r>
              <a:rPr lang="tr-TR" sz="1500" dirty="0" err="1" smtClean="0"/>
              <a:t>Gopher</a:t>
            </a:r>
            <a:r>
              <a:rPr lang="tr-TR" sz="1500" dirty="0" smtClean="0"/>
              <a:t>, </a:t>
            </a:r>
            <a:r>
              <a:rPr lang="tr-TR" sz="1500" dirty="0" err="1" smtClean="0">
                <a:hlinkClick r:id="rId21" tooltip="Gopher (protocol)"/>
              </a:rPr>
              <a:t>Gopher</a:t>
            </a:r>
            <a:r>
              <a:rPr lang="tr-TR" sz="1500" dirty="0" smtClean="0">
                <a:hlinkClick r:id="rId21" tooltip="Gopher (protocol)"/>
              </a:rPr>
              <a:t> </a:t>
            </a:r>
            <a:r>
              <a:rPr lang="tr-TR" sz="1500" dirty="0" err="1" smtClean="0">
                <a:hlinkClick r:id="rId21" tooltip="Gopher (protocol)"/>
              </a:rPr>
              <a:t>protocol</a:t>
            </a:r>
            <a:r>
              <a:rPr lang="tr-TR" sz="1500" dirty="0" smtClean="0"/>
              <a:t>, HL7, </a:t>
            </a:r>
            <a:r>
              <a:rPr lang="tr-TR" sz="1500" dirty="0" err="1" smtClean="0">
                <a:hlinkClick r:id="rId22" tooltip="HL7"/>
              </a:rPr>
              <a:t>Health</a:t>
            </a:r>
            <a:r>
              <a:rPr lang="tr-TR" sz="1500" dirty="0" smtClean="0">
                <a:hlinkClick r:id="rId22" tooltip="HL7"/>
              </a:rPr>
              <a:t> </a:t>
            </a:r>
            <a:r>
              <a:rPr lang="tr-TR" sz="1500" dirty="0" err="1" smtClean="0">
                <a:hlinkClick r:id="rId22" tooltip="HL7"/>
              </a:rPr>
              <a:t>Level</a:t>
            </a:r>
            <a:r>
              <a:rPr lang="tr-TR" sz="1500" dirty="0" smtClean="0">
                <a:hlinkClick r:id="rId22" tooltip="HL7"/>
              </a:rPr>
              <a:t> Seven</a:t>
            </a:r>
            <a:r>
              <a:rPr lang="tr-TR" sz="1500" dirty="0" smtClean="0"/>
              <a:t>, </a:t>
            </a:r>
          </a:p>
          <a:p>
            <a:pPr lvl="0"/>
            <a:r>
              <a:rPr lang="tr-TR" sz="1500" dirty="0" smtClean="0"/>
              <a:t> HTTP, </a:t>
            </a:r>
            <a:r>
              <a:rPr lang="tr-TR" sz="1500" dirty="0" err="1" smtClean="0">
                <a:hlinkClick r:id="rId23" tooltip="HyperText Transfer Protocol"/>
              </a:rPr>
              <a:t>HyperText</a:t>
            </a:r>
            <a:r>
              <a:rPr lang="tr-TR" sz="1500" dirty="0" smtClean="0">
                <a:hlinkClick r:id="rId23" tooltip="HyperText Transfer Protocol"/>
              </a:rPr>
              <a:t> Transfer </a:t>
            </a:r>
            <a:r>
              <a:rPr lang="tr-TR" sz="1500" dirty="0" err="1" smtClean="0">
                <a:hlinkClick r:id="rId23" tooltip="HyperText Transfer Protocol"/>
              </a:rPr>
              <a:t>Protocol</a:t>
            </a:r>
            <a:r>
              <a:rPr lang="tr-TR" sz="1500" dirty="0" smtClean="0"/>
              <a:t> ,</a:t>
            </a:r>
            <a:r>
              <a:rPr lang="tr-TR" sz="1500" dirty="0" smtClean="0">
                <a:hlinkClick r:id="rId24" tooltip="H.323"/>
              </a:rPr>
              <a:t>H.323</a:t>
            </a:r>
            <a:r>
              <a:rPr lang="tr-TR" sz="1500" dirty="0" smtClean="0"/>
              <a:t>, </a:t>
            </a:r>
            <a:r>
              <a:rPr lang="tr-TR" sz="1500" dirty="0" err="1" smtClean="0"/>
              <a:t>Packet</a:t>
            </a:r>
            <a:r>
              <a:rPr lang="tr-TR" sz="1500" dirty="0" smtClean="0"/>
              <a:t>-</a:t>
            </a:r>
            <a:r>
              <a:rPr lang="tr-TR" sz="1500" dirty="0" err="1" smtClean="0"/>
              <a:t>Based</a:t>
            </a:r>
            <a:r>
              <a:rPr lang="tr-TR" sz="1500" dirty="0" smtClean="0"/>
              <a:t> </a:t>
            </a:r>
            <a:r>
              <a:rPr lang="tr-TR" sz="1500" dirty="0" err="1" smtClean="0"/>
              <a:t>Multimedia</a:t>
            </a:r>
            <a:r>
              <a:rPr lang="tr-TR" sz="1500" dirty="0" smtClean="0"/>
              <a:t> </a:t>
            </a:r>
            <a:r>
              <a:rPr lang="tr-TR" sz="1500" dirty="0" err="1" smtClean="0"/>
              <a:t>Communications</a:t>
            </a:r>
            <a:r>
              <a:rPr lang="tr-TR" sz="1500" dirty="0" smtClean="0"/>
              <a:t> </a:t>
            </a:r>
            <a:r>
              <a:rPr lang="tr-TR" sz="1500" dirty="0" err="1" smtClean="0"/>
              <a:t>System</a:t>
            </a:r>
            <a:r>
              <a:rPr lang="tr-TR" sz="1500" dirty="0" smtClean="0"/>
              <a:t> ,IRCP, </a:t>
            </a:r>
            <a:r>
              <a:rPr lang="tr-TR" sz="1500" dirty="0" smtClean="0">
                <a:hlinkClick r:id="rId25" tooltip="Internet Relay Chat"/>
              </a:rPr>
              <a:t>Internet </a:t>
            </a:r>
            <a:r>
              <a:rPr lang="tr-TR" sz="1500" dirty="0" err="1" smtClean="0">
                <a:hlinkClick r:id="rId25" tooltip="Internet Relay Chat"/>
              </a:rPr>
              <a:t>Relay</a:t>
            </a:r>
            <a:r>
              <a:rPr lang="tr-TR" sz="1500" dirty="0" smtClean="0">
                <a:hlinkClick r:id="rId25" tooltip="Internet Relay Chat"/>
              </a:rPr>
              <a:t> Chat</a:t>
            </a:r>
            <a:r>
              <a:rPr lang="tr-TR" sz="1500" dirty="0" smtClean="0"/>
              <a:t> </a:t>
            </a:r>
            <a:r>
              <a:rPr lang="tr-TR" sz="1500" dirty="0" err="1" smtClean="0"/>
              <a:t>Protocol</a:t>
            </a:r>
            <a:r>
              <a:rPr lang="tr-TR" sz="1500" dirty="0" smtClean="0"/>
              <a:t>, </a:t>
            </a:r>
            <a:r>
              <a:rPr lang="tr-TR" sz="1500" dirty="0" err="1" smtClean="0">
                <a:hlinkClick r:id="rId26" tooltip="Kademlia"/>
              </a:rPr>
              <a:t>Kademlia</a:t>
            </a:r>
            <a:r>
              <a:rPr lang="tr-TR" sz="1500" dirty="0" smtClean="0"/>
              <a:t>, KAP, </a:t>
            </a:r>
            <a:r>
              <a:rPr lang="tr-TR" sz="1500" dirty="0" err="1" smtClean="0"/>
              <a:t>Anonymous</a:t>
            </a:r>
            <a:r>
              <a:rPr lang="tr-TR" sz="1500" dirty="0" smtClean="0"/>
              <a:t> File Transfer </a:t>
            </a:r>
            <a:r>
              <a:rPr lang="tr-TR" sz="1500" dirty="0" err="1" smtClean="0"/>
              <a:t>over</a:t>
            </a:r>
            <a:r>
              <a:rPr lang="tr-TR" sz="1500" dirty="0" smtClean="0"/>
              <a:t> UDP/IP (</a:t>
            </a:r>
            <a:r>
              <a:rPr lang="tr-TR" sz="1500" dirty="0" err="1" smtClean="0"/>
              <a:t>KickAss</a:t>
            </a:r>
            <a:r>
              <a:rPr lang="tr-TR" sz="1500" dirty="0" smtClean="0"/>
              <a:t> </a:t>
            </a:r>
            <a:r>
              <a:rPr lang="tr-TR" sz="1500" dirty="0" err="1" smtClean="0"/>
              <a:t>Protocol</a:t>
            </a:r>
            <a:r>
              <a:rPr lang="tr-TR" sz="1500" dirty="0" smtClean="0"/>
              <a:t>)</a:t>
            </a:r>
            <a:r>
              <a:rPr lang="tr-TR" sz="1500" baseline="30000" dirty="0" smtClean="0"/>
              <a:t>[</a:t>
            </a:r>
            <a:r>
              <a:rPr lang="tr-TR" sz="1500" i="1" baseline="30000" dirty="0" err="1" smtClean="0">
                <a:hlinkClick r:id="rId27" tooltip="Wikipedia:Citation needed"/>
              </a:rPr>
              <a:t>citation</a:t>
            </a:r>
            <a:r>
              <a:rPr lang="tr-TR" sz="1500" i="1" baseline="30000" dirty="0" smtClean="0">
                <a:hlinkClick r:id="rId27" tooltip="Wikipedia:Citation needed"/>
              </a:rPr>
              <a:t> </a:t>
            </a:r>
            <a:r>
              <a:rPr lang="tr-TR" sz="1500" i="1" baseline="30000" dirty="0" err="1" smtClean="0">
                <a:hlinkClick r:id="rId27" tooltip="Wikipedia:Citation needed"/>
              </a:rPr>
              <a:t>needed</a:t>
            </a:r>
            <a:r>
              <a:rPr lang="tr-TR" sz="1500" baseline="30000" dirty="0" smtClean="0"/>
              <a:t>]</a:t>
            </a:r>
            <a:r>
              <a:rPr lang="tr-TR" sz="1500" dirty="0" smtClean="0"/>
              <a:t>, LDAP, </a:t>
            </a:r>
            <a:r>
              <a:rPr lang="tr-TR" sz="1500" dirty="0" err="1" smtClean="0">
                <a:hlinkClick r:id="rId28" tooltip="Lightweight Directory Access Protocol"/>
              </a:rPr>
              <a:t>Lightweight</a:t>
            </a:r>
            <a:r>
              <a:rPr lang="tr-TR" sz="1500" dirty="0" smtClean="0">
                <a:hlinkClick r:id="rId28" tooltip="Lightweight Directory Access Protocol"/>
              </a:rPr>
              <a:t> </a:t>
            </a:r>
            <a:r>
              <a:rPr lang="tr-TR" sz="1500" dirty="0" err="1" smtClean="0">
                <a:hlinkClick r:id="rId28" tooltip="Lightweight Directory Access Protocol"/>
              </a:rPr>
              <a:t>Directory</a:t>
            </a:r>
            <a:r>
              <a:rPr lang="tr-TR" sz="1500" dirty="0" smtClean="0">
                <a:hlinkClick r:id="rId28" tooltip="Lightweight Directory Access Protocol"/>
              </a:rPr>
              <a:t> Access </a:t>
            </a:r>
            <a:r>
              <a:rPr lang="tr-TR" sz="1500" dirty="0" err="1" smtClean="0">
                <a:hlinkClick r:id="rId28" tooltip="Lightweight Directory Access Protocol"/>
              </a:rPr>
              <a:t>Protocol</a:t>
            </a:r>
            <a:r>
              <a:rPr lang="tr-TR" sz="1500" dirty="0" smtClean="0"/>
              <a:t>, LPD, </a:t>
            </a:r>
            <a:r>
              <a:rPr lang="tr-TR" sz="1500" dirty="0" err="1" smtClean="0">
                <a:hlinkClick r:id="rId29" tooltip="Line Printer Daemon"/>
              </a:rPr>
              <a:t>Line</a:t>
            </a:r>
            <a:r>
              <a:rPr lang="tr-TR" sz="1500" dirty="0" smtClean="0">
                <a:hlinkClick r:id="rId29" tooltip="Line Printer Daemon"/>
              </a:rPr>
              <a:t> Printer </a:t>
            </a:r>
            <a:r>
              <a:rPr lang="tr-TR" sz="1500" dirty="0" err="1" smtClean="0">
                <a:hlinkClick r:id="rId29" tooltip="Line Printer Daemon"/>
              </a:rPr>
              <a:t>Daemon</a:t>
            </a:r>
            <a:r>
              <a:rPr lang="tr-TR" sz="1500" dirty="0" smtClean="0"/>
              <a:t> </a:t>
            </a:r>
            <a:r>
              <a:rPr lang="tr-TR" sz="1500" dirty="0" err="1" smtClean="0"/>
              <a:t>Protocol</a:t>
            </a:r>
            <a:r>
              <a:rPr lang="tr-TR" sz="1500" dirty="0" smtClean="0"/>
              <a:t>,MIME (S-MIME), </a:t>
            </a:r>
            <a:r>
              <a:rPr lang="tr-TR" sz="1500" dirty="0" err="1" smtClean="0">
                <a:hlinkClick r:id="rId30" tooltip="Multipurpose Internet Mail Extensions"/>
              </a:rPr>
              <a:t>Multipurpose</a:t>
            </a:r>
            <a:r>
              <a:rPr lang="tr-TR" sz="1500" dirty="0" smtClean="0">
                <a:hlinkClick r:id="rId30" tooltip="Multipurpose Internet Mail Extensions"/>
              </a:rPr>
              <a:t> Internet Mail </a:t>
            </a:r>
            <a:r>
              <a:rPr lang="tr-TR" sz="1500" dirty="0" err="1" smtClean="0">
                <a:hlinkClick r:id="rId30" tooltip="Multipurpose Internet Mail Extensions"/>
              </a:rPr>
              <a:t>Extensions</a:t>
            </a:r>
            <a:r>
              <a:rPr lang="tr-TR" sz="1500" dirty="0" smtClean="0"/>
              <a:t> </a:t>
            </a:r>
            <a:r>
              <a:rPr lang="tr-TR" sz="1500" dirty="0" err="1" smtClean="0"/>
              <a:t>and</a:t>
            </a:r>
            <a:r>
              <a:rPr lang="tr-TR" sz="1500" dirty="0" smtClean="0"/>
              <a:t> </a:t>
            </a:r>
            <a:r>
              <a:rPr lang="tr-TR" sz="1500" dirty="0" err="1" smtClean="0"/>
              <a:t>Secure</a:t>
            </a:r>
            <a:r>
              <a:rPr lang="tr-TR" sz="1500" dirty="0" smtClean="0"/>
              <a:t> MIME,</a:t>
            </a:r>
            <a:r>
              <a:rPr lang="tr-TR" sz="1500" dirty="0" err="1" smtClean="0">
                <a:hlinkClick r:id="rId31" tooltip="Modbus"/>
              </a:rPr>
              <a:t>Modbus</a:t>
            </a:r>
            <a:r>
              <a:rPr lang="tr-TR" sz="1500" dirty="0" smtClean="0"/>
              <a:t>, </a:t>
            </a:r>
          </a:p>
          <a:p>
            <a:pPr lvl="0"/>
            <a:r>
              <a:rPr lang="tr-TR" sz="1500" dirty="0" smtClean="0"/>
              <a:t>NFS, </a:t>
            </a:r>
            <a:r>
              <a:rPr lang="tr-TR" sz="1500" dirty="0" smtClean="0">
                <a:hlinkClick r:id="rId32" tooltip="Network File System (protocol)"/>
              </a:rPr>
              <a:t>Network File </a:t>
            </a:r>
            <a:r>
              <a:rPr lang="tr-TR" sz="1500" dirty="0" err="1" smtClean="0">
                <a:hlinkClick r:id="rId32" tooltip="Network File System (protocol)"/>
              </a:rPr>
              <a:t>System</a:t>
            </a:r>
            <a:r>
              <a:rPr lang="tr-TR" sz="1500" dirty="0" smtClean="0"/>
              <a:t> NIS, </a:t>
            </a:r>
            <a:r>
              <a:rPr lang="tr-TR" sz="1500" dirty="0" smtClean="0">
                <a:hlinkClick r:id="rId33" tooltip="Network Information Service"/>
              </a:rPr>
              <a:t>Network </a:t>
            </a:r>
            <a:r>
              <a:rPr lang="tr-TR" sz="1500" dirty="0" err="1" smtClean="0">
                <a:hlinkClick r:id="rId33" tooltip="Network Information Service"/>
              </a:rPr>
              <a:t>Information</a:t>
            </a:r>
            <a:r>
              <a:rPr lang="tr-TR" sz="1500" dirty="0" smtClean="0">
                <a:hlinkClick r:id="rId33" tooltip="Network Information Service"/>
              </a:rPr>
              <a:t> Service</a:t>
            </a:r>
            <a:r>
              <a:rPr lang="tr-TR" sz="1500" dirty="0" smtClean="0"/>
              <a:t>, NNTP, </a:t>
            </a:r>
            <a:r>
              <a:rPr lang="tr-TR" sz="1500" dirty="0" smtClean="0">
                <a:hlinkClick r:id="rId34" tooltip="Network News Transfer Protocol"/>
              </a:rPr>
              <a:t>Network </a:t>
            </a:r>
            <a:r>
              <a:rPr lang="tr-TR" sz="1500" dirty="0" err="1" smtClean="0">
                <a:hlinkClick r:id="rId34" tooltip="Network News Transfer Protocol"/>
              </a:rPr>
              <a:t>News</a:t>
            </a:r>
            <a:r>
              <a:rPr lang="tr-TR" sz="1500" dirty="0" smtClean="0">
                <a:hlinkClick r:id="rId34" tooltip="Network News Transfer Protocol"/>
              </a:rPr>
              <a:t> Transfer </a:t>
            </a:r>
            <a:r>
              <a:rPr lang="tr-TR" sz="1500" dirty="0" err="1" smtClean="0">
                <a:hlinkClick r:id="rId34" tooltip="Network News Transfer Protocol"/>
              </a:rPr>
              <a:t>Protocol</a:t>
            </a:r>
            <a:r>
              <a:rPr lang="tr-TR" sz="1500" dirty="0" smtClean="0"/>
              <a:t> NTCIP, </a:t>
            </a:r>
            <a:r>
              <a:rPr lang="tr-TR" sz="1500" dirty="0" err="1" smtClean="0">
                <a:hlinkClick r:id="rId35" tooltip="National Transportation Communications for Intelligent Transportation System Protocol"/>
              </a:rPr>
              <a:t>National</a:t>
            </a:r>
            <a:r>
              <a:rPr lang="tr-TR" sz="1500" dirty="0" smtClean="0">
                <a:hlinkClick r:id="rId35" tooltip="National Transportation Communications for Intelligent Transportation System Protocol"/>
              </a:rPr>
              <a:t> </a:t>
            </a:r>
            <a:r>
              <a:rPr lang="tr-TR" sz="1500" dirty="0" err="1" smtClean="0">
                <a:hlinkClick r:id="rId35" tooltip="National Transportation Communications for Intelligent Transportation System Protocol"/>
              </a:rPr>
              <a:t>Transportation</a:t>
            </a:r>
            <a:r>
              <a:rPr lang="tr-TR" sz="1500" dirty="0" smtClean="0">
                <a:hlinkClick r:id="rId35" tooltip="National Transportation Communications for Intelligent Transportation System Protocol"/>
              </a:rPr>
              <a:t> </a:t>
            </a:r>
            <a:r>
              <a:rPr lang="tr-TR" sz="1500" dirty="0" err="1" smtClean="0">
                <a:hlinkClick r:id="rId35" tooltip="National Transportation Communications for Intelligent Transportation System Protocol"/>
              </a:rPr>
              <a:t>Communications</a:t>
            </a:r>
            <a:r>
              <a:rPr lang="tr-TR" sz="1500" dirty="0" smtClean="0">
                <a:hlinkClick r:id="rId35" tooltip="National Transportation Communications for Intelligent Transportation System Protocol"/>
              </a:rPr>
              <a:t> </a:t>
            </a:r>
            <a:r>
              <a:rPr lang="tr-TR" sz="1500" dirty="0" err="1" smtClean="0">
                <a:hlinkClick r:id="rId35" tooltip="National Transportation Communications for Intelligent Transportation System Protocol"/>
              </a:rPr>
              <a:t>for</a:t>
            </a:r>
            <a:r>
              <a:rPr lang="tr-TR" sz="1500" dirty="0" smtClean="0">
                <a:hlinkClick r:id="rId35" tooltip="National Transportation Communications for Intelligent Transportation System Protocol"/>
              </a:rPr>
              <a:t> </a:t>
            </a:r>
            <a:r>
              <a:rPr lang="tr-TR" sz="1500" dirty="0" err="1" smtClean="0">
                <a:hlinkClick r:id="rId35" tooltip="National Transportation Communications for Intelligent Transportation System Protocol"/>
              </a:rPr>
              <a:t>Intelligent</a:t>
            </a:r>
            <a:r>
              <a:rPr lang="tr-TR" sz="1500" dirty="0" smtClean="0">
                <a:hlinkClick r:id="rId35" tooltip="National Transportation Communications for Intelligent Transportation System Protocol"/>
              </a:rPr>
              <a:t> </a:t>
            </a:r>
            <a:r>
              <a:rPr lang="tr-TR" sz="1500" dirty="0" err="1" smtClean="0">
                <a:hlinkClick r:id="rId35" tooltip="National Transportation Communications for Intelligent Transportation System Protocol"/>
              </a:rPr>
              <a:t>Transportation</a:t>
            </a:r>
            <a:r>
              <a:rPr lang="tr-TR" sz="1500" dirty="0" smtClean="0">
                <a:hlinkClick r:id="rId35" tooltip="National Transportation Communications for Intelligent Transportation System Protocol"/>
              </a:rPr>
              <a:t> </a:t>
            </a:r>
            <a:r>
              <a:rPr lang="tr-TR" sz="1500" dirty="0" err="1" smtClean="0">
                <a:hlinkClick r:id="rId35" tooltip="National Transportation Communications for Intelligent Transportation System Protocol"/>
              </a:rPr>
              <a:t>System</a:t>
            </a:r>
            <a:r>
              <a:rPr lang="tr-TR" sz="1500" dirty="0" smtClean="0">
                <a:hlinkClick r:id="rId35" tooltip="National Transportation Communications for Intelligent Transportation System Protocol"/>
              </a:rPr>
              <a:t> </a:t>
            </a:r>
            <a:r>
              <a:rPr lang="tr-TR" sz="1500" dirty="0" err="1" smtClean="0">
                <a:hlinkClick r:id="rId35" tooltip="National Transportation Communications for Intelligent Transportation System Protocol"/>
              </a:rPr>
              <a:t>Protocol</a:t>
            </a:r>
            <a:r>
              <a:rPr lang="tr-TR" sz="1500" dirty="0" smtClean="0"/>
              <a:t>, NTP, </a:t>
            </a:r>
            <a:r>
              <a:rPr lang="tr-TR" sz="1500" dirty="0" smtClean="0">
                <a:hlinkClick r:id="rId36" tooltip="Network Time Protocol"/>
              </a:rPr>
              <a:t>Network Time </a:t>
            </a:r>
            <a:r>
              <a:rPr lang="tr-TR" sz="1500" dirty="0" err="1" smtClean="0">
                <a:hlinkClick r:id="rId36" tooltip="Network Time Protocol"/>
              </a:rPr>
              <a:t>Protocol</a:t>
            </a:r>
            <a:r>
              <a:rPr lang="tr-TR" sz="1500" dirty="0" smtClean="0"/>
              <a:t>, </a:t>
            </a:r>
            <a:r>
              <a:rPr lang="tr-TR" sz="1500" dirty="0" smtClean="0">
                <a:hlinkClick r:id="rId37" tooltip="OSCAR protocol"/>
              </a:rPr>
              <a:t>OSCAR</a:t>
            </a:r>
            <a:r>
              <a:rPr lang="tr-TR" sz="1500" dirty="0" smtClean="0"/>
              <a:t>, </a:t>
            </a:r>
            <a:r>
              <a:rPr lang="tr-TR" sz="1500" dirty="0" smtClean="0">
                <a:hlinkClick r:id="rId38" tooltip="AOL Instant Messenger Protocol"/>
              </a:rPr>
              <a:t>AOL </a:t>
            </a:r>
            <a:r>
              <a:rPr lang="tr-TR" sz="1500" dirty="0" err="1" smtClean="0">
                <a:hlinkClick r:id="rId38" tooltip="AOL Instant Messenger Protocol"/>
              </a:rPr>
              <a:t>Instant</a:t>
            </a:r>
            <a:r>
              <a:rPr lang="tr-TR" sz="1500" dirty="0" smtClean="0">
                <a:hlinkClick r:id="rId38" tooltip="AOL Instant Messenger Protocol"/>
              </a:rPr>
              <a:t> Messenger </a:t>
            </a:r>
            <a:r>
              <a:rPr lang="tr-TR" sz="1500" dirty="0" err="1" smtClean="0">
                <a:hlinkClick r:id="rId38" tooltip="AOL Instant Messenger Protocol"/>
              </a:rPr>
              <a:t>Protocol</a:t>
            </a:r>
            <a:r>
              <a:rPr lang="tr-TR" sz="1500" dirty="0" smtClean="0"/>
              <a:t>, PNRP, </a:t>
            </a:r>
            <a:r>
              <a:rPr lang="tr-TR" sz="1500" dirty="0" err="1" smtClean="0">
                <a:hlinkClick r:id="rId39" tooltip="Peer Name Resolution Protocol"/>
              </a:rPr>
              <a:t>Peer</a:t>
            </a:r>
            <a:r>
              <a:rPr lang="tr-TR" sz="1500" dirty="0" smtClean="0">
                <a:hlinkClick r:id="rId39" tooltip="Peer Name Resolution Protocol"/>
              </a:rPr>
              <a:t> Name </a:t>
            </a:r>
            <a:r>
              <a:rPr lang="tr-TR" sz="1500" dirty="0" err="1" smtClean="0">
                <a:hlinkClick r:id="rId39" tooltip="Peer Name Resolution Protocol"/>
              </a:rPr>
              <a:t>Resolution</a:t>
            </a:r>
            <a:r>
              <a:rPr lang="tr-TR" sz="1500" dirty="0" smtClean="0">
                <a:hlinkClick r:id="rId39" tooltip="Peer Name Resolution Protocol"/>
              </a:rPr>
              <a:t> </a:t>
            </a:r>
            <a:r>
              <a:rPr lang="tr-TR" sz="1500" dirty="0" err="1" smtClean="0">
                <a:hlinkClick r:id="rId39" tooltip="Peer Name Resolution Protocol"/>
              </a:rPr>
              <a:t>Protocol</a:t>
            </a:r>
            <a:r>
              <a:rPr lang="tr-TR" sz="1500" dirty="0" smtClean="0"/>
              <a:t>, RDP, </a:t>
            </a:r>
            <a:r>
              <a:rPr lang="tr-TR" sz="1500" dirty="0" err="1" smtClean="0">
                <a:hlinkClick r:id="rId40" tooltip="Remote Desktop Protocol"/>
              </a:rPr>
              <a:t>Remote</a:t>
            </a:r>
            <a:r>
              <a:rPr lang="tr-TR" sz="1500" dirty="0" smtClean="0">
                <a:hlinkClick r:id="rId40" tooltip="Remote Desktop Protocol"/>
              </a:rPr>
              <a:t> </a:t>
            </a:r>
            <a:r>
              <a:rPr lang="tr-TR" sz="1500" dirty="0" err="1" smtClean="0">
                <a:hlinkClick r:id="rId40" tooltip="Remote Desktop Protocol"/>
              </a:rPr>
              <a:t>Desktop</a:t>
            </a:r>
            <a:r>
              <a:rPr lang="tr-TR" sz="1500" dirty="0" smtClean="0">
                <a:hlinkClick r:id="rId40" tooltip="Remote Desktop Protocol"/>
              </a:rPr>
              <a:t> </a:t>
            </a:r>
            <a:r>
              <a:rPr lang="tr-TR" sz="1500" dirty="0" err="1" smtClean="0">
                <a:hlinkClick r:id="rId40" tooltip="Remote Desktop Protocol"/>
              </a:rPr>
              <a:t>Protocol</a:t>
            </a:r>
            <a:r>
              <a:rPr lang="tr-TR" sz="1500" dirty="0" smtClean="0"/>
              <a:t>, RELP, </a:t>
            </a:r>
            <a:r>
              <a:rPr lang="tr-TR" sz="1500" dirty="0" err="1" smtClean="0">
                <a:hlinkClick r:id="rId41" tooltip="Reliable Event Logging Protocol"/>
              </a:rPr>
              <a:t>Reliable</a:t>
            </a:r>
            <a:r>
              <a:rPr lang="tr-TR" sz="1500" dirty="0" smtClean="0">
                <a:hlinkClick r:id="rId41" tooltip="Reliable Event Logging Protocol"/>
              </a:rPr>
              <a:t> </a:t>
            </a:r>
            <a:r>
              <a:rPr lang="tr-TR" sz="1500" dirty="0" err="1" smtClean="0">
                <a:hlinkClick r:id="rId41" tooltip="Reliable Event Logging Protocol"/>
              </a:rPr>
              <a:t>Event</a:t>
            </a:r>
            <a:r>
              <a:rPr lang="tr-TR" sz="1500" dirty="0" smtClean="0">
                <a:hlinkClick r:id="rId41" tooltip="Reliable Event Logging Protocol"/>
              </a:rPr>
              <a:t> </a:t>
            </a:r>
            <a:r>
              <a:rPr lang="tr-TR" sz="1500" dirty="0" err="1" smtClean="0">
                <a:hlinkClick r:id="rId41" tooltip="Reliable Event Logging Protocol"/>
              </a:rPr>
              <a:t>Logging</a:t>
            </a:r>
            <a:r>
              <a:rPr lang="tr-TR" sz="1500" dirty="0" smtClean="0">
                <a:hlinkClick r:id="rId41" tooltip="Reliable Event Logging Protocol"/>
              </a:rPr>
              <a:t> </a:t>
            </a:r>
            <a:r>
              <a:rPr lang="tr-TR" sz="1500" dirty="0" err="1" smtClean="0">
                <a:hlinkClick r:id="rId41" tooltip="Reliable Event Logging Protocol"/>
              </a:rPr>
              <a:t>Protocol</a:t>
            </a:r>
            <a:r>
              <a:rPr lang="tr-TR" sz="1500" dirty="0" smtClean="0"/>
              <a:t>, RIP, </a:t>
            </a:r>
            <a:r>
              <a:rPr lang="tr-TR" sz="1500" dirty="0" err="1" smtClean="0">
                <a:hlinkClick r:id="rId42" tooltip="Routing Information Protocol"/>
              </a:rPr>
              <a:t>Routing</a:t>
            </a:r>
            <a:r>
              <a:rPr lang="tr-TR" sz="1500" dirty="0" smtClean="0">
                <a:hlinkClick r:id="rId42" tooltip="Routing Information Protocol"/>
              </a:rPr>
              <a:t> </a:t>
            </a:r>
            <a:r>
              <a:rPr lang="tr-TR" sz="1500" dirty="0" err="1" smtClean="0">
                <a:hlinkClick r:id="rId42" tooltip="Routing Information Protocol"/>
              </a:rPr>
              <a:t>Information</a:t>
            </a:r>
            <a:r>
              <a:rPr lang="tr-TR" sz="1500" dirty="0" smtClean="0">
                <a:hlinkClick r:id="rId42" tooltip="Routing Information Protocol"/>
              </a:rPr>
              <a:t> </a:t>
            </a:r>
            <a:r>
              <a:rPr lang="tr-TR" sz="1500" dirty="0" err="1" smtClean="0">
                <a:hlinkClick r:id="rId42" tooltip="Routing Information Protocol"/>
              </a:rPr>
              <a:t>Protocol</a:t>
            </a:r>
            <a:r>
              <a:rPr lang="tr-TR" sz="1500" dirty="0" smtClean="0"/>
              <a:t>, </a:t>
            </a:r>
            <a:r>
              <a:rPr lang="tr-TR" sz="1500" dirty="0" err="1" smtClean="0">
                <a:hlinkClick r:id="rId43" tooltip="Rlogin"/>
              </a:rPr>
              <a:t>Rlogin</a:t>
            </a:r>
            <a:r>
              <a:rPr lang="tr-TR" sz="1500" dirty="0" smtClean="0"/>
              <a:t>, </a:t>
            </a:r>
            <a:r>
              <a:rPr lang="tr-TR" sz="1500" dirty="0" err="1" smtClean="0"/>
              <a:t>Remote</a:t>
            </a:r>
            <a:r>
              <a:rPr lang="tr-TR" sz="1500" dirty="0" smtClean="0"/>
              <a:t> </a:t>
            </a:r>
            <a:r>
              <a:rPr lang="tr-TR" sz="1500" dirty="0" err="1" smtClean="0"/>
              <a:t>Login</a:t>
            </a:r>
            <a:r>
              <a:rPr lang="tr-TR" sz="1500" dirty="0" smtClean="0"/>
              <a:t> in UNIX </a:t>
            </a:r>
            <a:r>
              <a:rPr lang="tr-TR" sz="1500" dirty="0" err="1" smtClean="0"/>
              <a:t>Systems</a:t>
            </a:r>
            <a:r>
              <a:rPr lang="tr-TR" sz="1500" dirty="0" smtClean="0"/>
              <a:t>, RPC, </a:t>
            </a:r>
            <a:r>
              <a:rPr lang="tr-TR" sz="1500" dirty="0" err="1" smtClean="0">
                <a:hlinkClick r:id="rId44" tooltip="Remote Procedure Call"/>
              </a:rPr>
              <a:t>Remote</a:t>
            </a:r>
            <a:r>
              <a:rPr lang="tr-TR" sz="1500" dirty="0" smtClean="0">
                <a:hlinkClick r:id="rId44" tooltip="Remote Procedure Call"/>
              </a:rPr>
              <a:t> </a:t>
            </a:r>
            <a:r>
              <a:rPr lang="tr-TR" sz="1500" dirty="0" err="1" smtClean="0">
                <a:hlinkClick r:id="rId44" tooltip="Remote Procedure Call"/>
              </a:rPr>
              <a:t>Procedure</a:t>
            </a:r>
            <a:r>
              <a:rPr lang="tr-TR" sz="1500" dirty="0" smtClean="0">
                <a:hlinkClick r:id="rId44" tooltip="Remote Procedure Call"/>
              </a:rPr>
              <a:t> </a:t>
            </a:r>
            <a:r>
              <a:rPr lang="tr-TR" sz="1500" dirty="0" err="1" smtClean="0">
                <a:hlinkClick r:id="rId44" tooltip="Remote Procedure Call"/>
              </a:rPr>
              <a:t>Call</a:t>
            </a:r>
            <a:r>
              <a:rPr lang="tr-TR" sz="1500" dirty="0" smtClean="0"/>
              <a:t>, RTMP, </a:t>
            </a:r>
            <a:r>
              <a:rPr lang="tr-TR" sz="1500" dirty="0" smtClean="0">
                <a:hlinkClick r:id="rId45" tooltip="Real Time Messaging Protocol"/>
              </a:rPr>
              <a:t>Real Time </a:t>
            </a:r>
            <a:r>
              <a:rPr lang="tr-TR" sz="1500" dirty="0" err="1" smtClean="0">
                <a:hlinkClick r:id="rId45" tooltip="Real Time Messaging Protocol"/>
              </a:rPr>
              <a:t>Messaging</a:t>
            </a:r>
            <a:r>
              <a:rPr lang="tr-TR" sz="1500" dirty="0" smtClean="0">
                <a:hlinkClick r:id="rId45" tooltip="Real Time Messaging Protocol"/>
              </a:rPr>
              <a:t> </a:t>
            </a:r>
            <a:r>
              <a:rPr lang="tr-TR" sz="1500" dirty="0" err="1" smtClean="0">
                <a:hlinkClick r:id="rId45" tooltip="Real Time Messaging Protocol"/>
              </a:rPr>
              <a:t>Protocol</a:t>
            </a:r>
            <a:r>
              <a:rPr lang="tr-TR" sz="1500" dirty="0" smtClean="0"/>
              <a:t>, RTP, </a:t>
            </a:r>
            <a:r>
              <a:rPr lang="tr-TR" sz="1500" dirty="0" smtClean="0">
                <a:hlinkClick r:id="rId46" tooltip="Real-time Transport Protocol"/>
              </a:rPr>
              <a:t>Real-time Transport </a:t>
            </a:r>
            <a:r>
              <a:rPr lang="tr-TR" sz="1500" dirty="0" err="1" smtClean="0">
                <a:hlinkClick r:id="rId46" tooltip="Real-time Transport Protocol"/>
              </a:rPr>
              <a:t>Protocol</a:t>
            </a:r>
            <a:r>
              <a:rPr lang="tr-TR" sz="1500" dirty="0" smtClean="0"/>
              <a:t>, </a:t>
            </a:r>
            <a:r>
              <a:rPr lang="tr-TR" sz="1500" dirty="0" smtClean="0">
                <a:hlinkClick r:id="rId47" tooltip="RTPS protocol"/>
              </a:rPr>
              <a:t>RTPS</a:t>
            </a:r>
            <a:r>
              <a:rPr lang="tr-TR" sz="1500" dirty="0" smtClean="0"/>
              <a:t>, Real Time </a:t>
            </a:r>
            <a:r>
              <a:rPr lang="tr-TR" sz="1500" dirty="0" err="1" smtClean="0"/>
              <a:t>Publish</a:t>
            </a:r>
            <a:r>
              <a:rPr lang="tr-TR" sz="1500" dirty="0" smtClean="0"/>
              <a:t> </a:t>
            </a:r>
            <a:r>
              <a:rPr lang="tr-TR" sz="1500" dirty="0" err="1" smtClean="0"/>
              <a:t>Subscribe</a:t>
            </a:r>
            <a:r>
              <a:rPr lang="tr-TR" sz="1500" dirty="0" smtClean="0"/>
              <a:t>, </a:t>
            </a:r>
          </a:p>
          <a:p>
            <a:pPr lvl="0"/>
            <a:r>
              <a:rPr lang="tr-TR" sz="1500" dirty="0" smtClean="0"/>
              <a:t>RTSP, </a:t>
            </a:r>
            <a:r>
              <a:rPr lang="tr-TR" sz="1500" dirty="0" smtClean="0">
                <a:hlinkClick r:id="rId48" tooltip="RTSP"/>
              </a:rPr>
              <a:t>Real Time </a:t>
            </a:r>
            <a:r>
              <a:rPr lang="tr-TR" sz="1500" dirty="0" err="1" smtClean="0">
                <a:hlinkClick r:id="rId48" tooltip="RTSP"/>
              </a:rPr>
              <a:t>Streaming</a:t>
            </a:r>
            <a:r>
              <a:rPr lang="tr-TR" sz="1500" dirty="0" smtClean="0">
                <a:hlinkClick r:id="rId48" tooltip="RTSP"/>
              </a:rPr>
              <a:t> </a:t>
            </a:r>
            <a:r>
              <a:rPr lang="tr-TR" sz="1500" dirty="0" err="1" smtClean="0">
                <a:hlinkClick r:id="rId48" tooltip="RTSP"/>
              </a:rPr>
              <a:t>Protocol</a:t>
            </a:r>
            <a:r>
              <a:rPr lang="tr-TR" sz="1500" dirty="0" smtClean="0"/>
              <a:t> ,SAP, </a:t>
            </a:r>
            <a:r>
              <a:rPr lang="tr-TR" sz="1500" dirty="0" err="1" smtClean="0">
                <a:hlinkClick r:id="rId49" tooltip="Session Announcement Protocol"/>
              </a:rPr>
              <a:t>Session</a:t>
            </a:r>
            <a:r>
              <a:rPr lang="tr-TR" sz="1500" dirty="0" smtClean="0">
                <a:hlinkClick r:id="rId49" tooltip="Session Announcement Protocol"/>
              </a:rPr>
              <a:t> </a:t>
            </a:r>
            <a:r>
              <a:rPr lang="tr-TR" sz="1500" dirty="0" err="1" smtClean="0">
                <a:hlinkClick r:id="rId49" tooltip="Session Announcement Protocol"/>
              </a:rPr>
              <a:t>Announcement</a:t>
            </a:r>
            <a:r>
              <a:rPr lang="tr-TR" sz="1500" dirty="0" smtClean="0">
                <a:hlinkClick r:id="rId49" tooltip="Session Announcement Protocol"/>
              </a:rPr>
              <a:t> </a:t>
            </a:r>
            <a:r>
              <a:rPr lang="tr-TR" sz="1500" dirty="0" err="1" smtClean="0">
                <a:hlinkClick r:id="rId49" tooltip="Session Announcement Protocol"/>
              </a:rPr>
              <a:t>Protocol</a:t>
            </a:r>
            <a:r>
              <a:rPr lang="tr-TR" sz="1500" dirty="0" smtClean="0"/>
              <a:t>, SDP, </a:t>
            </a:r>
            <a:r>
              <a:rPr lang="tr-TR" sz="1500" dirty="0" err="1" smtClean="0">
                <a:hlinkClick r:id="rId50" tooltip="Session Description Protocol"/>
              </a:rPr>
              <a:t>Session</a:t>
            </a:r>
            <a:r>
              <a:rPr lang="tr-TR" sz="1500" dirty="0" smtClean="0">
                <a:hlinkClick r:id="rId50" tooltip="Session Description Protocol"/>
              </a:rPr>
              <a:t> </a:t>
            </a:r>
            <a:r>
              <a:rPr lang="tr-TR" sz="1500" dirty="0" err="1" smtClean="0">
                <a:hlinkClick r:id="rId50" tooltip="Session Description Protocol"/>
              </a:rPr>
              <a:t>Description</a:t>
            </a:r>
            <a:r>
              <a:rPr lang="tr-TR" sz="1500" dirty="0" smtClean="0">
                <a:hlinkClick r:id="rId50" tooltip="Session Description Protocol"/>
              </a:rPr>
              <a:t> </a:t>
            </a:r>
            <a:r>
              <a:rPr lang="tr-TR" sz="1500" dirty="0" err="1" smtClean="0">
                <a:hlinkClick r:id="rId50" tooltip="Session Description Protocol"/>
              </a:rPr>
              <a:t>Protocol</a:t>
            </a:r>
            <a:r>
              <a:rPr lang="tr-TR" sz="1500" dirty="0" smtClean="0"/>
              <a:t>, SIP, </a:t>
            </a:r>
            <a:r>
              <a:rPr lang="tr-TR" sz="1500" dirty="0" err="1" smtClean="0">
                <a:hlinkClick r:id="rId51" tooltip="Session Initiation Protocol"/>
              </a:rPr>
              <a:t>Session</a:t>
            </a:r>
            <a:r>
              <a:rPr lang="tr-TR" sz="1500" dirty="0" smtClean="0">
                <a:hlinkClick r:id="rId51" tooltip="Session Initiation Protocol"/>
              </a:rPr>
              <a:t> </a:t>
            </a:r>
            <a:r>
              <a:rPr lang="tr-TR" sz="1500" dirty="0" err="1" smtClean="0">
                <a:hlinkClick r:id="rId51" tooltip="Session Initiation Protocol"/>
              </a:rPr>
              <a:t>Initiation</a:t>
            </a:r>
            <a:r>
              <a:rPr lang="tr-TR" sz="1500" dirty="0" smtClean="0">
                <a:hlinkClick r:id="rId51" tooltip="Session Initiation Protocol"/>
              </a:rPr>
              <a:t> </a:t>
            </a:r>
            <a:r>
              <a:rPr lang="tr-TR" sz="1500" dirty="0" err="1" smtClean="0">
                <a:hlinkClick r:id="rId51" tooltip="Session Initiation Protocol"/>
              </a:rPr>
              <a:t>Protocol</a:t>
            </a:r>
            <a:r>
              <a:rPr lang="tr-TR" sz="1500" dirty="0" smtClean="0"/>
              <a:t> ,SLP, </a:t>
            </a:r>
            <a:r>
              <a:rPr lang="tr-TR" sz="1500" dirty="0" smtClean="0">
                <a:hlinkClick r:id="rId52" tooltip="Service Location Protocol"/>
              </a:rPr>
              <a:t>Service </a:t>
            </a:r>
            <a:r>
              <a:rPr lang="tr-TR" sz="1500" dirty="0" err="1" smtClean="0">
                <a:hlinkClick r:id="rId52" tooltip="Service Location Protocol"/>
              </a:rPr>
              <a:t>Location</a:t>
            </a:r>
            <a:r>
              <a:rPr lang="tr-TR" sz="1500" dirty="0" smtClean="0">
                <a:hlinkClick r:id="rId52" tooltip="Service Location Protocol"/>
              </a:rPr>
              <a:t> </a:t>
            </a:r>
            <a:r>
              <a:rPr lang="tr-TR" sz="1500" dirty="0" err="1" smtClean="0">
                <a:hlinkClick r:id="rId52" tooltip="Service Location Protocol"/>
              </a:rPr>
              <a:t>Protocol</a:t>
            </a:r>
            <a:r>
              <a:rPr lang="tr-TR" sz="1500" dirty="0" smtClean="0"/>
              <a:t>, SMB, </a:t>
            </a:r>
            <a:r>
              <a:rPr lang="tr-TR" sz="1500" dirty="0" smtClean="0">
                <a:hlinkClick r:id="rId53" tooltip="Server Message Block"/>
              </a:rPr>
              <a:t>Server </a:t>
            </a:r>
            <a:r>
              <a:rPr lang="tr-TR" sz="1500" dirty="0" err="1" smtClean="0">
                <a:hlinkClick r:id="rId53" tooltip="Server Message Block"/>
              </a:rPr>
              <a:t>Message</a:t>
            </a:r>
            <a:r>
              <a:rPr lang="tr-TR" sz="1500" dirty="0" smtClean="0">
                <a:hlinkClick r:id="rId53" tooltip="Server Message Block"/>
              </a:rPr>
              <a:t> </a:t>
            </a:r>
            <a:r>
              <a:rPr lang="tr-TR" sz="1500" dirty="0" err="1" smtClean="0">
                <a:hlinkClick r:id="rId53" tooltip="Server Message Block"/>
              </a:rPr>
              <a:t>Block</a:t>
            </a:r>
            <a:r>
              <a:rPr lang="tr-TR" sz="1500" dirty="0" smtClean="0"/>
              <a:t>, SMTP, </a:t>
            </a:r>
            <a:r>
              <a:rPr lang="tr-TR" sz="1500" dirty="0" err="1" smtClean="0">
                <a:hlinkClick r:id="rId54" tooltip="Simple Mail Transfer Protocol"/>
              </a:rPr>
              <a:t>Simple</a:t>
            </a:r>
            <a:r>
              <a:rPr lang="tr-TR" sz="1500" dirty="0" smtClean="0">
                <a:hlinkClick r:id="rId54" tooltip="Simple Mail Transfer Protocol"/>
              </a:rPr>
              <a:t> Mail Transfer </a:t>
            </a:r>
            <a:r>
              <a:rPr lang="tr-TR" sz="1500" dirty="0" err="1" smtClean="0">
                <a:hlinkClick r:id="rId54" tooltip="Simple Mail Transfer Protocol"/>
              </a:rPr>
              <a:t>Protocol</a:t>
            </a:r>
            <a:r>
              <a:rPr lang="tr-TR" sz="1500" dirty="0" smtClean="0"/>
              <a:t>, SNTP, </a:t>
            </a:r>
            <a:r>
              <a:rPr lang="tr-TR" sz="1500" dirty="0" err="1" smtClean="0">
                <a:hlinkClick r:id="rId55" tooltip="Simple Network Time Protocol"/>
              </a:rPr>
              <a:t>Simple</a:t>
            </a:r>
            <a:r>
              <a:rPr lang="tr-TR" sz="1500" dirty="0" smtClean="0">
                <a:hlinkClick r:id="rId55" tooltip="Simple Network Time Protocol"/>
              </a:rPr>
              <a:t> Network Time </a:t>
            </a:r>
            <a:r>
              <a:rPr lang="tr-TR" sz="1500" dirty="0" err="1" smtClean="0">
                <a:hlinkClick r:id="rId55" tooltip="Simple Network Time Protocol"/>
              </a:rPr>
              <a:t>Protocol</a:t>
            </a:r>
            <a:r>
              <a:rPr lang="tr-TR" sz="1500" dirty="0" smtClean="0"/>
              <a:t>, SSH, </a:t>
            </a:r>
            <a:r>
              <a:rPr lang="tr-TR" sz="1500" dirty="0" err="1" smtClean="0">
                <a:hlinkClick r:id="rId56" tooltip="Secure Shell"/>
              </a:rPr>
              <a:t>Secure</a:t>
            </a:r>
            <a:r>
              <a:rPr lang="tr-TR" sz="1500" dirty="0" smtClean="0">
                <a:hlinkClick r:id="rId56" tooltip="Secure Shell"/>
              </a:rPr>
              <a:t> </a:t>
            </a:r>
            <a:r>
              <a:rPr lang="tr-TR" sz="1500" dirty="0" err="1" smtClean="0">
                <a:hlinkClick r:id="rId56" tooltip="Secure Shell"/>
              </a:rPr>
              <a:t>Shell</a:t>
            </a:r>
            <a:r>
              <a:rPr lang="tr-TR" sz="1500" dirty="0" smtClean="0"/>
              <a:t>, SSMS, </a:t>
            </a:r>
            <a:r>
              <a:rPr lang="tr-TR" sz="1500" dirty="0" err="1" smtClean="0">
                <a:hlinkClick r:id="rId57" tooltip="Secure SMS Messaging Protocol (page does not exist)"/>
              </a:rPr>
              <a:t>Secure</a:t>
            </a:r>
            <a:r>
              <a:rPr lang="tr-TR" sz="1500" dirty="0" smtClean="0">
                <a:hlinkClick r:id="rId57" tooltip="Secure SMS Messaging Protocol (page does not exist)"/>
              </a:rPr>
              <a:t> SMS </a:t>
            </a:r>
            <a:r>
              <a:rPr lang="tr-TR" sz="1500" dirty="0" err="1" smtClean="0">
                <a:hlinkClick r:id="rId57" tooltip="Secure SMS Messaging Protocol (page does not exist)"/>
              </a:rPr>
              <a:t>Messaging</a:t>
            </a:r>
            <a:r>
              <a:rPr lang="tr-TR" sz="1500" dirty="0" smtClean="0">
                <a:hlinkClick r:id="rId57" tooltip="Secure SMS Messaging Protocol (page does not exist)"/>
              </a:rPr>
              <a:t> </a:t>
            </a:r>
            <a:r>
              <a:rPr lang="tr-TR" sz="1500" dirty="0" err="1" smtClean="0">
                <a:hlinkClick r:id="rId57" tooltip="Secure SMS Messaging Protocol (page does not exist)"/>
              </a:rPr>
              <a:t>Protocol</a:t>
            </a:r>
            <a:r>
              <a:rPr lang="tr-TR" sz="1500" dirty="0" smtClean="0"/>
              <a:t>, TCAP, </a:t>
            </a:r>
            <a:r>
              <a:rPr lang="tr-TR" sz="1500" dirty="0" err="1" smtClean="0">
                <a:hlinkClick r:id="rId58" tooltip="Transaction Capabilities Application Part"/>
              </a:rPr>
              <a:t>Transaction</a:t>
            </a:r>
            <a:r>
              <a:rPr lang="tr-TR" sz="1500" dirty="0" smtClean="0">
                <a:hlinkClick r:id="rId58" tooltip="Transaction Capabilities Application Part"/>
              </a:rPr>
              <a:t> </a:t>
            </a:r>
            <a:r>
              <a:rPr lang="tr-TR" sz="1500" dirty="0" err="1" smtClean="0">
                <a:hlinkClick r:id="rId58" tooltip="Transaction Capabilities Application Part"/>
              </a:rPr>
              <a:t>Capabilities</a:t>
            </a:r>
            <a:r>
              <a:rPr lang="tr-TR" sz="1500" dirty="0" smtClean="0">
                <a:hlinkClick r:id="rId58" tooltip="Transaction Capabilities Application Part"/>
              </a:rPr>
              <a:t> </a:t>
            </a:r>
            <a:r>
              <a:rPr lang="tr-TR" sz="1500" dirty="0" err="1" smtClean="0">
                <a:hlinkClick r:id="rId58" tooltip="Transaction Capabilities Application Part"/>
              </a:rPr>
              <a:t>Application</a:t>
            </a:r>
            <a:r>
              <a:rPr lang="tr-TR" sz="1500" dirty="0" smtClean="0">
                <a:hlinkClick r:id="rId58" tooltip="Transaction Capabilities Application Part"/>
              </a:rPr>
              <a:t> </a:t>
            </a:r>
            <a:r>
              <a:rPr lang="tr-TR" sz="1500" dirty="0" err="1" smtClean="0">
                <a:hlinkClick r:id="rId58" tooltip="Transaction Capabilities Application Part"/>
              </a:rPr>
              <a:t>Part</a:t>
            </a:r>
            <a:r>
              <a:rPr lang="tr-TR" sz="1500" dirty="0" smtClean="0"/>
              <a:t>, TDS, </a:t>
            </a:r>
            <a:r>
              <a:rPr lang="tr-TR" sz="1500" dirty="0" smtClean="0">
                <a:hlinkClick r:id="rId59" tooltip="Tabular Data Stream"/>
              </a:rPr>
              <a:t>Tabular Data </a:t>
            </a:r>
            <a:r>
              <a:rPr lang="tr-TR" sz="1500" dirty="0" err="1" smtClean="0">
                <a:hlinkClick r:id="rId59" tooltip="Tabular Data Stream"/>
              </a:rPr>
              <a:t>Stream</a:t>
            </a:r>
            <a:r>
              <a:rPr lang="tr-TR" sz="1500" dirty="0" smtClean="0"/>
              <a:t>, </a:t>
            </a:r>
            <a:r>
              <a:rPr lang="tr-TR" sz="1500" dirty="0" smtClean="0">
                <a:hlinkClick r:id="rId60" tooltip="Tor (anonymity network)"/>
              </a:rPr>
              <a:t>Tor (</a:t>
            </a:r>
            <a:r>
              <a:rPr lang="tr-TR" sz="1500" dirty="0" err="1" smtClean="0">
                <a:hlinkClick r:id="rId60" tooltip="Tor (anonymity network)"/>
              </a:rPr>
              <a:t>anonymity</a:t>
            </a:r>
            <a:r>
              <a:rPr lang="tr-TR" sz="1500" dirty="0" smtClean="0">
                <a:hlinkClick r:id="rId60" tooltip="Tor (anonymity network)"/>
              </a:rPr>
              <a:t> network)</a:t>
            </a:r>
            <a:r>
              <a:rPr lang="tr-TR" sz="1500" dirty="0" smtClean="0"/>
              <a:t>, TSP, </a:t>
            </a:r>
            <a:r>
              <a:rPr lang="tr-TR" sz="1500" dirty="0" smtClean="0">
                <a:hlinkClick r:id="rId61" tooltip="Time Stamp Protocol"/>
              </a:rPr>
              <a:t>Time </a:t>
            </a:r>
            <a:r>
              <a:rPr lang="tr-TR" sz="1500" dirty="0" err="1" smtClean="0">
                <a:hlinkClick r:id="rId61" tooltip="Time Stamp Protocol"/>
              </a:rPr>
              <a:t>Stamp</a:t>
            </a:r>
            <a:r>
              <a:rPr lang="tr-TR" sz="1500" dirty="0" smtClean="0">
                <a:hlinkClick r:id="rId61" tooltip="Time Stamp Protocol"/>
              </a:rPr>
              <a:t> </a:t>
            </a:r>
            <a:r>
              <a:rPr lang="tr-TR" sz="1500" dirty="0" err="1" smtClean="0">
                <a:hlinkClick r:id="rId61" tooltip="Time Stamp Protocol"/>
              </a:rPr>
              <a:t>Protocol</a:t>
            </a:r>
            <a:r>
              <a:rPr lang="tr-TR" sz="1500" dirty="0" smtClean="0"/>
              <a:t>, VTP, </a:t>
            </a:r>
            <a:r>
              <a:rPr lang="tr-TR" sz="1500" dirty="0" err="1" smtClean="0"/>
              <a:t>Virtual</a:t>
            </a:r>
            <a:r>
              <a:rPr lang="tr-TR" sz="1500" dirty="0" smtClean="0"/>
              <a:t> Terminal </a:t>
            </a:r>
            <a:r>
              <a:rPr lang="tr-TR" sz="1500" dirty="0" err="1" smtClean="0"/>
              <a:t>Protocol</a:t>
            </a:r>
            <a:r>
              <a:rPr lang="tr-TR" sz="1500" dirty="0" smtClean="0"/>
              <a:t>, </a:t>
            </a:r>
            <a:r>
              <a:rPr lang="tr-TR" sz="1500" dirty="0" err="1" smtClean="0">
                <a:hlinkClick r:id="rId62" tooltip="Whois"/>
              </a:rPr>
              <a:t>Whois</a:t>
            </a:r>
            <a:r>
              <a:rPr lang="tr-TR" sz="1500" dirty="0" smtClean="0"/>
              <a:t> (</a:t>
            </a:r>
            <a:r>
              <a:rPr lang="tr-TR" sz="1500" dirty="0" err="1" smtClean="0"/>
              <a:t>and</a:t>
            </a:r>
            <a:r>
              <a:rPr lang="tr-TR" sz="1500" dirty="0" smtClean="0"/>
              <a:t> </a:t>
            </a:r>
            <a:r>
              <a:rPr lang="tr-TR" sz="1500" dirty="0" err="1" smtClean="0"/>
              <a:t>RWhois</a:t>
            </a:r>
            <a:r>
              <a:rPr lang="tr-TR" sz="1500" dirty="0" smtClean="0"/>
              <a:t>), </a:t>
            </a:r>
            <a:r>
              <a:rPr lang="tr-TR" sz="1500" dirty="0" err="1" smtClean="0"/>
              <a:t>Remote</a:t>
            </a:r>
            <a:r>
              <a:rPr lang="tr-TR" sz="1500" dirty="0" smtClean="0"/>
              <a:t> </a:t>
            </a:r>
            <a:r>
              <a:rPr lang="tr-TR" sz="1500" dirty="0" err="1" smtClean="0"/>
              <a:t>Directory</a:t>
            </a:r>
            <a:r>
              <a:rPr lang="tr-TR" sz="1500" dirty="0" smtClean="0"/>
              <a:t> Access </a:t>
            </a:r>
            <a:r>
              <a:rPr lang="tr-TR" sz="1500" dirty="0" err="1" smtClean="0"/>
              <a:t>Protocol</a:t>
            </a:r>
            <a:endParaRPr lang="tr-TR" sz="1500" dirty="0" smtClean="0"/>
          </a:p>
          <a:p>
            <a:r>
              <a:rPr lang="tr-TR" sz="1500" dirty="0" smtClean="0"/>
              <a:t> </a:t>
            </a:r>
          </a:p>
          <a:p>
            <a:endParaRPr lang="tr-TR" sz="1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HTTP:</a:t>
            </a:r>
            <a:endParaRPr lang="tr-TR" dirty="0"/>
          </a:p>
        </p:txBody>
      </p:sp>
      <p:sp>
        <p:nvSpPr>
          <p:cNvPr id="3" name="2 İçerik Yer Tutucusu"/>
          <p:cNvSpPr>
            <a:spLocks noGrp="1"/>
          </p:cNvSpPr>
          <p:nvPr>
            <p:ph idx="1"/>
          </p:nvPr>
        </p:nvSpPr>
        <p:spPr/>
        <p:txBody>
          <a:bodyPr>
            <a:normAutofit fontScale="70000" lnSpcReduction="20000"/>
          </a:bodyPr>
          <a:lstStyle/>
          <a:p>
            <a:r>
              <a:rPr lang="tr-TR" dirty="0" err="1" smtClean="0"/>
              <a:t>Hypertext</a:t>
            </a:r>
            <a:r>
              <a:rPr lang="tr-TR" dirty="0" smtClean="0"/>
              <a:t> Transfer </a:t>
            </a:r>
            <a:r>
              <a:rPr lang="tr-TR" dirty="0" err="1" smtClean="0"/>
              <a:t>Protocol</a:t>
            </a:r>
            <a:r>
              <a:rPr lang="tr-TR" dirty="0" smtClean="0"/>
              <a:t> (HTTP) (Köprü Metni Aktarım Protokolü) Web sunucuları ile Web tarayıcılarının Internet üstünden birbirleri ile haberleşmek için kullandıkları ortak dildir. Bu protokol kullanıcı ile sunucu arasındaki mesaj </a:t>
            </a:r>
            <a:r>
              <a:rPr lang="tr-TR" dirty="0" err="1" smtClean="0"/>
              <a:t>alısverisinin</a:t>
            </a:r>
            <a:r>
              <a:rPr lang="tr-TR" dirty="0" smtClean="0"/>
              <a:t> hangi formatta </a:t>
            </a:r>
            <a:r>
              <a:rPr lang="tr-TR" dirty="0" err="1" smtClean="0"/>
              <a:t>olacagını</a:t>
            </a:r>
            <a:r>
              <a:rPr lang="tr-TR" dirty="0" smtClean="0"/>
              <a:t> belirler. Güvenilir bilgi iletimi </a:t>
            </a:r>
            <a:r>
              <a:rPr lang="tr-TR" dirty="0" err="1" smtClean="0"/>
              <a:t>gerektirdigi</a:t>
            </a:r>
            <a:r>
              <a:rPr lang="tr-TR" dirty="0" smtClean="0"/>
              <a:t> için mesajlar TCP </a:t>
            </a:r>
            <a:r>
              <a:rPr lang="tr-TR" dirty="0" err="1" smtClean="0"/>
              <a:t>baglantısı</a:t>
            </a:r>
            <a:r>
              <a:rPr lang="tr-TR" dirty="0" smtClean="0"/>
              <a:t> ile iletilir. Dolayısıyla kullanıcı ile sunucu arasında bir bilgi </a:t>
            </a:r>
            <a:r>
              <a:rPr lang="tr-TR" dirty="0" err="1" smtClean="0"/>
              <a:t>alısverisi</a:t>
            </a:r>
            <a:r>
              <a:rPr lang="tr-TR" dirty="0" smtClean="0"/>
              <a:t> olmadan önce, iki nokta arasında TCP </a:t>
            </a:r>
            <a:r>
              <a:rPr lang="tr-TR" dirty="0" err="1" smtClean="0"/>
              <a:t>baglantısı</a:t>
            </a:r>
            <a:r>
              <a:rPr lang="tr-TR" dirty="0" smtClean="0"/>
              <a:t> kurulur. 80 numaralı TCP </a:t>
            </a:r>
            <a:r>
              <a:rPr lang="tr-TR" dirty="0" err="1" smtClean="0"/>
              <a:t>portunu</a:t>
            </a:r>
            <a:r>
              <a:rPr lang="tr-TR" dirty="0" smtClean="0"/>
              <a:t> kullanır. </a:t>
            </a:r>
          </a:p>
          <a:p>
            <a:r>
              <a:rPr lang="tr-TR" dirty="0" smtClean="0"/>
              <a:t>Bir Web tarayıcısı bir web sayfası talep ettiğinde, Web sunucusuna bir </a:t>
            </a:r>
            <a:r>
              <a:rPr lang="tr-TR" dirty="0" err="1" smtClean="0"/>
              <a:t>request</a:t>
            </a:r>
            <a:r>
              <a:rPr lang="tr-TR" dirty="0" smtClean="0"/>
              <a:t>/istek gönderir. Bu istek mesajında bir </a:t>
            </a:r>
            <a:r>
              <a:rPr lang="tr-TR" dirty="0" err="1" smtClean="0"/>
              <a:t>Header</a:t>
            </a:r>
            <a:r>
              <a:rPr lang="tr-TR" dirty="0" smtClean="0"/>
              <a:t> (başlık) ve belli durumlarda bir Body (gövde) kısmı bulunur. Web sunucusu da bu istek mesajına bir </a:t>
            </a:r>
            <a:r>
              <a:rPr lang="tr-TR" dirty="0" err="1" smtClean="0"/>
              <a:t>response</a:t>
            </a:r>
            <a:r>
              <a:rPr lang="tr-TR" dirty="0" smtClean="0"/>
              <a:t>/yanıt mesajı ile karşılık verir. Bu yanıt mesajında da her zaman bir </a:t>
            </a:r>
            <a:r>
              <a:rPr lang="tr-TR" dirty="0" err="1" smtClean="0"/>
              <a:t>Header</a:t>
            </a:r>
            <a:r>
              <a:rPr lang="tr-TR" dirty="0" smtClean="0"/>
              <a:t> ve çoğu zaman bir Body kısmı bulunur.HTTP bir istek/yanıt protokolüdür.</a:t>
            </a:r>
            <a:endParaRPr lang="tr-T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FTP:</a:t>
            </a:r>
            <a:endParaRPr lang="tr-TR" dirty="0"/>
          </a:p>
        </p:txBody>
      </p:sp>
      <p:sp>
        <p:nvSpPr>
          <p:cNvPr id="3" name="2 İçerik Yer Tutucusu"/>
          <p:cNvSpPr>
            <a:spLocks noGrp="1"/>
          </p:cNvSpPr>
          <p:nvPr>
            <p:ph idx="1"/>
          </p:nvPr>
        </p:nvSpPr>
        <p:spPr/>
        <p:txBody>
          <a:bodyPr/>
          <a:lstStyle/>
          <a:p>
            <a:r>
              <a:rPr lang="tr-TR" dirty="0" smtClean="0"/>
              <a:t>FTP iki makine arasında dosya transferi yapılabilmesi için prosedürler tanımlar. </a:t>
            </a:r>
          </a:p>
          <a:p>
            <a:r>
              <a:rPr lang="tr-TR" dirty="0" smtClean="0"/>
              <a:t>Bir FTP bağlantısı açtığınızda </a:t>
            </a:r>
            <a:r>
              <a:rPr lang="tr-TR" dirty="0" err="1" smtClean="0"/>
              <a:t>port</a:t>
            </a:r>
            <a:r>
              <a:rPr lang="tr-TR" dirty="0" smtClean="0"/>
              <a:t> 20 ve </a:t>
            </a:r>
            <a:r>
              <a:rPr lang="tr-TR" dirty="0" err="1" smtClean="0"/>
              <a:t>port</a:t>
            </a:r>
            <a:r>
              <a:rPr lang="tr-TR" dirty="0" smtClean="0"/>
              <a:t> 21 olmak üzere iki </a:t>
            </a:r>
            <a:r>
              <a:rPr lang="tr-TR" dirty="0" err="1" smtClean="0"/>
              <a:t>porta</a:t>
            </a:r>
            <a:r>
              <a:rPr lang="tr-TR" dirty="0" smtClean="0"/>
              <a:t> birden bağlanırsınız. Bu iki </a:t>
            </a:r>
            <a:r>
              <a:rPr lang="tr-TR" dirty="0" err="1" smtClean="0"/>
              <a:t>port</a:t>
            </a:r>
            <a:r>
              <a:rPr lang="tr-TR" dirty="0" smtClean="0"/>
              <a:t> iki farklı işleve sahiptir. </a:t>
            </a:r>
            <a:r>
              <a:rPr lang="tr-TR" dirty="0" err="1" smtClean="0"/>
              <a:t>Port</a:t>
            </a:r>
            <a:r>
              <a:rPr lang="tr-TR" dirty="0" smtClean="0"/>
              <a:t> 20, veri </a:t>
            </a:r>
            <a:r>
              <a:rPr lang="tr-TR" dirty="0" err="1" smtClean="0"/>
              <a:t>portudur</a:t>
            </a:r>
            <a:r>
              <a:rPr lang="tr-TR" dirty="0" smtClean="0"/>
              <a:t>, </a:t>
            </a:r>
            <a:r>
              <a:rPr lang="tr-TR" dirty="0" err="1" smtClean="0"/>
              <a:t>port</a:t>
            </a:r>
            <a:r>
              <a:rPr lang="tr-TR" dirty="0" smtClean="0"/>
              <a:t> 21 ise kontrol </a:t>
            </a:r>
            <a:r>
              <a:rPr lang="tr-TR" dirty="0" err="1" smtClean="0"/>
              <a:t>portudur</a:t>
            </a:r>
            <a:r>
              <a:rPr lang="tr-TR" dirty="0" smtClean="0"/>
              <a:t>.</a:t>
            </a:r>
            <a:endParaRPr lang="tr-TR" dirty="0"/>
          </a:p>
        </p:txBody>
      </p:sp>
      <p:pic>
        <p:nvPicPr>
          <p:cNvPr id="3075" name="Picture 3"/>
          <p:cNvPicPr>
            <a:picLocks noChangeAspect="1" noChangeArrowheads="1"/>
          </p:cNvPicPr>
          <p:nvPr/>
        </p:nvPicPr>
        <p:blipFill>
          <a:blip r:embed="rId2" cstate="print"/>
          <a:srcRect/>
          <a:stretch>
            <a:fillRect/>
          </a:stretch>
        </p:blipFill>
        <p:spPr bwMode="auto">
          <a:xfrm>
            <a:off x="1763688" y="4797152"/>
            <a:ext cx="4657725" cy="188595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Kontrol </a:t>
            </a:r>
            <a:r>
              <a:rPr lang="tr-TR" dirty="0" err="1" smtClean="0"/>
              <a:t>Portu</a:t>
            </a:r>
            <a:endParaRPr lang="tr-TR" dirty="0"/>
          </a:p>
        </p:txBody>
      </p:sp>
      <p:sp>
        <p:nvSpPr>
          <p:cNvPr id="3" name="2 İçerik Yer Tutucusu"/>
          <p:cNvSpPr>
            <a:spLocks noGrp="1"/>
          </p:cNvSpPr>
          <p:nvPr>
            <p:ph idx="1"/>
          </p:nvPr>
        </p:nvSpPr>
        <p:spPr/>
        <p:txBody>
          <a:bodyPr>
            <a:normAutofit fontScale="92500" lnSpcReduction="10000"/>
          </a:bodyPr>
          <a:lstStyle/>
          <a:p>
            <a:r>
              <a:rPr lang="tr-TR" dirty="0" smtClean="0"/>
              <a:t>Kontrol </a:t>
            </a:r>
            <a:r>
              <a:rPr lang="tr-TR" dirty="0" err="1" smtClean="0"/>
              <a:t>portu</a:t>
            </a:r>
            <a:r>
              <a:rPr lang="tr-TR" dirty="0" smtClean="0"/>
              <a:t>, </a:t>
            </a:r>
            <a:r>
              <a:rPr lang="tr-TR" dirty="0" err="1" smtClean="0"/>
              <a:t>FTP’de</a:t>
            </a:r>
            <a:r>
              <a:rPr lang="tr-TR" dirty="0" smtClean="0"/>
              <a:t> komut ve bu kotlara verilen yanıtların iletimi için kullanılır. İstemci komut gönderir ve sunucu bu komutlara 21 numaralı </a:t>
            </a:r>
            <a:r>
              <a:rPr lang="tr-TR" dirty="0" err="1" smtClean="0"/>
              <a:t>port</a:t>
            </a:r>
            <a:r>
              <a:rPr lang="tr-TR" dirty="0" smtClean="0"/>
              <a:t> üzerinden yanıt verir. Eğer FTP ile GET DOYSA gibi bir komut gönderilmişse sunucu yanıtı :</a:t>
            </a:r>
          </a:p>
          <a:p>
            <a:pPr lvl="1"/>
            <a:r>
              <a:rPr lang="tr-TR" dirty="0" smtClean="0"/>
              <a:t> 200 PORT </a:t>
            </a:r>
            <a:r>
              <a:rPr lang="tr-TR" dirty="0" err="1" smtClean="0"/>
              <a:t>command</a:t>
            </a:r>
            <a:r>
              <a:rPr lang="tr-TR" dirty="0" smtClean="0"/>
              <a:t> </a:t>
            </a:r>
            <a:r>
              <a:rPr lang="tr-TR" dirty="0" err="1" smtClean="0"/>
              <a:t>successful</a:t>
            </a:r>
            <a:r>
              <a:rPr lang="tr-TR" dirty="0" smtClean="0"/>
              <a:t>. </a:t>
            </a:r>
          </a:p>
          <a:p>
            <a:pPr lvl="1"/>
            <a:r>
              <a:rPr lang="tr-TR" dirty="0" smtClean="0"/>
              <a:t>150 </a:t>
            </a:r>
            <a:r>
              <a:rPr lang="tr-TR" dirty="0" err="1" smtClean="0"/>
              <a:t>Opening</a:t>
            </a:r>
            <a:r>
              <a:rPr lang="tr-TR" dirty="0" smtClean="0"/>
              <a:t> ASCII </a:t>
            </a:r>
            <a:r>
              <a:rPr lang="tr-TR" dirty="0" err="1" smtClean="0"/>
              <a:t>mode</a:t>
            </a:r>
            <a:r>
              <a:rPr lang="tr-TR" dirty="0" smtClean="0"/>
              <a:t> data </a:t>
            </a:r>
            <a:r>
              <a:rPr lang="tr-TR" dirty="0" err="1" smtClean="0"/>
              <a:t>connection</a:t>
            </a:r>
            <a:r>
              <a:rPr lang="tr-TR" dirty="0" smtClean="0"/>
              <a:t> </a:t>
            </a:r>
            <a:r>
              <a:rPr lang="tr-TR" dirty="0" err="1" smtClean="0"/>
              <a:t>for</a:t>
            </a:r>
            <a:r>
              <a:rPr lang="tr-TR" dirty="0" smtClean="0"/>
              <a:t> .</a:t>
            </a:r>
            <a:r>
              <a:rPr lang="tr-TR" dirty="0" err="1" smtClean="0"/>
              <a:t>message</a:t>
            </a:r>
            <a:r>
              <a:rPr lang="tr-TR" dirty="0" smtClean="0"/>
              <a:t> (127 </a:t>
            </a:r>
            <a:r>
              <a:rPr lang="tr-TR" dirty="0" err="1" smtClean="0"/>
              <a:t>Bytes</a:t>
            </a:r>
            <a:r>
              <a:rPr lang="tr-TR" dirty="0" smtClean="0"/>
              <a:t>) 226 Transfer </a:t>
            </a:r>
            <a:r>
              <a:rPr lang="tr-TR" dirty="0" err="1" smtClean="0"/>
              <a:t>comlete</a:t>
            </a:r>
            <a:r>
              <a:rPr lang="tr-TR" dirty="0" smtClean="0"/>
              <a:t>. </a:t>
            </a:r>
          </a:p>
          <a:p>
            <a:pPr lvl="1"/>
            <a:r>
              <a:rPr lang="tr-TR" dirty="0" err="1" smtClean="0"/>
              <a:t>local</a:t>
            </a:r>
            <a:r>
              <a:rPr lang="tr-TR" dirty="0" smtClean="0"/>
              <a:t>: .</a:t>
            </a:r>
            <a:r>
              <a:rPr lang="tr-TR" dirty="0" err="1" smtClean="0"/>
              <a:t>message</a:t>
            </a:r>
            <a:r>
              <a:rPr lang="tr-TR" dirty="0" smtClean="0"/>
              <a:t> </a:t>
            </a:r>
            <a:r>
              <a:rPr lang="tr-TR" dirty="0" err="1" smtClean="0"/>
              <a:t>remote</a:t>
            </a:r>
            <a:r>
              <a:rPr lang="tr-TR" dirty="0" smtClean="0"/>
              <a:t>: .</a:t>
            </a:r>
          </a:p>
          <a:p>
            <a:pPr lvl="1"/>
            <a:r>
              <a:rPr lang="tr-TR" dirty="0" err="1" smtClean="0"/>
              <a:t>message</a:t>
            </a:r>
            <a:r>
              <a:rPr lang="tr-TR" dirty="0" smtClean="0"/>
              <a:t> 135 </a:t>
            </a:r>
            <a:r>
              <a:rPr lang="tr-TR" dirty="0" err="1" smtClean="0"/>
              <a:t>bytes</a:t>
            </a:r>
            <a:r>
              <a:rPr lang="tr-TR" dirty="0" smtClean="0"/>
              <a:t> </a:t>
            </a:r>
            <a:r>
              <a:rPr lang="tr-TR" dirty="0" err="1" smtClean="0"/>
              <a:t>received</a:t>
            </a:r>
            <a:r>
              <a:rPr lang="tr-TR" dirty="0" smtClean="0"/>
              <a:t> in 1.4 </a:t>
            </a:r>
            <a:r>
              <a:rPr lang="tr-TR" dirty="0" err="1" smtClean="0"/>
              <a:t>seconds</a:t>
            </a:r>
            <a:r>
              <a:rPr lang="tr-TR" dirty="0" smtClean="0"/>
              <a:t> (0.09 KB/s)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PASV:</a:t>
            </a:r>
            <a:endParaRPr lang="tr-TR" dirty="0"/>
          </a:p>
        </p:txBody>
      </p:sp>
      <p:sp>
        <p:nvSpPr>
          <p:cNvPr id="3" name="2 İçerik Yer Tutucusu"/>
          <p:cNvSpPr>
            <a:spLocks noGrp="1"/>
          </p:cNvSpPr>
          <p:nvPr>
            <p:ph idx="1"/>
          </p:nvPr>
        </p:nvSpPr>
        <p:spPr/>
        <p:txBody>
          <a:bodyPr>
            <a:normAutofit/>
          </a:bodyPr>
          <a:lstStyle/>
          <a:p>
            <a:pPr marL="342900" lvl="1" indent="-342900">
              <a:buFont typeface="Arial" pitchFamily="34" charset="0"/>
              <a:buChar char="•"/>
            </a:pPr>
            <a:r>
              <a:rPr lang="tr-TR" dirty="0" smtClean="0"/>
              <a:t>Bazı FTP uygulamalarında veri </a:t>
            </a:r>
            <a:r>
              <a:rPr lang="tr-TR" dirty="0" err="1" smtClean="0"/>
              <a:t>portundan</a:t>
            </a:r>
            <a:r>
              <a:rPr lang="tr-TR" dirty="0" smtClean="0"/>
              <a:t> da komut gönderilir fakat bu komutlar pasif (PASV) komutlardır. Kontrol komutları (PORT) 21 numaralı </a:t>
            </a:r>
            <a:r>
              <a:rPr lang="tr-TR" dirty="0" err="1" smtClean="0"/>
              <a:t>porttan</a:t>
            </a:r>
            <a:r>
              <a:rPr lang="tr-TR" dirty="0" smtClean="0"/>
              <a:t> gider.</a:t>
            </a:r>
          </a:p>
          <a:p>
            <a:pPr marL="342900" lvl="1" indent="-342900">
              <a:buFont typeface="Arial" pitchFamily="34" charset="0"/>
              <a:buChar char="•"/>
            </a:pPr>
            <a:r>
              <a:rPr lang="tr-TR" dirty="0" smtClean="0"/>
              <a:t>Dosya aktarımı için istemci taraf kendisine bir </a:t>
            </a:r>
            <a:r>
              <a:rPr lang="tr-TR" dirty="0" err="1" smtClean="0"/>
              <a:t>port</a:t>
            </a:r>
            <a:r>
              <a:rPr lang="tr-TR" dirty="0" smtClean="0"/>
              <a:t> seçer. Seçtiği </a:t>
            </a:r>
            <a:r>
              <a:rPr lang="tr-TR" dirty="0" err="1" smtClean="0"/>
              <a:t>portu</a:t>
            </a:r>
            <a:r>
              <a:rPr lang="tr-TR" dirty="0" smtClean="0"/>
              <a:t> FTP sunucuya bağlantı isteğinde bulunması için PORT komutu ile bildirir. FTP sunucu bu istemci </a:t>
            </a:r>
            <a:r>
              <a:rPr lang="tr-TR" dirty="0" err="1" smtClean="0"/>
              <a:t>portuna</a:t>
            </a:r>
            <a:r>
              <a:rPr lang="tr-TR" dirty="0" smtClean="0"/>
              <a:t> bir bağlantı isteği gönderir ve bağlantı kurulur. Bu bağlantıya genellikle Geri Bağlantı (</a:t>
            </a:r>
            <a:r>
              <a:rPr lang="tr-TR" dirty="0" err="1" smtClean="0"/>
              <a:t>Back</a:t>
            </a:r>
            <a:r>
              <a:rPr lang="tr-TR" dirty="0" smtClean="0"/>
              <a:t> </a:t>
            </a:r>
            <a:r>
              <a:rPr lang="tr-TR" dirty="0" err="1" smtClean="0"/>
              <a:t>Connection</a:t>
            </a:r>
            <a:r>
              <a:rPr lang="tr-TR" dirty="0" smtClean="0"/>
              <a:t>) adı verilir. </a:t>
            </a:r>
          </a:p>
          <a:p>
            <a:endParaRPr lang="tr-T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fontScale="70000" lnSpcReduction="20000"/>
          </a:bodyPr>
          <a:lstStyle/>
          <a:p>
            <a:pPr marL="342900" lvl="1" indent="-342900">
              <a:buFont typeface="Arial" pitchFamily="34" charset="0"/>
              <a:buChar char="•"/>
            </a:pPr>
            <a:r>
              <a:rPr lang="tr-TR" dirty="0" smtClean="0"/>
              <a:t>Sunucunun bağlantı noktası sürekli sabittir. Fakat istemcinin bağlantı noktası 1024 – 65535 arası </a:t>
            </a:r>
            <a:r>
              <a:rPr lang="tr-TR" dirty="0" err="1" smtClean="0"/>
              <a:t>portlardan</a:t>
            </a:r>
            <a:r>
              <a:rPr lang="tr-TR" dirty="0" smtClean="0"/>
              <a:t> rastgele seçilmiş geçici bir noktadır. Firewall </a:t>
            </a:r>
            <a:r>
              <a:rPr lang="tr-TR" dirty="0" err="1" smtClean="0"/>
              <a:t>dışardan</a:t>
            </a:r>
            <a:r>
              <a:rPr lang="tr-TR" dirty="0" smtClean="0"/>
              <a:t> saldırılara karşı 0 – 1023 </a:t>
            </a:r>
            <a:r>
              <a:rPr lang="tr-TR" dirty="0" err="1" smtClean="0"/>
              <a:t>portları</a:t>
            </a:r>
            <a:r>
              <a:rPr lang="tr-TR" dirty="0" smtClean="0"/>
              <a:t> hariç, 1024-65535 arası </a:t>
            </a:r>
            <a:r>
              <a:rPr lang="tr-TR" dirty="0" err="1" smtClean="0"/>
              <a:t>portların</a:t>
            </a:r>
            <a:r>
              <a:rPr lang="tr-TR" dirty="0" smtClean="0"/>
              <a:t> tamamını </a:t>
            </a:r>
            <a:r>
              <a:rPr lang="tr-TR" dirty="0" err="1" smtClean="0"/>
              <a:t>dışardan</a:t>
            </a:r>
            <a:r>
              <a:rPr lang="tr-TR" dirty="0" smtClean="0"/>
              <a:t> gelen isteklere kapatır. FTP sunucu bu nokta ile bir bağlantı yaratmak için istekte bulunacaktır. Fakat firewall istekte bulunulan </a:t>
            </a:r>
            <a:r>
              <a:rPr lang="tr-TR" dirty="0" err="1" smtClean="0"/>
              <a:t>port</a:t>
            </a:r>
            <a:r>
              <a:rPr lang="tr-TR" dirty="0" smtClean="0"/>
              <a:t> 1024-65535 arasında olduğu için isteğe izin vermez ve FTP sunucu bağlantıyı yaratamaz.</a:t>
            </a:r>
          </a:p>
          <a:p>
            <a:pPr marL="342900" lvl="1" indent="-342900">
              <a:buFont typeface="Arial" pitchFamily="34" charset="0"/>
              <a:buChar char="•"/>
            </a:pPr>
            <a:r>
              <a:rPr lang="tr-TR" dirty="0" smtClean="0"/>
              <a:t>Bu problem FTP sunucuyu pasif konuma geçiren PASV komutu ile çözülür. Sunucu pasif olunca bağlantı kurma işi istemciye kalır. Çünkü firewall, </a:t>
            </a:r>
            <a:r>
              <a:rPr lang="tr-TR" dirty="0" err="1" smtClean="0"/>
              <a:t>portları</a:t>
            </a:r>
            <a:r>
              <a:rPr lang="tr-TR" dirty="0" smtClean="0"/>
              <a:t> yalnızca gelen bağlantı isteklerine kapatır. Giden bağlantı isteklerine her zaman izin verir. İstemci 1024- 65535 arası bir </a:t>
            </a:r>
            <a:r>
              <a:rPr lang="tr-TR" dirty="0" err="1" smtClean="0"/>
              <a:t>port</a:t>
            </a:r>
            <a:r>
              <a:rPr lang="tr-TR" dirty="0" smtClean="0"/>
              <a:t> seçip sunucuya bağlantı isteğinde bulunur. Sunucu bu </a:t>
            </a:r>
            <a:r>
              <a:rPr lang="tr-TR" dirty="0" err="1" smtClean="0"/>
              <a:t>portu</a:t>
            </a:r>
            <a:r>
              <a:rPr lang="tr-TR" dirty="0" smtClean="0"/>
              <a:t> görür ve PASV ile kendi </a:t>
            </a:r>
            <a:r>
              <a:rPr lang="tr-TR" dirty="0" err="1" smtClean="0"/>
              <a:t>portunu</a:t>
            </a:r>
            <a:r>
              <a:rPr lang="tr-TR" dirty="0" smtClean="0"/>
              <a:t> söyler pasif konuma geçer. İstemci PASV komutunu görünce sunucunun pasif olduğunu anlar ve sunucu </a:t>
            </a:r>
            <a:r>
              <a:rPr lang="tr-TR" dirty="0" err="1" smtClean="0"/>
              <a:t>portuna</a:t>
            </a:r>
            <a:r>
              <a:rPr lang="tr-TR" dirty="0" smtClean="0"/>
              <a:t> aktif FTP bağlantısı isteğinde bulunur. Sunucu kabul eder ve istemci aktif bağlantıyı kurmuş olur. </a:t>
            </a:r>
          </a:p>
          <a:p>
            <a:endParaRPr lang="tr-TR" dirty="0"/>
          </a:p>
        </p:txBody>
      </p:sp>
    </p:spTree>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TotalTime>
  <Words>1112</Words>
  <Application>Microsoft Office PowerPoint</Application>
  <PresentationFormat>Ekran Gösterisi (4:3)</PresentationFormat>
  <Paragraphs>64</Paragraphs>
  <Slides>17</Slides>
  <Notes>0</Notes>
  <HiddenSlides>0</HiddenSlides>
  <MMClips>0</MMClips>
  <ScaleCrop>false</ScaleCrop>
  <HeadingPairs>
    <vt:vector size="4" baseType="variant">
      <vt:variant>
        <vt:lpstr>Tema</vt:lpstr>
      </vt:variant>
      <vt:variant>
        <vt:i4>1</vt:i4>
      </vt:variant>
      <vt:variant>
        <vt:lpstr>Slayt Başlıkları</vt:lpstr>
      </vt:variant>
      <vt:variant>
        <vt:i4>17</vt:i4>
      </vt:variant>
    </vt:vector>
  </HeadingPairs>
  <TitlesOfParts>
    <vt:vector size="18" baseType="lpstr">
      <vt:lpstr>Ofis Teması</vt:lpstr>
      <vt:lpstr>TCP/IP Uygulama Katmanı(Application Layer)</vt:lpstr>
      <vt:lpstr>Slayt 2</vt:lpstr>
      <vt:lpstr>Wiki-Uygulama Katmanı Protokolleri</vt:lpstr>
      <vt:lpstr>….</vt:lpstr>
      <vt:lpstr>HTTP:</vt:lpstr>
      <vt:lpstr>FTP:</vt:lpstr>
      <vt:lpstr>Kontrol Portu</vt:lpstr>
      <vt:lpstr>PASV:</vt:lpstr>
      <vt:lpstr>Slayt 9</vt:lpstr>
      <vt:lpstr>DNS:</vt:lpstr>
      <vt:lpstr>DNS sunucular</vt:lpstr>
      <vt:lpstr>DNS çözümleme</vt:lpstr>
      <vt:lpstr>SMTP</vt:lpstr>
      <vt:lpstr>SNMP:</vt:lpstr>
      <vt:lpstr>Telnet:</vt:lpstr>
      <vt:lpstr>RTP:</vt:lpstr>
      <vt:lpstr>Diğerleri..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TCP/IP Uygulama Katmanı(Application Layer)</dc:title>
  <cp:lastModifiedBy>ogok</cp:lastModifiedBy>
  <cp:revision>22</cp:revision>
  <dcterms:modified xsi:type="dcterms:W3CDTF">2016-03-09T21:51:38Z</dcterms:modified>
</cp:coreProperties>
</file>