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3" r:id="rId3"/>
    <p:sldId id="258" r:id="rId4"/>
    <p:sldId id="260" r:id="rId5"/>
    <p:sldId id="261" r:id="rId6"/>
    <p:sldId id="262" r:id="rId7"/>
    <p:sldId id="264" r:id="rId8"/>
    <p:sldId id="265" r:id="rId9"/>
    <p:sldId id="266" r:id="rId10"/>
    <p:sldId id="267" r:id="rId11"/>
    <p:sldId id="268" r:id="rId12"/>
    <p:sldId id="269" r:id="rId13"/>
    <p:sldId id="272" r:id="rId14"/>
    <p:sldId id="273" r:id="rId15"/>
    <p:sldId id="276" r:id="rId16"/>
    <p:sldId id="277" r:id="rId17"/>
    <p:sldId id="278" r:id="rId18"/>
    <p:sldId id="279" r:id="rId19"/>
    <p:sldId id="280" r:id="rId20"/>
    <p:sldId id="281" r:id="rId21"/>
    <p:sldId id="282" r:id="rId22"/>
    <p:sldId id="283" r:id="rId23"/>
    <p:sldId id="284"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4EC6C-FEF9-4BDE-BD17-9927938BC407}" type="datetimeFigureOut">
              <a:rPr lang="tr-TR" smtClean="0"/>
              <a:pPr/>
              <a:t>23.3.2016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11C050-62C0-4A24-B3E4-CE2FC420A8A1}"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FC2547E-848C-41F5-B847-6AA8A51B2DE8}" type="datetimeFigureOut">
              <a:rPr lang="tr-TR" smtClean="0"/>
              <a:pPr/>
              <a:t>23.3.2016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A62AF16C-E489-4671-B6DC-54E9A73271F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2547E-848C-41F5-B847-6AA8A51B2DE8}" type="datetimeFigureOut">
              <a:rPr lang="tr-TR" smtClean="0"/>
              <a:pPr/>
              <a:t>23.3.2016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AF16C-E489-4671-B6DC-54E9A73271F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Kriptosistemler</a:t>
            </a:r>
            <a:r>
              <a:rPr lang="tr-TR" dirty="0" smtClean="0"/>
              <a:t> ve Şifreleme</a:t>
            </a:r>
            <a:endParaRPr lang="tr-TR" dirty="0"/>
          </a:p>
        </p:txBody>
      </p:sp>
      <p:sp>
        <p:nvSpPr>
          <p:cNvPr id="3" name="2 İçerik Yer Tutucusu"/>
          <p:cNvSpPr>
            <a:spLocks noGrp="1"/>
          </p:cNvSpPr>
          <p:nvPr>
            <p:ph idx="1"/>
          </p:nvPr>
        </p:nvSpPr>
        <p:spPr>
          <a:xfrm>
            <a:off x="827584" y="1916832"/>
            <a:ext cx="7776864" cy="3672407"/>
          </a:xfrm>
        </p:spPr>
        <p:txBody>
          <a:bodyPr>
            <a:normAutofit fontScale="70000" lnSpcReduction="20000"/>
          </a:bodyPr>
          <a:lstStyle/>
          <a:p>
            <a:r>
              <a:rPr lang="tr-TR" dirty="0" smtClean="0"/>
              <a:t>Kriptoloji: </a:t>
            </a:r>
            <a:r>
              <a:rPr lang="tr-TR" dirty="0"/>
              <a:t>H</a:t>
            </a:r>
            <a:r>
              <a:rPr lang="tr-TR" dirty="0" smtClean="0"/>
              <a:t>aberleşen iki veya daha fazla tarafın bilgi alışverişini emniyetli olarak yapmasını sağlayan, temeli matematiksel zor problemlere dayanan teknikler ve uygulama</a:t>
            </a:r>
          </a:p>
          <a:p>
            <a:r>
              <a:rPr lang="tr-TR" dirty="0" smtClean="0"/>
              <a:t>Bir gönderici bir alıcıya açık ağlar üzerinden bir ileti göndermek istediği zaman, açık ağda gönderilen bu  ileti üçüncü şahıslar tarafından dinlenme ve değiştirilme tehdidi altındadır</a:t>
            </a:r>
          </a:p>
          <a:p>
            <a:pPr lvl="1"/>
            <a:r>
              <a:rPr lang="tr-TR" dirty="0" smtClean="0"/>
              <a:t>ileti  düz metin (</a:t>
            </a:r>
            <a:r>
              <a:rPr lang="tr-TR" dirty="0" err="1" smtClean="0"/>
              <a:t>plaintext</a:t>
            </a:r>
            <a:r>
              <a:rPr lang="tr-TR" dirty="0" smtClean="0"/>
              <a:t>). </a:t>
            </a:r>
          </a:p>
          <a:p>
            <a:pPr lvl="1"/>
            <a:r>
              <a:rPr lang="tr-TR" dirty="0" smtClean="0"/>
              <a:t>Bir iletinin içeriğini saklamak üzere yapılan gizleme işlemi de şifrelemedir (</a:t>
            </a:r>
            <a:r>
              <a:rPr lang="tr-TR" dirty="0" err="1" smtClean="0"/>
              <a:t>encryption</a:t>
            </a:r>
            <a:r>
              <a:rPr lang="tr-TR" dirty="0" smtClean="0"/>
              <a:t>). </a:t>
            </a:r>
          </a:p>
          <a:p>
            <a:pPr lvl="1"/>
            <a:r>
              <a:rPr lang="tr-TR" dirty="0" smtClean="0"/>
              <a:t>Şifrelenmiş bir ileti şifreli metindir (</a:t>
            </a:r>
            <a:r>
              <a:rPr lang="tr-TR" dirty="0" err="1" smtClean="0"/>
              <a:t>ciphertext</a:t>
            </a:r>
            <a:r>
              <a:rPr lang="tr-TR" dirty="0" smtClean="0"/>
              <a:t>). </a:t>
            </a:r>
          </a:p>
          <a:p>
            <a:pPr lvl="1"/>
            <a:r>
              <a:rPr lang="tr-TR" dirty="0" smtClean="0"/>
              <a:t>Şifreli metini düz metine geri çevirme işlemi şifre çözümüdür (</a:t>
            </a:r>
            <a:r>
              <a:rPr lang="tr-TR" dirty="0" err="1" smtClean="0"/>
              <a:t>decryption</a:t>
            </a:r>
            <a:r>
              <a:rPr lang="tr-TR" dirty="0" smtClean="0"/>
              <a:t>).</a:t>
            </a:r>
          </a:p>
        </p:txBody>
      </p:sp>
      <p:pic>
        <p:nvPicPr>
          <p:cNvPr id="1027" name="Picture 3"/>
          <p:cNvPicPr>
            <a:picLocks noChangeAspect="1" noChangeArrowheads="1"/>
          </p:cNvPicPr>
          <p:nvPr/>
        </p:nvPicPr>
        <p:blipFill>
          <a:blip r:embed="rId2" cstate="print"/>
          <a:srcRect/>
          <a:stretch>
            <a:fillRect/>
          </a:stretch>
        </p:blipFill>
        <p:spPr bwMode="auto">
          <a:xfrm>
            <a:off x="1331640" y="5301208"/>
            <a:ext cx="6408712" cy="1336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sz="3200" smtClean="0"/>
              <a:t>Mono Alfabetik Şifrelemenin Zayıflığı</a:t>
            </a:r>
          </a:p>
        </p:txBody>
      </p:sp>
      <p:sp>
        <p:nvSpPr>
          <p:cNvPr id="29699" name="Rectangle 3"/>
          <p:cNvSpPr>
            <a:spLocks noGrp="1" noChangeArrowheads="1"/>
          </p:cNvSpPr>
          <p:nvPr>
            <p:ph type="body" idx="1"/>
          </p:nvPr>
        </p:nvSpPr>
        <p:spPr/>
        <p:txBody>
          <a:bodyPr/>
          <a:lstStyle/>
          <a:p>
            <a:pPr eaLnBrk="1" hangingPunct="1">
              <a:lnSpc>
                <a:spcPct val="80000"/>
              </a:lnSpc>
            </a:pPr>
            <a:r>
              <a:rPr lang="tr-TR" sz="2500" smtClean="0"/>
              <a:t>Mono alfabetik şifreleme yöntemleri bilgisayar yardımıyla çok kısa sürede kırılabilir. Bu yöntemler kullanılan dildeki harflerin yerini değiştirir ama harflerin kullanım sıklığını (frekansını) değiştirmez.</a:t>
            </a:r>
          </a:p>
          <a:p>
            <a:pPr eaLnBrk="1" hangingPunct="1">
              <a:lnSpc>
                <a:spcPct val="80000"/>
              </a:lnSpc>
            </a:pPr>
            <a:r>
              <a:rPr lang="tr-TR" sz="2500" smtClean="0"/>
              <a:t>Örneğin Türkçe'de en çok kullanılan harf olan "a" harfi tablo yöntemi kullanılarak "c" harfi ile yer değiştirilirse elde edilecek şifreli metinde en çok tekrar eden harfin "c" olduğu görülür ve bunun "a" harfi olabileceği tahmin edilerek şifre çözülmeye başlanabilir.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20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20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smtClean="0"/>
              <a:t>Vigenere tablosu</a:t>
            </a:r>
          </a:p>
        </p:txBody>
      </p:sp>
      <p:sp>
        <p:nvSpPr>
          <p:cNvPr id="30723" name="Rectangle 3"/>
          <p:cNvSpPr>
            <a:spLocks noGrp="1" noChangeArrowheads="1"/>
          </p:cNvSpPr>
          <p:nvPr>
            <p:ph type="body" idx="1"/>
          </p:nvPr>
        </p:nvSpPr>
        <p:spPr>
          <a:xfrm>
            <a:off x="1371600" y="1828800"/>
            <a:ext cx="7313613" cy="4114800"/>
          </a:xfrm>
        </p:spPr>
        <p:txBody>
          <a:bodyPr/>
          <a:lstStyle/>
          <a:p>
            <a:pPr algn="just" eaLnBrk="1" hangingPunct="1">
              <a:lnSpc>
                <a:spcPct val="90000"/>
              </a:lnSpc>
            </a:pPr>
            <a:r>
              <a:rPr lang="tr-TR" smtClean="0"/>
              <a:t>Bu tip şifrelemede, mono alfabetik yöntemlerden farklı olarak bir harf değiştirilince her seferinde aynı harfe dönüşmez. Bu yöntemlere güzel bir örnek Vigenere tablosudur.</a:t>
            </a:r>
          </a:p>
          <a:p>
            <a:pPr algn="just" eaLnBrk="1" hangingPunct="1">
              <a:lnSpc>
                <a:spcPct val="90000"/>
              </a:lnSpc>
            </a:pPr>
            <a:r>
              <a:rPr lang="tr-TR" smtClean="0"/>
              <a:t>Poli alfabetik şifreleme yöntemleri de bilgisayar yardımıyla ve frekans sayımı ile çok kolay ve çabuk çözülebilmektedir.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2000"/>
                                        <p:tgtEl>
                                          <p:spTgt spid="30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0"/>
            <a:ext cx="8229600" cy="1143000"/>
          </a:xfrm>
        </p:spPr>
        <p:txBody>
          <a:bodyPr/>
          <a:lstStyle/>
          <a:p>
            <a:pPr eaLnBrk="1" hangingPunct="1"/>
            <a:r>
              <a:rPr lang="tr-TR" dirty="0" err="1" smtClean="0"/>
              <a:t>Vigenere</a:t>
            </a:r>
            <a:r>
              <a:rPr lang="tr-TR" dirty="0" smtClean="0"/>
              <a:t> tablosu</a:t>
            </a:r>
          </a:p>
        </p:txBody>
      </p:sp>
      <p:pic>
        <p:nvPicPr>
          <p:cNvPr id="23555" name="Picture 4" descr="vigenere2"/>
          <p:cNvPicPr>
            <a:picLocks noChangeAspect="1" noChangeArrowheads="1"/>
          </p:cNvPicPr>
          <p:nvPr/>
        </p:nvPicPr>
        <p:blipFill>
          <a:blip r:embed="rId2" cstate="print"/>
          <a:srcRect/>
          <a:stretch>
            <a:fillRect/>
          </a:stretch>
        </p:blipFill>
        <p:spPr bwMode="auto">
          <a:xfrm>
            <a:off x="467545" y="908720"/>
            <a:ext cx="6822422" cy="4176464"/>
          </a:xfrm>
          <a:prstGeom prst="rect">
            <a:avLst/>
          </a:prstGeom>
          <a:noFill/>
          <a:ln w="9525">
            <a:noFill/>
            <a:miter lim="800000"/>
            <a:headEnd/>
            <a:tailEnd/>
          </a:ln>
        </p:spPr>
      </p:pic>
      <p:sp>
        <p:nvSpPr>
          <p:cNvPr id="4" name="3 Dikdörtgen"/>
          <p:cNvSpPr/>
          <p:nvPr/>
        </p:nvSpPr>
        <p:spPr>
          <a:xfrm>
            <a:off x="683568" y="5229200"/>
            <a:ext cx="6768752" cy="1200329"/>
          </a:xfrm>
          <a:prstGeom prst="rect">
            <a:avLst/>
          </a:prstGeom>
        </p:spPr>
        <p:txBody>
          <a:bodyPr wrap="square">
            <a:spAutoFit/>
          </a:bodyPr>
          <a:lstStyle/>
          <a:p>
            <a:pPr>
              <a:lnSpc>
                <a:spcPct val="80000"/>
              </a:lnSpc>
            </a:pPr>
            <a:endParaRPr lang="tr-TR" dirty="0" smtClean="0"/>
          </a:p>
          <a:p>
            <a:pPr>
              <a:lnSpc>
                <a:spcPct val="80000"/>
              </a:lnSpc>
            </a:pPr>
            <a:r>
              <a:rPr lang="tr-TR" dirty="0" smtClean="0"/>
              <a:t>Şifreleme</a:t>
            </a:r>
          </a:p>
          <a:p>
            <a:pPr>
              <a:lnSpc>
                <a:spcPct val="80000"/>
              </a:lnSpc>
            </a:pPr>
            <a:r>
              <a:rPr lang="tr-TR" dirty="0" smtClean="0"/>
              <a:t>Açık Mesaj (sütun)      : BULUŞ MAYER İANKA RA</a:t>
            </a:r>
          </a:p>
          <a:p>
            <a:pPr>
              <a:lnSpc>
                <a:spcPct val="80000"/>
              </a:lnSpc>
            </a:pPr>
            <a:r>
              <a:rPr lang="tr-TR" dirty="0" smtClean="0"/>
              <a:t>Anahtar Kelime (satır) : KALEM KALEM KALEM KALEM...</a:t>
            </a:r>
          </a:p>
          <a:p>
            <a:pPr>
              <a:lnSpc>
                <a:spcPct val="80000"/>
              </a:lnSpc>
            </a:pPr>
            <a:r>
              <a:rPr lang="tr-TR" dirty="0" smtClean="0"/>
              <a:t>Şifreli Mesaj                : LUZAĞ ZAJIF UABÖM DA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sz="3200" smtClean="0"/>
              <a:t>Tek Kullanımlık Karakter Dizisi</a:t>
            </a:r>
            <a:br>
              <a:rPr lang="tr-TR" sz="3200" smtClean="0"/>
            </a:br>
            <a:r>
              <a:rPr lang="tr-TR" sz="3200" smtClean="0"/>
              <a:t>(One-time Pad)</a:t>
            </a:r>
          </a:p>
        </p:txBody>
      </p:sp>
      <p:sp>
        <p:nvSpPr>
          <p:cNvPr id="33795" name="Rectangle 3"/>
          <p:cNvSpPr>
            <a:spLocks noGrp="1" noChangeArrowheads="1"/>
          </p:cNvSpPr>
          <p:nvPr>
            <p:ph type="body" idx="1"/>
          </p:nvPr>
        </p:nvSpPr>
        <p:spPr/>
        <p:txBody>
          <a:bodyPr/>
          <a:lstStyle/>
          <a:p>
            <a:pPr algn="just" eaLnBrk="1" hangingPunct="1">
              <a:lnSpc>
                <a:spcPct val="90000"/>
              </a:lnSpc>
            </a:pPr>
            <a:r>
              <a:rPr lang="tr-TR" sz="2100" smtClean="0"/>
              <a:t>Bu basit şifreleme yönteminde rastgele üretilen bir karakter (harf veya rakam) dizisi kullanılarak şifreleme yapılır.</a:t>
            </a:r>
          </a:p>
          <a:p>
            <a:pPr algn="just" eaLnBrk="1" hangingPunct="1">
              <a:lnSpc>
                <a:spcPct val="90000"/>
              </a:lnSpc>
            </a:pPr>
            <a:r>
              <a:rPr lang="tr-TR" sz="2100" smtClean="0"/>
              <a:t>Açık mesaj içinde yer alan her karakter, üretilen dizide karşısına denk gelen karakterle işleme sokularak (Örneğin modüler toplama işlemi) şifreli mesaj elde edilir. Mesajı çözmek için rastgele dizinin bilinmesi gereklidir. Bu yönteme Vernam şifreleme yöntemi denir.</a:t>
            </a:r>
          </a:p>
          <a:p>
            <a:pPr eaLnBrk="1" hangingPunct="1">
              <a:lnSpc>
                <a:spcPct val="90000"/>
              </a:lnSpc>
            </a:pPr>
            <a:r>
              <a:rPr lang="tr-TR" sz="2100" smtClean="0"/>
              <a:t>Açık Mesaj    : BULUSMAYERIANKARA</a:t>
            </a:r>
          </a:p>
          <a:p>
            <a:pPr eaLnBrk="1" hangingPunct="1">
              <a:lnSpc>
                <a:spcPct val="90000"/>
              </a:lnSpc>
            </a:pPr>
            <a:r>
              <a:rPr lang="tr-TR" sz="2100" smtClean="0"/>
              <a:t>Rastgele Dizi : DEFRYPLCNMLJKHFGH</a:t>
            </a:r>
          </a:p>
          <a:p>
            <a:pPr eaLnBrk="1" hangingPunct="1">
              <a:lnSpc>
                <a:spcPct val="90000"/>
              </a:lnSpc>
            </a:pPr>
            <a:r>
              <a:rPr lang="tr-TR" sz="2100" smtClean="0"/>
              <a:t>Şifreli Mesaj : RLDYDOY....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20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20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20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fade">
                                      <p:cBhvr>
                                        <p:cTn id="22" dur="2000"/>
                                        <p:tgtEl>
                                          <p:spTgt spid="33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fade">
                                      <p:cBhvr>
                                        <p:cTn id="27" dur="20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tr-TR" smtClean="0"/>
              <a:t>Simetrik Kriptografi nedir?</a:t>
            </a:r>
          </a:p>
        </p:txBody>
      </p:sp>
      <p:sp>
        <p:nvSpPr>
          <p:cNvPr id="37891" name="Rectangle 3"/>
          <p:cNvSpPr>
            <a:spLocks noGrp="1" noChangeArrowheads="1"/>
          </p:cNvSpPr>
          <p:nvPr>
            <p:ph type="body" idx="1"/>
          </p:nvPr>
        </p:nvSpPr>
        <p:spPr/>
        <p:txBody>
          <a:bodyPr/>
          <a:lstStyle/>
          <a:p>
            <a:pPr algn="just" eaLnBrk="1" hangingPunct="1">
              <a:lnSpc>
                <a:spcPct val="80000"/>
              </a:lnSpc>
              <a:buFont typeface="Wingdings" pitchFamily="2" charset="2"/>
              <a:buNone/>
            </a:pPr>
            <a:r>
              <a:rPr lang="tr-TR" sz="2500" smtClean="0"/>
              <a:t>   Simetrik şifrelemede, şifreleme ve şifre açma işlemi aynı anahtar ile yapılır. Simetrik kriptografide bu anahtar gizli tutulmalıdır.  Bu nedenle, bu tip sistemlere gizli anahtarlı kriptografi sistemi adı da verilmektedir. </a:t>
            </a:r>
          </a:p>
          <a:p>
            <a:pPr eaLnBrk="1" hangingPunct="1">
              <a:lnSpc>
                <a:spcPct val="80000"/>
              </a:lnSpc>
              <a:buFont typeface="Wingdings" pitchFamily="2" charset="2"/>
              <a:buNone/>
            </a:pPr>
            <a:endParaRPr lang="tr-TR" sz="2500" smtClean="0"/>
          </a:p>
          <a:p>
            <a:pPr eaLnBrk="1" hangingPunct="1">
              <a:lnSpc>
                <a:spcPct val="80000"/>
              </a:lnSpc>
              <a:buFont typeface="Wingdings" pitchFamily="2" charset="2"/>
              <a:buNone/>
            </a:pPr>
            <a:r>
              <a:rPr lang="tr-TR" sz="2500" smtClean="0"/>
              <a:t>Bu sistemde haberleşen taraflar:</a:t>
            </a:r>
          </a:p>
          <a:p>
            <a:pPr eaLnBrk="1" hangingPunct="1">
              <a:lnSpc>
                <a:spcPct val="80000"/>
              </a:lnSpc>
            </a:pPr>
            <a:r>
              <a:rPr lang="tr-TR" sz="2500" smtClean="0"/>
              <a:t>Aynı şifreleme algoritmasını kullanırlar</a:t>
            </a:r>
          </a:p>
          <a:p>
            <a:pPr eaLnBrk="1" hangingPunct="1">
              <a:lnSpc>
                <a:spcPct val="80000"/>
              </a:lnSpc>
            </a:pPr>
            <a:r>
              <a:rPr lang="tr-TR" sz="2500" smtClean="0"/>
              <a:t>Birbirine uyumlu gerçeklemeler kullanırlar</a:t>
            </a:r>
          </a:p>
          <a:p>
            <a:pPr eaLnBrk="1" hangingPunct="1">
              <a:lnSpc>
                <a:spcPct val="80000"/>
              </a:lnSpc>
            </a:pPr>
            <a:r>
              <a:rPr lang="tr-TR" sz="2500" smtClean="0"/>
              <a:t>Aynı anahtarı kullanırlar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down)">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wipe(down)">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wipe(down)">
                                      <p:cBhvr>
                                        <p:cTn id="17" dur="500"/>
                                        <p:tgtEl>
                                          <p:spTgt spid="37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wipe(down)">
                                      <p:cBhvr>
                                        <p:cTn id="22" dur="500"/>
                                        <p:tgtEl>
                                          <p:spTgt spid="378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animEffect transition="in" filter="wipe(down)">
                                      <p:cBhvr>
                                        <p:cTn id="27" dur="500"/>
                                        <p:tgtEl>
                                          <p:spTgt spid="37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smtClean="0"/>
              <a:t>Simetrik Kriptografik yöntemleri</a:t>
            </a:r>
          </a:p>
        </p:txBody>
      </p:sp>
      <p:sp>
        <p:nvSpPr>
          <p:cNvPr id="41987" name="Rectangle 3"/>
          <p:cNvSpPr>
            <a:spLocks noGrp="1" noChangeArrowheads="1"/>
          </p:cNvSpPr>
          <p:nvPr>
            <p:ph type="body" idx="1"/>
          </p:nvPr>
        </p:nvSpPr>
        <p:spPr>
          <a:xfrm>
            <a:off x="1370013" y="1827213"/>
            <a:ext cx="7313612" cy="4344987"/>
          </a:xfrm>
        </p:spPr>
        <p:txBody>
          <a:bodyPr>
            <a:normAutofit/>
          </a:bodyPr>
          <a:lstStyle/>
          <a:p>
            <a:pPr eaLnBrk="1" hangingPunct="1">
              <a:lnSpc>
                <a:spcPct val="80000"/>
              </a:lnSpc>
            </a:pPr>
            <a:r>
              <a:rPr lang="tr-TR" sz="1700" b="1" dirty="0" smtClean="0"/>
              <a:t>Blok Şifreleme Algoritmaları </a:t>
            </a:r>
            <a:endParaRPr lang="tr-TR" sz="1700" dirty="0" smtClean="0"/>
          </a:p>
          <a:p>
            <a:pPr algn="just" eaLnBrk="1" hangingPunct="1">
              <a:lnSpc>
                <a:spcPct val="80000"/>
              </a:lnSpc>
              <a:buFont typeface="Wingdings" pitchFamily="2" charset="2"/>
              <a:buNone/>
            </a:pPr>
            <a:r>
              <a:rPr lang="tr-TR" sz="1700" dirty="0" smtClean="0"/>
              <a:t>	Bu tip algoritmalar şifrelenecek veriyi sabit uzunlukta bloklar olarak şifreleme fonksiyonuna alırlar ve aynı uzunlukta şifrelenmiş veri blokları </a:t>
            </a:r>
            <a:r>
              <a:rPr lang="tr-TR" sz="1700" dirty="0" err="1" smtClean="0"/>
              <a:t>üretirlerBu</a:t>
            </a:r>
            <a:r>
              <a:rPr lang="tr-TR" sz="1700" dirty="0" smtClean="0"/>
              <a:t> </a:t>
            </a:r>
            <a:r>
              <a:rPr lang="tr-TR" sz="1700" dirty="0" smtClean="0"/>
              <a:t>algoritmalar aşağıdaki özellikleri gerçeklemeye çalışırlar:</a:t>
            </a:r>
          </a:p>
          <a:p>
            <a:pPr lvl="1" algn="just" eaLnBrk="1" hangingPunct="1">
              <a:lnSpc>
                <a:spcPct val="80000"/>
              </a:lnSpc>
            </a:pPr>
            <a:r>
              <a:rPr lang="tr-TR" sz="1500" b="1" dirty="0" smtClean="0"/>
              <a:t>Karıştırma </a:t>
            </a:r>
            <a:r>
              <a:rPr lang="tr-TR" sz="1500" dirty="0" smtClean="0"/>
              <a:t>:  Anahtar ve şifrelenmiş mesaj arasındaki ilişki olabildiğince karışık olmalıdır.</a:t>
            </a:r>
          </a:p>
          <a:p>
            <a:pPr lvl="1" algn="just" eaLnBrk="1" hangingPunct="1">
              <a:lnSpc>
                <a:spcPct val="80000"/>
              </a:lnSpc>
            </a:pPr>
            <a:r>
              <a:rPr lang="tr-TR" sz="1500" b="1" dirty="0" smtClean="0"/>
              <a:t>Dağıtma</a:t>
            </a:r>
            <a:r>
              <a:rPr lang="tr-TR" sz="1500" dirty="0" smtClean="0"/>
              <a:t> : Tek bir açık mesaj karakterinin etkisi olabildiğince fazla şifrelenmiş karaktere yansıtılmalıdır.</a:t>
            </a:r>
          </a:p>
          <a:p>
            <a:pPr lvl="1" algn="just" eaLnBrk="1" hangingPunct="1">
              <a:lnSpc>
                <a:spcPct val="80000"/>
              </a:lnSpc>
            </a:pPr>
            <a:r>
              <a:rPr lang="tr-TR" sz="1500" b="1" dirty="0" err="1" smtClean="0"/>
              <a:t>Transpoze</a:t>
            </a:r>
            <a:r>
              <a:rPr lang="tr-TR" sz="1500" b="1" dirty="0" smtClean="0"/>
              <a:t> İşlemi </a:t>
            </a:r>
            <a:r>
              <a:rPr lang="tr-TR" sz="1500" dirty="0" smtClean="0"/>
              <a:t>: Şifrelemeye başlamadan önce açık mesajın içeriği değişik bir sıraya konur.</a:t>
            </a:r>
          </a:p>
          <a:p>
            <a:pPr lvl="1" algn="just" eaLnBrk="1" hangingPunct="1">
              <a:lnSpc>
                <a:spcPct val="80000"/>
              </a:lnSpc>
            </a:pPr>
            <a:r>
              <a:rPr lang="tr-TR" sz="1500" b="1" dirty="0" smtClean="0"/>
              <a:t>Yer Değiştirme İşlemi</a:t>
            </a:r>
            <a:r>
              <a:rPr lang="tr-TR" sz="1500" dirty="0" smtClean="0"/>
              <a:t> : Tekrar eden kalıplar başka kalıplarla değiştirilir. </a:t>
            </a:r>
            <a:endParaRPr lang="tr-TR" sz="1500" dirty="0" smtClean="0"/>
          </a:p>
          <a:p>
            <a:pPr lvl="1" algn="just" eaLnBrk="1" hangingPunct="1">
              <a:lnSpc>
                <a:spcPct val="80000"/>
              </a:lnSpc>
              <a:buNone/>
            </a:pPr>
            <a:r>
              <a:rPr lang="tr-TR" sz="1500" dirty="0" smtClean="0"/>
              <a:t>DES, </a:t>
            </a:r>
            <a:r>
              <a:rPr lang="tr-TR" sz="1500" dirty="0" err="1" smtClean="0"/>
              <a:t>Triple</a:t>
            </a:r>
            <a:r>
              <a:rPr lang="tr-TR" sz="1500" dirty="0" smtClean="0"/>
              <a:t>-DES, TWOFISH,IRON,AES</a:t>
            </a:r>
            <a:endParaRPr lang="tr-TR" sz="1500" dirty="0" smtClean="0"/>
          </a:p>
          <a:p>
            <a:pPr lvl="1" algn="just" eaLnBrk="1" hangingPunct="1">
              <a:lnSpc>
                <a:spcPct val="80000"/>
              </a:lnSpc>
              <a:buNone/>
            </a:pPr>
            <a:r>
              <a:rPr lang="tr-TR" sz="1600" dirty="0" smtClean="0"/>
              <a:t>Bu </a:t>
            </a:r>
            <a:r>
              <a:rPr lang="tr-TR" sz="1600" dirty="0" smtClean="0"/>
              <a:t>sistemlerin avantajı hızı, dezavantajı ise ortak anahtarların belirlenmesi ve taraflara iletilmesinde karşılaşılan problemlerdir</a:t>
            </a:r>
            <a:endParaRPr lang="tr-TR" sz="1500" b="1" dirty="0" smtClean="0"/>
          </a:p>
          <a:p>
            <a:pPr algn="just" eaLnBrk="1" hangingPunct="1">
              <a:lnSpc>
                <a:spcPct val="80000"/>
              </a:lnSpc>
            </a:pPr>
            <a:r>
              <a:rPr lang="tr-TR" sz="1700" b="1" dirty="0" smtClean="0"/>
              <a:t>Bit Katarı (dizi) Şifreleme Algoritmaları </a:t>
            </a:r>
            <a:endParaRPr lang="tr-TR" sz="1700" dirty="0" smtClean="0"/>
          </a:p>
          <a:p>
            <a:pPr algn="just" eaLnBrk="1" hangingPunct="1">
              <a:lnSpc>
                <a:spcPct val="80000"/>
              </a:lnSpc>
              <a:buFont typeface="Wingdings" pitchFamily="2" charset="2"/>
              <a:buNone/>
            </a:pPr>
            <a:r>
              <a:rPr lang="tr-TR" sz="1700" dirty="0" smtClean="0"/>
              <a:t>	Bu tip algoritmalar veriyi akan bir bit dizisi olarak alırlar. </a:t>
            </a:r>
            <a:r>
              <a:rPr lang="tr-TR" sz="1700" dirty="0" err="1" smtClean="0"/>
              <a:t>Vernam</a:t>
            </a:r>
            <a:r>
              <a:rPr lang="tr-TR" sz="1700" dirty="0" smtClean="0"/>
              <a:t> tipindeki bu algoritmalarda rastgele bit dizisi üretiminin kendini tekrarlamayan bir yapıda olması gereklidir. Örnek algoritmalar RC2, RC4 vb.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down)">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down)">
                                      <p:cBhvr>
                                        <p:cTn id="12" dur="500"/>
                                        <p:tgtEl>
                                          <p:spTgt spid="41987">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wipe(down)">
                                      <p:cBhvr>
                                        <p:cTn id="15" dur="500"/>
                                        <p:tgtEl>
                                          <p:spTgt spid="41987">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1987">
                                            <p:txEl>
                                              <p:pRg st="3" end="3"/>
                                            </p:txEl>
                                          </p:spTgt>
                                        </p:tgtEl>
                                        <p:attrNameLst>
                                          <p:attrName>style.visibility</p:attrName>
                                        </p:attrNameLst>
                                      </p:cBhvr>
                                      <p:to>
                                        <p:strVal val="visible"/>
                                      </p:to>
                                    </p:set>
                                    <p:animEffect transition="in" filter="wipe(down)">
                                      <p:cBhvr>
                                        <p:cTn id="18" dur="500"/>
                                        <p:tgtEl>
                                          <p:spTgt spid="41987">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animEffect transition="in" filter="wipe(down)">
                                      <p:cBhvr>
                                        <p:cTn id="21" dur="500"/>
                                        <p:tgtEl>
                                          <p:spTgt spid="41987">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1987">
                                            <p:txEl>
                                              <p:pRg st="5" end="5"/>
                                            </p:txEl>
                                          </p:spTgt>
                                        </p:tgtEl>
                                        <p:attrNameLst>
                                          <p:attrName>style.visibility</p:attrName>
                                        </p:attrNameLst>
                                      </p:cBhvr>
                                      <p:to>
                                        <p:strVal val="visible"/>
                                      </p:to>
                                    </p:set>
                                    <p:animEffect transition="in" filter="wipe(down)">
                                      <p:cBhvr>
                                        <p:cTn id="24" dur="500"/>
                                        <p:tgtEl>
                                          <p:spTgt spid="41987">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animEffect transition="in" filter="wipe(down)">
                                      <p:cBhvr>
                                        <p:cTn id="27" dur="500"/>
                                        <p:tgtEl>
                                          <p:spTgt spid="41987">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1987">
                                            <p:txEl>
                                              <p:pRg st="7" end="7"/>
                                            </p:txEl>
                                          </p:spTgt>
                                        </p:tgtEl>
                                        <p:attrNameLst>
                                          <p:attrName>style.visibility</p:attrName>
                                        </p:attrNameLst>
                                      </p:cBhvr>
                                      <p:to>
                                        <p:strVal val="visible"/>
                                      </p:to>
                                    </p:set>
                                    <p:animEffect transition="in" filter="wipe(down)">
                                      <p:cBhvr>
                                        <p:cTn id="30" dur="500"/>
                                        <p:tgtEl>
                                          <p:spTgt spid="4198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1987">
                                            <p:txEl>
                                              <p:pRg st="8" end="8"/>
                                            </p:txEl>
                                          </p:spTgt>
                                        </p:tgtEl>
                                        <p:attrNameLst>
                                          <p:attrName>style.visibility</p:attrName>
                                        </p:attrNameLst>
                                      </p:cBhvr>
                                      <p:to>
                                        <p:strVal val="visible"/>
                                      </p:to>
                                    </p:set>
                                    <p:animEffect transition="in" filter="wipe(down)">
                                      <p:cBhvr>
                                        <p:cTn id="35" dur="500"/>
                                        <p:tgtEl>
                                          <p:spTgt spid="4198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1987">
                                            <p:txEl>
                                              <p:pRg st="9" end="9"/>
                                            </p:txEl>
                                          </p:spTgt>
                                        </p:tgtEl>
                                        <p:attrNameLst>
                                          <p:attrName>style.visibility</p:attrName>
                                        </p:attrNameLst>
                                      </p:cBhvr>
                                      <p:to>
                                        <p:strVal val="visible"/>
                                      </p:to>
                                    </p:set>
                                    <p:animEffect transition="in" filter="wipe(down)">
                                      <p:cBhvr>
                                        <p:cTn id="40" dur="500"/>
                                        <p:tgtEl>
                                          <p:spTgt spid="41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DES</a:t>
            </a:r>
            <a:endParaRPr lang="tr-TR" dirty="0"/>
          </a:p>
        </p:txBody>
      </p:sp>
      <p:sp>
        <p:nvSpPr>
          <p:cNvPr id="3" name="2 İçerik Yer Tutucusu"/>
          <p:cNvSpPr>
            <a:spLocks noGrp="1"/>
          </p:cNvSpPr>
          <p:nvPr>
            <p:ph idx="1"/>
          </p:nvPr>
        </p:nvSpPr>
        <p:spPr/>
        <p:txBody>
          <a:bodyPr>
            <a:normAutofit fontScale="62500" lnSpcReduction="20000"/>
          </a:bodyPr>
          <a:lstStyle/>
          <a:p>
            <a:r>
              <a:rPr lang="tr-TR" dirty="0" smtClean="0"/>
              <a:t>DES </a:t>
            </a:r>
            <a:r>
              <a:rPr lang="tr-TR" dirty="0" smtClean="0"/>
              <a:t>(Data </a:t>
            </a:r>
            <a:r>
              <a:rPr lang="tr-TR" dirty="0" err="1" smtClean="0"/>
              <a:t>Encryption</a:t>
            </a:r>
            <a:r>
              <a:rPr lang="tr-TR" dirty="0" smtClean="0"/>
              <a:t> Standard) : DES yapısı itibari ile blok şifreleme örneğidir. </a:t>
            </a:r>
          </a:p>
          <a:p>
            <a:r>
              <a:rPr lang="tr-TR" dirty="0" smtClean="0"/>
              <a:t>Şifrelenecek </a:t>
            </a:r>
            <a:r>
              <a:rPr lang="tr-TR" dirty="0" smtClean="0"/>
              <a:t>olan açık metni parçalara bölerek (blok) her parçayı birbirinden bağımsız olarak şifreler ve şifrelenmiş metni açmak içinde aynı işlemi bloklar üzerinde yapar. Bu blokların uzunluğu 64 bittir. </a:t>
            </a:r>
            <a:endParaRPr lang="tr-TR" dirty="0" smtClean="0"/>
          </a:p>
          <a:p>
            <a:r>
              <a:rPr lang="tr-TR" dirty="0" smtClean="0"/>
              <a:t>DES</a:t>
            </a:r>
            <a:r>
              <a:rPr lang="tr-TR" dirty="0" smtClean="0"/>
              <a:t>, IBM tarafından geliştirilmiştir. 1975 yılında “Federal </a:t>
            </a:r>
            <a:r>
              <a:rPr lang="tr-TR" dirty="0" err="1" smtClean="0"/>
              <a:t>Register</a:t>
            </a:r>
            <a:r>
              <a:rPr lang="tr-TR" dirty="0" smtClean="0"/>
              <a:t>” tarafından yayınlanmıştır. DES 64 bitlik veriyi 56 bitlik anahtar kullanarak şifreler. Ayrıca klasik </a:t>
            </a:r>
            <a:r>
              <a:rPr lang="tr-TR" b="1" dirty="0" err="1" smtClean="0"/>
              <a:t>Feistel</a:t>
            </a:r>
            <a:r>
              <a:rPr lang="tr-TR" b="1" dirty="0" smtClean="0"/>
              <a:t> Ağı </a:t>
            </a:r>
            <a:r>
              <a:rPr lang="tr-TR" dirty="0" smtClean="0"/>
              <a:t>kullanılarak temelde şifreleme işleminin </a:t>
            </a:r>
            <a:r>
              <a:rPr lang="tr-TR" dirty="0" err="1" smtClean="0"/>
              <a:t>deşifreleme</a:t>
            </a:r>
            <a:r>
              <a:rPr lang="tr-TR" dirty="0" smtClean="0"/>
              <a:t> işlemiyle aynı olması sağlanmıştır</a:t>
            </a:r>
            <a:r>
              <a:rPr lang="tr-TR" dirty="0" smtClean="0"/>
              <a:t>.</a:t>
            </a:r>
          </a:p>
          <a:p>
            <a:r>
              <a:rPr lang="tr-TR" dirty="0" smtClean="0"/>
              <a:t> </a:t>
            </a:r>
            <a:r>
              <a:rPr lang="tr-TR" dirty="0" smtClean="0"/>
              <a:t>Kullanılan teknikler yayılma ve karıştırmadır. </a:t>
            </a:r>
            <a:r>
              <a:rPr lang="tr-TR" dirty="0" err="1" smtClean="0"/>
              <a:t>DES’in</a:t>
            </a:r>
            <a:r>
              <a:rPr lang="tr-TR" dirty="0" smtClean="0"/>
              <a:t> en büyük dezavantajı anahtar uzunluğunun 56 bit olmasıdır. 1975 yılında yayınlanan bu algoritma günümüzde geliştirilen modern bilgisayarlar tarafından yapılan saldırılar (</a:t>
            </a:r>
            <a:r>
              <a:rPr lang="tr-TR" dirty="0" err="1" smtClean="0"/>
              <a:t>BruteForce</a:t>
            </a:r>
            <a:r>
              <a:rPr lang="tr-TR" dirty="0" smtClean="0"/>
              <a:t>) karşısında yetersiz kalmaktadır. Daha güvenli şifreleme ihtiyacından dolayı DES, </a:t>
            </a:r>
            <a:r>
              <a:rPr lang="tr-TR" dirty="0" err="1" smtClean="0"/>
              <a:t>TripleDES</a:t>
            </a:r>
            <a:r>
              <a:rPr lang="tr-TR" dirty="0" smtClean="0"/>
              <a:t> olarak geliştirilmiştir. </a:t>
            </a:r>
            <a:r>
              <a:rPr lang="tr-TR" dirty="0" err="1" smtClean="0"/>
              <a:t>Triple</a:t>
            </a:r>
            <a:r>
              <a:rPr lang="tr-TR" dirty="0" smtClean="0"/>
              <a:t> -DES algoritması geriye uyumluluğu da desteklemek amacıyla 2 adet 56 bitlik anahtar kullanır.</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Triple</a:t>
            </a:r>
            <a:r>
              <a:rPr lang="tr-TR" dirty="0" smtClean="0"/>
              <a:t>-DES</a:t>
            </a:r>
            <a:endParaRPr lang="tr-TR" dirty="0"/>
          </a:p>
        </p:txBody>
      </p:sp>
      <p:sp>
        <p:nvSpPr>
          <p:cNvPr id="3" name="2 İçerik Yer Tutucusu"/>
          <p:cNvSpPr>
            <a:spLocks noGrp="1"/>
          </p:cNvSpPr>
          <p:nvPr>
            <p:ph idx="1"/>
          </p:nvPr>
        </p:nvSpPr>
        <p:spPr/>
        <p:txBody>
          <a:bodyPr>
            <a:normAutofit fontScale="77500" lnSpcReduction="20000"/>
          </a:bodyPr>
          <a:lstStyle/>
          <a:p>
            <a:r>
              <a:rPr lang="tr-TR" dirty="0" err="1" smtClean="0"/>
              <a:t>Triple</a:t>
            </a:r>
            <a:r>
              <a:rPr lang="tr-TR" dirty="0" smtClean="0"/>
              <a:t>-DES, IBM tarafından geliştirilip 1977'de standart olarak kabul edilmiştir</a:t>
            </a:r>
            <a:r>
              <a:rPr lang="tr-TR" dirty="0" smtClean="0"/>
              <a:t>.</a:t>
            </a:r>
          </a:p>
          <a:p>
            <a:r>
              <a:rPr lang="tr-TR" dirty="0" smtClean="0"/>
              <a:t> </a:t>
            </a:r>
            <a:r>
              <a:rPr lang="tr-TR" dirty="0" smtClean="0"/>
              <a:t>Fakat 1997 yılında </a:t>
            </a:r>
            <a:r>
              <a:rPr lang="tr-TR" dirty="0" smtClean="0"/>
              <a:t>kırılmış </a:t>
            </a:r>
            <a:r>
              <a:rPr lang="tr-TR" dirty="0" smtClean="0"/>
              <a:t>bulunmaktadır. Şifreleme metodunun çözülmüş olmasına rağmen günümüz bankacılık sistemlerinde kullanılmakta olan şifreleme sistemidir. </a:t>
            </a:r>
            <a:r>
              <a:rPr lang="tr-TR" dirty="0" err="1" smtClean="0"/>
              <a:t>Triple</a:t>
            </a:r>
            <a:r>
              <a:rPr lang="tr-TR" dirty="0" smtClean="0"/>
              <a:t>-DES algoritması, DES algoritmasının şifreleme, </a:t>
            </a:r>
            <a:r>
              <a:rPr lang="tr-TR" dirty="0" err="1" smtClean="0"/>
              <a:t>deşifreleme</a:t>
            </a:r>
            <a:r>
              <a:rPr lang="tr-TR" dirty="0" smtClean="0"/>
              <a:t>, şifreleme şeklinde uygulanmasıdır. </a:t>
            </a:r>
            <a:endParaRPr lang="tr-TR" dirty="0" smtClean="0"/>
          </a:p>
          <a:p>
            <a:r>
              <a:rPr lang="tr-TR" dirty="0" smtClean="0"/>
              <a:t>Standart </a:t>
            </a:r>
            <a:r>
              <a:rPr lang="tr-TR" dirty="0" err="1" smtClean="0"/>
              <a:t>DES’in</a:t>
            </a:r>
            <a:r>
              <a:rPr lang="tr-TR" dirty="0" smtClean="0"/>
              <a:t> 112 veya 168 bitlik iki veya üç anahtar ile artarda çalıştırılması ile oluşturulan bir şifreleme tekniğidir. Anahtar alanı 2</a:t>
            </a:r>
            <a:r>
              <a:rPr lang="tr-TR" baseline="30000" dirty="0" smtClean="0"/>
              <a:t>112</a:t>
            </a:r>
            <a:r>
              <a:rPr lang="tr-TR" dirty="0" smtClean="0"/>
              <a:t> veya 2</a:t>
            </a:r>
            <a:r>
              <a:rPr lang="tr-TR" baseline="30000" dirty="0" smtClean="0"/>
              <a:t>168</a:t>
            </a:r>
            <a:r>
              <a:rPr lang="tr-TR" dirty="0" smtClean="0"/>
              <a:t> sayısına ulaşınca bugün için veya tahmin edilebilir bir gelecekte çözülmesi mümkün olmayan bir kod olmaktadır</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TWOFISH</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TWOFISH </a:t>
            </a:r>
            <a:r>
              <a:rPr lang="tr-TR" dirty="0" smtClean="0"/>
              <a:t>: 1993 yılında yayınlanan bu algoritma Bruce </a:t>
            </a:r>
            <a:r>
              <a:rPr lang="tr-TR" dirty="0" err="1" smtClean="0"/>
              <a:t>Schneier</a:t>
            </a:r>
            <a:r>
              <a:rPr lang="tr-TR" dirty="0" smtClean="0"/>
              <a:t> - John </a:t>
            </a:r>
            <a:r>
              <a:rPr lang="tr-TR" dirty="0" err="1" smtClean="0"/>
              <a:t>Kelsey</a:t>
            </a:r>
            <a:r>
              <a:rPr lang="tr-TR" dirty="0" smtClean="0"/>
              <a:t> - </a:t>
            </a:r>
            <a:r>
              <a:rPr lang="tr-TR" dirty="0" err="1" smtClean="0"/>
              <a:t>Doug</a:t>
            </a:r>
            <a:r>
              <a:rPr lang="tr-TR" dirty="0" smtClean="0"/>
              <a:t> </a:t>
            </a:r>
            <a:r>
              <a:rPr lang="tr-TR" dirty="0" err="1" smtClean="0"/>
              <a:t>Whiting</a:t>
            </a:r>
            <a:r>
              <a:rPr lang="tr-TR" dirty="0" smtClean="0"/>
              <a:t> - </a:t>
            </a:r>
            <a:r>
              <a:rPr lang="tr-TR" dirty="0" err="1" smtClean="0"/>
              <a:t>David</a:t>
            </a:r>
            <a:r>
              <a:rPr lang="tr-TR" dirty="0" smtClean="0"/>
              <a:t> Wagner - </a:t>
            </a:r>
            <a:r>
              <a:rPr lang="tr-TR" dirty="0" err="1" smtClean="0"/>
              <a:t>Chris</a:t>
            </a:r>
            <a:r>
              <a:rPr lang="tr-TR" dirty="0" smtClean="0"/>
              <a:t> </a:t>
            </a:r>
            <a:r>
              <a:rPr lang="tr-TR" dirty="0" err="1" smtClean="0"/>
              <a:t>Hall</a:t>
            </a:r>
            <a:r>
              <a:rPr lang="tr-TR" dirty="0" smtClean="0"/>
              <a:t> - </a:t>
            </a:r>
            <a:r>
              <a:rPr lang="tr-TR" dirty="0" err="1" smtClean="0"/>
              <a:t>Niels</a:t>
            </a:r>
            <a:r>
              <a:rPr lang="tr-TR" dirty="0" smtClean="0"/>
              <a:t> </a:t>
            </a:r>
            <a:r>
              <a:rPr lang="tr-TR" dirty="0" err="1" smtClean="0"/>
              <a:t>Ferguson</a:t>
            </a:r>
            <a:r>
              <a:rPr lang="tr-TR" dirty="0" smtClean="0"/>
              <a:t> tarafından oluşturulmuş simetrik blok şifreleme algoritmasıdır. AES kadar hızlıdır. Aynı DES gibi </a:t>
            </a:r>
            <a:r>
              <a:rPr lang="tr-TR" dirty="0" err="1" smtClean="0"/>
              <a:t>Feistel</a:t>
            </a:r>
            <a:r>
              <a:rPr lang="tr-TR" dirty="0" smtClean="0"/>
              <a:t> yapısını kullanır. </a:t>
            </a:r>
            <a:r>
              <a:rPr lang="tr-TR" dirty="0" err="1" smtClean="0"/>
              <a:t>DES’den</a:t>
            </a:r>
            <a:r>
              <a:rPr lang="tr-TR" dirty="0" smtClean="0"/>
              <a:t> farklarından biri anahtar kullanılarak oluşturulan değişken S-</a:t>
            </a:r>
            <a:r>
              <a:rPr lang="tr-TR" dirty="0" err="1" smtClean="0"/>
              <a:t>box</a:t>
            </a:r>
            <a:r>
              <a:rPr lang="tr-TR" dirty="0" smtClean="0"/>
              <a:t> (</a:t>
            </a:r>
            <a:r>
              <a:rPr lang="tr-TR" dirty="0" err="1" smtClean="0"/>
              <a:t>Substitution</a:t>
            </a:r>
            <a:r>
              <a:rPr lang="tr-TR" dirty="0" smtClean="0"/>
              <a:t> </a:t>
            </a:r>
            <a:r>
              <a:rPr lang="tr-TR" dirty="0" err="1" smtClean="0"/>
              <a:t>box</a:t>
            </a:r>
            <a:r>
              <a:rPr lang="tr-TR" dirty="0" smtClean="0"/>
              <a:t> – Değiştirme kutuları)’ </a:t>
            </a:r>
            <a:r>
              <a:rPr lang="tr-TR" dirty="0" err="1" smtClean="0"/>
              <a:t>lara</a:t>
            </a:r>
            <a:r>
              <a:rPr lang="tr-TR" dirty="0" smtClean="0"/>
              <a:t> sahip olmasıdır. Ayrıca 128 bitlik düz metni 32 bitlik parçalara ayırarak işlemlerin çoğunu 32 bitlik değerler üzerinde gerçekleştirir. </a:t>
            </a:r>
            <a:r>
              <a:rPr lang="tr-TR" dirty="0" err="1" smtClean="0"/>
              <a:t>AES’den</a:t>
            </a:r>
            <a:r>
              <a:rPr lang="tr-TR" dirty="0" smtClean="0"/>
              <a:t> farklı olarak eklenen 2 adet 1 bitlik rotasyon, şifreleme ve </a:t>
            </a:r>
            <a:r>
              <a:rPr lang="tr-TR" dirty="0" err="1" smtClean="0"/>
              <a:t>deşifreleme</a:t>
            </a:r>
            <a:r>
              <a:rPr lang="tr-TR" dirty="0" smtClean="0"/>
              <a:t> algoritmalarını birbirinden farklı yapmış, bu ise uygulama maliyetini arttırmış, aynı zamanda yazılım uygulamalarını %5 yavaşlatmıştır</a:t>
            </a: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IRON, AES</a:t>
            </a:r>
            <a:endParaRPr lang="tr-TR" dirty="0"/>
          </a:p>
        </p:txBody>
      </p:sp>
      <p:sp>
        <p:nvSpPr>
          <p:cNvPr id="3" name="2 İçerik Yer Tutucusu"/>
          <p:cNvSpPr>
            <a:spLocks noGrp="1"/>
          </p:cNvSpPr>
          <p:nvPr>
            <p:ph idx="1"/>
          </p:nvPr>
        </p:nvSpPr>
        <p:spPr/>
        <p:txBody>
          <a:bodyPr>
            <a:normAutofit fontScale="62500" lnSpcReduction="20000"/>
          </a:bodyPr>
          <a:lstStyle/>
          <a:p>
            <a:r>
              <a:rPr lang="tr-TR" dirty="0" smtClean="0"/>
              <a:t>IRON : Diğer iki algoritma gibi </a:t>
            </a:r>
            <a:r>
              <a:rPr lang="tr-TR" dirty="0" err="1" smtClean="0"/>
              <a:t>Feistel</a:t>
            </a:r>
            <a:r>
              <a:rPr lang="tr-TR" dirty="0" smtClean="0"/>
              <a:t> yapısını kullanır. IRON, 64 bitlik veri bloklarını 128 bitlik anahtarla şifrelemede kullanılır. Döngü (</a:t>
            </a:r>
            <a:r>
              <a:rPr lang="tr-TR" dirty="0" err="1" smtClean="0"/>
              <a:t>round</a:t>
            </a:r>
            <a:r>
              <a:rPr lang="tr-TR" dirty="0" smtClean="0"/>
              <a:t>) sayısı 16 ile 32 arasındadır. Alt anahtarlar döngü sayısına bağlıdır. Alt anahtarların sayısı döngü sayısına eşittir. Bu nedenden dolayı algoritma anahtar bağımlıdır. IRON algoritmasının var olan algoritmalardan farkı da budur. Bu algoritmanın avantajı bitler yerine 16- tabanındaki (</a:t>
            </a:r>
            <a:r>
              <a:rPr lang="tr-TR" dirty="0" err="1" smtClean="0"/>
              <a:t>hex</a:t>
            </a:r>
            <a:r>
              <a:rPr lang="tr-TR" dirty="0" smtClean="0"/>
              <a:t>) sayılar kullanmasıdır, dezavantajı ise yazılım için tasarlanmış olmasıdır</a:t>
            </a:r>
            <a:r>
              <a:rPr lang="tr-TR" dirty="0" smtClean="0"/>
              <a:t>.</a:t>
            </a:r>
          </a:p>
          <a:p>
            <a:r>
              <a:rPr lang="tr-TR" dirty="0" smtClean="0"/>
              <a:t>AES (</a:t>
            </a:r>
            <a:r>
              <a:rPr lang="tr-TR" dirty="0" err="1" smtClean="0"/>
              <a:t>The</a:t>
            </a:r>
            <a:r>
              <a:rPr lang="tr-TR" dirty="0" smtClean="0"/>
              <a:t> </a:t>
            </a:r>
            <a:r>
              <a:rPr lang="tr-TR" dirty="0" err="1" smtClean="0"/>
              <a:t>Advanced</a:t>
            </a:r>
            <a:r>
              <a:rPr lang="tr-TR" dirty="0" smtClean="0"/>
              <a:t> </a:t>
            </a:r>
            <a:r>
              <a:rPr lang="tr-TR" dirty="0" err="1" smtClean="0"/>
              <a:t>Encryption</a:t>
            </a:r>
            <a:r>
              <a:rPr lang="tr-TR" dirty="0" smtClean="0"/>
              <a:t> Standard) : AES, John </a:t>
            </a:r>
            <a:r>
              <a:rPr lang="tr-TR" dirty="0" err="1" smtClean="0"/>
              <a:t>Daemen</a:t>
            </a:r>
            <a:r>
              <a:rPr lang="tr-TR" dirty="0" smtClean="0"/>
              <a:t> ve </a:t>
            </a:r>
            <a:r>
              <a:rPr lang="tr-TR" dirty="0" err="1" smtClean="0"/>
              <a:t>Vincent</a:t>
            </a:r>
            <a:r>
              <a:rPr lang="tr-TR" dirty="0" smtClean="0"/>
              <a:t> </a:t>
            </a:r>
            <a:r>
              <a:rPr lang="tr-TR" dirty="0" err="1" smtClean="0"/>
              <a:t>Rijmen</a:t>
            </a:r>
            <a:r>
              <a:rPr lang="tr-TR" dirty="0" smtClean="0"/>
              <a:t> tarafından </a:t>
            </a:r>
            <a:r>
              <a:rPr lang="tr-TR" dirty="0" err="1" smtClean="0"/>
              <a:t>Rijndael</a:t>
            </a:r>
            <a:r>
              <a:rPr lang="tr-TR" dirty="0" smtClean="0"/>
              <a:t> adıyla geliştirilmiş ve 2002 yılında standart haline gelmiştir. AES uzunluğu 128 bitte sabit olan blok ile uzunluğu 128, 192 ya da 256 bit olan anahtar kullanır. Kullanılan tekniklerden bazıları baytların yer değiştirmesi, 4x4’ lük matrisler üzerine yayılmış metin parçalarının satırlarına uygulanan kaydırma işlemleridir. 2010 yılı itibariyle en popüler simetrik algoritmalardan biridir. Eğer bilgisayar 1 saniyede </a:t>
            </a:r>
            <a:r>
              <a:rPr lang="tr-TR" dirty="0" err="1" smtClean="0"/>
              <a:t>DES’i</a:t>
            </a:r>
            <a:r>
              <a:rPr lang="tr-TR" dirty="0" smtClean="0"/>
              <a:t> kırabilseydi, 128 bit AES anahtarı 149 trilyon yıl sonra kırılabilir.</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Performans kriteri</a:t>
            </a:r>
            <a:endParaRPr lang="tr-T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755576" y="2060848"/>
            <a:ext cx="7227064"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RC4</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RC4 algoritması şifrelenecek veriyi akan bir bit dizisi olarak algılar.RC4 belirlenen anahtar ile veriyi şifreleyen bir algoritmadır. RC4′ün başlıca özellikleri şunlardır: </a:t>
            </a:r>
          </a:p>
          <a:p>
            <a:r>
              <a:rPr lang="tr-TR" dirty="0" smtClean="0"/>
              <a:t>Genellikle </a:t>
            </a:r>
            <a:r>
              <a:rPr lang="tr-TR" dirty="0" smtClean="0"/>
              <a:t>hız gerektiren uygulamalarda kullanılır. </a:t>
            </a:r>
          </a:p>
          <a:p>
            <a:r>
              <a:rPr lang="tr-TR" dirty="0" smtClean="0"/>
              <a:t>Şifreleme </a:t>
            </a:r>
            <a:r>
              <a:rPr lang="tr-TR" dirty="0" smtClean="0"/>
              <a:t>hızı yüksektir ve MB/sn seviyesindedir. </a:t>
            </a:r>
          </a:p>
          <a:p>
            <a:r>
              <a:rPr lang="tr-TR" dirty="0" smtClean="0"/>
              <a:t>Güvenliği </a:t>
            </a:r>
            <a:r>
              <a:rPr lang="tr-TR" dirty="0" smtClean="0"/>
              <a:t>rastgele bir anahtar kullanımına bağlıdır. </a:t>
            </a:r>
          </a:p>
          <a:p>
            <a:r>
              <a:rPr lang="tr-TR" dirty="0" smtClean="0"/>
              <a:t>Anahtar </a:t>
            </a:r>
            <a:r>
              <a:rPr lang="tr-TR" dirty="0" smtClean="0"/>
              <a:t>uzunluğu değişkendir. </a:t>
            </a:r>
          </a:p>
          <a:p>
            <a:r>
              <a:rPr lang="tr-TR" dirty="0" smtClean="0"/>
              <a:t>128 </a:t>
            </a:r>
            <a:r>
              <a:rPr lang="tr-TR" dirty="0" smtClean="0"/>
              <a:t>bitlik bir RC4 şifrelemesi sağlam bir şifreleme olarak kabul edilir. </a:t>
            </a:r>
          </a:p>
          <a:p>
            <a:r>
              <a:rPr lang="tr-TR" dirty="0" smtClean="0"/>
              <a:t>Bankacılık </a:t>
            </a:r>
            <a:r>
              <a:rPr lang="tr-TR" dirty="0" smtClean="0"/>
              <a:t>ve </a:t>
            </a:r>
            <a:r>
              <a:rPr lang="tr-TR" dirty="0" err="1" smtClean="0"/>
              <a:t>Dökümantasyon</a:t>
            </a:r>
            <a:r>
              <a:rPr lang="tr-TR" dirty="0" smtClean="0"/>
              <a:t> (PDF) şifrelemelerinde yaygın olarak kullanılır.</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MD5</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MD5 (</a:t>
            </a:r>
            <a:r>
              <a:rPr lang="tr-TR" dirty="0" err="1" smtClean="0"/>
              <a:t>Message</a:t>
            </a:r>
            <a:r>
              <a:rPr lang="tr-TR" dirty="0" smtClean="0"/>
              <a:t>-</a:t>
            </a:r>
            <a:r>
              <a:rPr lang="tr-TR" dirty="0" err="1" smtClean="0"/>
              <a:t>Digest</a:t>
            </a:r>
            <a:r>
              <a:rPr lang="tr-TR" dirty="0" smtClean="0"/>
              <a:t> </a:t>
            </a:r>
            <a:r>
              <a:rPr lang="tr-TR" dirty="0" err="1" smtClean="0"/>
              <a:t>algorithm</a:t>
            </a:r>
            <a:r>
              <a:rPr lang="tr-TR" dirty="0" smtClean="0"/>
              <a:t> 5) </a:t>
            </a:r>
            <a:r>
              <a:rPr lang="tr-TR" dirty="0" err="1" smtClean="0"/>
              <a:t>Ron</a:t>
            </a:r>
            <a:r>
              <a:rPr lang="tr-TR" dirty="0" smtClean="0"/>
              <a:t> </a:t>
            </a:r>
            <a:r>
              <a:rPr lang="tr-TR" dirty="0" err="1" smtClean="0"/>
              <a:t>Rivest</a:t>
            </a:r>
            <a:r>
              <a:rPr lang="tr-TR" dirty="0" smtClean="0"/>
              <a:t> tarafından 1991 yılında geliştirilmiş bir tek yönlü şifreleme algoritmasıdır, veri bütünlüğünü test etmek için kullanılan, bir şifreleme algoritmasıdır. Bu algoritma girdinin büyüklüğünden bağımsız olarak 128-bit’lik bir çıktı üretir ve girdideki en ufak bir bit değişikliği bile çıktının tamamen değişmesine sebep olur. MD5’ın en çok </a:t>
            </a:r>
            <a:r>
              <a:rPr lang="tr-TR" dirty="0" err="1" smtClean="0"/>
              <a:t>kulanıdığı</a:t>
            </a:r>
            <a:r>
              <a:rPr lang="tr-TR" dirty="0" smtClean="0"/>
              <a:t> </a:t>
            </a:r>
            <a:r>
              <a:rPr lang="tr-TR" dirty="0" err="1" smtClean="0"/>
              <a:t>yerelerden</a:t>
            </a:r>
            <a:r>
              <a:rPr lang="tr-TR" dirty="0" smtClean="0"/>
              <a:t> biri, bir verinin (dosyanın) doğru transfer edilip edilmediği veya değiştirilip değiştirilmediğinin kontrol edilmesidir.</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SHA</a:t>
            </a:r>
            <a:endParaRPr lang="tr-TR" dirty="0"/>
          </a:p>
        </p:txBody>
      </p:sp>
      <p:sp>
        <p:nvSpPr>
          <p:cNvPr id="3" name="2 İçerik Yer Tutucusu"/>
          <p:cNvSpPr>
            <a:spLocks noGrp="1"/>
          </p:cNvSpPr>
          <p:nvPr>
            <p:ph idx="1"/>
          </p:nvPr>
        </p:nvSpPr>
        <p:spPr/>
        <p:txBody>
          <a:bodyPr>
            <a:normAutofit fontScale="85000" lnSpcReduction="10000"/>
          </a:bodyPr>
          <a:lstStyle/>
          <a:p>
            <a:r>
              <a:rPr lang="tr-TR" dirty="0" smtClean="0"/>
              <a:t>SHA (</a:t>
            </a:r>
            <a:r>
              <a:rPr lang="tr-TR" dirty="0" err="1" smtClean="0"/>
              <a:t>Secure</a:t>
            </a:r>
            <a:r>
              <a:rPr lang="tr-TR" dirty="0" smtClean="0"/>
              <a:t> </a:t>
            </a:r>
            <a:r>
              <a:rPr lang="tr-TR" dirty="0" err="1" smtClean="0"/>
              <a:t>Hash</a:t>
            </a:r>
            <a:r>
              <a:rPr lang="tr-TR" dirty="0" smtClean="0"/>
              <a:t> </a:t>
            </a:r>
            <a:r>
              <a:rPr lang="tr-TR" dirty="0" err="1" smtClean="0"/>
              <a:t>Algorithm</a:t>
            </a:r>
            <a:r>
              <a:rPr lang="tr-TR" dirty="0" smtClean="0"/>
              <a:t> – Güvenli Özetleme Algoritması), Amerika’nın ulusal güvenlik kurumu olan NSA tarafından tasarlanmıştır. </a:t>
            </a:r>
            <a:endParaRPr lang="tr-TR" dirty="0" smtClean="0"/>
          </a:p>
          <a:p>
            <a:r>
              <a:rPr lang="tr-TR" dirty="0" smtClean="0"/>
              <a:t> </a:t>
            </a:r>
            <a:r>
              <a:rPr lang="tr-TR" dirty="0" smtClean="0"/>
              <a:t>SHA-1, uzunluğu en fazla 264 bit olan mesajları girdi olarak kullanır ve 160 bitlik mesaj özeti üretir. Bu işlem sırasında, ilk önce mesajı 512 bitlik bloklara ayırır ve gerekirse son bloğun uzunluğunu 512 bite tamamlar. SHA-1 çalışma prensibi olarak R. </a:t>
            </a:r>
            <a:r>
              <a:rPr lang="tr-TR" dirty="0" err="1" smtClean="0"/>
              <a:t>Rivest</a:t>
            </a:r>
            <a:r>
              <a:rPr lang="tr-TR" dirty="0" smtClean="0"/>
              <a:t> tarafından tasarlanan MD5 özet fonksiyonuna benzer.160 bitlik mesaj özeti üreten SHA-1 çakışmalara karşı 80 bitlik güvenlik sağlar.</a:t>
            </a: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Asimetrik Şifreleme Algoritmaları</a:t>
            </a:r>
            <a:endParaRPr lang="tr-TR" dirty="0"/>
          </a:p>
        </p:txBody>
      </p:sp>
      <p:sp>
        <p:nvSpPr>
          <p:cNvPr id="3" name="2 İçerik Yer Tutucusu"/>
          <p:cNvSpPr>
            <a:spLocks noGrp="1"/>
          </p:cNvSpPr>
          <p:nvPr>
            <p:ph idx="1"/>
          </p:nvPr>
        </p:nvSpPr>
        <p:spPr/>
        <p:txBody>
          <a:bodyPr>
            <a:normAutofit fontScale="55000" lnSpcReduction="20000"/>
          </a:bodyPr>
          <a:lstStyle/>
          <a:p>
            <a:r>
              <a:rPr lang="tr-TR" dirty="0" smtClean="0"/>
              <a:t>1976 yılında Stanford </a:t>
            </a:r>
            <a:r>
              <a:rPr lang="tr-TR" dirty="0" err="1" smtClean="0"/>
              <a:t>Universitesinden</a:t>
            </a:r>
            <a:r>
              <a:rPr lang="tr-TR" dirty="0" smtClean="0"/>
              <a:t> </a:t>
            </a:r>
            <a:r>
              <a:rPr lang="tr-TR" dirty="0" err="1" smtClean="0"/>
              <a:t>Diffie</a:t>
            </a:r>
            <a:r>
              <a:rPr lang="tr-TR" dirty="0" smtClean="0"/>
              <a:t> ve </a:t>
            </a:r>
            <a:r>
              <a:rPr lang="tr-TR" dirty="0" err="1" smtClean="0"/>
              <a:t>Hellman</a:t>
            </a:r>
            <a:r>
              <a:rPr lang="tr-TR" dirty="0" smtClean="0"/>
              <a:t> adlı araştırmacılar iki farklı anahtara dayalı şifreleme sistemi önerdiler. </a:t>
            </a:r>
          </a:p>
          <a:p>
            <a:r>
              <a:rPr lang="tr-TR" dirty="0" smtClean="0"/>
              <a:t>Bu </a:t>
            </a:r>
            <a:r>
              <a:rPr lang="tr-TR" dirty="0" smtClean="0"/>
              <a:t>sistemde bir tane şifreleme için(</a:t>
            </a:r>
            <a:r>
              <a:rPr lang="tr-TR" dirty="0" err="1" smtClean="0"/>
              <a:t>public</a:t>
            </a:r>
            <a:r>
              <a:rPr lang="tr-TR" dirty="0" smtClean="0"/>
              <a:t> </a:t>
            </a:r>
            <a:r>
              <a:rPr lang="tr-TR" dirty="0" err="1" smtClean="0"/>
              <a:t>key</a:t>
            </a:r>
            <a:r>
              <a:rPr lang="tr-TR" dirty="0" smtClean="0"/>
              <a:t>) ve bundan farklı olarak bir tanede şifre çözmek için(</a:t>
            </a:r>
            <a:r>
              <a:rPr lang="tr-TR" dirty="0" err="1" smtClean="0"/>
              <a:t>private</a:t>
            </a:r>
            <a:r>
              <a:rPr lang="tr-TR" dirty="0" smtClean="0"/>
              <a:t> </a:t>
            </a:r>
            <a:r>
              <a:rPr lang="tr-TR" dirty="0" err="1" smtClean="0"/>
              <a:t>key</a:t>
            </a:r>
            <a:r>
              <a:rPr lang="tr-TR" dirty="0" smtClean="0"/>
              <a:t>) anahtar bulunur.</a:t>
            </a:r>
            <a:r>
              <a:rPr lang="tr-TR" dirty="0" err="1" smtClean="0"/>
              <a:t>private</a:t>
            </a:r>
            <a:r>
              <a:rPr lang="tr-TR" dirty="0" smtClean="0"/>
              <a:t> </a:t>
            </a:r>
            <a:r>
              <a:rPr lang="tr-TR" dirty="0" err="1" smtClean="0"/>
              <a:t>key</a:t>
            </a:r>
            <a:r>
              <a:rPr lang="tr-TR" dirty="0" smtClean="0"/>
              <a:t>, </a:t>
            </a:r>
            <a:r>
              <a:rPr lang="tr-TR" dirty="0" err="1" smtClean="0"/>
              <a:t>public</a:t>
            </a:r>
            <a:r>
              <a:rPr lang="tr-TR" dirty="0" smtClean="0"/>
              <a:t> </a:t>
            </a:r>
            <a:r>
              <a:rPr lang="tr-TR" dirty="0" err="1" smtClean="0"/>
              <a:t>key</a:t>
            </a:r>
            <a:r>
              <a:rPr lang="tr-TR" dirty="0" smtClean="0"/>
              <a:t>’ den elde </a:t>
            </a:r>
            <a:r>
              <a:rPr lang="tr-TR" dirty="0" smtClean="0"/>
              <a:t>edilemez.</a:t>
            </a:r>
          </a:p>
          <a:p>
            <a:r>
              <a:rPr lang="tr-TR" b="1" dirty="0" smtClean="0"/>
              <a:t>Açık anahtarlı şifreleme</a:t>
            </a:r>
            <a:r>
              <a:rPr lang="tr-TR" dirty="0" smtClean="0"/>
              <a:t>, şifre ve deşifre işlemleri için farklı anahtarların kullanıldığı bir </a:t>
            </a:r>
            <a:r>
              <a:rPr lang="tr-TR" dirty="0" smtClean="0"/>
              <a:t>şifreleme</a:t>
            </a:r>
            <a:r>
              <a:rPr lang="tr-TR" dirty="0" smtClean="0"/>
              <a:t> sistemidir. Haberleşen taraflardan her birinde birer çift anahtar bulunur. Bu anahtar çiftlerini oluşturan anahtarlardan biri gizli anahtar diğeri açık (gizli olmayan) anahtardır. Bu anahtarlardan bir tanesiyle şifreleme yapılırken diğeriyle de şifre çözme işlemi gerçekleştirilir. Bu iki anahtar çifti matematiksel olarak birbirleriyle </a:t>
            </a:r>
            <a:r>
              <a:rPr lang="tr-TR" dirty="0" smtClean="0"/>
              <a:t>bağlantılıdır</a:t>
            </a:r>
          </a:p>
          <a:p>
            <a:r>
              <a:rPr lang="tr-TR" dirty="0" smtClean="0"/>
              <a:t>Açık anahtarlı şifreleme gayet temel ve yaygınca kullanılan bir teknolojidir. Açık anahtar altyapısı internet üzerinde güvenli haberleşmeyi sağlayan </a:t>
            </a:r>
            <a:r>
              <a:rPr lang="tr-TR" dirty="0" smtClean="0"/>
              <a:t>TLS (</a:t>
            </a:r>
            <a:r>
              <a:rPr lang="tr-TR" dirty="0" err="1" smtClean="0"/>
              <a:t>SSL'in</a:t>
            </a:r>
            <a:r>
              <a:rPr lang="tr-TR" dirty="0" smtClean="0"/>
              <a:t> </a:t>
            </a:r>
            <a:r>
              <a:rPr lang="tr-TR" dirty="0" smtClean="0"/>
              <a:t>takipçisi) protokolü, güvenli e-posta haberleşmesinde kullanılan </a:t>
            </a:r>
            <a:r>
              <a:rPr lang="tr-TR" dirty="0" smtClean="0"/>
              <a:t>PGP protokolü </a:t>
            </a:r>
            <a:r>
              <a:rPr lang="tr-TR" dirty="0" smtClean="0"/>
              <a:t>ve dosya şifreleme ve çözmeye yarayan GPG gibi protokollerde kullanılmaktadır</a:t>
            </a:r>
            <a:r>
              <a:rPr lang="tr-TR" dirty="0" smtClean="0"/>
              <a:t>.</a:t>
            </a:r>
          </a:p>
          <a:p>
            <a:r>
              <a:rPr lang="tr-TR" dirty="0" smtClean="0"/>
              <a:t>Sayısal </a:t>
            </a:r>
            <a:r>
              <a:rPr lang="tr-TR" smtClean="0"/>
              <a:t>imzalar </a:t>
            </a:r>
            <a:r>
              <a:rPr lang="tr-TR" smtClean="0"/>
              <a:t>RSA ,DSA </a:t>
            </a:r>
            <a:r>
              <a:rPr lang="tr-TR" dirty="0" smtClean="0"/>
              <a:t>aracılığıyla kimlik doğrulama (</a:t>
            </a:r>
            <a:r>
              <a:rPr lang="tr-TR" dirty="0" err="1" smtClean="0"/>
              <a:t>authentication</a:t>
            </a:r>
            <a:r>
              <a:rPr lang="tr-TR" dirty="0" smtClean="0"/>
              <a:t>) ve bilgi bütünlüğünün korunması (</a:t>
            </a:r>
            <a:r>
              <a:rPr lang="tr-TR" dirty="0" err="1" smtClean="0"/>
              <a:t>integrity</a:t>
            </a:r>
            <a:r>
              <a:rPr lang="tr-TR" dirty="0" smtClean="0"/>
              <a:t>)</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Şifreleme Yöntemleri</a:t>
            </a:r>
            <a:endParaRPr lang="tr-TR" dirty="0"/>
          </a:p>
        </p:txBody>
      </p:sp>
      <p:sp>
        <p:nvSpPr>
          <p:cNvPr id="4" name="3 İçerik Yer Tutucusu"/>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cstate="print"/>
          <a:srcRect/>
          <a:stretch>
            <a:fillRect/>
          </a:stretch>
        </p:blipFill>
        <p:spPr bwMode="auto">
          <a:xfrm>
            <a:off x="300038" y="1257300"/>
            <a:ext cx="8542337"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83568" y="1268760"/>
            <a:ext cx="8229600" cy="43331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0234" y="2420888"/>
            <a:ext cx="8700238"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Uygulamalar </a:t>
            </a:r>
            <a:endParaRPr lang="tr-TR" dirty="0"/>
          </a:p>
        </p:txBody>
      </p:sp>
      <p:sp>
        <p:nvSpPr>
          <p:cNvPr id="4" name="3 İçerik Yer Tutucusu"/>
          <p:cNvSpPr>
            <a:spLocks noGrp="1"/>
          </p:cNvSpPr>
          <p:nvPr>
            <p:ph idx="1"/>
          </p:nvPr>
        </p:nvSpPr>
        <p:spPr/>
        <p:txBody>
          <a:bodyPr/>
          <a:lstStyle/>
          <a:p>
            <a:r>
              <a:rPr lang="tr-TR" dirty="0" smtClean="0"/>
              <a:t>Gizliliği sağlayan uygulamalar</a:t>
            </a:r>
          </a:p>
          <a:p>
            <a:r>
              <a:rPr lang="tr-TR" dirty="0" smtClean="0"/>
              <a:t>Bütünlüğü sağlayan uygulamalar</a:t>
            </a:r>
          </a:p>
          <a:p>
            <a:r>
              <a:rPr lang="tr-TR" dirty="0" smtClean="0"/>
              <a:t>İnkar edememeyi sağlayan uygulamalar</a:t>
            </a:r>
          </a:p>
          <a:p>
            <a:r>
              <a:rPr lang="tr-TR" dirty="0" smtClean="0"/>
              <a:t>Kimlik doğrulama uygulamaları</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99592" y="0"/>
            <a:ext cx="7772400" cy="1470025"/>
          </a:xfrm>
        </p:spPr>
        <p:txBody>
          <a:bodyPr/>
          <a:lstStyle/>
          <a:p>
            <a:pPr eaLnBrk="1" hangingPunct="1"/>
            <a:r>
              <a:rPr lang="tr-TR" dirty="0" smtClean="0"/>
              <a:t>Basit Şifreleme Yöntemleri</a:t>
            </a:r>
          </a:p>
        </p:txBody>
      </p:sp>
      <p:sp>
        <p:nvSpPr>
          <p:cNvPr id="18435" name="Rectangle 3"/>
          <p:cNvSpPr>
            <a:spLocks noGrp="1" noChangeArrowheads="1"/>
          </p:cNvSpPr>
          <p:nvPr>
            <p:ph type="subTitle" idx="1"/>
          </p:nvPr>
        </p:nvSpPr>
        <p:spPr>
          <a:xfrm>
            <a:off x="611560" y="2132856"/>
            <a:ext cx="6342856" cy="3733800"/>
          </a:xfrm>
        </p:spPr>
        <p:txBody>
          <a:bodyPr/>
          <a:lstStyle/>
          <a:p>
            <a:pPr eaLnBrk="1" hangingPunct="1"/>
            <a:r>
              <a:rPr lang="tr-TR" dirty="0" smtClean="0">
                <a:solidFill>
                  <a:schemeClr val="tx1"/>
                </a:solidFill>
              </a:rPr>
              <a:t>Mono Alfabetik Şifreleme</a:t>
            </a:r>
          </a:p>
          <a:p>
            <a:pPr eaLnBrk="1" hangingPunct="1"/>
            <a:r>
              <a:rPr lang="tr-TR" dirty="0" smtClean="0">
                <a:solidFill>
                  <a:schemeClr val="tx1"/>
                </a:solidFill>
              </a:rPr>
              <a:t>      Sezar Şifresi</a:t>
            </a:r>
          </a:p>
          <a:p>
            <a:pPr eaLnBrk="1" hangingPunct="1"/>
            <a:r>
              <a:rPr lang="tr-TR" dirty="0" smtClean="0">
                <a:solidFill>
                  <a:schemeClr val="tx1"/>
                </a:solidFill>
              </a:rPr>
              <a:t>	Tablo Yöntemi</a:t>
            </a:r>
          </a:p>
          <a:p>
            <a:pPr eaLnBrk="1" hangingPunct="1"/>
            <a:r>
              <a:rPr lang="tr-TR" dirty="0" err="1" smtClean="0">
                <a:solidFill>
                  <a:schemeClr val="tx1"/>
                </a:solidFill>
              </a:rPr>
              <a:t>Poli</a:t>
            </a:r>
            <a:r>
              <a:rPr lang="tr-TR" dirty="0" smtClean="0">
                <a:solidFill>
                  <a:schemeClr val="tx1"/>
                </a:solidFill>
              </a:rPr>
              <a:t> Alfabetik Şifreleme</a:t>
            </a:r>
          </a:p>
          <a:p>
            <a:pPr eaLnBrk="1" hangingPunct="1"/>
            <a:r>
              <a:rPr lang="tr-TR" dirty="0" smtClean="0">
                <a:solidFill>
                  <a:schemeClr val="tx1"/>
                </a:solidFill>
              </a:rPr>
              <a:t>	</a:t>
            </a:r>
            <a:r>
              <a:rPr lang="tr-TR" dirty="0" smtClean="0">
                <a:solidFill>
                  <a:schemeClr val="tx1"/>
                </a:solidFill>
                <a:sym typeface="Wingdings" pitchFamily="2" charset="2"/>
              </a:rPr>
              <a:t>   </a:t>
            </a:r>
            <a:r>
              <a:rPr lang="tr-TR" dirty="0" err="1" smtClean="0">
                <a:solidFill>
                  <a:schemeClr val="tx1"/>
                </a:solidFill>
              </a:rPr>
              <a:t>Vigenere</a:t>
            </a:r>
            <a:r>
              <a:rPr lang="tr-TR" dirty="0" smtClean="0">
                <a:solidFill>
                  <a:schemeClr val="tx1"/>
                </a:solidFill>
              </a:rPr>
              <a:t> tablosu</a:t>
            </a:r>
          </a:p>
          <a:p>
            <a:pPr eaLnBrk="1" hangingPunct="1"/>
            <a:r>
              <a:rPr lang="tr-TR" dirty="0" smtClean="0">
                <a:solidFill>
                  <a:schemeClr val="tx1"/>
                </a:solidFill>
                <a:sym typeface="Wingdings" pitchFamily="2" charset="2"/>
              </a:rPr>
              <a:t>       T</a:t>
            </a:r>
            <a:r>
              <a:rPr lang="tr-TR" dirty="0" smtClean="0">
                <a:solidFill>
                  <a:schemeClr val="tx1"/>
                </a:solidFill>
              </a:rPr>
              <a:t>ek Kullanımlık Karakter Dizisi</a:t>
            </a:r>
          </a:p>
          <a:p>
            <a:pPr eaLnBrk="1" hangingPunct="1"/>
            <a:endParaRPr lang="tr-TR"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smtClean="0"/>
              <a:t>Sezar Şifresi</a:t>
            </a:r>
          </a:p>
        </p:txBody>
      </p:sp>
      <p:sp>
        <p:nvSpPr>
          <p:cNvPr id="26627" name="Rectangle 3"/>
          <p:cNvSpPr>
            <a:spLocks noGrp="1" noChangeArrowheads="1"/>
          </p:cNvSpPr>
          <p:nvPr>
            <p:ph type="body" idx="1"/>
          </p:nvPr>
        </p:nvSpPr>
        <p:spPr/>
        <p:txBody>
          <a:bodyPr/>
          <a:lstStyle/>
          <a:p>
            <a:pPr eaLnBrk="1" hangingPunct="1"/>
            <a:r>
              <a:rPr lang="tr-TR" sz="2500" smtClean="0"/>
              <a:t>Sezar yöntemi mono alfabetik şifrelemenin tipik bir örneğidir.</a:t>
            </a:r>
          </a:p>
          <a:p>
            <a:pPr eaLnBrk="1" hangingPunct="1"/>
            <a:r>
              <a:rPr lang="tr-TR" sz="2500" smtClean="0"/>
              <a:t>Sezar döneminde kullanılan bu yöntemde harflerin yeri değiştirilir. Şifrelenecek metindeki harfler alfabede 3 harf kaydırılarak değiştirilir.</a:t>
            </a:r>
          </a:p>
          <a:p>
            <a:pPr eaLnBrk="1" hangingPunct="1"/>
            <a:r>
              <a:rPr lang="tr-TR" sz="2500" smtClean="0"/>
              <a:t>Sezar Şifresi : ci= E(pi) = pi+3 mod 29</a:t>
            </a:r>
          </a:p>
          <a:p>
            <a:pPr eaLnBrk="1" hangingPunct="1">
              <a:buFont typeface="Wingdings" pitchFamily="2" charset="2"/>
              <a:buNone/>
            </a:pPr>
            <a:r>
              <a:rPr lang="tr-TR" sz="2500" smtClean="0"/>
              <a:t>	Açık Mesaj    : Gizli Bilgi</a:t>
            </a:r>
          </a:p>
          <a:p>
            <a:pPr eaLnBrk="1" hangingPunct="1">
              <a:buFont typeface="Wingdings" pitchFamily="2" charset="2"/>
              <a:buNone/>
            </a:pPr>
            <a:r>
              <a:rPr lang="tr-TR" sz="2500" smtClean="0"/>
              <a:t>	Şifreli Mesaj  : Ilcol Dloıl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20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20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20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fade">
                                      <p:cBhvr>
                                        <p:cTn id="27" dur="20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smtClean="0"/>
              <a:t>Tablo Yöntemi</a:t>
            </a:r>
          </a:p>
        </p:txBody>
      </p:sp>
      <p:sp>
        <p:nvSpPr>
          <p:cNvPr id="27651" name="Rectangle 3"/>
          <p:cNvSpPr>
            <a:spLocks noGrp="1" noChangeArrowheads="1"/>
          </p:cNvSpPr>
          <p:nvPr>
            <p:ph type="body" idx="1"/>
          </p:nvPr>
        </p:nvSpPr>
        <p:spPr/>
        <p:txBody>
          <a:bodyPr/>
          <a:lstStyle/>
          <a:p>
            <a:pPr algn="just" eaLnBrk="1" hangingPunct="1"/>
            <a:r>
              <a:rPr lang="tr-TR" smtClean="0"/>
              <a:t>Bu yöntemin biraz daha gelişmişi olan tablo yönteminde ise alfabedeki her harf başka bir harfle yer değiştirir ama bu bir kurala bağlı olmadan karışık bir şekilde yapılır.</a:t>
            </a:r>
          </a:p>
          <a:p>
            <a:pPr eaLnBrk="1" hangingPunct="1"/>
            <a:endParaRPr lang="tr-TR" smtClean="0"/>
          </a:p>
        </p:txBody>
      </p:sp>
      <p:pic>
        <p:nvPicPr>
          <p:cNvPr id="20484" name="Picture 5"/>
          <p:cNvPicPr>
            <a:picLocks noChangeAspect="1" noChangeArrowheads="1"/>
          </p:cNvPicPr>
          <p:nvPr/>
        </p:nvPicPr>
        <p:blipFill>
          <a:blip r:embed="rId2" cstate="print"/>
          <a:srcRect/>
          <a:stretch>
            <a:fillRect/>
          </a:stretch>
        </p:blipFill>
        <p:spPr bwMode="auto">
          <a:xfrm>
            <a:off x="3276600" y="4343400"/>
            <a:ext cx="4343400" cy="1381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1257</Words>
  <Application>Microsoft Office PowerPoint</Application>
  <PresentationFormat>Ekran Gösterisi (4:3)</PresentationFormat>
  <Paragraphs>98</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Ofis Teması</vt:lpstr>
      <vt:lpstr>Kriptosistemler ve Şifreleme</vt:lpstr>
      <vt:lpstr>Performans kriteri</vt:lpstr>
      <vt:lpstr>Şifreleme Yöntemleri</vt:lpstr>
      <vt:lpstr>Slayt 4</vt:lpstr>
      <vt:lpstr>Slayt 5</vt:lpstr>
      <vt:lpstr>Uygulamalar </vt:lpstr>
      <vt:lpstr>Basit Şifreleme Yöntemleri</vt:lpstr>
      <vt:lpstr>Sezar Şifresi</vt:lpstr>
      <vt:lpstr>Tablo Yöntemi</vt:lpstr>
      <vt:lpstr>Mono Alfabetik Şifrelemenin Zayıflığı</vt:lpstr>
      <vt:lpstr>Vigenere tablosu</vt:lpstr>
      <vt:lpstr>Vigenere tablosu</vt:lpstr>
      <vt:lpstr>Tek Kullanımlık Karakter Dizisi (One-time Pad)</vt:lpstr>
      <vt:lpstr>Simetrik Kriptografi nedir?</vt:lpstr>
      <vt:lpstr>Simetrik Kriptografik yöntemleri</vt:lpstr>
      <vt:lpstr>DES</vt:lpstr>
      <vt:lpstr>Triple-DES</vt:lpstr>
      <vt:lpstr>TWOFISH</vt:lpstr>
      <vt:lpstr>IRON, AES</vt:lpstr>
      <vt:lpstr>RC4</vt:lpstr>
      <vt:lpstr>MD5</vt:lpstr>
      <vt:lpstr>SHA</vt:lpstr>
      <vt:lpstr>Asimetrik Şifreleme Algoritmaları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Onur Gok</dc:creator>
  <cp:lastModifiedBy>ogok</cp:lastModifiedBy>
  <cp:revision>27</cp:revision>
  <dcterms:created xsi:type="dcterms:W3CDTF">2014-03-17T13:49:49Z</dcterms:created>
  <dcterms:modified xsi:type="dcterms:W3CDTF">2016-03-23T22:51:46Z</dcterms:modified>
</cp:coreProperties>
</file>