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FB7-43AA-48D9-801E-4977F62F61B1}" type="datetimeFigureOut">
              <a:rPr lang="tr-TR" smtClean="0"/>
              <a:pPr/>
              <a:t>23.3.2017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5E82-6156-49F1-BDA5-0B0D4FAE52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FB7-43AA-48D9-801E-4977F62F61B1}" type="datetimeFigureOut">
              <a:rPr lang="tr-TR" smtClean="0"/>
              <a:pPr/>
              <a:t>23.3.2017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5E82-6156-49F1-BDA5-0B0D4FAE52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FB7-43AA-48D9-801E-4977F62F61B1}" type="datetimeFigureOut">
              <a:rPr lang="tr-TR" smtClean="0"/>
              <a:pPr/>
              <a:t>23.3.2017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5E82-6156-49F1-BDA5-0B0D4FAE52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FB7-43AA-48D9-801E-4977F62F61B1}" type="datetimeFigureOut">
              <a:rPr lang="tr-TR" smtClean="0"/>
              <a:pPr/>
              <a:t>23.3.2017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5E82-6156-49F1-BDA5-0B0D4FAE52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FB7-43AA-48D9-801E-4977F62F61B1}" type="datetimeFigureOut">
              <a:rPr lang="tr-TR" smtClean="0"/>
              <a:pPr/>
              <a:t>23.3.2017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5E82-6156-49F1-BDA5-0B0D4FAE52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FB7-43AA-48D9-801E-4977F62F61B1}" type="datetimeFigureOut">
              <a:rPr lang="tr-TR" smtClean="0"/>
              <a:pPr/>
              <a:t>23.3.2017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5E82-6156-49F1-BDA5-0B0D4FAE52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FB7-43AA-48D9-801E-4977F62F61B1}" type="datetimeFigureOut">
              <a:rPr lang="tr-TR" smtClean="0"/>
              <a:pPr/>
              <a:t>23.3.2017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5E82-6156-49F1-BDA5-0B0D4FAE52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FB7-43AA-48D9-801E-4977F62F61B1}" type="datetimeFigureOut">
              <a:rPr lang="tr-TR" smtClean="0"/>
              <a:pPr/>
              <a:t>23.3.2017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5E82-6156-49F1-BDA5-0B0D4FAE52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FB7-43AA-48D9-801E-4977F62F61B1}" type="datetimeFigureOut">
              <a:rPr lang="tr-TR" smtClean="0"/>
              <a:pPr/>
              <a:t>23.3.2017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5E82-6156-49F1-BDA5-0B0D4FAE52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FB7-43AA-48D9-801E-4977F62F61B1}" type="datetimeFigureOut">
              <a:rPr lang="tr-TR" smtClean="0"/>
              <a:pPr/>
              <a:t>23.3.2017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5E82-6156-49F1-BDA5-0B0D4FAE52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FB7-43AA-48D9-801E-4977F62F61B1}" type="datetimeFigureOut">
              <a:rPr lang="tr-TR" smtClean="0"/>
              <a:pPr/>
              <a:t>23.3.2017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5E82-6156-49F1-BDA5-0B0D4FAE52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0FB7-43AA-48D9-801E-4977F62F61B1}" type="datetimeFigureOut">
              <a:rPr lang="tr-TR" smtClean="0"/>
              <a:pPr/>
              <a:t>23.3.2017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5E82-6156-49F1-BDA5-0B0D4FAE529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Simetrik Şifreleme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Şifreleme çeşitlerinden biri olan simetrik şifrelemede amaç, gönderici ile alıcının 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</a:rPr>
              <a:t>ortak bir anahtar </a:t>
            </a:r>
            <a:r>
              <a:rPr lang="tr-TR" dirty="0" smtClean="0"/>
              <a:t>üzerinde ve ortak bir şifreleme ile </a:t>
            </a:r>
            <a:r>
              <a:rPr lang="tr-TR" dirty="0" err="1" smtClean="0"/>
              <a:t>deşifreleme</a:t>
            </a:r>
            <a:r>
              <a:rPr lang="tr-TR" dirty="0" smtClean="0"/>
              <a:t> algoritması üzerinde anlaşıp, mesajı diğer kişilerden korumaktır.</a:t>
            </a:r>
          </a:p>
          <a:p>
            <a:r>
              <a:rPr lang="tr-TR" b="1" u="sng" dirty="0" smtClean="0"/>
              <a:t>Bu sistemde haberleşen taraflar:</a:t>
            </a:r>
          </a:p>
          <a:p>
            <a:pPr indent="449263"/>
            <a:endParaRPr lang="tr-TR" dirty="0" smtClean="0"/>
          </a:p>
          <a:p>
            <a:pPr indent="449263">
              <a:buFontTx/>
              <a:buChar char="•"/>
            </a:pPr>
            <a:r>
              <a:rPr lang="tr-TR" dirty="0" smtClean="0"/>
              <a:t>Aynı şifreleme algoritmasını kullanırlar</a:t>
            </a:r>
          </a:p>
          <a:p>
            <a:pPr indent="449263">
              <a:buFontTx/>
              <a:buChar char="•"/>
            </a:pPr>
            <a:endParaRPr lang="tr-TR" dirty="0" smtClean="0"/>
          </a:p>
          <a:p>
            <a:pPr indent="449263">
              <a:buFontTx/>
              <a:buChar char="•"/>
            </a:pPr>
            <a:r>
              <a:rPr lang="tr-TR" dirty="0" smtClean="0"/>
              <a:t>Birbirine uyumlu gerçeklemeler kullanırlar</a:t>
            </a:r>
          </a:p>
          <a:p>
            <a:pPr indent="449263">
              <a:buFontTx/>
              <a:buChar char="•"/>
            </a:pPr>
            <a:endParaRPr lang="tr-TR" dirty="0" smtClean="0"/>
          </a:p>
          <a:p>
            <a:pPr indent="449263">
              <a:buFontTx/>
              <a:buChar char="•"/>
            </a:pPr>
            <a:r>
              <a:rPr lang="tr-TR" dirty="0" smtClean="0"/>
              <a:t>Aynı anahtarı kullanırlar</a:t>
            </a:r>
          </a:p>
          <a:p>
            <a:pPr indent="449263">
              <a:buNone/>
            </a:pPr>
            <a:r>
              <a:rPr lang="tr-TR" dirty="0" smtClean="0"/>
              <a:t>DES, </a:t>
            </a:r>
            <a:r>
              <a:rPr lang="tr-TR" dirty="0" err="1" smtClean="0"/>
              <a:t>double</a:t>
            </a:r>
            <a:r>
              <a:rPr lang="tr-TR" dirty="0" smtClean="0"/>
              <a:t> DES, IDEA, </a:t>
            </a:r>
            <a:r>
              <a:rPr lang="tr-TR" dirty="0" err="1" smtClean="0"/>
              <a:t>Blowfish</a:t>
            </a:r>
            <a:r>
              <a:rPr lang="tr-TR" dirty="0" smtClean="0"/>
              <a:t>, RC5,  Cast128</a:t>
            </a:r>
          </a:p>
          <a:p>
            <a:pPr indent="449263"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0000" lnSpcReduction="20000"/>
          </a:bodyPr>
          <a:lstStyle/>
          <a:p>
            <a:r>
              <a:rPr lang="tr-TR" sz="3500" b="1" i="1" dirty="0"/>
              <a:t>C</a:t>
            </a:r>
            <a:r>
              <a:rPr lang="tr-TR" sz="3500" b="1" i="1" baseline="-25000" dirty="0"/>
              <a:t>0</a:t>
            </a:r>
            <a:r>
              <a:rPr lang="tr-TR" sz="3500" dirty="0"/>
              <a:t> = 1111000011001100101010101111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0</a:t>
            </a:r>
            <a:r>
              <a:rPr lang="tr-TR" sz="3500" dirty="0"/>
              <a:t> = 0101010101100110011110001111</a:t>
            </a:r>
          </a:p>
          <a:p>
            <a:r>
              <a:rPr lang="tr-TR" sz="3500" b="1" i="1" dirty="0"/>
              <a:t>C</a:t>
            </a:r>
            <a:r>
              <a:rPr lang="tr-TR" sz="3500" b="1" i="1" baseline="-25000" dirty="0"/>
              <a:t>1</a:t>
            </a:r>
            <a:r>
              <a:rPr lang="tr-TR" sz="3500" dirty="0"/>
              <a:t> = 1110000110011001010101011111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1</a:t>
            </a:r>
            <a:r>
              <a:rPr lang="tr-TR" sz="3500" dirty="0"/>
              <a:t> = 1010101011001100111100011110</a:t>
            </a:r>
          </a:p>
          <a:p>
            <a:r>
              <a:rPr lang="tr-TR" sz="3500" b="1" i="1" dirty="0"/>
              <a:t>C</a:t>
            </a:r>
            <a:r>
              <a:rPr lang="tr-TR" sz="3500" b="1" i="1" baseline="-25000" dirty="0"/>
              <a:t>2</a:t>
            </a:r>
            <a:r>
              <a:rPr lang="tr-TR" sz="3500" dirty="0"/>
              <a:t> = 1100001100110010101010111111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2</a:t>
            </a:r>
            <a:r>
              <a:rPr lang="tr-TR" sz="3500" dirty="0"/>
              <a:t> = 0101010110011001111000111101</a:t>
            </a:r>
          </a:p>
          <a:p>
            <a:r>
              <a:rPr lang="tr-TR" sz="3500" b="1" i="1" dirty="0"/>
              <a:t>C</a:t>
            </a:r>
            <a:r>
              <a:rPr lang="tr-TR" sz="3500" b="1" i="1" baseline="-25000" dirty="0"/>
              <a:t>3</a:t>
            </a:r>
            <a:r>
              <a:rPr lang="tr-TR" sz="3500" dirty="0"/>
              <a:t> = 0000110011001010101011111111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3</a:t>
            </a:r>
            <a:r>
              <a:rPr lang="tr-TR" sz="3500" dirty="0"/>
              <a:t> = 0101011001100111100011110101</a:t>
            </a:r>
          </a:p>
          <a:p>
            <a:r>
              <a:rPr lang="tr-TR" sz="3500" b="1" i="1" dirty="0"/>
              <a:t>C</a:t>
            </a:r>
            <a:r>
              <a:rPr lang="tr-TR" sz="3500" b="1" i="1" baseline="-25000" dirty="0"/>
              <a:t>4</a:t>
            </a:r>
            <a:r>
              <a:rPr lang="tr-TR" sz="3500" dirty="0"/>
              <a:t> = 0011001100101010101111111100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4</a:t>
            </a:r>
            <a:r>
              <a:rPr lang="tr-TR" sz="3500" dirty="0"/>
              <a:t> = 0101100110011110001111010101</a:t>
            </a:r>
          </a:p>
          <a:p>
            <a:r>
              <a:rPr lang="tr-TR" sz="3500" b="1" i="1" dirty="0"/>
              <a:t>C</a:t>
            </a:r>
            <a:r>
              <a:rPr lang="tr-TR" sz="3500" b="1" i="1" baseline="-25000" dirty="0"/>
              <a:t>5</a:t>
            </a:r>
            <a:r>
              <a:rPr lang="tr-TR" sz="3500" dirty="0"/>
              <a:t> = 1100110010101010111111110000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5</a:t>
            </a:r>
            <a:r>
              <a:rPr lang="tr-TR" sz="3500" dirty="0"/>
              <a:t> = 0110011001111000111101010101</a:t>
            </a:r>
          </a:p>
          <a:p>
            <a:r>
              <a:rPr lang="tr-TR" sz="3500" b="1" i="1" dirty="0"/>
              <a:t>C</a:t>
            </a:r>
            <a:r>
              <a:rPr lang="tr-TR" sz="3500" b="1" i="1" baseline="-25000" dirty="0"/>
              <a:t>6</a:t>
            </a:r>
            <a:r>
              <a:rPr lang="tr-TR" sz="3500" dirty="0"/>
              <a:t> = 0011001010101011111111000011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6</a:t>
            </a:r>
            <a:r>
              <a:rPr lang="tr-TR" sz="3500" dirty="0"/>
              <a:t> = 1001100111100011110101010101</a:t>
            </a:r>
          </a:p>
          <a:p>
            <a:r>
              <a:rPr lang="tr-TR" sz="3500" b="1" i="1" dirty="0"/>
              <a:t>C</a:t>
            </a:r>
            <a:r>
              <a:rPr lang="tr-TR" sz="3500" b="1" i="1" baseline="-25000" dirty="0"/>
              <a:t>7</a:t>
            </a:r>
            <a:r>
              <a:rPr lang="tr-TR" sz="3500" dirty="0"/>
              <a:t> = 1100101010101111111100001100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7</a:t>
            </a:r>
            <a:r>
              <a:rPr lang="tr-TR" sz="3500" dirty="0"/>
              <a:t> = 0110011110001111010101010110</a:t>
            </a:r>
          </a:p>
          <a:p>
            <a:r>
              <a:rPr lang="tr-TR" sz="3500" b="1" i="1" dirty="0"/>
              <a:t>C</a:t>
            </a:r>
            <a:r>
              <a:rPr lang="tr-TR" sz="3500" b="1" i="1" baseline="-25000" dirty="0"/>
              <a:t>8</a:t>
            </a:r>
            <a:r>
              <a:rPr lang="tr-TR" sz="3500" dirty="0"/>
              <a:t> = 0010101010111111110000110011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8</a:t>
            </a:r>
            <a:r>
              <a:rPr lang="tr-TR" sz="3500" dirty="0"/>
              <a:t> = 1001111000111101010101011001</a:t>
            </a:r>
          </a:p>
          <a:p>
            <a:r>
              <a:rPr lang="tr-TR" sz="3500" b="1" i="1" dirty="0"/>
              <a:t>C</a:t>
            </a:r>
            <a:r>
              <a:rPr lang="tr-TR" sz="3500" b="1" i="1" baseline="-25000" dirty="0"/>
              <a:t>9</a:t>
            </a:r>
            <a:r>
              <a:rPr lang="tr-TR" sz="3500" dirty="0"/>
              <a:t> = 0101010101111111100001100110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9</a:t>
            </a:r>
            <a:r>
              <a:rPr lang="tr-TR" sz="3500" dirty="0"/>
              <a:t> = 0011110001111010101010110011</a:t>
            </a:r>
          </a:p>
          <a:p>
            <a:r>
              <a:rPr lang="tr-TR" sz="3500" b="1" i="1" dirty="0"/>
              <a:t>C</a:t>
            </a:r>
            <a:r>
              <a:rPr lang="tr-TR" sz="3500" b="1" i="1" baseline="-25000" dirty="0"/>
              <a:t>10</a:t>
            </a:r>
            <a:r>
              <a:rPr lang="tr-TR" sz="3500" dirty="0"/>
              <a:t> = 0101010111111110000110011001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10</a:t>
            </a:r>
            <a:r>
              <a:rPr lang="tr-TR" sz="3500" dirty="0"/>
              <a:t> = 1111000111101010101011001100</a:t>
            </a:r>
          </a:p>
          <a:p>
            <a:r>
              <a:rPr lang="tr-TR" sz="3500" b="1" i="1" dirty="0"/>
              <a:t>C</a:t>
            </a:r>
            <a:r>
              <a:rPr lang="tr-TR" sz="3500" b="1" i="1" baseline="-25000" dirty="0"/>
              <a:t>11</a:t>
            </a:r>
            <a:r>
              <a:rPr lang="tr-TR" sz="3500" dirty="0"/>
              <a:t> = 0101011111111000011001100101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11</a:t>
            </a:r>
            <a:r>
              <a:rPr lang="tr-TR" sz="3500" dirty="0"/>
              <a:t> = 1100011110101010101100110011</a:t>
            </a:r>
          </a:p>
          <a:p>
            <a:r>
              <a:rPr lang="tr-TR" sz="3500" b="1" i="1" dirty="0"/>
              <a:t>C</a:t>
            </a:r>
            <a:r>
              <a:rPr lang="tr-TR" sz="3500" b="1" i="1" baseline="-25000" dirty="0"/>
              <a:t>12</a:t>
            </a:r>
            <a:r>
              <a:rPr lang="tr-TR" sz="3500" dirty="0"/>
              <a:t> = 0101111111100001100110010101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12</a:t>
            </a:r>
            <a:r>
              <a:rPr lang="tr-TR" sz="3500" dirty="0"/>
              <a:t> = 0001111010101010110011001111</a:t>
            </a:r>
          </a:p>
          <a:p>
            <a:r>
              <a:rPr lang="tr-TR" sz="3500" b="1" i="1" dirty="0"/>
              <a:t>C</a:t>
            </a:r>
            <a:r>
              <a:rPr lang="tr-TR" sz="3500" b="1" i="1" baseline="-25000" dirty="0"/>
              <a:t>13</a:t>
            </a:r>
            <a:r>
              <a:rPr lang="tr-TR" sz="3500" dirty="0"/>
              <a:t> = 0111111110000110011001010101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13</a:t>
            </a:r>
            <a:r>
              <a:rPr lang="tr-TR" sz="3500" dirty="0"/>
              <a:t> = 0111101010101011001100111100</a:t>
            </a:r>
          </a:p>
          <a:p>
            <a:r>
              <a:rPr lang="tr-TR" sz="3500" b="1" i="1" dirty="0"/>
              <a:t>C</a:t>
            </a:r>
            <a:r>
              <a:rPr lang="tr-TR" sz="3500" b="1" i="1" baseline="-25000" dirty="0"/>
              <a:t>14</a:t>
            </a:r>
            <a:r>
              <a:rPr lang="tr-TR" sz="3500" dirty="0"/>
              <a:t> = 1111111000011001100101010101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14</a:t>
            </a:r>
            <a:r>
              <a:rPr lang="tr-TR" sz="3500" dirty="0"/>
              <a:t> = 1110101010101100110011110001</a:t>
            </a:r>
          </a:p>
          <a:p>
            <a:r>
              <a:rPr lang="tr-TR" sz="3500" b="1" i="1" dirty="0"/>
              <a:t>C</a:t>
            </a:r>
            <a:r>
              <a:rPr lang="tr-TR" sz="3500" b="1" i="1" baseline="-25000" dirty="0"/>
              <a:t>15</a:t>
            </a:r>
            <a:r>
              <a:rPr lang="tr-TR" sz="3500" dirty="0"/>
              <a:t> = 1111100001100110010101010111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15</a:t>
            </a:r>
            <a:r>
              <a:rPr lang="tr-TR" sz="3500" dirty="0"/>
              <a:t> = 1010101010110011001111000111</a:t>
            </a:r>
          </a:p>
          <a:p>
            <a:r>
              <a:rPr lang="tr-TR" sz="3500" b="1" i="1" dirty="0"/>
              <a:t>C</a:t>
            </a:r>
            <a:r>
              <a:rPr lang="tr-TR" sz="3500" b="1" i="1" baseline="-25000" dirty="0"/>
              <a:t>16</a:t>
            </a:r>
            <a:r>
              <a:rPr lang="tr-TR" sz="3500" dirty="0"/>
              <a:t> = 1111000011001100101010101111</a:t>
            </a:r>
            <a:br>
              <a:rPr lang="tr-TR" sz="3500" dirty="0"/>
            </a:br>
            <a:r>
              <a:rPr lang="tr-TR" sz="3500" b="1" i="1" dirty="0"/>
              <a:t>D</a:t>
            </a:r>
            <a:r>
              <a:rPr lang="tr-TR" sz="3500" b="1" i="1" baseline="-25000" dirty="0"/>
              <a:t>16</a:t>
            </a:r>
            <a:r>
              <a:rPr lang="tr-TR" sz="3500" dirty="0"/>
              <a:t> = 0101010101100110011110001111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Adım 1.4: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1&lt;=</a:t>
            </a:r>
            <a:r>
              <a:rPr lang="tr-TR" b="1" i="1" dirty="0"/>
              <a:t>n</a:t>
            </a:r>
            <a:r>
              <a:rPr lang="tr-TR" dirty="0"/>
              <a:t>&lt;=16, için  </a:t>
            </a:r>
            <a:r>
              <a:rPr lang="tr-TR" b="1" i="1" dirty="0" err="1"/>
              <a:t>C</a:t>
            </a:r>
            <a:r>
              <a:rPr lang="tr-TR" b="1" i="1" baseline="-25000" dirty="0" err="1"/>
              <a:t>n</a:t>
            </a:r>
            <a:r>
              <a:rPr lang="tr-TR" b="1" i="1" dirty="0" err="1"/>
              <a:t>D</a:t>
            </a:r>
            <a:r>
              <a:rPr lang="tr-TR" b="1" i="1" baseline="-25000" dirty="0" err="1"/>
              <a:t>n</a:t>
            </a:r>
            <a:r>
              <a:rPr lang="tr-TR" dirty="0"/>
              <a:t> şeklinde birleştirilmiş  anahtar çiftlerini aşağıdaki tabloya göre karıştırarak </a:t>
            </a:r>
            <a:r>
              <a:rPr lang="tr-TR" b="1" i="1" dirty="0" err="1"/>
              <a:t>K</a:t>
            </a:r>
            <a:r>
              <a:rPr lang="tr-TR" b="1" i="1" baseline="-25000" dirty="0" err="1"/>
              <a:t>n</a:t>
            </a:r>
            <a:r>
              <a:rPr lang="tr-TR" dirty="0"/>
              <a:t>  anahtarı elde edeceğiz. </a:t>
            </a:r>
            <a:r>
              <a:rPr lang="tr-TR" b="1" i="1" dirty="0" err="1"/>
              <a:t>C</a:t>
            </a:r>
            <a:r>
              <a:rPr lang="tr-TR" b="1" i="1" baseline="-25000" dirty="0" err="1"/>
              <a:t>n</a:t>
            </a:r>
            <a:r>
              <a:rPr lang="tr-TR" b="1" i="1" dirty="0" err="1"/>
              <a:t>D</a:t>
            </a:r>
            <a:r>
              <a:rPr lang="tr-TR" b="1" i="1" baseline="-25000" dirty="0" err="1"/>
              <a:t>n</a:t>
            </a:r>
            <a:r>
              <a:rPr lang="tr-TR" b="1" i="1" baseline="-25000" dirty="0"/>
              <a:t> </a:t>
            </a:r>
            <a:r>
              <a:rPr lang="tr-TR" dirty="0"/>
              <a:t>den oluşan anahtar çifti 56 bit uzunluğunda, ama </a:t>
            </a:r>
            <a:r>
              <a:rPr lang="tr-TR" b="1" dirty="0"/>
              <a:t>PC-2 </a:t>
            </a:r>
            <a:r>
              <a:rPr lang="tr-TR" dirty="0"/>
              <a:t>yalnızca 48 tanesini kullanıyor.</a:t>
            </a:r>
          </a:p>
          <a:p>
            <a:r>
              <a:rPr lang="tr-TR" dirty="0"/>
              <a:t>                              </a:t>
            </a:r>
            <a:r>
              <a:rPr lang="tr-TR" b="1" dirty="0"/>
              <a:t>PC-2</a:t>
            </a:r>
            <a:endParaRPr lang="tr-TR" dirty="0"/>
          </a:p>
          <a:p>
            <a:r>
              <a:rPr lang="tr-TR" dirty="0"/>
              <a:t> </a:t>
            </a:r>
          </a:p>
          <a:p>
            <a:r>
              <a:rPr lang="tr-TR" dirty="0"/>
              <a:t>                 14    17   11    24     1    5</a:t>
            </a:r>
          </a:p>
          <a:p>
            <a:r>
              <a:rPr lang="tr-TR" dirty="0"/>
              <a:t>                  3    28   15     6    21   10</a:t>
            </a:r>
          </a:p>
          <a:p>
            <a:r>
              <a:rPr lang="tr-TR" dirty="0"/>
              <a:t>                 23    19   12     4    26    8</a:t>
            </a:r>
          </a:p>
          <a:p>
            <a:r>
              <a:rPr lang="tr-TR" dirty="0"/>
              <a:t>                 16     7   27    20    13    2</a:t>
            </a:r>
          </a:p>
          <a:p>
            <a:r>
              <a:rPr lang="tr-TR" dirty="0"/>
              <a:t>                 41    52   31    37    47   55</a:t>
            </a:r>
          </a:p>
          <a:p>
            <a:r>
              <a:rPr lang="tr-TR" dirty="0"/>
              <a:t>                 30    40   51    45    33   48</a:t>
            </a:r>
          </a:p>
          <a:p>
            <a:r>
              <a:rPr lang="tr-TR" dirty="0"/>
              <a:t>                 44    49   39    56    34   53</a:t>
            </a:r>
          </a:p>
          <a:p>
            <a:r>
              <a:rPr lang="tr-TR" dirty="0"/>
              <a:t>                 46    42   50    36    29   32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/>
              <a:t>İlk anahtar  </a:t>
            </a:r>
            <a:r>
              <a:rPr lang="tr-TR" b="1" i="1" dirty="0"/>
              <a:t>C</a:t>
            </a:r>
            <a:r>
              <a:rPr lang="tr-TR" b="1" i="1" baseline="-25000" dirty="0"/>
              <a:t>1</a:t>
            </a:r>
            <a:r>
              <a:rPr lang="tr-TR" b="1" i="1" dirty="0"/>
              <a:t>D</a:t>
            </a:r>
            <a:r>
              <a:rPr lang="tr-TR" b="1" i="1" baseline="-25000" dirty="0"/>
              <a:t>1</a:t>
            </a:r>
            <a:r>
              <a:rPr lang="tr-TR" dirty="0"/>
              <a:t> = 1110000 1100110 0101010 1011111 1010101 0110011 0011110 0011110  için,  </a:t>
            </a:r>
            <a:r>
              <a:rPr lang="tr-TR" b="1" dirty="0"/>
              <a:t>PC-2</a:t>
            </a:r>
            <a:r>
              <a:rPr lang="tr-TR" dirty="0"/>
              <a:t> ‘ye göre karıştırma işlemi uyguladığımızda,</a:t>
            </a:r>
          </a:p>
          <a:p>
            <a:r>
              <a:rPr lang="tr-TR" b="1" i="1" dirty="0"/>
              <a:t>K</a:t>
            </a:r>
            <a:r>
              <a:rPr lang="tr-TR" b="1" i="1" baseline="-25000" dirty="0"/>
              <a:t>1</a:t>
            </a:r>
            <a:r>
              <a:rPr lang="tr-TR" dirty="0"/>
              <a:t> = 000110 110000 001011 101111 111111 000111 000001 110010</a:t>
            </a:r>
          </a:p>
          <a:p>
            <a:r>
              <a:rPr lang="tr-TR" dirty="0"/>
              <a:t>Diğer anahtarlar için uyguladığımızda</a:t>
            </a:r>
          </a:p>
          <a:p>
            <a:r>
              <a:rPr lang="tr-TR" b="1" i="1" dirty="0"/>
              <a:t>K</a:t>
            </a:r>
            <a:r>
              <a:rPr lang="tr-TR" b="1" i="1" baseline="-25000" dirty="0"/>
              <a:t>2</a:t>
            </a:r>
            <a:r>
              <a:rPr lang="tr-TR" dirty="0"/>
              <a:t> = 011110 011010 111011 011001 110110 111100 100111 100101</a:t>
            </a:r>
            <a:br>
              <a:rPr lang="tr-TR" dirty="0"/>
            </a:br>
            <a:r>
              <a:rPr lang="tr-TR" b="1" i="1" dirty="0"/>
              <a:t>K</a:t>
            </a:r>
            <a:r>
              <a:rPr lang="tr-TR" b="1" i="1" baseline="-25000" dirty="0"/>
              <a:t>3</a:t>
            </a:r>
            <a:r>
              <a:rPr lang="tr-TR" dirty="0"/>
              <a:t> = 010101 011111 110010 001010 010000 101100 111110 011001</a:t>
            </a:r>
            <a:br>
              <a:rPr lang="tr-TR" dirty="0"/>
            </a:br>
            <a:r>
              <a:rPr lang="tr-TR" b="1" i="1" dirty="0"/>
              <a:t>K</a:t>
            </a:r>
            <a:r>
              <a:rPr lang="tr-TR" b="1" i="1" baseline="-25000" dirty="0"/>
              <a:t>4</a:t>
            </a:r>
            <a:r>
              <a:rPr lang="tr-TR" dirty="0"/>
              <a:t> = 011100 101010 110111 010110 110110 110011 010100 011101</a:t>
            </a:r>
            <a:br>
              <a:rPr lang="tr-TR" dirty="0"/>
            </a:br>
            <a:r>
              <a:rPr lang="tr-TR" b="1" i="1" dirty="0"/>
              <a:t>K</a:t>
            </a:r>
            <a:r>
              <a:rPr lang="tr-TR" b="1" i="1" baseline="-25000" dirty="0"/>
              <a:t>5</a:t>
            </a:r>
            <a:r>
              <a:rPr lang="tr-TR" dirty="0"/>
              <a:t> = 011111 001110 110000 000111 111010 110101 001110 101000</a:t>
            </a:r>
            <a:br>
              <a:rPr lang="tr-TR" dirty="0"/>
            </a:br>
            <a:r>
              <a:rPr lang="tr-TR" b="1" i="1" dirty="0"/>
              <a:t>K</a:t>
            </a:r>
            <a:r>
              <a:rPr lang="tr-TR" b="1" i="1" baseline="-25000" dirty="0"/>
              <a:t>6</a:t>
            </a:r>
            <a:r>
              <a:rPr lang="tr-TR" dirty="0"/>
              <a:t> = 011000 111010 010100 111110 010100 000111 101100 101111</a:t>
            </a:r>
            <a:br>
              <a:rPr lang="tr-TR" dirty="0"/>
            </a:br>
            <a:r>
              <a:rPr lang="tr-TR" b="1" i="1" dirty="0"/>
              <a:t>K</a:t>
            </a:r>
            <a:r>
              <a:rPr lang="tr-TR" b="1" i="1" baseline="-25000" dirty="0"/>
              <a:t>7</a:t>
            </a:r>
            <a:r>
              <a:rPr lang="tr-TR" dirty="0"/>
              <a:t> = 111011 001000 010010 110111 111101 100001 100010 111100</a:t>
            </a:r>
            <a:br>
              <a:rPr lang="tr-TR" dirty="0"/>
            </a:br>
            <a:r>
              <a:rPr lang="tr-TR" b="1" i="1" dirty="0"/>
              <a:t>K</a:t>
            </a:r>
            <a:r>
              <a:rPr lang="tr-TR" b="1" i="1" baseline="-25000" dirty="0"/>
              <a:t>8</a:t>
            </a:r>
            <a:r>
              <a:rPr lang="tr-TR" dirty="0"/>
              <a:t> = 111101 111000 101000 111010 110000 010011 101111 111011</a:t>
            </a:r>
            <a:br>
              <a:rPr lang="tr-TR" dirty="0"/>
            </a:br>
            <a:r>
              <a:rPr lang="tr-TR" b="1" i="1" dirty="0"/>
              <a:t>K</a:t>
            </a:r>
            <a:r>
              <a:rPr lang="tr-TR" b="1" i="1" baseline="-25000" dirty="0"/>
              <a:t>9</a:t>
            </a:r>
            <a:r>
              <a:rPr lang="tr-TR" dirty="0"/>
              <a:t> = 111000 001101 101111 101011 111011 011110 011110 000001</a:t>
            </a:r>
            <a:br>
              <a:rPr lang="tr-TR" dirty="0"/>
            </a:br>
            <a:r>
              <a:rPr lang="tr-TR" b="1" i="1" dirty="0"/>
              <a:t>K</a:t>
            </a:r>
            <a:r>
              <a:rPr lang="tr-TR" b="1" i="1" baseline="-25000" dirty="0"/>
              <a:t>10</a:t>
            </a:r>
            <a:r>
              <a:rPr lang="tr-TR" dirty="0"/>
              <a:t> = 101100 011111 001101 000111 101110 100100 011001 001111</a:t>
            </a:r>
            <a:br>
              <a:rPr lang="tr-TR" dirty="0"/>
            </a:br>
            <a:r>
              <a:rPr lang="tr-TR" b="1" i="1" dirty="0"/>
              <a:t>K</a:t>
            </a:r>
            <a:r>
              <a:rPr lang="tr-TR" b="1" i="1" baseline="-25000" dirty="0"/>
              <a:t>11</a:t>
            </a:r>
            <a:r>
              <a:rPr lang="tr-TR" dirty="0"/>
              <a:t> = 001000 010101 111111 010011 110111 101101 001110 000110</a:t>
            </a:r>
            <a:br>
              <a:rPr lang="tr-TR" dirty="0"/>
            </a:br>
            <a:r>
              <a:rPr lang="tr-TR" b="1" i="1" dirty="0"/>
              <a:t>K</a:t>
            </a:r>
            <a:r>
              <a:rPr lang="tr-TR" b="1" i="1" baseline="-25000" dirty="0"/>
              <a:t>12</a:t>
            </a:r>
            <a:r>
              <a:rPr lang="tr-TR" dirty="0"/>
              <a:t> = 011101 010111 000111 110101 100101 000110 011111 101001</a:t>
            </a:r>
            <a:br>
              <a:rPr lang="tr-TR" dirty="0"/>
            </a:br>
            <a:r>
              <a:rPr lang="tr-TR" b="1" i="1" dirty="0"/>
              <a:t>K</a:t>
            </a:r>
            <a:r>
              <a:rPr lang="tr-TR" b="1" i="1" baseline="-25000" dirty="0"/>
              <a:t>13</a:t>
            </a:r>
            <a:r>
              <a:rPr lang="tr-TR" dirty="0"/>
              <a:t> = 100101 111100 010111 010001 111110 101011 101001 000001</a:t>
            </a:r>
            <a:br>
              <a:rPr lang="tr-TR" dirty="0"/>
            </a:br>
            <a:r>
              <a:rPr lang="tr-TR" b="1" i="1" dirty="0"/>
              <a:t>K</a:t>
            </a:r>
            <a:r>
              <a:rPr lang="tr-TR" b="1" i="1" baseline="-25000" dirty="0"/>
              <a:t>14</a:t>
            </a:r>
            <a:r>
              <a:rPr lang="tr-TR" dirty="0"/>
              <a:t> = 010111 110100 001110 110111 111100 101110 011100 111010</a:t>
            </a:r>
            <a:br>
              <a:rPr lang="tr-TR" dirty="0"/>
            </a:br>
            <a:r>
              <a:rPr lang="tr-TR" b="1" i="1" dirty="0"/>
              <a:t>K</a:t>
            </a:r>
            <a:r>
              <a:rPr lang="tr-TR" b="1" i="1" baseline="-25000" dirty="0"/>
              <a:t>15</a:t>
            </a:r>
            <a:r>
              <a:rPr lang="tr-TR" dirty="0"/>
              <a:t> = 101111 111001 000110 001101 001111 010011 111100 001010</a:t>
            </a:r>
            <a:br>
              <a:rPr lang="tr-TR" dirty="0"/>
            </a:br>
            <a:r>
              <a:rPr lang="tr-TR" b="1" i="1" dirty="0"/>
              <a:t>K</a:t>
            </a:r>
            <a:r>
              <a:rPr lang="tr-TR" b="1" i="1" baseline="-25000" dirty="0"/>
              <a:t>16</a:t>
            </a:r>
            <a:r>
              <a:rPr lang="tr-TR" dirty="0"/>
              <a:t> = 110010 110011 110110 001011 000011 100001 011111 110101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Adım 2: 64-bit datanın şifrelenmesi.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b="1" dirty="0"/>
              <a:t>IP</a:t>
            </a:r>
            <a:r>
              <a:rPr lang="tr-TR" dirty="0"/>
              <a:t> ( </a:t>
            </a:r>
            <a:r>
              <a:rPr lang="tr-TR" i="1" dirty="0" err="1"/>
              <a:t>initial</a:t>
            </a:r>
            <a:r>
              <a:rPr lang="tr-TR" i="1" dirty="0"/>
              <a:t> </a:t>
            </a:r>
            <a:r>
              <a:rPr lang="tr-TR" i="1" dirty="0" err="1"/>
              <a:t>permutation</a:t>
            </a:r>
            <a:r>
              <a:rPr lang="tr-TR" dirty="0"/>
              <a:t> ) adında karıştırma tablosu, ve 64 bitlik </a:t>
            </a:r>
            <a:r>
              <a:rPr lang="tr-TR" b="1" dirty="0"/>
              <a:t>M</a:t>
            </a:r>
            <a:r>
              <a:rPr lang="tr-TR" dirty="0"/>
              <a:t> adında mesajımız olsun. Bu tablo bitlerin ilk değerlerinin yerlerini değiştirmek için kullanılır. </a:t>
            </a:r>
            <a:r>
              <a:rPr lang="tr-TR" b="1" dirty="0"/>
              <a:t>M</a:t>
            </a:r>
            <a:r>
              <a:rPr lang="tr-TR" dirty="0"/>
              <a:t> değerinin 58. biti, </a:t>
            </a:r>
            <a:r>
              <a:rPr lang="tr-TR" b="1" dirty="0"/>
              <a:t>IP</a:t>
            </a:r>
            <a:r>
              <a:rPr lang="tr-TR" dirty="0"/>
              <a:t>‘in ilk bitine, </a:t>
            </a:r>
            <a:r>
              <a:rPr lang="tr-TR" b="1" dirty="0"/>
              <a:t>M</a:t>
            </a:r>
            <a:r>
              <a:rPr lang="tr-TR" dirty="0"/>
              <a:t>‘</a:t>
            </a:r>
            <a:r>
              <a:rPr lang="tr-TR" dirty="0" err="1"/>
              <a:t>nin</a:t>
            </a:r>
            <a:r>
              <a:rPr lang="tr-TR" dirty="0"/>
              <a:t> 59. biti </a:t>
            </a:r>
            <a:r>
              <a:rPr lang="tr-TR" b="1" dirty="0"/>
              <a:t>IP</a:t>
            </a:r>
            <a:r>
              <a:rPr lang="tr-TR" dirty="0"/>
              <a:t>‘</a:t>
            </a:r>
            <a:r>
              <a:rPr lang="tr-TR" dirty="0" err="1"/>
              <a:t>nin</a:t>
            </a:r>
            <a:r>
              <a:rPr lang="tr-TR" dirty="0"/>
              <a:t> </a:t>
            </a:r>
            <a:r>
              <a:rPr lang="tr-TR" dirty="0" err="1"/>
              <a:t>ikicinci</a:t>
            </a:r>
            <a:r>
              <a:rPr lang="tr-TR" dirty="0"/>
              <a:t> bitine denk gelir. </a:t>
            </a:r>
            <a:r>
              <a:rPr lang="tr-TR" b="1" dirty="0"/>
              <a:t>M</a:t>
            </a:r>
            <a:r>
              <a:rPr lang="tr-TR" dirty="0"/>
              <a:t>‘</a:t>
            </a:r>
            <a:r>
              <a:rPr lang="tr-TR" dirty="0" err="1"/>
              <a:t>nin</a:t>
            </a:r>
            <a:r>
              <a:rPr lang="tr-TR" dirty="0"/>
              <a:t> 7. biti </a:t>
            </a:r>
            <a:r>
              <a:rPr lang="tr-TR" b="1" dirty="0"/>
              <a:t>IP</a:t>
            </a:r>
            <a:r>
              <a:rPr lang="tr-TR" dirty="0"/>
              <a:t>‘</a:t>
            </a:r>
            <a:r>
              <a:rPr lang="tr-TR" dirty="0" err="1"/>
              <a:t>nin</a:t>
            </a:r>
            <a:r>
              <a:rPr lang="tr-TR" dirty="0"/>
              <a:t> son bitine denk gelir.</a:t>
            </a:r>
          </a:p>
          <a:p>
            <a:r>
              <a:rPr lang="tr-TR" dirty="0"/>
              <a:t>                             </a:t>
            </a:r>
            <a:r>
              <a:rPr lang="tr-TR" b="1" dirty="0"/>
              <a:t>IP</a:t>
            </a:r>
            <a:endParaRPr lang="tr-TR" dirty="0"/>
          </a:p>
          <a:p>
            <a:r>
              <a:rPr lang="tr-TR" dirty="0"/>
              <a:t> </a:t>
            </a:r>
          </a:p>
          <a:p>
            <a:r>
              <a:rPr lang="tr-TR" dirty="0"/>
              <a:t>            58    50   42    34    26   18    10    2</a:t>
            </a:r>
          </a:p>
          <a:p>
            <a:r>
              <a:rPr lang="tr-TR" dirty="0"/>
              <a:t>            60    52   44    36    28   20    12    4</a:t>
            </a:r>
          </a:p>
          <a:p>
            <a:r>
              <a:rPr lang="tr-TR" dirty="0"/>
              <a:t>            62    54   46    38    30   22    14    6</a:t>
            </a:r>
          </a:p>
          <a:p>
            <a:r>
              <a:rPr lang="tr-TR" dirty="0"/>
              <a:t>            64    56   48    40    32   24    16    8</a:t>
            </a:r>
          </a:p>
          <a:p>
            <a:r>
              <a:rPr lang="tr-TR" dirty="0"/>
              <a:t>            57    49   41    33    25   17     9    1</a:t>
            </a:r>
          </a:p>
          <a:p>
            <a:r>
              <a:rPr lang="tr-TR" dirty="0"/>
              <a:t>            59    51   43    35    27   19    11    3</a:t>
            </a:r>
          </a:p>
          <a:p>
            <a:r>
              <a:rPr lang="tr-TR" dirty="0"/>
              <a:t>            61    53   45    37    29   21    13    5</a:t>
            </a:r>
          </a:p>
          <a:p>
            <a:r>
              <a:rPr lang="tr-TR" dirty="0"/>
              <a:t>            63    55   47    39    31   23    15    7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Örnek:</a:t>
            </a:r>
            <a:r>
              <a:rPr lang="tr-TR" dirty="0"/>
              <a:t> </a:t>
            </a:r>
            <a:r>
              <a:rPr lang="tr-TR" b="1" dirty="0"/>
              <a:t>M</a:t>
            </a:r>
            <a:r>
              <a:rPr lang="tr-TR" dirty="0"/>
              <a:t> değerini </a:t>
            </a:r>
            <a:r>
              <a:rPr lang="tr-TR" b="1" dirty="0"/>
              <a:t>IP</a:t>
            </a:r>
            <a:r>
              <a:rPr lang="tr-TR" dirty="0"/>
              <a:t>'ye göre karıştırırsak, şu değerleri elde ederiz.</a:t>
            </a:r>
          </a:p>
          <a:p>
            <a:r>
              <a:rPr lang="tr-TR" b="1" dirty="0"/>
              <a:t>M</a:t>
            </a:r>
            <a:r>
              <a:rPr lang="tr-TR" dirty="0"/>
              <a:t> = 0000 0001 0010 0011 0100 0101 0110 0111 1000 1001 1010 1011 1100 1101 1110 1111</a:t>
            </a:r>
            <a:br>
              <a:rPr lang="tr-TR" dirty="0"/>
            </a:br>
            <a:r>
              <a:rPr lang="tr-TR" b="1" dirty="0"/>
              <a:t>IP</a:t>
            </a:r>
            <a:r>
              <a:rPr lang="tr-TR" dirty="0"/>
              <a:t> = 1100 1100 0000 0000 1100 1100 1111 1111 1111 0000 1010 1010 1111 0000 1010 1010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Adım 2.2: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</a:t>
            </a:r>
            <a:r>
              <a:rPr lang="tr-TR" dirty="0" smtClean="0"/>
              <a:t>arıştırılmış </a:t>
            </a:r>
            <a:r>
              <a:rPr lang="tr-TR" dirty="0"/>
              <a:t>IP bloğunu sol 32 bit  </a:t>
            </a:r>
            <a:r>
              <a:rPr lang="tr-TR" b="1" i="1" dirty="0"/>
              <a:t>L</a:t>
            </a:r>
            <a:r>
              <a:rPr lang="tr-TR" b="1" i="1" baseline="-25000" dirty="0"/>
              <a:t>0</a:t>
            </a:r>
            <a:r>
              <a:rPr lang="tr-TR" dirty="0"/>
              <a:t>  ve, sağ 32 bit  </a:t>
            </a:r>
            <a:r>
              <a:rPr lang="tr-TR" b="1" i="1" dirty="0"/>
              <a:t>R</a:t>
            </a:r>
            <a:r>
              <a:rPr lang="tr-TR" b="1" i="1" baseline="-25000" dirty="0"/>
              <a:t>0</a:t>
            </a:r>
            <a:r>
              <a:rPr lang="tr-TR" dirty="0"/>
              <a:t> olarak bölünür.</a:t>
            </a:r>
          </a:p>
          <a:p>
            <a:r>
              <a:rPr lang="tr-TR" b="1" dirty="0"/>
              <a:t>Örnek: IP</a:t>
            </a:r>
            <a:r>
              <a:rPr lang="tr-TR" dirty="0"/>
              <a:t>‘ değerinden </a:t>
            </a:r>
            <a:r>
              <a:rPr lang="tr-TR" b="1" i="1" dirty="0"/>
              <a:t>L</a:t>
            </a:r>
            <a:r>
              <a:rPr lang="tr-TR" b="1" i="1" baseline="-25000" dirty="0"/>
              <a:t>0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i="1" dirty="0"/>
              <a:t>R</a:t>
            </a:r>
            <a:r>
              <a:rPr lang="tr-TR" b="1" i="1" baseline="-25000" dirty="0"/>
              <a:t>0</a:t>
            </a:r>
            <a:r>
              <a:rPr lang="tr-TR" dirty="0"/>
              <a:t> değerlerini şu şekilde elde ederiz:</a:t>
            </a:r>
          </a:p>
          <a:p>
            <a:r>
              <a:rPr lang="tr-TR" b="1" i="1" dirty="0"/>
              <a:t>L</a:t>
            </a:r>
            <a:r>
              <a:rPr lang="tr-TR" b="1" i="1" baseline="-25000" dirty="0"/>
              <a:t>0</a:t>
            </a:r>
            <a:r>
              <a:rPr lang="tr-TR" dirty="0"/>
              <a:t> = 1100 1100 0000 0000 1100 1100 1111 1111</a:t>
            </a:r>
            <a:br>
              <a:rPr lang="tr-TR" dirty="0"/>
            </a:br>
            <a:r>
              <a:rPr lang="tr-TR" b="1" i="1" dirty="0"/>
              <a:t>R</a:t>
            </a:r>
            <a:r>
              <a:rPr lang="tr-TR" b="1" i="1" baseline="-25000" dirty="0"/>
              <a:t>0</a:t>
            </a:r>
            <a:r>
              <a:rPr lang="tr-TR" dirty="0"/>
              <a:t> = 1111 0000 1010 1010 1111 0000 1010 1010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Adım2.3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48 bitlik </a:t>
            </a:r>
            <a:r>
              <a:rPr lang="tr-TR" b="1" i="1" dirty="0" err="1"/>
              <a:t>K</a:t>
            </a:r>
            <a:r>
              <a:rPr lang="tr-TR" b="1" i="1" baseline="-25000" dirty="0" err="1"/>
              <a:t>n</a:t>
            </a:r>
            <a:r>
              <a:rPr lang="tr-TR" dirty="0"/>
              <a:t> , ve 32 bitlik daha blok ile işlem yapan  </a:t>
            </a:r>
            <a:r>
              <a:rPr lang="tr-TR" b="1" i="1" dirty="0"/>
              <a:t>f</a:t>
            </a:r>
            <a:r>
              <a:rPr lang="tr-TR" dirty="0"/>
              <a:t>  fonksiyonunu, 1&lt;=</a:t>
            </a:r>
            <a:r>
              <a:rPr lang="tr-TR" b="1" i="1" dirty="0"/>
              <a:t>n</a:t>
            </a:r>
            <a:r>
              <a:rPr lang="tr-TR" dirty="0"/>
              <a:t>&lt;=16,  için 16 kere kullanıyoruz.  Burada + operatörü XOR (ikilik tabanda toplama) işlemini temsil eder, n değeri için 1 den 16′ya kadar şu hesabı yaparız:</a:t>
            </a:r>
          </a:p>
          <a:p>
            <a:r>
              <a:rPr lang="tr-TR" b="1" i="1" dirty="0" err="1"/>
              <a:t>L</a:t>
            </a:r>
            <a:r>
              <a:rPr lang="tr-TR" b="1" i="1" baseline="-25000" dirty="0" err="1"/>
              <a:t>n</a:t>
            </a:r>
            <a:r>
              <a:rPr lang="tr-TR" dirty="0"/>
              <a:t> = </a:t>
            </a:r>
            <a:r>
              <a:rPr lang="tr-TR" b="1" i="1" dirty="0" err="1"/>
              <a:t>R</a:t>
            </a:r>
            <a:r>
              <a:rPr lang="tr-TR" b="1" i="1" baseline="-25000" dirty="0" err="1"/>
              <a:t>n</a:t>
            </a:r>
            <a:r>
              <a:rPr lang="tr-TR" b="1" i="1" baseline="-25000" dirty="0"/>
              <a:t>-1</a:t>
            </a:r>
            <a:r>
              <a:rPr lang="tr-TR" dirty="0"/>
              <a:t/>
            </a:r>
            <a:br>
              <a:rPr lang="tr-TR" dirty="0"/>
            </a:br>
            <a:r>
              <a:rPr lang="tr-TR" b="1" i="1" dirty="0" err="1"/>
              <a:t>R</a:t>
            </a:r>
            <a:r>
              <a:rPr lang="tr-TR" b="1" i="1" baseline="-25000" dirty="0" err="1"/>
              <a:t>n</a:t>
            </a:r>
            <a:r>
              <a:rPr lang="tr-TR" dirty="0"/>
              <a:t> = </a:t>
            </a:r>
            <a:r>
              <a:rPr lang="tr-TR" b="1" i="1" dirty="0" err="1"/>
              <a:t>L</a:t>
            </a:r>
            <a:r>
              <a:rPr lang="tr-TR" b="1" i="1" baseline="-25000" dirty="0" err="1"/>
              <a:t>n</a:t>
            </a:r>
            <a:r>
              <a:rPr lang="tr-TR" b="1" i="1" baseline="-25000" dirty="0"/>
              <a:t>-1</a:t>
            </a:r>
            <a:r>
              <a:rPr lang="tr-TR" dirty="0"/>
              <a:t> + </a:t>
            </a:r>
            <a:r>
              <a:rPr lang="tr-TR" b="1" i="1" dirty="0"/>
              <a:t>f</a:t>
            </a:r>
            <a:r>
              <a:rPr lang="tr-TR" dirty="0"/>
              <a:t>(</a:t>
            </a:r>
            <a:r>
              <a:rPr lang="tr-TR" b="1" i="1" dirty="0" err="1"/>
              <a:t>R</a:t>
            </a:r>
            <a:r>
              <a:rPr lang="tr-TR" b="1" i="1" baseline="-25000" dirty="0" err="1"/>
              <a:t>n</a:t>
            </a:r>
            <a:r>
              <a:rPr lang="tr-TR" b="1" i="1" baseline="-25000" dirty="0"/>
              <a:t>-1</a:t>
            </a:r>
            <a:r>
              <a:rPr lang="tr-TR" dirty="0"/>
              <a:t>,</a:t>
            </a:r>
            <a:r>
              <a:rPr lang="tr-TR" b="1" i="1" dirty="0" err="1"/>
              <a:t>K</a:t>
            </a:r>
            <a:r>
              <a:rPr lang="tr-TR" b="1" i="1" baseline="-25000" dirty="0" err="1"/>
              <a:t>n</a:t>
            </a:r>
            <a:r>
              <a:rPr lang="tr-TR" dirty="0"/>
              <a:t>)</a:t>
            </a:r>
          </a:p>
          <a:p>
            <a:r>
              <a:rPr lang="tr-TR" b="1" i="1" dirty="0"/>
              <a:t>n</a:t>
            </a:r>
            <a:r>
              <a:rPr lang="tr-TR" dirty="0"/>
              <a:t> = 16, değer için son olarak </a:t>
            </a:r>
            <a:r>
              <a:rPr lang="tr-TR" b="1" i="1" dirty="0"/>
              <a:t>L</a:t>
            </a:r>
            <a:r>
              <a:rPr lang="tr-TR" b="1" i="1" baseline="-25000" dirty="0"/>
              <a:t>16</a:t>
            </a:r>
            <a:r>
              <a:rPr lang="tr-TR" b="1" i="1" dirty="0"/>
              <a:t>R</a:t>
            </a:r>
            <a:r>
              <a:rPr lang="tr-TR" b="1" i="1" baseline="-25000" dirty="0"/>
              <a:t>16</a:t>
            </a:r>
            <a:r>
              <a:rPr lang="tr-TR" dirty="0"/>
              <a:t> değerini hesaplar. Her bir adımda, bir önceki 32 bitlik sağ bloğu alıp, şimdiki adımın sol bloğu olarak kullanıyoruz. Sağ blok için, bir önceki sol blok ile, </a:t>
            </a:r>
            <a:r>
              <a:rPr lang="tr-TR" b="1" i="1" dirty="0"/>
              <a:t>f</a:t>
            </a:r>
            <a:r>
              <a:rPr lang="tr-TR" dirty="0"/>
              <a:t>  den gelen sonuca XOR  işlemi uyguluyoruz.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Örnek:</a:t>
            </a:r>
            <a:r>
              <a:rPr lang="tr-TR" dirty="0"/>
              <a:t> n=1 için:</a:t>
            </a:r>
          </a:p>
          <a:p>
            <a:r>
              <a:rPr lang="tr-TR" b="1" i="1" dirty="0"/>
              <a:t>K</a:t>
            </a:r>
            <a:r>
              <a:rPr lang="tr-TR" b="1" i="1" baseline="-25000" dirty="0"/>
              <a:t>1</a:t>
            </a:r>
            <a:r>
              <a:rPr lang="tr-TR" dirty="0"/>
              <a:t> = 000110 110000 001011 101111 111111 000111 000001 110010</a:t>
            </a:r>
            <a:br>
              <a:rPr lang="tr-TR" dirty="0"/>
            </a:br>
            <a:r>
              <a:rPr lang="tr-TR" b="1" i="1" dirty="0"/>
              <a:t>L</a:t>
            </a:r>
            <a:r>
              <a:rPr lang="tr-TR" b="1" i="1" baseline="-25000" dirty="0"/>
              <a:t>1</a:t>
            </a:r>
            <a:r>
              <a:rPr lang="tr-TR" dirty="0"/>
              <a:t> = </a:t>
            </a:r>
            <a:r>
              <a:rPr lang="tr-TR" b="1" i="1" dirty="0"/>
              <a:t>R</a:t>
            </a:r>
            <a:r>
              <a:rPr lang="tr-TR" b="1" i="1" baseline="-25000" dirty="0"/>
              <a:t>0</a:t>
            </a:r>
            <a:r>
              <a:rPr lang="tr-TR" dirty="0"/>
              <a:t> = 1111 0000 1010 1010 1111 0000 1010 1010</a:t>
            </a:r>
            <a:br>
              <a:rPr lang="tr-TR" dirty="0"/>
            </a:br>
            <a:r>
              <a:rPr lang="tr-TR" b="1" i="1" dirty="0"/>
              <a:t>R</a:t>
            </a:r>
            <a:r>
              <a:rPr lang="tr-TR" b="1" i="1" baseline="-25000" dirty="0"/>
              <a:t>1</a:t>
            </a:r>
            <a:r>
              <a:rPr lang="tr-TR" dirty="0"/>
              <a:t> = </a:t>
            </a:r>
            <a:r>
              <a:rPr lang="tr-TR" b="1" i="1" dirty="0"/>
              <a:t>L</a:t>
            </a:r>
            <a:r>
              <a:rPr lang="tr-TR" b="1" i="1" baseline="-25000" dirty="0"/>
              <a:t>0</a:t>
            </a:r>
            <a:r>
              <a:rPr lang="tr-TR" dirty="0"/>
              <a:t> + </a:t>
            </a:r>
            <a:r>
              <a:rPr lang="tr-TR" b="1" i="1" dirty="0"/>
              <a:t>f</a:t>
            </a:r>
            <a:r>
              <a:rPr lang="tr-TR" dirty="0"/>
              <a:t>(</a:t>
            </a:r>
            <a:r>
              <a:rPr lang="tr-TR" b="1" i="1" dirty="0"/>
              <a:t>R</a:t>
            </a:r>
            <a:r>
              <a:rPr lang="tr-TR" b="1" i="1" baseline="-25000" dirty="0"/>
              <a:t>0</a:t>
            </a:r>
            <a:r>
              <a:rPr lang="tr-TR" dirty="0"/>
              <a:t>,</a:t>
            </a:r>
            <a:r>
              <a:rPr lang="tr-TR" b="1" i="1" dirty="0"/>
              <a:t>K</a:t>
            </a:r>
            <a:r>
              <a:rPr lang="tr-TR" b="1" i="1" baseline="-25000" dirty="0"/>
              <a:t>1</a:t>
            </a:r>
            <a:r>
              <a:rPr lang="tr-TR" dirty="0"/>
              <a:t>)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smtClean="0"/>
              <a:t>f</a:t>
            </a:r>
            <a:r>
              <a:rPr lang="tr-TR" dirty="0" smtClean="0"/>
              <a:t> değeri: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tr-TR" b="1" i="1" dirty="0"/>
              <a:t>f</a:t>
            </a:r>
            <a:r>
              <a:rPr lang="tr-TR" dirty="0"/>
              <a:t> değerini hesaplamak için  </a:t>
            </a:r>
            <a:r>
              <a:rPr lang="tr-TR" b="1" i="1" dirty="0" err="1"/>
              <a:t>R</a:t>
            </a:r>
            <a:r>
              <a:rPr lang="tr-TR" b="1" i="1" baseline="-25000" dirty="0" err="1"/>
              <a:t>n</a:t>
            </a:r>
            <a:r>
              <a:rPr lang="tr-TR" b="1" i="1" baseline="-25000" dirty="0"/>
              <a:t>-1 </a:t>
            </a:r>
            <a:r>
              <a:rPr lang="tr-TR" dirty="0"/>
              <a:t>bloğunu 32 bitten 48 bite çıkartıyoruz. Bunu yapmak için </a:t>
            </a:r>
            <a:r>
              <a:rPr lang="tr-TR" b="1" i="1" dirty="0" err="1"/>
              <a:t>R</a:t>
            </a:r>
            <a:r>
              <a:rPr lang="tr-TR" b="1" i="1" baseline="-25000" dirty="0" err="1"/>
              <a:t>n</a:t>
            </a:r>
            <a:r>
              <a:rPr lang="tr-TR" b="1" i="1" baseline="-25000" dirty="0"/>
              <a:t>-1</a:t>
            </a:r>
            <a:r>
              <a:rPr lang="tr-TR" dirty="0"/>
              <a:t> tablosundaki bitleri tekrarlayan seçme tablosu kullanılır. Bu seçme tablosunu kullanmayı </a:t>
            </a:r>
            <a:r>
              <a:rPr lang="tr-TR" b="1" dirty="0"/>
              <a:t>E</a:t>
            </a:r>
            <a:r>
              <a:rPr lang="tr-TR" dirty="0"/>
              <a:t> </a:t>
            </a:r>
            <a:r>
              <a:rPr lang="tr-TR" dirty="0" smtClean="0"/>
              <a:t>fonksiyon </a:t>
            </a:r>
            <a:r>
              <a:rPr lang="tr-TR" dirty="0"/>
              <a:t>olarak tanımlayalım. </a:t>
            </a:r>
            <a:r>
              <a:rPr lang="tr-TR" b="1" dirty="0"/>
              <a:t>E</a:t>
            </a:r>
            <a:r>
              <a:rPr lang="tr-TR" dirty="0"/>
              <a:t>(</a:t>
            </a:r>
            <a:r>
              <a:rPr lang="tr-TR" b="1" i="1" dirty="0" err="1"/>
              <a:t>R</a:t>
            </a:r>
            <a:r>
              <a:rPr lang="tr-TR" b="1" i="1" baseline="-25000" dirty="0" err="1"/>
              <a:t>n</a:t>
            </a:r>
            <a:r>
              <a:rPr lang="tr-TR" b="1" i="1" baseline="-25000" dirty="0"/>
              <a:t>-1</a:t>
            </a:r>
            <a:r>
              <a:rPr lang="tr-TR" dirty="0"/>
              <a:t>) 32 bitlik bir girdi alır ve 48 bitlik bir sonuç üretir.</a:t>
            </a:r>
          </a:p>
          <a:p>
            <a:r>
              <a:rPr lang="tr-TR" b="1" dirty="0"/>
              <a:t>E</a:t>
            </a:r>
            <a:r>
              <a:rPr lang="tr-TR" dirty="0"/>
              <a:t>‘</a:t>
            </a:r>
            <a:r>
              <a:rPr lang="tr-TR" dirty="0" err="1"/>
              <a:t>nin</a:t>
            </a:r>
            <a:r>
              <a:rPr lang="tr-TR" dirty="0"/>
              <a:t> </a:t>
            </a:r>
            <a:r>
              <a:rPr lang="tr-TR" dirty="0" err="1"/>
              <a:t>girden</a:t>
            </a:r>
            <a:r>
              <a:rPr lang="tr-TR" dirty="0"/>
              <a:t> elde edilen, 48 bitlik çıktı sonucu her birinde 6 bit olan 8 </a:t>
            </a:r>
            <a:r>
              <a:rPr lang="tr-TR" dirty="0" err="1"/>
              <a:t>li</a:t>
            </a:r>
            <a:r>
              <a:rPr lang="tr-TR" dirty="0"/>
              <a:t> bloklar halinde yazarsak şunu elde ederiz:</a:t>
            </a:r>
          </a:p>
          <a:p>
            <a:r>
              <a:rPr lang="tr-TR" dirty="0"/>
              <a:t>                    </a:t>
            </a:r>
            <a:r>
              <a:rPr lang="tr-TR" b="1" dirty="0"/>
              <a:t>E BIT-SELECTION TABLE</a:t>
            </a:r>
            <a:endParaRPr lang="tr-TR" dirty="0"/>
          </a:p>
          <a:p>
            <a:r>
              <a:rPr lang="tr-TR" dirty="0"/>
              <a:t> </a:t>
            </a:r>
          </a:p>
          <a:p>
            <a:r>
              <a:rPr lang="tr-TR" dirty="0"/>
              <a:t>                 32     1    2     3     4    5</a:t>
            </a:r>
          </a:p>
          <a:p>
            <a:r>
              <a:rPr lang="tr-TR" dirty="0"/>
              <a:t>                  4     5    6     7     8    9</a:t>
            </a:r>
          </a:p>
          <a:p>
            <a:r>
              <a:rPr lang="tr-TR" dirty="0"/>
              <a:t>                  8     9   10    11    12   13</a:t>
            </a:r>
          </a:p>
          <a:p>
            <a:r>
              <a:rPr lang="tr-TR" dirty="0"/>
              <a:t>                 12    13   14    15    16   17</a:t>
            </a:r>
          </a:p>
          <a:p>
            <a:r>
              <a:rPr lang="tr-TR" dirty="0"/>
              <a:t>                 16    17   18    19    20   21</a:t>
            </a:r>
          </a:p>
          <a:p>
            <a:r>
              <a:rPr lang="tr-TR" dirty="0"/>
              <a:t>                 20    21   22    23    24   25</a:t>
            </a:r>
          </a:p>
          <a:p>
            <a:r>
              <a:rPr lang="tr-TR" dirty="0"/>
              <a:t>                 24    25   26    27    28   29</a:t>
            </a:r>
          </a:p>
          <a:p>
            <a:r>
              <a:rPr lang="tr-TR" dirty="0"/>
              <a:t>                 28    29   30    31    32    1</a:t>
            </a:r>
          </a:p>
          <a:p>
            <a:r>
              <a:rPr lang="tr-TR" dirty="0"/>
              <a:t>Bu durumda </a:t>
            </a:r>
            <a:r>
              <a:rPr lang="tr-TR" b="1" dirty="0"/>
              <a:t>E</a:t>
            </a:r>
            <a:r>
              <a:rPr lang="tr-TR" dirty="0"/>
              <a:t>(</a:t>
            </a:r>
            <a:r>
              <a:rPr lang="tr-TR" b="1" i="1" dirty="0" err="1"/>
              <a:t>R</a:t>
            </a:r>
            <a:r>
              <a:rPr lang="tr-TR" b="1" i="1" baseline="-25000" dirty="0" err="1"/>
              <a:t>n</a:t>
            </a:r>
            <a:r>
              <a:rPr lang="tr-TR" b="1" i="1" baseline="-25000" dirty="0"/>
              <a:t>-1</a:t>
            </a:r>
            <a:r>
              <a:rPr lang="tr-TR" dirty="0"/>
              <a:t>) ‘</a:t>
            </a:r>
            <a:r>
              <a:rPr lang="tr-TR" dirty="0" err="1"/>
              <a:t>nin</a:t>
            </a:r>
            <a:r>
              <a:rPr lang="tr-TR" dirty="0"/>
              <a:t> ilk üç biti </a:t>
            </a:r>
            <a:r>
              <a:rPr lang="tr-TR" b="1" i="1" dirty="0" err="1"/>
              <a:t>R</a:t>
            </a:r>
            <a:r>
              <a:rPr lang="tr-TR" b="1" i="1" baseline="-25000" dirty="0" err="1"/>
              <a:t>n</a:t>
            </a:r>
            <a:r>
              <a:rPr lang="tr-TR" b="1" i="1" baseline="-25000" dirty="0"/>
              <a:t>-1</a:t>
            </a:r>
            <a:r>
              <a:rPr lang="tr-TR" dirty="0"/>
              <a:t> ‘</a:t>
            </a:r>
            <a:r>
              <a:rPr lang="tr-TR" dirty="0" err="1"/>
              <a:t>ın</a:t>
            </a:r>
            <a:r>
              <a:rPr lang="tr-TR" dirty="0"/>
              <a:t> 32, 1 ve 2. bitleri, </a:t>
            </a:r>
            <a:r>
              <a:rPr lang="tr-TR" b="1" dirty="0"/>
              <a:t>E</a:t>
            </a:r>
            <a:r>
              <a:rPr lang="tr-TR" dirty="0"/>
              <a:t>(</a:t>
            </a:r>
            <a:r>
              <a:rPr lang="tr-TR" b="1" i="1" dirty="0" err="1"/>
              <a:t>R</a:t>
            </a:r>
            <a:r>
              <a:rPr lang="tr-TR" b="1" i="1" baseline="-25000" dirty="0" err="1"/>
              <a:t>n</a:t>
            </a:r>
            <a:r>
              <a:rPr lang="tr-TR" b="1" i="1" baseline="-25000" dirty="0"/>
              <a:t>-1</a:t>
            </a:r>
            <a:r>
              <a:rPr lang="tr-TR" dirty="0"/>
              <a:t>) ‘</a:t>
            </a:r>
            <a:r>
              <a:rPr lang="tr-TR" dirty="0" err="1"/>
              <a:t>nin</a:t>
            </a:r>
            <a:r>
              <a:rPr lang="tr-TR" dirty="0"/>
              <a:t> son iki biti ise 32 ve 1. bitleri olur.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Örnek:</a:t>
            </a:r>
            <a:r>
              <a:rPr lang="tr-TR" dirty="0"/>
              <a:t> </a:t>
            </a:r>
            <a:r>
              <a:rPr lang="tr-TR" b="1" dirty="0"/>
              <a:t>E</a:t>
            </a:r>
            <a:r>
              <a:rPr lang="tr-TR" dirty="0"/>
              <a:t>(</a:t>
            </a:r>
            <a:r>
              <a:rPr lang="tr-TR" b="1" i="1" dirty="0"/>
              <a:t>R</a:t>
            </a:r>
            <a:r>
              <a:rPr lang="tr-TR" b="1" i="1" baseline="-25000" dirty="0"/>
              <a:t>0</a:t>
            </a:r>
            <a:r>
              <a:rPr lang="tr-TR" dirty="0"/>
              <a:t>) ve </a:t>
            </a:r>
            <a:r>
              <a:rPr lang="tr-TR" b="1" i="1" dirty="0"/>
              <a:t>R</a:t>
            </a:r>
            <a:r>
              <a:rPr lang="tr-TR" b="1" i="1" baseline="-25000" dirty="0"/>
              <a:t>0</a:t>
            </a:r>
            <a:r>
              <a:rPr lang="tr-TR" dirty="0"/>
              <a:t> ‘ı şu şekilde hesaplarız</a:t>
            </a:r>
          </a:p>
          <a:p>
            <a:r>
              <a:rPr lang="tr-TR" b="1" i="1" dirty="0"/>
              <a:t>R</a:t>
            </a:r>
            <a:r>
              <a:rPr lang="tr-TR" b="1" i="1" baseline="-25000" dirty="0"/>
              <a:t>0</a:t>
            </a:r>
            <a:r>
              <a:rPr lang="tr-TR" dirty="0"/>
              <a:t> = 1111 0000 1010 1010 1111 0000 1010 1010</a:t>
            </a:r>
            <a:br>
              <a:rPr lang="tr-TR" dirty="0"/>
            </a:br>
            <a:r>
              <a:rPr lang="tr-TR" b="1" dirty="0"/>
              <a:t>E</a:t>
            </a:r>
            <a:r>
              <a:rPr lang="tr-TR" dirty="0"/>
              <a:t>(</a:t>
            </a:r>
            <a:r>
              <a:rPr lang="tr-TR" b="1" i="1" dirty="0"/>
              <a:t>R</a:t>
            </a:r>
            <a:r>
              <a:rPr lang="tr-TR" b="1" i="1" baseline="-25000" dirty="0"/>
              <a:t>0</a:t>
            </a:r>
            <a:r>
              <a:rPr lang="tr-TR" dirty="0"/>
              <a:t>) = 011110 100001 010101 010101 011110 100001 010101 010101</a:t>
            </a:r>
          </a:p>
          <a:p>
            <a:r>
              <a:rPr lang="tr-TR" dirty="0" smtClean="0"/>
              <a:t> </a:t>
            </a:r>
            <a:r>
              <a:rPr lang="tr-TR" dirty="0"/>
              <a:t>her 4 bitlik bloklar 6 bite çıkartıldı.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619600"/>
          </a:xfrm>
        </p:spPr>
        <p:txBody>
          <a:bodyPr>
            <a:normAutofit fontScale="62500" lnSpcReduction="20000"/>
          </a:bodyPr>
          <a:lstStyle/>
          <a:p>
            <a:r>
              <a:rPr lang="tr-TR" dirty="0"/>
              <a:t>Dünyada en yaygın kullanılan şifreleme algoritmalarından birisidir. DES, IBM tarafından geliştirilmiştir. 1975 yılında “Federal </a:t>
            </a:r>
            <a:r>
              <a:rPr lang="tr-TR" dirty="0" err="1"/>
              <a:t>Register</a:t>
            </a:r>
            <a:r>
              <a:rPr lang="tr-TR" dirty="0"/>
              <a:t>” tarafından yayınlanmıştır. DES 64 bitlik veriyi 56 bitlik anahtar kullanarak şifreler </a:t>
            </a:r>
            <a:r>
              <a:rPr lang="tr-TR" dirty="0" smtClean="0"/>
              <a:t>. </a:t>
            </a:r>
            <a:r>
              <a:rPr lang="tr-TR" dirty="0"/>
              <a:t>Ayrıca klasik </a:t>
            </a:r>
            <a:r>
              <a:rPr lang="tr-TR" dirty="0" err="1"/>
              <a:t>Feistel</a:t>
            </a:r>
            <a:r>
              <a:rPr lang="tr-TR" dirty="0"/>
              <a:t> Ağı kullanılarak </a:t>
            </a:r>
            <a:r>
              <a:rPr lang="tr-TR" dirty="0" smtClean="0"/>
              <a:t> </a:t>
            </a:r>
            <a:r>
              <a:rPr lang="tr-TR" dirty="0"/>
              <a:t>temelde şifreleme işleminin </a:t>
            </a:r>
            <a:r>
              <a:rPr lang="tr-TR" dirty="0" err="1"/>
              <a:t>deşifreleme</a:t>
            </a:r>
            <a:r>
              <a:rPr lang="tr-TR" dirty="0"/>
              <a:t> işlemiyle aynı olması sağlanmıştır. Kullanılan teknikler yayılma ve karıştırmadır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Simetrik şifreleme prensibine dayandığı için, veri bloklarını şifrelemek ve </a:t>
            </a:r>
            <a:r>
              <a:rPr lang="tr-TR" dirty="0" err="1" smtClean="0"/>
              <a:t>deşifrelemek</a:t>
            </a:r>
            <a:r>
              <a:rPr lang="tr-TR" dirty="0" smtClean="0"/>
              <a:t> için aynı  anahtarları  kullanmaktadır.</a:t>
            </a:r>
          </a:p>
          <a:p>
            <a:r>
              <a:rPr lang="tr-TR" dirty="0" smtClean="0"/>
              <a:t>Yapısı itibariyle blok şifreleme (</a:t>
            </a:r>
            <a:r>
              <a:rPr lang="tr-TR" dirty="0" err="1" smtClean="0"/>
              <a:t>block</a:t>
            </a:r>
            <a:r>
              <a:rPr lang="tr-TR" dirty="0" smtClean="0"/>
              <a:t> </a:t>
            </a:r>
            <a:r>
              <a:rPr lang="tr-TR" dirty="0" err="1" smtClean="0"/>
              <a:t>cipher</a:t>
            </a:r>
            <a:r>
              <a:rPr lang="tr-TR" dirty="0" smtClean="0"/>
              <a:t>) örneğidir. </a:t>
            </a:r>
          </a:p>
          <a:p>
            <a:r>
              <a:rPr lang="tr-TR" dirty="0" smtClean="0"/>
              <a:t>Basitçe, şifrelenecek olan açık metni bloklara bölerek, her bloğu birbirinden bağımsız olarak şifreler ve şifrelenmiş metni açmak için de aynı işlemi bloklar üzerinde yapar. </a:t>
            </a:r>
          </a:p>
          <a:p>
            <a:r>
              <a:rPr lang="tr-TR" dirty="0" smtClean="0"/>
              <a:t>Blokların uzunluğu 64 bittir.</a:t>
            </a:r>
          </a:p>
          <a:p>
            <a:r>
              <a:rPr lang="tr-TR" dirty="0"/>
              <a:t>DES 56 bitlik anahtarlar kullanarak, 64 bitlik verileri şifreler. </a:t>
            </a:r>
            <a:r>
              <a:rPr lang="tr-TR" dirty="0" smtClean="0"/>
              <a:t>Anahtarlar </a:t>
            </a:r>
            <a:r>
              <a:rPr lang="tr-TR" dirty="0"/>
              <a:t>64 bit olarak saklanmasına rağmen, anahtar içindeki her 8 bitlik değer kullanılmaz (</a:t>
            </a:r>
            <a:r>
              <a:rPr lang="tr-TR" dirty="0" smtClean="0"/>
              <a:t>örneğin </a:t>
            </a:r>
            <a:r>
              <a:rPr lang="tr-TR" dirty="0"/>
              <a:t>8, 16, 24, 32, 40, 48, 56, ve 64. bitler). </a:t>
            </a:r>
            <a:endParaRPr lang="tr-TR" dirty="0" smtClean="0"/>
          </a:p>
          <a:p>
            <a:endParaRPr lang="tr-T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tr-T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1 Başlık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Algoritması ile Şifreleme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Daha sonra</a:t>
            </a:r>
            <a:r>
              <a:rPr lang="tr-TR" b="1" i="1" dirty="0"/>
              <a:t>  f</a:t>
            </a:r>
            <a:r>
              <a:rPr lang="tr-TR" dirty="0"/>
              <a:t>  </a:t>
            </a:r>
            <a:r>
              <a:rPr lang="tr-TR" dirty="0" err="1"/>
              <a:t>fonskiyonu</a:t>
            </a:r>
            <a:r>
              <a:rPr lang="tr-TR" dirty="0"/>
              <a:t> içinde, </a:t>
            </a:r>
            <a:r>
              <a:rPr lang="tr-TR" b="1" dirty="0"/>
              <a:t>E</a:t>
            </a:r>
            <a:r>
              <a:rPr lang="tr-TR" dirty="0"/>
              <a:t>(</a:t>
            </a:r>
            <a:r>
              <a:rPr lang="tr-TR" b="1" i="1" dirty="0" err="1"/>
              <a:t>R</a:t>
            </a:r>
            <a:r>
              <a:rPr lang="tr-TR" b="1" i="1" baseline="-25000" dirty="0" err="1"/>
              <a:t>n</a:t>
            </a:r>
            <a:r>
              <a:rPr lang="tr-TR" b="1" i="1" baseline="-25000" dirty="0"/>
              <a:t>-1</a:t>
            </a:r>
            <a:r>
              <a:rPr lang="tr-TR" dirty="0"/>
              <a:t>)  çıktısını </a:t>
            </a:r>
            <a:r>
              <a:rPr lang="tr-TR" b="1" i="1" dirty="0" err="1"/>
              <a:t>K</a:t>
            </a:r>
            <a:r>
              <a:rPr lang="tr-TR" b="1" i="1" baseline="-25000" dirty="0" err="1"/>
              <a:t>n</a:t>
            </a:r>
            <a:r>
              <a:rPr lang="tr-TR" dirty="0"/>
              <a:t> ile XOR işlemine sokuyoruz</a:t>
            </a:r>
            <a:r>
              <a:rPr lang="tr-TR" b="1" i="1" dirty="0"/>
              <a:t>:</a:t>
            </a:r>
            <a:endParaRPr lang="tr-TR" dirty="0"/>
          </a:p>
          <a:p>
            <a:r>
              <a:rPr lang="tr-TR" b="1" i="1" dirty="0" err="1"/>
              <a:t>K</a:t>
            </a:r>
            <a:r>
              <a:rPr lang="tr-TR" b="1" i="1" baseline="-25000" dirty="0" err="1"/>
              <a:t>n</a:t>
            </a:r>
            <a:r>
              <a:rPr lang="tr-TR" dirty="0"/>
              <a:t> + </a:t>
            </a:r>
            <a:r>
              <a:rPr lang="tr-TR" b="1" dirty="0"/>
              <a:t>E</a:t>
            </a:r>
            <a:r>
              <a:rPr lang="tr-TR" dirty="0"/>
              <a:t>(</a:t>
            </a:r>
            <a:r>
              <a:rPr lang="tr-TR" b="1" i="1" dirty="0" err="1"/>
              <a:t>R</a:t>
            </a:r>
            <a:r>
              <a:rPr lang="tr-TR" b="1" i="1" baseline="-25000" dirty="0" err="1"/>
              <a:t>n</a:t>
            </a:r>
            <a:r>
              <a:rPr lang="tr-TR" b="1" i="1" baseline="-25000" dirty="0"/>
              <a:t>-1</a:t>
            </a:r>
            <a:r>
              <a:rPr lang="tr-TR" dirty="0"/>
              <a:t>).</a:t>
            </a:r>
          </a:p>
          <a:p>
            <a:r>
              <a:rPr lang="tr-TR" b="1" dirty="0"/>
              <a:t>Örnek:</a:t>
            </a:r>
            <a:r>
              <a:rPr lang="tr-TR" dirty="0"/>
              <a:t> </a:t>
            </a:r>
            <a:r>
              <a:rPr lang="tr-TR" b="1" i="1" dirty="0"/>
              <a:t>K</a:t>
            </a:r>
            <a:r>
              <a:rPr lang="tr-TR" b="1" i="1" baseline="-25000" dirty="0"/>
              <a:t>1</a:t>
            </a:r>
            <a:r>
              <a:rPr lang="tr-TR" dirty="0"/>
              <a:t> , </a:t>
            </a:r>
            <a:r>
              <a:rPr lang="tr-TR" b="1" dirty="0"/>
              <a:t>E</a:t>
            </a:r>
            <a:r>
              <a:rPr lang="tr-TR" dirty="0"/>
              <a:t>(</a:t>
            </a:r>
            <a:r>
              <a:rPr lang="tr-TR" b="1" i="1" dirty="0"/>
              <a:t>R</a:t>
            </a:r>
            <a:r>
              <a:rPr lang="tr-TR" b="1" i="1" baseline="-25000" dirty="0"/>
              <a:t>0</a:t>
            </a:r>
            <a:r>
              <a:rPr lang="tr-TR" dirty="0"/>
              <a:t>) için:</a:t>
            </a:r>
          </a:p>
          <a:p>
            <a:r>
              <a:rPr lang="tr-TR" b="1" i="1" dirty="0"/>
              <a:t>K</a:t>
            </a:r>
            <a:r>
              <a:rPr lang="tr-TR" b="1" i="1" baseline="-25000" dirty="0"/>
              <a:t>1</a:t>
            </a:r>
            <a:r>
              <a:rPr lang="tr-TR" dirty="0"/>
              <a:t> = 000110 110000 001011 101111 111111 000111 000001 110010</a:t>
            </a:r>
            <a:br>
              <a:rPr lang="tr-TR" dirty="0"/>
            </a:br>
            <a:r>
              <a:rPr lang="tr-TR" b="1" dirty="0"/>
              <a:t>E</a:t>
            </a:r>
            <a:r>
              <a:rPr lang="tr-TR" dirty="0"/>
              <a:t>(</a:t>
            </a:r>
            <a:r>
              <a:rPr lang="tr-TR" b="1" i="1" dirty="0"/>
              <a:t>R</a:t>
            </a:r>
            <a:r>
              <a:rPr lang="tr-TR" b="1" i="1" baseline="-25000" dirty="0"/>
              <a:t>0</a:t>
            </a:r>
            <a:r>
              <a:rPr lang="tr-TR" dirty="0"/>
              <a:t>) = 011110 100001 010101 010101 011110 100001 010101 010101</a:t>
            </a:r>
            <a:br>
              <a:rPr lang="tr-TR" dirty="0"/>
            </a:br>
            <a:r>
              <a:rPr lang="tr-TR" b="1" i="1" dirty="0"/>
              <a:t>K</a:t>
            </a:r>
            <a:r>
              <a:rPr lang="tr-TR" b="1" i="1" baseline="-25000" dirty="0"/>
              <a:t>1</a:t>
            </a:r>
            <a:r>
              <a:rPr lang="tr-TR" dirty="0"/>
              <a:t>+</a:t>
            </a:r>
            <a:r>
              <a:rPr lang="tr-TR" b="1" dirty="0"/>
              <a:t>E</a:t>
            </a:r>
            <a:r>
              <a:rPr lang="tr-TR" dirty="0"/>
              <a:t>(</a:t>
            </a:r>
            <a:r>
              <a:rPr lang="tr-TR" b="1" i="1" dirty="0"/>
              <a:t>R</a:t>
            </a:r>
            <a:r>
              <a:rPr lang="tr-TR" b="1" i="1" baseline="-25000" dirty="0"/>
              <a:t>0</a:t>
            </a:r>
            <a:r>
              <a:rPr lang="tr-TR" dirty="0"/>
              <a:t>) = 011000 010001 011110 111010 100001 100110 010100 100111.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. Buraya kadar </a:t>
            </a:r>
            <a:r>
              <a:rPr lang="tr-TR" b="1" i="1" dirty="0" err="1"/>
              <a:t>R</a:t>
            </a:r>
            <a:r>
              <a:rPr lang="tr-TR" b="1" i="1" baseline="-25000" dirty="0" err="1"/>
              <a:t>n</a:t>
            </a:r>
            <a:r>
              <a:rPr lang="tr-TR" b="1" i="1" baseline="-25000" dirty="0"/>
              <a:t>-1</a:t>
            </a:r>
            <a:r>
              <a:rPr lang="tr-TR" b="1" i="1" dirty="0"/>
              <a:t> </a:t>
            </a:r>
            <a:r>
              <a:rPr lang="tr-TR" dirty="0"/>
              <a:t>değerini , seçme tablosu kullanarak 32 bitten 48 bite çıkardık ve çıkan sonucu </a:t>
            </a:r>
            <a:r>
              <a:rPr lang="tr-TR" b="1" i="1" dirty="0" err="1"/>
              <a:t>K</a:t>
            </a:r>
            <a:r>
              <a:rPr lang="tr-TR" b="1" i="1" baseline="-25000" dirty="0" err="1"/>
              <a:t>n</a:t>
            </a:r>
            <a:r>
              <a:rPr lang="tr-TR" b="1" i="1" dirty="0"/>
              <a:t>  </a:t>
            </a:r>
            <a:r>
              <a:rPr lang="tr-TR" dirty="0"/>
              <a:t>ile </a:t>
            </a:r>
            <a:r>
              <a:rPr lang="tr-TR" dirty="0" err="1"/>
              <a:t>XORladık</a:t>
            </a:r>
            <a:r>
              <a:rPr lang="tr-TR" dirty="0"/>
              <a:t>. Sonuç olarak 48 bitlik veya 8 tane 6 bitlik grubumuz var. Şimdi her 6 bitlik grup için ilginç bir şey yapacağız: onları </a:t>
            </a:r>
            <a:r>
              <a:rPr lang="tr-TR" b="1" i="1" dirty="0"/>
              <a:t>“S </a:t>
            </a:r>
            <a:r>
              <a:rPr lang="tr-TR" b="1" i="1" dirty="0" err="1"/>
              <a:t>boxes</a:t>
            </a:r>
            <a:r>
              <a:rPr lang="tr-TR" b="1" i="1" dirty="0"/>
              <a:t>“  </a:t>
            </a:r>
            <a:r>
              <a:rPr lang="tr-TR" dirty="0"/>
              <a:t>denilen tablolar içinde adres olarak kullanacağız. Her 6 bitlik grup bize farklı </a:t>
            </a:r>
            <a:r>
              <a:rPr lang="tr-TR" b="1" dirty="0"/>
              <a:t>S </a:t>
            </a:r>
            <a:r>
              <a:rPr lang="tr-TR" dirty="0" err="1"/>
              <a:t>box</a:t>
            </a:r>
            <a:r>
              <a:rPr lang="tr-TR" dirty="0"/>
              <a:t> </a:t>
            </a:r>
            <a:r>
              <a:rPr lang="tr-TR" dirty="0" err="1"/>
              <a:t>larda</a:t>
            </a:r>
            <a:r>
              <a:rPr lang="tr-TR" dirty="0"/>
              <a:t>,bir adres verecek. Bu adreste 4 bitlik bir sayı olacak. Bu 4 bitlik sayı </a:t>
            </a:r>
            <a:r>
              <a:rPr lang="tr-TR" dirty="0" err="1"/>
              <a:t>orjinal</a:t>
            </a:r>
            <a:r>
              <a:rPr lang="tr-TR" dirty="0"/>
              <a:t> 6 bitlik sayının yerine geçecek. Sonuç olarak 8 tane 6 bitlik sayı gurubu yerine toplamda 32 bit olan 8 tane 4 bitlik (4-bitlik çıktı üreten </a:t>
            </a:r>
            <a:r>
              <a:rPr lang="tr-TR" b="1" dirty="0"/>
              <a:t>S </a:t>
            </a:r>
            <a:r>
              <a:rPr lang="tr-TR" dirty="0" err="1"/>
              <a:t>boxeslardan</a:t>
            </a:r>
            <a:r>
              <a:rPr lang="tr-TR" dirty="0"/>
              <a:t> elde edilen) sayı gurubu elde edeceğiz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tr-TR" dirty="0"/>
              <a:t>48 bitlik önceki değerden elde ettiğimiz değeri şu formda yazarsak:</a:t>
            </a:r>
          </a:p>
          <a:p>
            <a:r>
              <a:rPr lang="tr-TR" b="1" i="1" dirty="0" err="1"/>
              <a:t>K</a:t>
            </a:r>
            <a:r>
              <a:rPr lang="tr-TR" b="1" i="1" baseline="-25000" dirty="0" err="1"/>
              <a:t>n</a:t>
            </a:r>
            <a:r>
              <a:rPr lang="tr-TR" dirty="0"/>
              <a:t> + </a:t>
            </a:r>
            <a:r>
              <a:rPr lang="tr-TR" b="1" dirty="0"/>
              <a:t>E</a:t>
            </a:r>
            <a:r>
              <a:rPr lang="tr-TR" dirty="0"/>
              <a:t>(</a:t>
            </a:r>
            <a:r>
              <a:rPr lang="tr-TR" b="1" i="1" dirty="0" err="1"/>
              <a:t>R</a:t>
            </a:r>
            <a:r>
              <a:rPr lang="tr-TR" b="1" i="1" baseline="-25000" dirty="0" err="1"/>
              <a:t>n</a:t>
            </a:r>
            <a:r>
              <a:rPr lang="tr-TR" b="1" i="1" baseline="-25000" dirty="0"/>
              <a:t>-1</a:t>
            </a:r>
            <a:r>
              <a:rPr lang="tr-TR" dirty="0"/>
              <a:t>) =</a:t>
            </a:r>
            <a:r>
              <a:rPr lang="tr-TR" b="1" i="1" dirty="0"/>
              <a:t>B</a:t>
            </a:r>
            <a:r>
              <a:rPr lang="tr-TR" b="1" i="1" baseline="-25000" dirty="0"/>
              <a:t>1</a:t>
            </a:r>
            <a:r>
              <a:rPr lang="tr-TR" b="1" i="1" dirty="0"/>
              <a:t>B</a:t>
            </a:r>
            <a:r>
              <a:rPr lang="tr-TR" b="1" i="1" baseline="-25000" dirty="0"/>
              <a:t>2</a:t>
            </a:r>
            <a:r>
              <a:rPr lang="tr-TR" b="1" i="1" dirty="0"/>
              <a:t>B</a:t>
            </a:r>
            <a:r>
              <a:rPr lang="tr-TR" b="1" i="1" baseline="-25000" dirty="0"/>
              <a:t>3</a:t>
            </a:r>
            <a:r>
              <a:rPr lang="tr-TR" b="1" i="1" dirty="0"/>
              <a:t>B</a:t>
            </a:r>
            <a:r>
              <a:rPr lang="tr-TR" b="1" i="1" baseline="-25000" dirty="0"/>
              <a:t>4</a:t>
            </a:r>
            <a:r>
              <a:rPr lang="tr-TR" b="1" i="1" dirty="0"/>
              <a:t>B</a:t>
            </a:r>
            <a:r>
              <a:rPr lang="tr-TR" b="1" i="1" baseline="-25000" dirty="0"/>
              <a:t>5</a:t>
            </a:r>
            <a:r>
              <a:rPr lang="tr-TR" b="1" i="1" dirty="0"/>
              <a:t>B</a:t>
            </a:r>
            <a:r>
              <a:rPr lang="tr-TR" b="1" i="1" baseline="-25000" dirty="0"/>
              <a:t>6</a:t>
            </a:r>
            <a:r>
              <a:rPr lang="tr-TR" b="1" i="1" dirty="0"/>
              <a:t>B</a:t>
            </a:r>
            <a:r>
              <a:rPr lang="tr-TR" b="1" i="1" baseline="-25000" dirty="0"/>
              <a:t>7</a:t>
            </a:r>
            <a:r>
              <a:rPr lang="tr-TR" b="1" i="1" dirty="0"/>
              <a:t>B</a:t>
            </a:r>
            <a:r>
              <a:rPr lang="tr-TR" b="1" i="1" baseline="-25000" dirty="0"/>
              <a:t>8</a:t>
            </a:r>
            <a:r>
              <a:rPr lang="tr-TR" dirty="0"/>
              <a:t>,</a:t>
            </a:r>
          </a:p>
          <a:p>
            <a:r>
              <a:rPr lang="tr-TR" b="1" i="1" dirty="0" err="1"/>
              <a:t>B</a:t>
            </a:r>
            <a:r>
              <a:rPr lang="tr-TR" b="1" i="1" baseline="-25000" dirty="0" err="1"/>
              <a:t>i</a:t>
            </a:r>
            <a:r>
              <a:rPr lang="tr-TR" b="1" i="1" dirty="0"/>
              <a:t> </a:t>
            </a:r>
            <a:r>
              <a:rPr lang="tr-TR" dirty="0"/>
              <a:t>6 bitlik grupları temsil ediyor. Şimdi </a:t>
            </a:r>
          </a:p>
          <a:p>
            <a:r>
              <a:rPr lang="tr-TR" b="1" i="1" dirty="0"/>
              <a:t>S</a:t>
            </a:r>
            <a:r>
              <a:rPr lang="tr-TR" b="1" i="1" baseline="-25000" dirty="0"/>
              <a:t>1</a:t>
            </a:r>
            <a:r>
              <a:rPr lang="tr-TR" b="1" i="1" dirty="0"/>
              <a:t>(B</a:t>
            </a:r>
            <a:r>
              <a:rPr lang="tr-TR" b="1" i="1" baseline="-25000" dirty="0"/>
              <a:t>1</a:t>
            </a:r>
            <a:r>
              <a:rPr lang="tr-TR" b="1" i="1" dirty="0"/>
              <a:t>)S</a:t>
            </a:r>
            <a:r>
              <a:rPr lang="tr-TR" b="1" i="1" baseline="-25000" dirty="0"/>
              <a:t>2</a:t>
            </a:r>
            <a:r>
              <a:rPr lang="tr-TR" b="1" i="1" dirty="0"/>
              <a:t>(B</a:t>
            </a:r>
            <a:r>
              <a:rPr lang="tr-TR" b="1" i="1" baseline="-25000" dirty="0"/>
              <a:t>2</a:t>
            </a:r>
            <a:r>
              <a:rPr lang="tr-TR" b="1" i="1" dirty="0"/>
              <a:t>)S</a:t>
            </a:r>
            <a:r>
              <a:rPr lang="tr-TR" b="1" i="1" baseline="-25000" dirty="0"/>
              <a:t>3</a:t>
            </a:r>
            <a:r>
              <a:rPr lang="tr-TR" b="1" i="1" dirty="0"/>
              <a:t>(B</a:t>
            </a:r>
            <a:r>
              <a:rPr lang="tr-TR" b="1" i="1" baseline="-25000" dirty="0"/>
              <a:t>3</a:t>
            </a:r>
            <a:r>
              <a:rPr lang="tr-TR" b="1" i="1" dirty="0"/>
              <a:t>)S</a:t>
            </a:r>
            <a:r>
              <a:rPr lang="tr-TR" b="1" i="1" baseline="-25000" dirty="0"/>
              <a:t>4</a:t>
            </a:r>
            <a:r>
              <a:rPr lang="tr-TR" b="1" i="1" dirty="0"/>
              <a:t>(B</a:t>
            </a:r>
            <a:r>
              <a:rPr lang="tr-TR" b="1" i="1" baseline="-25000" dirty="0"/>
              <a:t>4</a:t>
            </a:r>
            <a:r>
              <a:rPr lang="tr-TR" b="1" i="1" dirty="0"/>
              <a:t>)S</a:t>
            </a:r>
            <a:r>
              <a:rPr lang="tr-TR" b="1" i="1" baseline="-25000" dirty="0"/>
              <a:t>5</a:t>
            </a:r>
            <a:r>
              <a:rPr lang="tr-TR" b="1" i="1" dirty="0"/>
              <a:t>(B</a:t>
            </a:r>
            <a:r>
              <a:rPr lang="tr-TR" b="1" i="1" baseline="-25000" dirty="0"/>
              <a:t>5</a:t>
            </a:r>
            <a:r>
              <a:rPr lang="tr-TR" b="1" i="1" dirty="0"/>
              <a:t>)S</a:t>
            </a:r>
            <a:r>
              <a:rPr lang="tr-TR" b="1" i="1" baseline="-25000" dirty="0"/>
              <a:t>6</a:t>
            </a:r>
            <a:r>
              <a:rPr lang="tr-TR" b="1" i="1" dirty="0"/>
              <a:t>(B</a:t>
            </a:r>
            <a:r>
              <a:rPr lang="tr-TR" b="1" i="1" baseline="-25000" dirty="0"/>
              <a:t>6</a:t>
            </a:r>
            <a:r>
              <a:rPr lang="tr-TR" b="1" i="1" dirty="0"/>
              <a:t>)S</a:t>
            </a:r>
            <a:r>
              <a:rPr lang="tr-TR" b="1" i="1" baseline="-25000" dirty="0"/>
              <a:t>7</a:t>
            </a:r>
            <a:r>
              <a:rPr lang="tr-TR" b="1" i="1" dirty="0"/>
              <a:t>(B</a:t>
            </a:r>
            <a:r>
              <a:rPr lang="tr-TR" b="1" i="1" baseline="-25000" dirty="0"/>
              <a:t>7</a:t>
            </a:r>
            <a:r>
              <a:rPr lang="tr-TR" b="1" i="1" dirty="0"/>
              <a:t>)S</a:t>
            </a:r>
            <a:r>
              <a:rPr lang="tr-TR" b="1" i="1" baseline="-25000" dirty="0"/>
              <a:t>8</a:t>
            </a:r>
            <a:r>
              <a:rPr lang="tr-TR" b="1" i="1" dirty="0"/>
              <a:t>(B</a:t>
            </a:r>
            <a:r>
              <a:rPr lang="tr-TR" b="1" i="1" baseline="-25000" dirty="0"/>
              <a:t>8</a:t>
            </a:r>
            <a:r>
              <a:rPr lang="tr-TR" b="1" i="1" dirty="0"/>
              <a:t>)</a:t>
            </a:r>
            <a:endParaRPr lang="tr-TR" dirty="0"/>
          </a:p>
          <a:p>
            <a:r>
              <a:rPr lang="tr-TR" b="1" i="1" dirty="0"/>
              <a:t>S</a:t>
            </a:r>
            <a:r>
              <a:rPr lang="tr-TR" b="1" i="1" baseline="-25000" dirty="0"/>
              <a:t>i</a:t>
            </a:r>
            <a:r>
              <a:rPr lang="tr-TR" b="1" i="1" dirty="0"/>
              <a:t>(</a:t>
            </a:r>
            <a:r>
              <a:rPr lang="tr-TR" b="1" i="1" dirty="0" err="1"/>
              <a:t>B</a:t>
            </a:r>
            <a:r>
              <a:rPr lang="tr-TR" b="1" i="1" baseline="-25000" dirty="0" err="1"/>
              <a:t>i</a:t>
            </a:r>
            <a:r>
              <a:rPr lang="tr-TR" b="1" i="1" dirty="0"/>
              <a:t>) i</a:t>
            </a:r>
            <a:r>
              <a:rPr lang="tr-TR" dirty="0"/>
              <a:t> sırasındaki </a:t>
            </a:r>
            <a:r>
              <a:rPr lang="tr-TR" b="1" dirty="0"/>
              <a:t>S </a:t>
            </a:r>
            <a:r>
              <a:rPr lang="tr-TR" dirty="0" err="1"/>
              <a:t>box’ın</a:t>
            </a:r>
            <a:r>
              <a:rPr lang="tr-TR" dirty="0"/>
              <a:t> çıktısı anlamına gelir. </a:t>
            </a:r>
          </a:p>
          <a:p>
            <a:r>
              <a:rPr lang="tr-TR" dirty="0"/>
              <a:t>Her  </a:t>
            </a:r>
            <a:r>
              <a:rPr lang="tr-TR" b="1" i="1" dirty="0"/>
              <a:t>S1, S2,…, S8</a:t>
            </a:r>
            <a:r>
              <a:rPr lang="tr-TR" dirty="0"/>
              <a:t> fonksiyonu, 6-bitlik girdi verip, 4 bitlik çıktı üretir. </a:t>
            </a:r>
            <a:r>
              <a:rPr lang="tr-TR" b="1" i="1" dirty="0"/>
              <a:t>S</a:t>
            </a:r>
            <a:r>
              <a:rPr lang="tr-TR" b="1" i="1" baseline="-25000" dirty="0"/>
              <a:t>1</a:t>
            </a:r>
            <a:r>
              <a:rPr lang="tr-TR" dirty="0"/>
              <a:t> ‘e karar vermek için gerekli tablo aşağıda açıklanmıştır.</a:t>
            </a:r>
          </a:p>
          <a:p>
            <a:r>
              <a:rPr lang="tr-TR" dirty="0"/>
              <a:t>                             S1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                       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Number</a:t>
            </a:r>
            <a:endParaRPr lang="tr-TR" dirty="0"/>
          </a:p>
          <a:p>
            <a:r>
              <a:rPr lang="tr-TR" dirty="0" err="1"/>
              <a:t>Row</a:t>
            </a:r>
            <a:endParaRPr lang="tr-TR" dirty="0"/>
          </a:p>
          <a:p>
            <a:r>
              <a:rPr lang="tr-TR" dirty="0"/>
              <a:t>No.    0  1   2  3   4  5   6  7   8  9  10 11  12 13  14 15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  </a:t>
            </a:r>
            <a:r>
              <a:rPr lang="tr-TR" dirty="0" smtClean="0"/>
              <a:t>0     </a:t>
            </a:r>
            <a:r>
              <a:rPr lang="tr-TR" dirty="0"/>
              <a:t>14  4  13  1   2 15  11  8   3 10   6 12   5  9   0  7</a:t>
            </a:r>
          </a:p>
          <a:p>
            <a:r>
              <a:rPr lang="tr-TR" dirty="0"/>
              <a:t>  1  </a:t>
            </a:r>
            <a:r>
              <a:rPr lang="tr-TR" dirty="0" smtClean="0"/>
              <a:t>    </a:t>
            </a:r>
            <a:r>
              <a:rPr lang="tr-TR" dirty="0"/>
              <a:t>0 15   7  4  14  2  13  1  10  6  12 11   9  5   3  8</a:t>
            </a:r>
          </a:p>
          <a:p>
            <a:r>
              <a:rPr lang="tr-TR" dirty="0"/>
              <a:t>  2    </a:t>
            </a:r>
            <a:r>
              <a:rPr lang="tr-TR" dirty="0" smtClean="0"/>
              <a:t>  4  </a:t>
            </a:r>
            <a:r>
              <a:rPr lang="tr-TR" dirty="0"/>
              <a:t>1  14  8  13  6   2 11  15 12   9  7   3 10   5  0</a:t>
            </a:r>
          </a:p>
          <a:p>
            <a:r>
              <a:rPr lang="tr-TR" dirty="0"/>
              <a:t>  3   </a:t>
            </a:r>
            <a:r>
              <a:rPr lang="tr-TR" dirty="0" smtClean="0"/>
              <a:t>  15 </a:t>
            </a:r>
            <a:r>
              <a:rPr lang="tr-TR" dirty="0"/>
              <a:t>12   8  2   4  9   1  7   5 11   3 14  10  0   6 13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Eğer </a:t>
            </a:r>
            <a:r>
              <a:rPr lang="tr-TR" b="1" i="1" dirty="0"/>
              <a:t>S</a:t>
            </a:r>
            <a:r>
              <a:rPr lang="tr-TR" b="1" i="1" baseline="-25000" dirty="0"/>
              <a:t>1</a:t>
            </a:r>
            <a:r>
              <a:rPr lang="tr-TR" dirty="0"/>
              <a:t> bu tabloda tanımlı fonksiyon ve </a:t>
            </a:r>
            <a:r>
              <a:rPr lang="tr-TR" b="1" i="1" dirty="0"/>
              <a:t>B  </a:t>
            </a:r>
            <a:r>
              <a:rPr lang="tr-TR" dirty="0"/>
              <a:t>6 bitlik bir blok ise,  </a:t>
            </a:r>
            <a:r>
              <a:rPr lang="tr-TR" b="1" i="1" dirty="0"/>
              <a:t>S</a:t>
            </a:r>
            <a:r>
              <a:rPr lang="tr-TR" b="1" i="1" baseline="-25000" dirty="0"/>
              <a:t>1</a:t>
            </a:r>
            <a:r>
              <a:rPr lang="tr-TR" b="1" i="1" dirty="0"/>
              <a:t>(B)</a:t>
            </a:r>
            <a:r>
              <a:rPr lang="tr-TR" dirty="0"/>
              <a:t> şu şekilde hesaplanır: </a:t>
            </a:r>
            <a:r>
              <a:rPr lang="tr-TR" b="1" i="1" dirty="0"/>
              <a:t>B</a:t>
            </a:r>
            <a:r>
              <a:rPr lang="tr-TR" dirty="0"/>
              <a:t>‘</a:t>
            </a:r>
            <a:r>
              <a:rPr lang="tr-TR" dirty="0" err="1"/>
              <a:t>nin</a:t>
            </a:r>
            <a:r>
              <a:rPr lang="tr-TR" dirty="0"/>
              <a:t> ilk ve son biti, 0-3 (veya ikilik tabanda 00 – 11 ) arasında iki bitlik bir sayı ifade edecek şekilde yazılır. Bu sayıya </a:t>
            </a:r>
            <a:r>
              <a:rPr lang="tr-TR" b="1" i="1" dirty="0"/>
              <a:t>i  </a:t>
            </a:r>
            <a:r>
              <a:rPr lang="tr-TR" dirty="0"/>
              <a:t>diyelim. </a:t>
            </a:r>
            <a:r>
              <a:rPr lang="tr-TR" b="1" i="1" dirty="0"/>
              <a:t>B</a:t>
            </a:r>
            <a:r>
              <a:rPr lang="tr-TR" dirty="0"/>
              <a:t>‘</a:t>
            </a:r>
            <a:r>
              <a:rPr lang="tr-TR" dirty="0" err="1"/>
              <a:t>nin</a:t>
            </a:r>
            <a:r>
              <a:rPr lang="tr-TR" dirty="0"/>
              <a:t> ortasındaki 4 bit, 0-15 (veya ikilik düzlemde 0000 -1111) arasında bir sayıyı ifade edecek şekilde yazılır. Buna  </a:t>
            </a:r>
            <a:r>
              <a:rPr lang="tr-TR" b="1" i="1" dirty="0"/>
              <a:t>j</a:t>
            </a:r>
            <a:r>
              <a:rPr lang="tr-TR" dirty="0"/>
              <a:t> diyelim. </a:t>
            </a:r>
            <a:r>
              <a:rPr lang="tr-TR" dirty="0" err="1"/>
              <a:t>talobadaki</a:t>
            </a:r>
            <a:r>
              <a:rPr lang="tr-TR" dirty="0"/>
              <a:t> </a:t>
            </a:r>
            <a:r>
              <a:rPr lang="tr-TR" b="1" i="1" dirty="0"/>
              <a:t>i</a:t>
            </a:r>
            <a:r>
              <a:rPr lang="tr-TR" dirty="0"/>
              <a:t> ‘</a:t>
            </a:r>
            <a:r>
              <a:rPr lang="tr-TR" dirty="0" err="1"/>
              <a:t>nci</a:t>
            </a:r>
            <a:r>
              <a:rPr lang="tr-TR" dirty="0"/>
              <a:t> satıra ve </a:t>
            </a:r>
            <a:r>
              <a:rPr lang="tr-TR" b="1" i="1" dirty="0"/>
              <a:t>j</a:t>
            </a:r>
            <a:r>
              <a:rPr lang="tr-TR" dirty="0"/>
              <a:t> ‘</a:t>
            </a:r>
            <a:r>
              <a:rPr lang="tr-TR" dirty="0" err="1"/>
              <a:t>nci</a:t>
            </a:r>
            <a:r>
              <a:rPr lang="tr-TR" dirty="0"/>
              <a:t> sütuna bakalım. Bu sayı 0-15 arasında (veya ikilik düzlemde 0000 -1111) arasında ve 4 bitlik bir bloğu temsil eder. Bu blok</a:t>
            </a:r>
            <a:r>
              <a:rPr lang="tr-TR" b="1" i="1" dirty="0"/>
              <a:t> S</a:t>
            </a:r>
            <a:r>
              <a:rPr lang="tr-TR" b="1" i="1" baseline="-25000" dirty="0"/>
              <a:t>1</a:t>
            </a:r>
            <a:r>
              <a:rPr lang="tr-TR" b="1" i="1" dirty="0"/>
              <a:t>(B)</a:t>
            </a:r>
            <a:r>
              <a:rPr lang="tr-TR" dirty="0"/>
              <a:t> fonksiyonunu çıktısını oluşturur. Örneğin, </a:t>
            </a:r>
            <a:r>
              <a:rPr lang="tr-TR" b="1" i="1" dirty="0"/>
              <a:t>B</a:t>
            </a:r>
            <a:r>
              <a:rPr lang="tr-TR" dirty="0"/>
              <a:t> = 011011 bloğu için, satır olarak ilk bit “0″, son bit “1″  ‘den elde edilen 01 kullanılır. 1. satır anlamına gelir. Ortasındaki 4 bit “1101″ ‘</a:t>
            </a:r>
            <a:r>
              <a:rPr lang="tr-TR" dirty="0" err="1"/>
              <a:t>dir</a:t>
            </a:r>
            <a:r>
              <a:rPr lang="tr-TR" dirty="0"/>
              <a:t>. Bu onluk tabanda 13′e denk gelir ve sütün olarak kullanılır. 1. satırdaki 13. </a:t>
            </a:r>
            <a:r>
              <a:rPr lang="tr-TR" dirty="0" err="1"/>
              <a:t>sutündaki</a:t>
            </a:r>
            <a:r>
              <a:rPr lang="tr-TR" dirty="0"/>
              <a:t> sayı 5 </a:t>
            </a:r>
            <a:r>
              <a:rPr lang="tr-TR" dirty="0" err="1"/>
              <a:t>dir</a:t>
            </a:r>
            <a:r>
              <a:rPr lang="tr-TR" dirty="0"/>
              <a:t>. Bu çıktıyı belirler, 5 ikilik düzlemde 0101 olarak yazılır ve  bu durumda </a:t>
            </a:r>
            <a:r>
              <a:rPr lang="tr-TR" b="1" i="1" dirty="0"/>
              <a:t>S</a:t>
            </a:r>
            <a:r>
              <a:rPr lang="tr-TR" b="1" i="1" baseline="-25000" dirty="0"/>
              <a:t>1</a:t>
            </a:r>
            <a:r>
              <a:rPr lang="tr-TR" dirty="0"/>
              <a:t>(011011) = 0101 şeklinde ifade edilir.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60648"/>
            <a:ext cx="8686800" cy="5865515"/>
          </a:xfrm>
        </p:spPr>
        <p:txBody>
          <a:bodyPr numCol="2">
            <a:normAutofit fontScale="40000" lnSpcReduction="20000"/>
          </a:bodyPr>
          <a:lstStyle/>
          <a:p>
            <a:pPr>
              <a:buNone/>
            </a:pPr>
            <a:endParaRPr lang="tr-TR" dirty="0"/>
          </a:p>
          <a:p>
            <a:r>
              <a:rPr lang="tr-TR" dirty="0"/>
              <a:t>                             </a:t>
            </a:r>
            <a:r>
              <a:rPr lang="tr-TR" b="1" dirty="0"/>
              <a:t>S1</a:t>
            </a:r>
            <a:endParaRPr lang="tr-TR" dirty="0"/>
          </a:p>
          <a:p>
            <a:r>
              <a:rPr lang="tr-TR" dirty="0"/>
              <a:t> </a:t>
            </a:r>
          </a:p>
          <a:p>
            <a:r>
              <a:rPr lang="tr-TR" dirty="0"/>
              <a:t>     14  4  13  1   2 15  11  8   3 10   6 12   5  9   0  7</a:t>
            </a:r>
          </a:p>
          <a:p>
            <a:r>
              <a:rPr lang="tr-TR" dirty="0"/>
              <a:t>      0 15   7  4  14  2  13  1  10  6  12 11   9  5   3  8</a:t>
            </a:r>
          </a:p>
          <a:p>
            <a:r>
              <a:rPr lang="tr-TR" dirty="0"/>
              <a:t>      4  1  14  8  13  6   2 11  15 12   9  7   3 10   5  0</a:t>
            </a:r>
          </a:p>
          <a:p>
            <a:r>
              <a:rPr lang="tr-TR" dirty="0"/>
              <a:t>     15 12   8  2   4  9   1  7   5 11   3 14  10  0   6 13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                             </a:t>
            </a:r>
            <a:r>
              <a:rPr lang="tr-TR" b="1" dirty="0"/>
              <a:t>S2</a:t>
            </a:r>
            <a:endParaRPr lang="tr-TR" dirty="0"/>
          </a:p>
          <a:p>
            <a:r>
              <a:rPr lang="tr-TR" dirty="0"/>
              <a:t> </a:t>
            </a:r>
          </a:p>
          <a:p>
            <a:r>
              <a:rPr lang="tr-TR" dirty="0"/>
              <a:t>     15  1   8 14   6 11   3  4   9  7   2 13  12  0   5 10</a:t>
            </a:r>
          </a:p>
          <a:p>
            <a:r>
              <a:rPr lang="tr-TR" dirty="0"/>
              <a:t>      3 13   4  7  15  2   8 14  12  0   1 10   6  9  11  5</a:t>
            </a:r>
          </a:p>
          <a:p>
            <a:r>
              <a:rPr lang="tr-TR" dirty="0"/>
              <a:t>      0 14   7 11  10  4  13  1   5  8  12  6   9  3   2 15</a:t>
            </a:r>
          </a:p>
          <a:p>
            <a:r>
              <a:rPr lang="tr-TR" dirty="0"/>
              <a:t>     13  8  10  1   3 15   4  2  11  6   7 12   0  5  14  9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                             </a:t>
            </a:r>
            <a:r>
              <a:rPr lang="tr-TR" b="1" dirty="0"/>
              <a:t>S3</a:t>
            </a:r>
            <a:endParaRPr lang="tr-TR" dirty="0"/>
          </a:p>
          <a:p>
            <a:r>
              <a:rPr lang="tr-TR" dirty="0"/>
              <a:t> </a:t>
            </a:r>
          </a:p>
          <a:p>
            <a:r>
              <a:rPr lang="tr-TR" dirty="0"/>
              <a:t>     10  0   9 14   6  3  15  5   1 13  12  7  11  4   2  8</a:t>
            </a:r>
          </a:p>
          <a:p>
            <a:r>
              <a:rPr lang="tr-TR" dirty="0"/>
              <a:t>     13  7   0  9   3  4   6 10   2  8   5 14  12 11  15  1</a:t>
            </a:r>
          </a:p>
          <a:p>
            <a:r>
              <a:rPr lang="tr-TR" dirty="0"/>
              <a:t>     13  6   4  9   8 15   3  0  11  1   2 12   5 10  14  7</a:t>
            </a:r>
          </a:p>
          <a:p>
            <a:r>
              <a:rPr lang="tr-TR" dirty="0"/>
              <a:t>      1 10  13  0   6  9   8  7   4 15  14  3  11  5   2 12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                             </a:t>
            </a:r>
            <a:r>
              <a:rPr lang="tr-TR" b="1" dirty="0"/>
              <a:t>S4</a:t>
            </a:r>
            <a:endParaRPr lang="tr-TR" dirty="0"/>
          </a:p>
          <a:p>
            <a:r>
              <a:rPr lang="tr-TR" dirty="0"/>
              <a:t> </a:t>
            </a:r>
          </a:p>
          <a:p>
            <a:r>
              <a:rPr lang="tr-TR" dirty="0"/>
              <a:t>      7 13  14  3   0  6   9 10   1  2   8  5  11 12   4 15</a:t>
            </a:r>
          </a:p>
          <a:p>
            <a:r>
              <a:rPr lang="tr-TR" dirty="0"/>
              <a:t>     13  8  11  5   6 15   0  3   4  7   2 12   1 10  14  9</a:t>
            </a:r>
          </a:p>
          <a:p>
            <a:r>
              <a:rPr lang="tr-TR" dirty="0"/>
              <a:t>     10  6   9  0  12 11   7 13  15  1   3 14   5  2   8  4</a:t>
            </a:r>
          </a:p>
          <a:p>
            <a:r>
              <a:rPr lang="tr-TR" dirty="0"/>
              <a:t>      3 15   0  6  10  1  13  8   9  4   5 11  12  7   2 14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                             </a:t>
            </a:r>
            <a:r>
              <a:rPr lang="tr-TR" b="1" dirty="0"/>
              <a:t>S5</a:t>
            </a:r>
            <a:endParaRPr lang="tr-TR" dirty="0"/>
          </a:p>
          <a:p>
            <a:r>
              <a:rPr lang="tr-TR" dirty="0"/>
              <a:t> </a:t>
            </a:r>
          </a:p>
          <a:p>
            <a:r>
              <a:rPr lang="tr-TR" dirty="0"/>
              <a:t>      2 12   4  1   7 10  11  6   8  5   3 15  13  0  14  9</a:t>
            </a:r>
          </a:p>
          <a:p>
            <a:r>
              <a:rPr lang="tr-TR" dirty="0"/>
              <a:t>     14 11   2 12   4  7  13  1   5  0  15 10   3  9   8  6</a:t>
            </a:r>
          </a:p>
          <a:p>
            <a:r>
              <a:rPr lang="tr-TR" dirty="0"/>
              <a:t>      4  2   1 11  10 13   7  8  15  9  12  5   6  3   0 14</a:t>
            </a:r>
          </a:p>
          <a:p>
            <a:r>
              <a:rPr lang="tr-TR" dirty="0"/>
              <a:t>     11  8  12  7   1 14   2 13   6 15   0  9  10  4   5  3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                             </a:t>
            </a:r>
            <a:r>
              <a:rPr lang="tr-TR" b="1" dirty="0"/>
              <a:t>S6</a:t>
            </a:r>
            <a:endParaRPr lang="tr-TR" dirty="0"/>
          </a:p>
          <a:p>
            <a:r>
              <a:rPr lang="tr-TR" dirty="0"/>
              <a:t> </a:t>
            </a:r>
          </a:p>
          <a:p>
            <a:r>
              <a:rPr lang="tr-TR" dirty="0"/>
              <a:t>     12  1  10 15   9  2   6  8   0 13   3  4  14  7   5 11</a:t>
            </a:r>
          </a:p>
          <a:p>
            <a:r>
              <a:rPr lang="tr-TR" dirty="0"/>
              <a:t>     10 15   4  2   7 12   9  5   6  1  13 14   0 11   3  8</a:t>
            </a:r>
          </a:p>
          <a:p>
            <a:r>
              <a:rPr lang="tr-TR" dirty="0"/>
              <a:t>      9 14  15  5   2  8  12  3   7  0   4 10   1 13  11  6</a:t>
            </a:r>
          </a:p>
          <a:p>
            <a:r>
              <a:rPr lang="tr-TR" dirty="0"/>
              <a:t>      4  3   2 12   9  5  15 10  11 14   1  7   6  0   8 13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                             </a:t>
            </a:r>
            <a:r>
              <a:rPr lang="tr-TR" b="1" dirty="0"/>
              <a:t>S7</a:t>
            </a:r>
            <a:endParaRPr lang="tr-TR" dirty="0"/>
          </a:p>
          <a:p>
            <a:r>
              <a:rPr lang="tr-TR" dirty="0"/>
              <a:t> </a:t>
            </a:r>
          </a:p>
          <a:p>
            <a:r>
              <a:rPr lang="tr-TR" dirty="0"/>
              <a:t>      4 11   2 14  15  0   8 13   3 12   9  7   5 10   6  1</a:t>
            </a:r>
          </a:p>
          <a:p>
            <a:r>
              <a:rPr lang="tr-TR" dirty="0"/>
              <a:t>     13  0  11  7   4  9   1 10  14  3   5 12   2 15   8  6</a:t>
            </a:r>
          </a:p>
          <a:p>
            <a:r>
              <a:rPr lang="tr-TR" dirty="0"/>
              <a:t>      1  4  11 13  12  3   7 14  10 15   6  8   0  5   9  2</a:t>
            </a:r>
          </a:p>
          <a:p>
            <a:r>
              <a:rPr lang="tr-TR" dirty="0"/>
              <a:t>      6 11  13  8   1  4  10  7   9  5   0 15  14  2   3 12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                             </a:t>
            </a:r>
            <a:r>
              <a:rPr lang="tr-TR" b="1" dirty="0"/>
              <a:t>S8</a:t>
            </a:r>
            <a:endParaRPr lang="tr-TR" dirty="0"/>
          </a:p>
          <a:p>
            <a:r>
              <a:rPr lang="tr-TR" dirty="0"/>
              <a:t> </a:t>
            </a:r>
          </a:p>
          <a:p>
            <a:r>
              <a:rPr lang="tr-TR" dirty="0"/>
              <a:t>     13  2   8  4   6 15  11  1  10  9   3 14   5  0  12  7</a:t>
            </a:r>
          </a:p>
          <a:p>
            <a:r>
              <a:rPr lang="tr-TR" dirty="0"/>
              <a:t>      1 15  13  8  10  3   7  4  12  5   6 11   0 14   9  2</a:t>
            </a:r>
          </a:p>
          <a:p>
            <a:r>
              <a:rPr lang="tr-TR" dirty="0"/>
              <a:t>      7 11   4  1   9 12  14  2   0  6  10 13  15  3   5  8</a:t>
            </a:r>
          </a:p>
          <a:p>
            <a:r>
              <a:rPr lang="tr-TR" dirty="0"/>
              <a:t>      2  1  14  7   4 10   8 13  15 12   9  0   3  5   6 11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Örnek: </a:t>
            </a:r>
            <a:r>
              <a:rPr lang="tr-TR" dirty="0"/>
              <a:t>İlk adım olarak, 8 </a:t>
            </a:r>
            <a:r>
              <a:rPr lang="tr-TR" b="1" dirty="0"/>
              <a:t>S </a:t>
            </a:r>
            <a:r>
              <a:rPr lang="tr-TR" dirty="0" err="1"/>
              <a:t>box’dan</a:t>
            </a:r>
            <a:r>
              <a:rPr lang="tr-TR" dirty="0"/>
              <a:t>  çıktıları elde ederiz:</a:t>
            </a:r>
          </a:p>
          <a:p>
            <a:r>
              <a:rPr lang="tr-TR" b="1" i="1" dirty="0"/>
              <a:t>K</a:t>
            </a:r>
            <a:r>
              <a:rPr lang="tr-TR" b="1" i="1" baseline="-25000" dirty="0"/>
              <a:t>1</a:t>
            </a:r>
            <a:r>
              <a:rPr lang="tr-TR" dirty="0"/>
              <a:t> + </a:t>
            </a:r>
            <a:r>
              <a:rPr lang="tr-TR" b="1" dirty="0"/>
              <a:t>E</a:t>
            </a:r>
            <a:r>
              <a:rPr lang="tr-TR" dirty="0"/>
              <a:t>(</a:t>
            </a:r>
            <a:r>
              <a:rPr lang="tr-TR" b="1" i="1" dirty="0"/>
              <a:t>R</a:t>
            </a:r>
            <a:r>
              <a:rPr lang="tr-TR" b="1" i="1" baseline="-25000" dirty="0"/>
              <a:t>0</a:t>
            </a:r>
            <a:r>
              <a:rPr lang="tr-TR" dirty="0"/>
              <a:t>) = 011000 010001 011110 111010 100001 100110 010100 100111.</a:t>
            </a:r>
          </a:p>
          <a:p>
            <a:r>
              <a:rPr lang="tr-TR" b="1" i="1" dirty="0"/>
              <a:t>S</a:t>
            </a:r>
            <a:r>
              <a:rPr lang="tr-TR" b="1" i="1" baseline="-25000" dirty="0"/>
              <a:t>1</a:t>
            </a:r>
            <a:r>
              <a:rPr lang="tr-TR" b="1" i="1" dirty="0"/>
              <a:t>(B</a:t>
            </a:r>
            <a:r>
              <a:rPr lang="tr-TR" b="1" i="1" baseline="-25000" dirty="0"/>
              <a:t>1</a:t>
            </a:r>
            <a:r>
              <a:rPr lang="tr-TR" b="1" i="1" dirty="0"/>
              <a:t>)S</a:t>
            </a:r>
            <a:r>
              <a:rPr lang="tr-TR" b="1" i="1" baseline="-25000" dirty="0"/>
              <a:t>2</a:t>
            </a:r>
            <a:r>
              <a:rPr lang="tr-TR" b="1" i="1" dirty="0"/>
              <a:t>(B</a:t>
            </a:r>
            <a:r>
              <a:rPr lang="tr-TR" b="1" i="1" baseline="-25000" dirty="0"/>
              <a:t>2</a:t>
            </a:r>
            <a:r>
              <a:rPr lang="tr-TR" b="1" i="1" dirty="0"/>
              <a:t>)S</a:t>
            </a:r>
            <a:r>
              <a:rPr lang="tr-TR" b="1" i="1" baseline="-25000" dirty="0"/>
              <a:t>3</a:t>
            </a:r>
            <a:r>
              <a:rPr lang="tr-TR" b="1" i="1" dirty="0"/>
              <a:t>(B</a:t>
            </a:r>
            <a:r>
              <a:rPr lang="tr-TR" b="1" i="1" baseline="-25000" dirty="0"/>
              <a:t>3</a:t>
            </a:r>
            <a:r>
              <a:rPr lang="tr-TR" b="1" i="1" dirty="0"/>
              <a:t>)S</a:t>
            </a:r>
            <a:r>
              <a:rPr lang="tr-TR" b="1" i="1" baseline="-25000" dirty="0"/>
              <a:t>4</a:t>
            </a:r>
            <a:r>
              <a:rPr lang="tr-TR" b="1" i="1" dirty="0"/>
              <a:t>(B</a:t>
            </a:r>
            <a:r>
              <a:rPr lang="tr-TR" b="1" i="1" baseline="-25000" dirty="0"/>
              <a:t>4</a:t>
            </a:r>
            <a:r>
              <a:rPr lang="tr-TR" b="1" i="1" dirty="0"/>
              <a:t>)S</a:t>
            </a:r>
            <a:r>
              <a:rPr lang="tr-TR" b="1" i="1" baseline="-25000" dirty="0"/>
              <a:t>5</a:t>
            </a:r>
            <a:r>
              <a:rPr lang="tr-TR" b="1" i="1" dirty="0"/>
              <a:t>(B</a:t>
            </a:r>
            <a:r>
              <a:rPr lang="tr-TR" b="1" i="1" baseline="-25000" dirty="0"/>
              <a:t>5</a:t>
            </a:r>
            <a:r>
              <a:rPr lang="tr-TR" b="1" i="1" dirty="0"/>
              <a:t>)S</a:t>
            </a:r>
            <a:r>
              <a:rPr lang="tr-TR" b="1" i="1" baseline="-25000" dirty="0"/>
              <a:t>6</a:t>
            </a:r>
            <a:r>
              <a:rPr lang="tr-TR" b="1" i="1" dirty="0"/>
              <a:t>(B</a:t>
            </a:r>
            <a:r>
              <a:rPr lang="tr-TR" b="1" i="1" baseline="-25000" dirty="0"/>
              <a:t>6</a:t>
            </a:r>
            <a:r>
              <a:rPr lang="tr-TR" b="1" i="1" dirty="0"/>
              <a:t>)S</a:t>
            </a:r>
            <a:r>
              <a:rPr lang="tr-TR" b="1" i="1" baseline="-25000" dirty="0"/>
              <a:t>7</a:t>
            </a:r>
            <a:r>
              <a:rPr lang="tr-TR" b="1" i="1" dirty="0"/>
              <a:t>(B</a:t>
            </a:r>
            <a:r>
              <a:rPr lang="tr-TR" b="1" i="1" baseline="-25000" dirty="0"/>
              <a:t>7</a:t>
            </a:r>
            <a:r>
              <a:rPr lang="tr-TR" b="1" i="1" dirty="0"/>
              <a:t>)S</a:t>
            </a:r>
            <a:r>
              <a:rPr lang="tr-TR" b="1" i="1" baseline="-25000" dirty="0"/>
              <a:t>8</a:t>
            </a:r>
            <a:r>
              <a:rPr lang="tr-TR" b="1" i="1" dirty="0"/>
              <a:t>(B</a:t>
            </a:r>
            <a:r>
              <a:rPr lang="tr-TR" b="1" i="1" baseline="-25000" dirty="0"/>
              <a:t>8</a:t>
            </a:r>
            <a:r>
              <a:rPr lang="tr-TR" b="1" i="1" dirty="0"/>
              <a:t>)</a:t>
            </a:r>
            <a:r>
              <a:rPr lang="tr-TR" dirty="0"/>
              <a:t> = 0101 1100 1000 0010 1011 0101 1001 0111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b="1" i="1" dirty="0"/>
              <a:t>f</a:t>
            </a:r>
            <a:r>
              <a:rPr lang="tr-TR" dirty="0"/>
              <a:t> fonksiyonunu hesaplamak için son adım, </a:t>
            </a:r>
            <a:r>
              <a:rPr lang="tr-TR" b="1" dirty="0"/>
              <a:t>P </a:t>
            </a:r>
            <a:r>
              <a:rPr lang="tr-TR" dirty="0"/>
              <a:t> tablosuna göre </a:t>
            </a:r>
            <a:r>
              <a:rPr lang="tr-TR" b="1" dirty="0"/>
              <a:t>S</a:t>
            </a:r>
            <a:r>
              <a:rPr lang="tr-TR" dirty="0"/>
              <a:t>-</a:t>
            </a:r>
            <a:r>
              <a:rPr lang="tr-TR" dirty="0" err="1"/>
              <a:t>box</a:t>
            </a:r>
            <a:r>
              <a:rPr lang="tr-TR" dirty="0"/>
              <a:t> çıktılarını karıştırmaktır.</a:t>
            </a:r>
            <a:r>
              <a:rPr lang="tr-TR" b="1" i="1" dirty="0"/>
              <a:t> f</a:t>
            </a:r>
            <a:r>
              <a:rPr lang="tr-TR" dirty="0"/>
              <a:t>‘in son hali:</a:t>
            </a:r>
          </a:p>
          <a:p>
            <a:r>
              <a:rPr lang="tr-TR" b="1" i="1" dirty="0"/>
              <a:t>f</a:t>
            </a:r>
            <a:r>
              <a:rPr lang="tr-TR" dirty="0"/>
              <a:t> = </a:t>
            </a:r>
            <a:r>
              <a:rPr lang="tr-TR" b="1" dirty="0"/>
              <a:t>P</a:t>
            </a:r>
            <a:r>
              <a:rPr lang="tr-TR" dirty="0"/>
              <a:t>(</a:t>
            </a:r>
            <a:r>
              <a:rPr lang="tr-TR" b="1" i="1" dirty="0"/>
              <a:t>S</a:t>
            </a:r>
            <a:r>
              <a:rPr lang="tr-TR" b="1" i="1" baseline="-25000" dirty="0"/>
              <a:t>1</a:t>
            </a:r>
            <a:r>
              <a:rPr lang="tr-TR" b="1" i="1" dirty="0"/>
              <a:t>(B</a:t>
            </a:r>
            <a:r>
              <a:rPr lang="tr-TR" b="1" i="1" baseline="-25000" dirty="0"/>
              <a:t>1</a:t>
            </a:r>
            <a:r>
              <a:rPr lang="tr-TR" b="1" i="1" dirty="0"/>
              <a:t>)S</a:t>
            </a:r>
            <a:r>
              <a:rPr lang="tr-TR" b="1" i="1" baseline="-25000" dirty="0"/>
              <a:t>2</a:t>
            </a:r>
            <a:r>
              <a:rPr lang="tr-TR" b="1" i="1" dirty="0"/>
              <a:t>(B</a:t>
            </a:r>
            <a:r>
              <a:rPr lang="tr-TR" b="1" i="1" baseline="-25000" dirty="0"/>
              <a:t>2</a:t>
            </a:r>
            <a:r>
              <a:rPr lang="tr-TR" b="1" i="1" dirty="0"/>
              <a:t>)…S</a:t>
            </a:r>
            <a:r>
              <a:rPr lang="tr-TR" b="1" i="1" baseline="-25000" dirty="0"/>
              <a:t>8</a:t>
            </a:r>
            <a:r>
              <a:rPr lang="tr-TR" b="1" i="1" dirty="0"/>
              <a:t>(B</a:t>
            </a:r>
            <a:r>
              <a:rPr lang="tr-TR" b="1" i="1" baseline="-25000" dirty="0"/>
              <a:t>8</a:t>
            </a:r>
            <a:r>
              <a:rPr lang="tr-TR" b="1" i="1" dirty="0"/>
              <a:t>)</a:t>
            </a:r>
            <a:r>
              <a:rPr lang="tr-TR" dirty="0"/>
              <a:t>)</a:t>
            </a:r>
          </a:p>
          <a:p>
            <a:r>
              <a:rPr lang="tr-TR" b="1" dirty="0"/>
              <a:t>P  </a:t>
            </a:r>
            <a:r>
              <a:rPr lang="tr-TR" dirty="0"/>
              <a:t>aşağıdaki tabloda verilmiştir. </a:t>
            </a:r>
            <a:r>
              <a:rPr lang="tr-TR" b="1" dirty="0"/>
              <a:t>P</a:t>
            </a:r>
            <a:r>
              <a:rPr lang="tr-TR" dirty="0"/>
              <a:t> 32 bitlik girdi değerinden 32 bitlik bir çıktı üretir. </a:t>
            </a:r>
          </a:p>
          <a:p>
            <a:r>
              <a:rPr lang="tr-TR" dirty="0"/>
              <a:t>                                </a:t>
            </a:r>
            <a:r>
              <a:rPr lang="tr-TR" b="1" dirty="0"/>
              <a:t>P</a:t>
            </a:r>
            <a:endParaRPr lang="tr-TR" dirty="0"/>
          </a:p>
          <a:p>
            <a:r>
              <a:rPr lang="tr-TR" dirty="0"/>
              <a:t> </a:t>
            </a:r>
          </a:p>
          <a:p>
            <a:r>
              <a:rPr lang="tr-TR" dirty="0"/>
              <a:t>                         16   7  20  21</a:t>
            </a:r>
          </a:p>
          <a:p>
            <a:r>
              <a:rPr lang="tr-TR" dirty="0"/>
              <a:t>                         29  12  28  17</a:t>
            </a:r>
          </a:p>
          <a:p>
            <a:r>
              <a:rPr lang="tr-TR" dirty="0"/>
              <a:t>                          1  15  23  26</a:t>
            </a:r>
          </a:p>
          <a:p>
            <a:r>
              <a:rPr lang="tr-TR" dirty="0"/>
              <a:t>                          5  18  31  10</a:t>
            </a:r>
          </a:p>
          <a:p>
            <a:r>
              <a:rPr lang="tr-TR" dirty="0"/>
              <a:t>                          2   8  24  14</a:t>
            </a:r>
          </a:p>
          <a:p>
            <a:r>
              <a:rPr lang="tr-TR" dirty="0"/>
              <a:t>                         32  27   3   9</a:t>
            </a:r>
          </a:p>
          <a:p>
            <a:r>
              <a:rPr lang="tr-TR" dirty="0"/>
              <a:t>                         19  13  30   6</a:t>
            </a:r>
          </a:p>
          <a:p>
            <a:r>
              <a:rPr lang="tr-TR" dirty="0"/>
              <a:t>                         22  11   4  25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/>
              <a:t>Örneğin: </a:t>
            </a:r>
            <a:r>
              <a:rPr lang="tr-TR" dirty="0"/>
              <a:t>8 </a:t>
            </a:r>
            <a:r>
              <a:rPr lang="tr-TR" b="1" dirty="0"/>
              <a:t>S</a:t>
            </a:r>
            <a:r>
              <a:rPr lang="tr-TR" dirty="0"/>
              <a:t>-</a:t>
            </a:r>
            <a:r>
              <a:rPr lang="tr-TR" dirty="0" err="1"/>
              <a:t>box’ın</a:t>
            </a:r>
            <a:r>
              <a:rPr lang="tr-TR" dirty="0"/>
              <a:t> çıktısından:</a:t>
            </a:r>
          </a:p>
          <a:p>
            <a:r>
              <a:rPr lang="tr-TR" b="1" i="1" dirty="0"/>
              <a:t>S</a:t>
            </a:r>
            <a:r>
              <a:rPr lang="tr-TR" b="1" i="1" baseline="-25000" dirty="0"/>
              <a:t>1</a:t>
            </a:r>
            <a:r>
              <a:rPr lang="tr-TR" b="1" i="1" dirty="0"/>
              <a:t>(B</a:t>
            </a:r>
            <a:r>
              <a:rPr lang="tr-TR" b="1" i="1" baseline="-25000" dirty="0"/>
              <a:t>1</a:t>
            </a:r>
            <a:r>
              <a:rPr lang="tr-TR" b="1" i="1" dirty="0"/>
              <a:t>)S</a:t>
            </a:r>
            <a:r>
              <a:rPr lang="tr-TR" b="1" i="1" baseline="-25000" dirty="0"/>
              <a:t>2</a:t>
            </a:r>
            <a:r>
              <a:rPr lang="tr-TR" b="1" i="1" dirty="0"/>
              <a:t>(B</a:t>
            </a:r>
            <a:r>
              <a:rPr lang="tr-TR" b="1" i="1" baseline="-25000" dirty="0"/>
              <a:t>2</a:t>
            </a:r>
            <a:r>
              <a:rPr lang="tr-TR" b="1" i="1" dirty="0"/>
              <a:t>)S</a:t>
            </a:r>
            <a:r>
              <a:rPr lang="tr-TR" b="1" i="1" baseline="-25000" dirty="0"/>
              <a:t>3</a:t>
            </a:r>
            <a:r>
              <a:rPr lang="tr-TR" b="1" i="1" dirty="0"/>
              <a:t>(B</a:t>
            </a:r>
            <a:r>
              <a:rPr lang="tr-TR" b="1" i="1" baseline="-25000" dirty="0"/>
              <a:t>3</a:t>
            </a:r>
            <a:r>
              <a:rPr lang="tr-TR" b="1" i="1" dirty="0"/>
              <a:t>)S</a:t>
            </a:r>
            <a:r>
              <a:rPr lang="tr-TR" b="1" i="1" baseline="-25000" dirty="0"/>
              <a:t>4</a:t>
            </a:r>
            <a:r>
              <a:rPr lang="tr-TR" b="1" i="1" dirty="0"/>
              <a:t>(B</a:t>
            </a:r>
            <a:r>
              <a:rPr lang="tr-TR" b="1" i="1" baseline="-25000" dirty="0"/>
              <a:t>4</a:t>
            </a:r>
            <a:r>
              <a:rPr lang="tr-TR" b="1" i="1" dirty="0"/>
              <a:t>)S</a:t>
            </a:r>
            <a:r>
              <a:rPr lang="tr-TR" b="1" i="1" baseline="-25000" dirty="0"/>
              <a:t>5</a:t>
            </a:r>
            <a:r>
              <a:rPr lang="tr-TR" b="1" i="1" dirty="0"/>
              <a:t>(B</a:t>
            </a:r>
            <a:r>
              <a:rPr lang="tr-TR" b="1" i="1" baseline="-25000" dirty="0"/>
              <a:t>5</a:t>
            </a:r>
            <a:r>
              <a:rPr lang="tr-TR" b="1" i="1" dirty="0"/>
              <a:t>)S</a:t>
            </a:r>
            <a:r>
              <a:rPr lang="tr-TR" b="1" i="1" baseline="-25000" dirty="0"/>
              <a:t>6</a:t>
            </a:r>
            <a:r>
              <a:rPr lang="tr-TR" b="1" i="1" dirty="0"/>
              <a:t>(B</a:t>
            </a:r>
            <a:r>
              <a:rPr lang="tr-TR" b="1" i="1" baseline="-25000" dirty="0"/>
              <a:t>6</a:t>
            </a:r>
            <a:r>
              <a:rPr lang="tr-TR" b="1" i="1" dirty="0"/>
              <a:t>)S</a:t>
            </a:r>
            <a:r>
              <a:rPr lang="tr-TR" b="1" i="1" baseline="-25000" dirty="0"/>
              <a:t>7</a:t>
            </a:r>
            <a:r>
              <a:rPr lang="tr-TR" b="1" i="1" dirty="0"/>
              <a:t>(B</a:t>
            </a:r>
            <a:r>
              <a:rPr lang="tr-TR" b="1" i="1" baseline="-25000" dirty="0"/>
              <a:t>7</a:t>
            </a:r>
            <a:r>
              <a:rPr lang="tr-TR" b="1" i="1" dirty="0"/>
              <a:t>)S</a:t>
            </a:r>
            <a:r>
              <a:rPr lang="tr-TR" b="1" i="1" baseline="-25000" dirty="0"/>
              <a:t>8</a:t>
            </a:r>
            <a:r>
              <a:rPr lang="tr-TR" b="1" i="1" dirty="0"/>
              <a:t>(B</a:t>
            </a:r>
            <a:r>
              <a:rPr lang="tr-TR" b="1" i="1" baseline="-25000" dirty="0"/>
              <a:t>8</a:t>
            </a:r>
            <a:r>
              <a:rPr lang="tr-TR" b="1" i="1" dirty="0"/>
              <a:t>)</a:t>
            </a:r>
            <a:r>
              <a:rPr lang="tr-TR" dirty="0"/>
              <a:t> = 0101 1100 1000 0010 1011 0101 1001 0111</a:t>
            </a:r>
          </a:p>
          <a:p>
            <a:r>
              <a:rPr lang="tr-TR" dirty="0"/>
              <a:t>elde edeceğimiz değer: </a:t>
            </a:r>
          </a:p>
          <a:p>
            <a:r>
              <a:rPr lang="tr-TR" b="1" i="1" dirty="0"/>
              <a:t>f</a:t>
            </a:r>
            <a:r>
              <a:rPr lang="tr-TR" dirty="0"/>
              <a:t> = 0010 0011 0100 1010 1010 1001 1011 1011</a:t>
            </a:r>
          </a:p>
          <a:p>
            <a:r>
              <a:rPr lang="tr-TR" b="1" i="1" dirty="0"/>
              <a:t>R</a:t>
            </a:r>
            <a:r>
              <a:rPr lang="tr-TR" b="1" i="1" baseline="-25000" dirty="0"/>
              <a:t>1</a:t>
            </a:r>
            <a:r>
              <a:rPr lang="tr-TR" dirty="0"/>
              <a:t> = </a:t>
            </a:r>
            <a:r>
              <a:rPr lang="tr-TR" b="1" i="1" dirty="0"/>
              <a:t>L</a:t>
            </a:r>
            <a:r>
              <a:rPr lang="tr-TR" b="1" i="1" baseline="-25000" dirty="0"/>
              <a:t>0</a:t>
            </a:r>
            <a:r>
              <a:rPr lang="tr-TR" dirty="0"/>
              <a:t> + </a:t>
            </a:r>
            <a:r>
              <a:rPr lang="tr-TR" b="1" i="1" dirty="0"/>
              <a:t>f</a:t>
            </a:r>
            <a:r>
              <a:rPr lang="tr-TR" dirty="0"/>
              <a:t>(</a:t>
            </a:r>
            <a:r>
              <a:rPr lang="tr-TR" b="1" i="1" dirty="0"/>
              <a:t>R</a:t>
            </a:r>
            <a:r>
              <a:rPr lang="tr-TR" b="1" i="1" baseline="-25000" dirty="0"/>
              <a:t>0</a:t>
            </a:r>
            <a:r>
              <a:rPr lang="tr-TR" dirty="0"/>
              <a:t> , </a:t>
            </a:r>
            <a:r>
              <a:rPr lang="tr-TR" b="1" i="1" dirty="0"/>
              <a:t>K</a:t>
            </a:r>
            <a:r>
              <a:rPr lang="tr-TR" b="1" i="1" baseline="-25000" dirty="0"/>
              <a:t>1</a:t>
            </a:r>
            <a:r>
              <a:rPr lang="tr-TR" dirty="0"/>
              <a:t> ) </a:t>
            </a:r>
          </a:p>
          <a:p>
            <a:r>
              <a:rPr lang="tr-TR" dirty="0"/>
              <a:t>= 1100 1100 0000 0000 1100 1100 1111 1111</a:t>
            </a:r>
            <a:br>
              <a:rPr lang="tr-TR" dirty="0"/>
            </a:br>
            <a:r>
              <a:rPr lang="tr-TR" dirty="0"/>
              <a:t>+ 0010 0011 0100 1010 1010 1001 1011 1011</a:t>
            </a:r>
            <a:br>
              <a:rPr lang="tr-TR" dirty="0"/>
            </a:br>
            <a:r>
              <a:rPr lang="tr-TR" dirty="0"/>
              <a:t>= 1110 1111 0100 1010 0110 0101 0100 0100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Adım 2.4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1" dirty="0"/>
              <a:t>L</a:t>
            </a:r>
            <a:r>
              <a:rPr lang="tr-TR" b="1" i="1" baseline="-25000" dirty="0"/>
              <a:t>2</a:t>
            </a:r>
            <a:r>
              <a:rPr lang="tr-TR" dirty="0"/>
              <a:t> = </a:t>
            </a:r>
            <a:r>
              <a:rPr lang="tr-TR" b="1" i="1" dirty="0"/>
              <a:t>R</a:t>
            </a:r>
            <a:r>
              <a:rPr lang="tr-TR" b="1" i="1" baseline="-25000" dirty="0"/>
              <a:t>1 </a:t>
            </a:r>
            <a:r>
              <a:rPr lang="tr-TR" dirty="0"/>
              <a:t>atamasını </a:t>
            </a:r>
            <a:r>
              <a:rPr lang="tr-TR" dirty="0" err="1"/>
              <a:t>apıp</a:t>
            </a:r>
            <a:r>
              <a:rPr lang="tr-TR" dirty="0"/>
              <a:t>, </a:t>
            </a:r>
            <a:r>
              <a:rPr lang="tr-TR" b="1" i="1" dirty="0"/>
              <a:t>R</a:t>
            </a:r>
            <a:r>
              <a:rPr lang="tr-TR" b="1" i="1" baseline="-25000" dirty="0"/>
              <a:t>2</a:t>
            </a:r>
            <a:r>
              <a:rPr lang="tr-TR" dirty="0"/>
              <a:t> =</a:t>
            </a:r>
            <a:r>
              <a:rPr lang="tr-TR" b="1" i="1" dirty="0"/>
              <a:t>L</a:t>
            </a:r>
            <a:r>
              <a:rPr lang="tr-TR" b="1" i="1" baseline="-25000" dirty="0"/>
              <a:t>1</a:t>
            </a:r>
            <a:r>
              <a:rPr lang="tr-TR" b="1" i="1" dirty="0"/>
              <a:t> + f(R</a:t>
            </a:r>
            <a:r>
              <a:rPr lang="tr-TR" b="1" i="1" baseline="-25000" dirty="0"/>
              <a:t>1</a:t>
            </a:r>
            <a:r>
              <a:rPr lang="tr-TR" b="1" i="1" dirty="0"/>
              <a:t>, K</a:t>
            </a:r>
            <a:r>
              <a:rPr lang="tr-TR" b="1" i="1" baseline="-25000" dirty="0"/>
              <a:t>2</a:t>
            </a:r>
            <a:r>
              <a:rPr lang="tr-TR" b="1" i="1" dirty="0"/>
              <a:t>)  </a:t>
            </a:r>
            <a:r>
              <a:rPr lang="tr-TR" dirty="0"/>
              <a:t>işlemini hesaplamalıyız. Bu işlemi 16 kere </a:t>
            </a:r>
            <a:r>
              <a:rPr lang="tr-TR" dirty="0" err="1"/>
              <a:t>uygulaacağız</a:t>
            </a:r>
            <a:r>
              <a:rPr lang="tr-TR" dirty="0"/>
              <a:t>. 16. adımın sonunda </a:t>
            </a:r>
            <a:r>
              <a:rPr lang="tr-TR" b="1" i="1" dirty="0"/>
              <a:t>L</a:t>
            </a:r>
            <a:r>
              <a:rPr lang="tr-TR" b="1" i="1" baseline="-25000" dirty="0"/>
              <a:t>16</a:t>
            </a:r>
            <a:r>
              <a:rPr lang="tr-TR" dirty="0"/>
              <a:t> ve </a:t>
            </a:r>
            <a:r>
              <a:rPr lang="tr-TR" b="1" i="1" dirty="0"/>
              <a:t>R</a:t>
            </a:r>
            <a:r>
              <a:rPr lang="tr-TR" b="1" i="1" baseline="-25000" dirty="0"/>
              <a:t>16</a:t>
            </a:r>
            <a:r>
              <a:rPr lang="tr-TR" dirty="0"/>
              <a:t> bloklarını elde edeceğiz. Daha sonra bunların </a:t>
            </a:r>
            <a:r>
              <a:rPr lang="tr-TR" b="1" dirty="0"/>
              <a:t>yerlerini değiştirip </a:t>
            </a:r>
            <a:r>
              <a:rPr lang="tr-TR" dirty="0"/>
              <a:t>64-bitlik bir blok elde edeceğiz.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b="1" i="1" dirty="0"/>
              <a:t>R</a:t>
            </a:r>
            <a:r>
              <a:rPr lang="tr-TR" b="1" i="1" baseline="-25000" dirty="0"/>
              <a:t>16</a:t>
            </a:r>
            <a:r>
              <a:rPr lang="tr-TR" b="1" i="1" dirty="0"/>
              <a:t>L</a:t>
            </a:r>
            <a:r>
              <a:rPr lang="tr-TR" b="1" i="1" baseline="-25000" dirty="0"/>
              <a:t>16</a:t>
            </a:r>
            <a:endParaRPr lang="tr-TR" dirty="0"/>
          </a:p>
          <a:p>
            <a:r>
              <a:rPr lang="tr-TR" dirty="0"/>
              <a:t>ve aşağıdaki tabloda belirtilen son karıştırma işlemi </a:t>
            </a:r>
            <a:r>
              <a:rPr lang="tr-TR" b="1" dirty="0"/>
              <a:t>IP</a:t>
            </a:r>
            <a:r>
              <a:rPr lang="tr-TR" b="1" baseline="30000" dirty="0"/>
              <a:t>-1 </a:t>
            </a:r>
            <a:r>
              <a:rPr lang="tr-TR" dirty="0"/>
              <a:t>uygulayacağız: </a:t>
            </a:r>
          </a:p>
          <a:p>
            <a:r>
              <a:rPr lang="tr-TR" dirty="0"/>
              <a:t>                             </a:t>
            </a:r>
            <a:r>
              <a:rPr lang="tr-TR" b="1" dirty="0"/>
              <a:t>IP</a:t>
            </a:r>
            <a:r>
              <a:rPr lang="tr-TR" b="1" baseline="30000" dirty="0"/>
              <a:t>-1</a:t>
            </a:r>
            <a:endParaRPr lang="tr-TR" dirty="0"/>
          </a:p>
          <a:p>
            <a:r>
              <a:rPr lang="tr-TR" dirty="0"/>
              <a:t> </a:t>
            </a:r>
          </a:p>
          <a:p>
            <a:r>
              <a:rPr lang="tr-TR" dirty="0"/>
              <a:t>            40     8   48    16    56   24    64   32</a:t>
            </a:r>
          </a:p>
          <a:p>
            <a:r>
              <a:rPr lang="tr-TR" dirty="0"/>
              <a:t>            39     7   47    15    55   23    63   31</a:t>
            </a:r>
          </a:p>
          <a:p>
            <a:r>
              <a:rPr lang="tr-TR" dirty="0"/>
              <a:t>            38     6   46    14    54   22    62   30</a:t>
            </a:r>
          </a:p>
          <a:p>
            <a:r>
              <a:rPr lang="tr-TR" dirty="0"/>
              <a:t>            37     5   45    13    53   21    61   29</a:t>
            </a:r>
          </a:p>
          <a:p>
            <a:r>
              <a:rPr lang="tr-TR" dirty="0"/>
              <a:t>            36     4   44    12    52   20    60   28</a:t>
            </a:r>
          </a:p>
          <a:p>
            <a:r>
              <a:rPr lang="tr-TR" dirty="0"/>
              <a:t>            35     3   43    11    51   19    59   27</a:t>
            </a:r>
          </a:p>
          <a:p>
            <a:r>
              <a:rPr lang="tr-TR" dirty="0"/>
              <a:t>            34     2   42    10    50   18    58   26</a:t>
            </a:r>
          </a:p>
          <a:p>
            <a:r>
              <a:rPr lang="tr-TR" dirty="0"/>
              <a:t>            33     1   41     9    49   17    57   25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03232" cy="778098"/>
          </a:xfrm>
        </p:spPr>
        <p:txBody>
          <a:bodyPr/>
          <a:lstStyle/>
          <a:p>
            <a:r>
              <a:rPr lang="tr-TR" dirty="0" smtClean="0"/>
              <a:t>Klasik </a:t>
            </a:r>
            <a:r>
              <a:rPr lang="tr-TR" dirty="0" err="1" smtClean="0"/>
              <a:t>Feistel</a:t>
            </a:r>
            <a:r>
              <a:rPr lang="tr-TR" dirty="0" smtClean="0"/>
              <a:t> Network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853513"/>
            <a:ext cx="6120680" cy="591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b="1" dirty="0"/>
              <a:t>Örnek:</a:t>
            </a:r>
            <a:r>
              <a:rPr lang="tr-TR" dirty="0"/>
              <a:t> Eğer 16 bloğun tamamını yukarda anlatıldığı şekilde işlemlerden geçirirsek, 16. adımda şunu elde ederiz:</a:t>
            </a:r>
          </a:p>
          <a:p>
            <a:r>
              <a:rPr lang="tr-TR" b="1" i="1" dirty="0"/>
              <a:t>L</a:t>
            </a:r>
            <a:r>
              <a:rPr lang="tr-TR" b="1" i="1" baseline="-25000" dirty="0"/>
              <a:t>16</a:t>
            </a:r>
            <a:r>
              <a:rPr lang="tr-TR" dirty="0"/>
              <a:t> = 0100 0011 0100 0010 0011 0010 0011 0100</a:t>
            </a:r>
            <a:br>
              <a:rPr lang="tr-TR" dirty="0"/>
            </a:br>
            <a:r>
              <a:rPr lang="tr-TR" b="1" i="1" dirty="0"/>
              <a:t>R</a:t>
            </a:r>
            <a:r>
              <a:rPr lang="tr-TR" b="1" i="1" baseline="-25000" dirty="0"/>
              <a:t>16</a:t>
            </a:r>
            <a:r>
              <a:rPr lang="tr-TR" dirty="0"/>
              <a:t> = 0000 1010 0100 1100 1101 1001 1001 0101</a:t>
            </a:r>
          </a:p>
          <a:p>
            <a:r>
              <a:rPr lang="tr-TR" dirty="0"/>
              <a:t>Yer değiştirip, son karıştırma işlemini uygularsak,</a:t>
            </a:r>
          </a:p>
          <a:p>
            <a:r>
              <a:rPr lang="tr-TR" b="1" i="1" dirty="0"/>
              <a:t>R</a:t>
            </a:r>
            <a:r>
              <a:rPr lang="tr-TR" b="1" i="1" baseline="-25000" dirty="0"/>
              <a:t>16</a:t>
            </a:r>
            <a:r>
              <a:rPr lang="tr-TR" b="1" i="1" dirty="0"/>
              <a:t>L</a:t>
            </a:r>
            <a:r>
              <a:rPr lang="tr-TR" b="1" i="1" baseline="-25000" dirty="0"/>
              <a:t>16</a:t>
            </a:r>
            <a:r>
              <a:rPr lang="tr-TR" dirty="0"/>
              <a:t> = 00001010 01001100 11011001 10010101 01000011 01000010 00110010 00110100</a:t>
            </a:r>
          </a:p>
          <a:p>
            <a:r>
              <a:rPr lang="tr-TR" b="1" i="1" dirty="0"/>
              <a:t>IP</a:t>
            </a:r>
            <a:r>
              <a:rPr lang="tr-TR" b="1" i="1" baseline="30000" dirty="0"/>
              <a:t>-1</a:t>
            </a:r>
            <a:r>
              <a:rPr lang="tr-TR" dirty="0"/>
              <a:t> = 10000101 11101000 00010011 01010100 00001111 00001010 10110100 00000101</a:t>
            </a:r>
          </a:p>
          <a:p>
            <a:r>
              <a:rPr lang="tr-TR" dirty="0"/>
              <a:t>Değerini elde ederiz ve 16′</a:t>
            </a:r>
            <a:r>
              <a:rPr lang="tr-TR" dirty="0" err="1"/>
              <a:t>lık</a:t>
            </a:r>
            <a:r>
              <a:rPr lang="tr-TR" dirty="0"/>
              <a:t> tabanda şu şekilde gözükür.</a:t>
            </a:r>
          </a:p>
          <a:p>
            <a:r>
              <a:rPr lang="tr-TR" dirty="0"/>
              <a:t>85E813540F0AB405.</a:t>
            </a:r>
          </a:p>
          <a:p>
            <a:r>
              <a:rPr lang="tr-TR" dirty="0"/>
              <a:t>Bu </a:t>
            </a:r>
            <a:r>
              <a:rPr lang="tr-TR" b="1" dirty="0"/>
              <a:t>M</a:t>
            </a:r>
            <a:r>
              <a:rPr lang="tr-TR" dirty="0"/>
              <a:t> = 0123456789ABCDEF </a:t>
            </a:r>
            <a:r>
              <a:rPr lang="tr-TR" dirty="0" err="1"/>
              <a:t>nin</a:t>
            </a:r>
            <a:r>
              <a:rPr lang="tr-TR" dirty="0"/>
              <a:t> </a:t>
            </a:r>
            <a:r>
              <a:rPr lang="tr-TR" dirty="0" err="1"/>
              <a:t>şifrelemniş</a:t>
            </a:r>
            <a:r>
              <a:rPr lang="tr-TR" dirty="0"/>
              <a:t> hali,  </a:t>
            </a:r>
            <a:r>
              <a:rPr lang="tr-TR" b="1" dirty="0"/>
              <a:t>C</a:t>
            </a:r>
            <a:r>
              <a:rPr lang="tr-TR" dirty="0"/>
              <a:t> = 85E813540F0AB405 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Çözme işlemi , </a:t>
            </a:r>
            <a:r>
              <a:rPr lang="tr-TR" dirty="0" err="1"/>
              <a:t>şifrleme</a:t>
            </a:r>
            <a:r>
              <a:rPr lang="tr-TR" dirty="0"/>
              <a:t> işleminin tersi şeklinde işler, yukarıda bahsedilen adımlarda, alt-anahtarların sırasıyla kullanımı sonucu düz metin elde edilebilir.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 temeli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669489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4752528" cy="672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DES algoritması Adım 1.1:Anahtarı şifreleme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/>
              <a:t>48-bit uzunluğunda 16 tane alt-anahtar oluştur.</a:t>
            </a:r>
          </a:p>
          <a:p>
            <a:r>
              <a:rPr lang="tr-TR" dirty="0"/>
              <a:t>64-bitlik anahtar </a:t>
            </a:r>
            <a:r>
              <a:rPr lang="tr-TR" b="1" dirty="0"/>
              <a:t>PC-1</a:t>
            </a:r>
            <a:r>
              <a:rPr lang="tr-TR" dirty="0"/>
              <a:t> tablosundaki gibi karıştırılır. Tablodaki ilk girdi 57, </a:t>
            </a:r>
            <a:r>
              <a:rPr lang="tr-TR" dirty="0" err="1"/>
              <a:t>orjinal</a:t>
            </a:r>
            <a:r>
              <a:rPr lang="tr-TR" dirty="0"/>
              <a:t> anahtar olan </a:t>
            </a:r>
            <a:r>
              <a:rPr lang="tr-TR" b="1" dirty="0"/>
              <a:t>K</a:t>
            </a:r>
            <a:r>
              <a:rPr lang="tr-TR" dirty="0"/>
              <a:t>‘</a:t>
            </a:r>
            <a:r>
              <a:rPr lang="tr-TR" dirty="0" err="1"/>
              <a:t>daki</a:t>
            </a:r>
            <a:r>
              <a:rPr lang="tr-TR" dirty="0"/>
              <a:t> 57. bitin </a:t>
            </a:r>
            <a:r>
              <a:rPr lang="tr-TR" dirty="0" err="1"/>
              <a:t>karışıtırlmış</a:t>
            </a:r>
            <a:r>
              <a:rPr lang="tr-TR" dirty="0"/>
              <a:t> </a:t>
            </a:r>
            <a:r>
              <a:rPr lang="tr-TR" b="1" dirty="0"/>
              <a:t>K+</a:t>
            </a:r>
            <a:r>
              <a:rPr lang="tr-TR" dirty="0"/>
              <a:t> anahtarındaki ilk bit olacağı anlamına gelir. </a:t>
            </a:r>
            <a:r>
              <a:rPr lang="tr-TR" dirty="0" err="1"/>
              <a:t>Ojinal</a:t>
            </a:r>
            <a:r>
              <a:rPr lang="tr-TR" dirty="0"/>
              <a:t> anahtardaki 49. bit, tablodaki ikinci girdi olacak. </a:t>
            </a:r>
            <a:r>
              <a:rPr lang="tr-TR" dirty="0" err="1"/>
              <a:t>Orjinal</a:t>
            </a:r>
            <a:r>
              <a:rPr lang="tr-TR" dirty="0"/>
              <a:t> </a:t>
            </a:r>
            <a:r>
              <a:rPr lang="tr-TR" dirty="0" err="1"/>
              <a:t>anahtarki</a:t>
            </a:r>
            <a:r>
              <a:rPr lang="tr-TR" dirty="0"/>
              <a:t> 4. bit ise karıştırılmış anahtardaki son bite denk gelir. </a:t>
            </a:r>
            <a:r>
              <a:rPr lang="tr-TR" dirty="0" err="1"/>
              <a:t>Orjinal</a:t>
            </a:r>
            <a:r>
              <a:rPr lang="tr-TR" dirty="0"/>
              <a:t> anahtardaki yalnızca 56 bitin kullanıldığına dikkat edin.</a:t>
            </a:r>
          </a:p>
          <a:p>
            <a:r>
              <a:rPr lang="tr-TR" dirty="0"/>
              <a:t>            </a:t>
            </a:r>
            <a:r>
              <a:rPr lang="tr-TR" b="1" dirty="0"/>
              <a:t> PC-1</a:t>
            </a:r>
            <a:endParaRPr lang="tr-TR" dirty="0"/>
          </a:p>
          <a:p>
            <a:r>
              <a:rPr lang="tr-TR" dirty="0"/>
              <a:t> </a:t>
            </a:r>
          </a:p>
          <a:p>
            <a:r>
              <a:rPr lang="tr-TR" dirty="0"/>
              <a:t>              57   49    41   33    25    17    9</a:t>
            </a:r>
          </a:p>
          <a:p>
            <a:r>
              <a:rPr lang="tr-TR" dirty="0"/>
              <a:t>               1   58    50   42    34    26   18</a:t>
            </a:r>
          </a:p>
          <a:p>
            <a:r>
              <a:rPr lang="tr-TR" dirty="0"/>
              <a:t>              10    2    59   51    43    35   27</a:t>
            </a:r>
          </a:p>
          <a:p>
            <a:r>
              <a:rPr lang="tr-TR" dirty="0"/>
              <a:t>              19   11     3   60    52    44   36</a:t>
            </a:r>
          </a:p>
          <a:p>
            <a:r>
              <a:rPr lang="tr-TR" dirty="0"/>
              <a:t>              63   55    47   39    31    23   15</a:t>
            </a:r>
          </a:p>
          <a:p>
            <a:r>
              <a:rPr lang="tr-TR" dirty="0"/>
              <a:t>               7   62    54   46    38    30   22</a:t>
            </a:r>
          </a:p>
          <a:p>
            <a:r>
              <a:rPr lang="tr-TR" dirty="0"/>
              <a:t>              14    6    61   53    45    37   29</a:t>
            </a:r>
          </a:p>
          <a:p>
            <a:r>
              <a:rPr lang="tr-TR" dirty="0"/>
              <a:t>              21   13     5   28    20    12    4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 K</a:t>
            </a:r>
            <a:r>
              <a:rPr lang="tr-TR" dirty="0"/>
              <a:t> =  00010011 00110100 01010111 01111001 10011011 10111100 11011111 11110001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Yer değiştirmiş 56 bitlik anahtar elde ettik</a:t>
            </a:r>
          </a:p>
          <a:p>
            <a:r>
              <a:rPr lang="tr-TR" b="1" dirty="0"/>
              <a:t>K</a:t>
            </a:r>
            <a:r>
              <a:rPr lang="tr-TR" dirty="0"/>
              <a:t>+ = 1111000 0110011 0010101 0101111 0101010 1011001 1001111 0001111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Adım 1.2: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Şimdi anahtarı 28 bit içeren sağ ve sol, </a:t>
            </a:r>
            <a:r>
              <a:rPr lang="tr-TR" b="1" i="1" dirty="0"/>
              <a:t>C</a:t>
            </a:r>
            <a:r>
              <a:rPr lang="tr-TR" b="1" i="1" baseline="-25000" dirty="0"/>
              <a:t>0</a:t>
            </a:r>
            <a:r>
              <a:rPr lang="tr-TR" dirty="0"/>
              <a:t> ve </a:t>
            </a:r>
            <a:r>
              <a:rPr lang="tr-TR" b="1" i="1" dirty="0"/>
              <a:t>D</a:t>
            </a:r>
            <a:r>
              <a:rPr lang="tr-TR" b="1" i="1" baseline="-25000" dirty="0"/>
              <a:t>0,</a:t>
            </a:r>
            <a:r>
              <a:rPr lang="tr-TR" dirty="0"/>
              <a:t> parçalara bölüyoruz.</a:t>
            </a:r>
          </a:p>
          <a:p>
            <a:r>
              <a:rPr lang="tr-TR" b="1" dirty="0"/>
              <a:t>Örnek:</a:t>
            </a:r>
            <a:r>
              <a:rPr lang="tr-TR" dirty="0"/>
              <a:t> Karıştırılmış </a:t>
            </a:r>
            <a:r>
              <a:rPr lang="tr-TR" b="1" dirty="0"/>
              <a:t>K+</a:t>
            </a:r>
            <a:r>
              <a:rPr lang="tr-TR" dirty="0"/>
              <a:t> anahtarından, şunları elde ediyoruz.</a:t>
            </a:r>
          </a:p>
          <a:p>
            <a:r>
              <a:rPr lang="tr-TR" b="1" i="1" dirty="0"/>
              <a:t>C</a:t>
            </a:r>
            <a:r>
              <a:rPr lang="tr-TR" b="1" i="1" baseline="-25000" dirty="0"/>
              <a:t>0</a:t>
            </a:r>
            <a:r>
              <a:rPr lang="tr-TR" dirty="0"/>
              <a:t> = 1111000 0110011 0010101 0101111</a:t>
            </a:r>
            <a:br>
              <a:rPr lang="tr-TR" dirty="0"/>
            </a:br>
            <a:r>
              <a:rPr lang="tr-TR" b="1" i="1" dirty="0"/>
              <a:t>D</a:t>
            </a:r>
            <a:r>
              <a:rPr lang="tr-TR" b="1" i="1" baseline="-25000" dirty="0"/>
              <a:t>0</a:t>
            </a:r>
            <a:r>
              <a:rPr lang="tr-TR" dirty="0"/>
              <a:t> = 0101010 1011001 1001111 0001111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Adım 1.3: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tr-TR" sz="5500" b="1" i="1" dirty="0"/>
              <a:t>C</a:t>
            </a:r>
            <a:r>
              <a:rPr lang="tr-TR" sz="5500" b="1" i="1" baseline="-25000" dirty="0"/>
              <a:t>0</a:t>
            </a:r>
            <a:r>
              <a:rPr lang="tr-TR" sz="5500" dirty="0"/>
              <a:t> ve </a:t>
            </a:r>
            <a:r>
              <a:rPr lang="tr-TR" sz="5500" b="1" i="1" dirty="0"/>
              <a:t>D</a:t>
            </a:r>
            <a:r>
              <a:rPr lang="tr-TR" sz="5500" b="1" i="1" baseline="-25000" dirty="0"/>
              <a:t>0 </a:t>
            </a:r>
            <a:r>
              <a:rPr lang="tr-TR" sz="5500" dirty="0"/>
              <a:t>tanımladıktan sonra, 16 adet blok tanımlıyoruz </a:t>
            </a:r>
            <a:r>
              <a:rPr lang="tr-TR" sz="5500" b="1" i="1" dirty="0" err="1"/>
              <a:t>C</a:t>
            </a:r>
            <a:r>
              <a:rPr lang="tr-TR" sz="5500" b="1" i="1" baseline="-25000" dirty="0" err="1"/>
              <a:t>n</a:t>
            </a:r>
            <a:r>
              <a:rPr lang="tr-TR" sz="5500" dirty="0"/>
              <a:t> ve </a:t>
            </a:r>
            <a:r>
              <a:rPr lang="tr-TR" sz="5500" b="1" i="1" dirty="0" err="1"/>
              <a:t>D</a:t>
            </a:r>
            <a:r>
              <a:rPr lang="tr-TR" sz="5500" b="1" i="1" baseline="-25000" dirty="0" err="1"/>
              <a:t>n</a:t>
            </a:r>
            <a:r>
              <a:rPr lang="tr-TR" sz="5500" dirty="0"/>
              <a:t>, 1&lt;=</a:t>
            </a:r>
            <a:r>
              <a:rPr lang="tr-TR" sz="5500" b="1" i="1" dirty="0"/>
              <a:t>n</a:t>
            </a:r>
            <a:r>
              <a:rPr lang="tr-TR" sz="5500" dirty="0"/>
              <a:t>&lt;=16. Her </a:t>
            </a:r>
            <a:r>
              <a:rPr lang="tr-TR" sz="5500" b="1" i="1" dirty="0" err="1"/>
              <a:t>C</a:t>
            </a:r>
            <a:r>
              <a:rPr lang="tr-TR" sz="5500" b="1" i="1" baseline="-25000" dirty="0" err="1"/>
              <a:t>n</a:t>
            </a:r>
            <a:r>
              <a:rPr lang="tr-TR" sz="5500" dirty="0"/>
              <a:t> ve </a:t>
            </a:r>
            <a:r>
              <a:rPr lang="tr-TR" sz="5500" b="1" i="1" dirty="0" err="1"/>
              <a:t>D</a:t>
            </a:r>
            <a:r>
              <a:rPr lang="tr-TR" sz="5500" b="1" i="1" baseline="-25000" dirty="0" err="1"/>
              <a:t>n</a:t>
            </a:r>
            <a:r>
              <a:rPr lang="tr-TR" sz="5500" b="1" i="1" baseline="-25000" dirty="0"/>
              <a:t> </a:t>
            </a:r>
            <a:r>
              <a:rPr lang="tr-TR" sz="5500" dirty="0"/>
              <a:t>blokları bir </a:t>
            </a:r>
            <a:r>
              <a:rPr lang="tr-TR" sz="5500" dirty="0" err="1"/>
              <a:t>öncekli</a:t>
            </a:r>
            <a:r>
              <a:rPr lang="tr-TR" sz="5500" dirty="0"/>
              <a:t> </a:t>
            </a:r>
            <a:r>
              <a:rPr lang="tr-TR" sz="5500" b="1" i="1" dirty="0" err="1"/>
              <a:t>C</a:t>
            </a:r>
            <a:r>
              <a:rPr lang="tr-TR" sz="5500" b="1" i="1" baseline="-25000" dirty="0" err="1"/>
              <a:t>n</a:t>
            </a:r>
            <a:r>
              <a:rPr lang="tr-TR" sz="5500" b="1" i="1" baseline="-25000" dirty="0"/>
              <a:t>-1</a:t>
            </a:r>
            <a:r>
              <a:rPr lang="tr-TR" sz="5500" dirty="0"/>
              <a:t> ve </a:t>
            </a:r>
            <a:r>
              <a:rPr lang="tr-TR" sz="5500" b="1" i="1" dirty="0" err="1"/>
              <a:t>D</a:t>
            </a:r>
            <a:r>
              <a:rPr lang="tr-TR" sz="5500" b="1" i="1" baseline="-25000" dirty="0" err="1"/>
              <a:t>n</a:t>
            </a:r>
            <a:r>
              <a:rPr lang="tr-TR" sz="5500" b="1" i="1" baseline="-25000" dirty="0"/>
              <a:t>-1</a:t>
            </a:r>
            <a:r>
              <a:rPr lang="tr-TR" sz="5500" dirty="0"/>
              <a:t> bloklarını kullanarak, sırasıyla, n =1, 2, …, 16,  değerleri için, aşağıdaki listeyi kullanarak  “sola kaydırma” işlemi yapar. Sola kaydırma işlemi yapmak  </a:t>
            </a:r>
            <a:r>
              <a:rPr lang="tr-TR" sz="5500" dirty="0" smtClean="0"/>
              <a:t>için,baştaki </a:t>
            </a:r>
            <a:r>
              <a:rPr lang="tr-TR" sz="5500" dirty="0"/>
              <a:t>bit hariç,her biti bir sola kaydırır baştaki bit bloğun sonuna gelir</a:t>
            </a:r>
            <a:r>
              <a:rPr lang="tr-TR" sz="5500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                    </a:t>
            </a:r>
            <a:r>
              <a:rPr lang="tr-TR" dirty="0"/>
              <a:t>Tekrar  </a:t>
            </a:r>
            <a:r>
              <a:rPr lang="tr-TR" dirty="0" smtClean="0"/>
              <a:t>      </a:t>
            </a:r>
            <a:r>
              <a:rPr lang="tr-TR" dirty="0"/>
              <a:t>Sola Kaydırma</a:t>
            </a:r>
          </a:p>
          <a:p>
            <a:r>
              <a:rPr lang="tr-TR" dirty="0"/>
              <a:t>         </a:t>
            </a:r>
            <a:r>
              <a:rPr lang="tr-TR" dirty="0" smtClean="0"/>
              <a:t>       </a:t>
            </a:r>
            <a:r>
              <a:rPr lang="tr-TR" dirty="0"/>
              <a:t>Numarası     Sayısı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                          1       </a:t>
            </a:r>
            <a:r>
              <a:rPr lang="tr-TR" dirty="0" smtClean="0"/>
              <a:t>   1</a:t>
            </a:r>
            <a:endParaRPr lang="tr-TR" dirty="0"/>
          </a:p>
          <a:p>
            <a:r>
              <a:rPr lang="tr-TR" dirty="0"/>
              <a:t>                          2         </a:t>
            </a:r>
            <a:r>
              <a:rPr lang="tr-TR" dirty="0" smtClean="0"/>
              <a:t> </a:t>
            </a:r>
            <a:r>
              <a:rPr lang="tr-TR" dirty="0"/>
              <a:t>1</a:t>
            </a:r>
          </a:p>
          <a:p>
            <a:r>
              <a:rPr lang="tr-TR" dirty="0"/>
              <a:t>                          3          </a:t>
            </a:r>
            <a:r>
              <a:rPr lang="tr-TR" dirty="0" smtClean="0"/>
              <a:t>2</a:t>
            </a:r>
            <a:endParaRPr lang="tr-TR" dirty="0"/>
          </a:p>
          <a:p>
            <a:r>
              <a:rPr lang="tr-TR" dirty="0"/>
              <a:t>                          4          2</a:t>
            </a:r>
          </a:p>
          <a:p>
            <a:r>
              <a:rPr lang="tr-TR" dirty="0"/>
              <a:t>                          5          2</a:t>
            </a:r>
          </a:p>
          <a:p>
            <a:r>
              <a:rPr lang="tr-TR" dirty="0"/>
              <a:t>                          6          2</a:t>
            </a:r>
          </a:p>
          <a:p>
            <a:r>
              <a:rPr lang="tr-TR" dirty="0"/>
              <a:t>                          7          2</a:t>
            </a:r>
          </a:p>
          <a:p>
            <a:r>
              <a:rPr lang="tr-TR" dirty="0"/>
              <a:t>                          8          2</a:t>
            </a:r>
          </a:p>
          <a:p>
            <a:r>
              <a:rPr lang="tr-TR" dirty="0"/>
              <a:t>                          9          1</a:t>
            </a:r>
          </a:p>
          <a:p>
            <a:r>
              <a:rPr lang="tr-TR" dirty="0"/>
              <a:t>                         10          2</a:t>
            </a:r>
          </a:p>
          <a:p>
            <a:r>
              <a:rPr lang="tr-TR" dirty="0"/>
              <a:t>                         11          2</a:t>
            </a:r>
          </a:p>
          <a:p>
            <a:r>
              <a:rPr lang="tr-TR" dirty="0"/>
              <a:t>                         12          2</a:t>
            </a:r>
          </a:p>
          <a:p>
            <a:r>
              <a:rPr lang="tr-TR" dirty="0"/>
              <a:t>                         13          2</a:t>
            </a:r>
          </a:p>
          <a:p>
            <a:r>
              <a:rPr lang="tr-TR" dirty="0"/>
              <a:t>                         14          2</a:t>
            </a:r>
          </a:p>
          <a:p>
            <a:r>
              <a:rPr lang="tr-TR" dirty="0"/>
              <a:t>                         15          2</a:t>
            </a:r>
          </a:p>
          <a:p>
            <a:r>
              <a:rPr lang="tr-TR" dirty="0"/>
              <a:t>                         16          1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618</Words>
  <Application>Microsoft Office PowerPoint</Application>
  <PresentationFormat>Ekran Gösterisi (4:3)</PresentationFormat>
  <Paragraphs>260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1" baseType="lpstr">
      <vt:lpstr>Ofis Teması</vt:lpstr>
      <vt:lpstr>Simetrik Şifreleme</vt:lpstr>
      <vt:lpstr> Des Algoritması ile Şifreleme</vt:lpstr>
      <vt:lpstr>Klasik Feistel Network</vt:lpstr>
      <vt:lpstr>DES temeli</vt:lpstr>
      <vt:lpstr>Slayt 5</vt:lpstr>
      <vt:lpstr>DES algoritması Adım 1.1:Anahtarı şifreleme</vt:lpstr>
      <vt:lpstr>Slayt 7</vt:lpstr>
      <vt:lpstr>Adım 1.2:</vt:lpstr>
      <vt:lpstr>Adım 1.3:</vt:lpstr>
      <vt:lpstr>Slayt 10</vt:lpstr>
      <vt:lpstr>Adım 1.4:</vt:lpstr>
      <vt:lpstr>Slayt 12</vt:lpstr>
      <vt:lpstr>Adım 2: 64-bit datanın şifrelenmesi.</vt:lpstr>
      <vt:lpstr>Slayt 14</vt:lpstr>
      <vt:lpstr>Adım 2.2:</vt:lpstr>
      <vt:lpstr>Adım2.3</vt:lpstr>
      <vt:lpstr>Slayt 17</vt:lpstr>
      <vt:lpstr>f değeri: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Adım 2.4</vt:lpstr>
      <vt:lpstr>Slayt 29</vt:lpstr>
      <vt:lpstr>Slayt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Simetrik Şifreleme</dc:title>
  <dc:creator>onur</dc:creator>
  <cp:lastModifiedBy>ogok</cp:lastModifiedBy>
  <cp:revision>23</cp:revision>
  <dcterms:created xsi:type="dcterms:W3CDTF">2014-03-24T22:46:29Z</dcterms:created>
  <dcterms:modified xsi:type="dcterms:W3CDTF">2017-03-23T07:11:28Z</dcterms:modified>
</cp:coreProperties>
</file>