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0F63A51-C413-4003-A427-156228599405}">
  <a:tblStyle styleId="{D0F63A51-C413-4003-A427-1562285994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tr-TR"/>
              <a:t>Verilog modülleri, diğer programlama dillerinde fonksiyonlar gibi, tek bir program içinde kullanılan ve yeniden kullanılabilir kod parçalarıdır</a:t>
            </a:r>
          </a:p>
        </p:txBody>
      </p:sp>
      <p:sp>
        <p:nvSpPr>
          <p:cNvPr id="31" name="Shape 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tr-TR"/>
              <a:t>Modüller, giriş/çıkış portları ve bu  giriş sinyaleri ile çıkış sinyallerini  belirleyen içerik kısmından oluşur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tr-TR" sz="900">
                <a:solidFill>
                  <a:srgbClr val="55555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Wire isminden anlaşılacağı gibi kablo demek. Bu ifadeyle bazı bacakların işlevsel olarak basit bir tel gibi davranmasını sağlıyoruz.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Char char="●"/>
              <a:defRPr/>
            </a:lvl1pPr>
            <a:lvl2pPr lvl="1">
              <a:spcBef>
                <a:spcPts val="0"/>
              </a:spcBef>
              <a:buSzPts val="2400"/>
              <a:buChar char="○"/>
              <a:defRPr/>
            </a:lvl2pPr>
            <a:lvl3pPr lvl="2">
              <a:spcBef>
                <a:spcPts val="0"/>
              </a:spcBef>
              <a:buSzPts val="24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Char char="●"/>
              <a:defRPr/>
            </a:lvl1pPr>
            <a:lvl2pPr lvl="1">
              <a:spcBef>
                <a:spcPts val="0"/>
              </a:spcBef>
              <a:buSzPts val="2400"/>
              <a:buChar char="○"/>
              <a:defRPr/>
            </a:lvl2pPr>
            <a:lvl3pPr lvl="2">
              <a:spcBef>
                <a:spcPts val="0"/>
              </a:spcBef>
              <a:buSzPts val="24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Char char="●"/>
              <a:defRPr/>
            </a:lvl1pPr>
            <a:lvl2pPr lvl="1">
              <a:spcBef>
                <a:spcPts val="0"/>
              </a:spcBef>
              <a:buSzPts val="2400"/>
              <a:buChar char="○"/>
              <a:defRPr/>
            </a:lvl2pPr>
            <a:lvl3pPr lvl="2">
              <a:spcBef>
                <a:spcPts val="0"/>
              </a:spcBef>
              <a:buSzPts val="24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360"/>
              </a:spcBef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Başlık ve İçeri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 rtl="0" algn="l">
              <a:spcBef>
                <a:spcPts val="0"/>
              </a:spcBef>
              <a:buClr>
                <a:schemeClr val="dk2"/>
              </a:buClr>
              <a:buSzPts val="3600"/>
              <a:buFont typeface="Calibri"/>
              <a:buNone/>
              <a:defRPr/>
            </a:lvl1pPr>
            <a:lvl2pPr lvl="1" rtl="0">
              <a:spcBef>
                <a:spcPts val="0"/>
              </a:spcBef>
              <a:buSzPts val="3600"/>
              <a:buNone/>
              <a:defRPr/>
            </a:lvl2pPr>
            <a:lvl3pPr lvl="2" rtl="0">
              <a:spcBef>
                <a:spcPts val="0"/>
              </a:spcBef>
              <a:buSzPts val="3600"/>
              <a:buNone/>
              <a:defRPr/>
            </a:lvl3pPr>
            <a:lvl4pPr lvl="3" rtl="0">
              <a:spcBef>
                <a:spcPts val="0"/>
              </a:spcBef>
              <a:buSzPts val="3600"/>
              <a:buNone/>
              <a:defRPr/>
            </a:lvl4pPr>
            <a:lvl5pPr lvl="4" rtl="0">
              <a:spcBef>
                <a:spcPts val="0"/>
              </a:spcBef>
              <a:buSzPts val="3600"/>
              <a:buNone/>
              <a:defRPr/>
            </a:lvl5pPr>
            <a:lvl6pPr lvl="5" rtl="0">
              <a:spcBef>
                <a:spcPts val="0"/>
              </a:spcBef>
              <a:buSzPts val="3600"/>
              <a:buNone/>
              <a:defRPr/>
            </a:lvl6pPr>
            <a:lvl7pPr lvl="6" rtl="0">
              <a:spcBef>
                <a:spcPts val="0"/>
              </a:spcBef>
              <a:buSzPts val="3600"/>
              <a:buNone/>
              <a:defRPr/>
            </a:lvl7pPr>
            <a:lvl8pPr lvl="7" rtl="0">
              <a:spcBef>
                <a:spcPts val="0"/>
              </a:spcBef>
              <a:buSzPts val="3600"/>
              <a:buNone/>
              <a:defRPr/>
            </a:lvl8pPr>
            <a:lvl9pPr lvl="8" rtl="0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17475" lvl="0" marL="274320" rtl="0" algn="l">
              <a:spcBef>
                <a:spcPts val="520"/>
              </a:spcBef>
              <a:buClr>
                <a:schemeClr val="accent3"/>
              </a:buClr>
              <a:buSzPts val="3000"/>
              <a:buFont typeface="Merriweather"/>
              <a:buChar char="●"/>
              <a:defRPr/>
            </a:lvl1pPr>
            <a:lvl2pPr indent="-129540" lvl="1" marL="640080" rtl="0" algn="l">
              <a:spcBef>
                <a:spcPts val="480"/>
              </a:spcBef>
              <a:buClr>
                <a:schemeClr val="accent1"/>
              </a:buClr>
              <a:buSzPts val="2400"/>
              <a:buFont typeface="Merriweather"/>
              <a:buChar char="●"/>
              <a:defRPr/>
            </a:lvl2pPr>
            <a:lvl3pPr indent="-160655" lvl="2" marL="914400" rtl="0" algn="l">
              <a:spcBef>
                <a:spcPts val="420"/>
              </a:spcBef>
              <a:buClr>
                <a:schemeClr val="accent2"/>
              </a:buClr>
              <a:buSzPts val="2400"/>
              <a:buFont typeface="Merriweather"/>
              <a:buChar char="●"/>
              <a:defRPr/>
            </a:lvl3pPr>
            <a:lvl4pPr indent="-128269" lvl="3" marL="1188720" rtl="0" algn="l">
              <a:spcBef>
                <a:spcPts val="400"/>
              </a:spcBef>
              <a:buClr>
                <a:schemeClr val="accent3"/>
              </a:buClr>
              <a:buSzPts val="1800"/>
              <a:buFont typeface="Merriweather"/>
              <a:buChar char="●"/>
              <a:defRPr/>
            </a:lvl4pPr>
            <a:lvl5pPr indent="-135889" lvl="4" marL="1463040" rtl="0" algn="l">
              <a:spcBef>
                <a:spcPts val="400"/>
              </a:spcBef>
              <a:buClr>
                <a:schemeClr val="accent4"/>
              </a:buClr>
              <a:buSzPts val="1800"/>
              <a:buFont typeface="Merriweather"/>
              <a:buChar char="●"/>
              <a:defRPr/>
            </a:lvl5pPr>
            <a:lvl6pPr indent="-121920" lvl="5" marL="1737360" rtl="0" algn="l">
              <a:spcBef>
                <a:spcPts val="360"/>
              </a:spcBef>
              <a:buClr>
                <a:schemeClr val="accent5"/>
              </a:buClr>
              <a:buSzPts val="1800"/>
              <a:buFont typeface="Merriweather"/>
              <a:buChar char="●"/>
              <a:defRPr/>
            </a:lvl6pPr>
            <a:lvl7pPr indent="-111760" lvl="6" marL="1920240" rtl="0" algn="l">
              <a:spcBef>
                <a:spcPts val="320"/>
              </a:spcBef>
              <a:buClr>
                <a:schemeClr val="accent6"/>
              </a:buClr>
              <a:buSzPts val="1800"/>
              <a:buFont typeface="Merriweather"/>
              <a:buChar char="●"/>
              <a:defRPr/>
            </a:lvl7pPr>
            <a:lvl8pPr indent="-86360" lvl="7" marL="2194560" rtl="0" algn="l">
              <a:spcBef>
                <a:spcPts val="320"/>
              </a:spcBef>
              <a:buClr>
                <a:schemeClr val="dk2"/>
              </a:buClr>
              <a:buSzPts val="1800"/>
              <a:buFont typeface="Merriweather"/>
              <a:buChar char="•"/>
              <a:defRPr/>
            </a:lvl8pPr>
            <a:lvl9pPr indent="-93979" lvl="8" marL="2468880" rtl="0" algn="l">
              <a:spcBef>
                <a:spcPts val="280"/>
              </a:spcBef>
              <a:buClr>
                <a:schemeClr val="dk2"/>
              </a:buClr>
              <a:buSzPts val="1800"/>
              <a:buFont typeface="Merriweather"/>
              <a:buChar char="•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Char char="●"/>
              <a:defRPr/>
            </a:lvl1pPr>
            <a:lvl2pPr indent="0" lvl="1" marL="457200" marR="0" rtl="0" algn="l">
              <a:spcBef>
                <a:spcPts val="0"/>
              </a:spcBef>
              <a:buSzPts val="1400"/>
              <a:buChar char="○"/>
              <a:defRPr/>
            </a:lvl2pPr>
            <a:lvl3pPr indent="0" lvl="2" marL="914400" marR="0" rtl="0" algn="l">
              <a:spcBef>
                <a:spcPts val="0"/>
              </a:spcBef>
              <a:buSzPts val="1400"/>
              <a:buChar char="■"/>
              <a:defRPr/>
            </a:lvl3pPr>
            <a:lvl4pPr indent="0" lvl="3" marL="1371600" marR="0" rtl="0" algn="l">
              <a:spcBef>
                <a:spcPts val="0"/>
              </a:spcBef>
              <a:buSzPts val="1400"/>
              <a:buChar char="●"/>
              <a:defRPr/>
            </a:lvl4pPr>
            <a:lvl5pPr indent="0" lvl="4" marL="1828800" marR="0" rtl="0" algn="l">
              <a:spcBef>
                <a:spcPts val="0"/>
              </a:spcBef>
              <a:buSzPts val="1400"/>
              <a:buChar char="○"/>
              <a:defRPr/>
            </a:lvl5pPr>
            <a:lvl6pPr indent="0" lvl="5" marL="2286000" marR="0" rtl="0" algn="l">
              <a:spcBef>
                <a:spcPts val="0"/>
              </a:spcBef>
              <a:buSzPts val="1400"/>
              <a:buChar char="■"/>
              <a:defRPr/>
            </a:lvl6pPr>
            <a:lvl7pPr indent="0" lvl="6" marL="2743200" marR="0" rtl="0" algn="l">
              <a:spcBef>
                <a:spcPts val="0"/>
              </a:spcBef>
              <a:buSzPts val="1400"/>
              <a:buChar char="●"/>
              <a:defRPr/>
            </a:lvl7pPr>
            <a:lvl8pPr indent="0" lvl="7" marL="3200400" marR="0" rtl="0" algn="l">
              <a:spcBef>
                <a:spcPts val="0"/>
              </a:spcBef>
              <a:buSzPts val="1400"/>
              <a:buChar char="○"/>
              <a:defRPr/>
            </a:lvl8pPr>
            <a:lvl9pPr indent="0" lvl="8" marL="3657600" marR="0" rtl="0" algn="l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-88900" lvl="1" marL="457200" marR="0" rtl="0" algn="l"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-88900" lvl="2" marL="914400" marR="0" rtl="0" algn="l"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-88900" lvl="3" marL="1371600" marR="0" rtl="0" algn="l"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-88900" lvl="4" marL="1828800" marR="0" rtl="0" algn="l"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-88900" lvl="5" marL="2286000" marR="0" rtl="0" algn="l"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  <a:p>
            <a:pPr indent="-88900" lvl="6" marL="2743200" marR="0" rtl="0" algn="l">
              <a:spcBef>
                <a:spcPts val="0"/>
              </a:spcBef>
              <a:buSzPts val="1400"/>
              <a:buChar char="●"/>
            </a:pPr>
            <a:r>
              <a:t/>
            </a:r>
            <a:endParaRPr/>
          </a:p>
          <a:p>
            <a:pPr indent="-88900" lvl="7" marL="3200400" marR="0" rtl="0" algn="l">
              <a:spcBef>
                <a:spcPts val="0"/>
              </a:spcBef>
              <a:buSzPts val="1400"/>
              <a:buChar char="○"/>
            </a:pPr>
            <a:r>
              <a:t/>
            </a:r>
            <a:endParaRPr/>
          </a:p>
          <a:p>
            <a:pPr indent="-88900" lvl="8" marL="3657600" marR="0" rtl="0" algn="l">
              <a:spcBef>
                <a:spcPts val="0"/>
              </a:spcBef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i="0" lang="tr-T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Verilog Modüller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888888"/>
              </a:buClr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tr-TR"/>
              <a:t>Ödev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117475" lvl="0" marL="274320">
              <a:spcBef>
                <a:spcPts val="0"/>
              </a:spcBef>
              <a:buNone/>
            </a:pPr>
            <a:r>
              <a:rPr lang="tr-TR"/>
              <a:t>4 Bit Adder</a:t>
            </a:r>
          </a:p>
        </p:txBody>
      </p:sp>
      <p:pic>
        <p:nvPicPr>
          <p:cNvPr descr="4-Bit Ripple Adder.sv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625" y="3108250"/>
            <a:ext cx="5943600" cy="18954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b="0" lang="tr-TR" sz="4400">
                <a:latin typeface="Calibri"/>
                <a:ea typeface="Calibri"/>
                <a:cs typeface="Calibri"/>
                <a:sym typeface="Calibri"/>
              </a:rPr>
              <a:t>Modül </a:t>
            </a:r>
          </a:p>
        </p:txBody>
      </p:sp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000" y="2619363"/>
            <a:ext cx="3886275" cy="16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117475" lvl="0" marL="274320" rtl="0">
              <a:spcBef>
                <a:spcPts val="520"/>
              </a:spcBef>
              <a:buNone/>
            </a:pPr>
            <a:r>
              <a:rPr b="0" lang="tr-TR" sz="3000"/>
              <a:t>Örnek: Yarı toplayıcı ve tam toplayıcı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117475" lvl="0" marL="27432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ttp://thalia.spec.gmu.edu/~pparis/classes/notes_101/img103.gif"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500" y="3127475"/>
            <a:ext cx="3673350" cy="2100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pgacenter.com/examples/basic/img/FULL_ADDER_MODULE.JPG" id="48" name="Shape 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2825" y="2951350"/>
            <a:ext cx="37338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117475" lvl="0" marL="274320" rtl="0">
              <a:spcBef>
                <a:spcPts val="520"/>
              </a:spcBef>
              <a:buNone/>
            </a:pPr>
            <a:r>
              <a:rPr b="0" lang="tr-TR" sz="3000"/>
              <a:t>Örnek: 8 bit toplayıcı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117475" lvl="0" marL="27432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http://www.ece.unm.edu/faculty/pollard/classes/338/lademo/fulladd8.jpg"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663" y="2735200"/>
            <a:ext cx="8534375" cy="24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-117475" lvl="0" marL="274320" rtl="0">
              <a:spcBef>
                <a:spcPts val="520"/>
              </a:spcBef>
              <a:buNone/>
            </a:pPr>
            <a:r>
              <a:rPr b="0" lang="tr-TR" sz="3000"/>
              <a:t>Örnek: 8 bit işaretli sayı çarpıcı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725" y="2136002"/>
            <a:ext cx="7042774" cy="418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tr-TR"/>
              <a:t>Modül tanımlama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50" y="2209800"/>
            <a:ext cx="2647950" cy="243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4500" y="2153400"/>
            <a:ext cx="4372301" cy="405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69" name="Shape 69"/>
          <p:cNvSpPr/>
          <p:nvPr/>
        </p:nvSpPr>
        <p:spPr>
          <a:xfrm>
            <a:off x="4635425" y="4185725"/>
            <a:ext cx="3225900" cy="1712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tr-TR" sz="2400">
                <a:solidFill>
                  <a:srgbClr val="CCCCCC"/>
                </a:solidFill>
              </a:rPr>
              <a:t>// Modülün içeriği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tr-TR"/>
              <a:t>Modülleri birbirine bağlama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50" y="2067113"/>
            <a:ext cx="2647950" cy="243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825" y="4725550"/>
            <a:ext cx="4191000" cy="13430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7950" y="2170700"/>
            <a:ext cx="4372301" cy="405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704101"/>
            <a:ext cx="8229600" cy="661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tr-TR"/>
              <a:t>Örnek: Half adder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038700" y="1447700"/>
            <a:ext cx="4931100" cy="4961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buNone/>
            </a:pPr>
            <a:r>
              <a:rPr b="1" lang="tr-TR" sz="2200">
                <a:solidFill>
                  <a:srgbClr val="8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module half_adder</a:t>
            </a:r>
            <a:r>
              <a:rPr lang="tr-TR" sz="2200">
                <a:solidFill>
                  <a:srgbClr val="80803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tr-TR" sz="2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tr-TR" sz="2200">
                <a:solidFill>
                  <a:srgbClr val="80803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tr-TR" sz="2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B</a:t>
            </a:r>
            <a:r>
              <a:rPr lang="tr-TR" sz="2200">
                <a:solidFill>
                  <a:srgbClr val="80803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tr-TR" sz="2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</a:t>
            </a:r>
            <a:r>
              <a:rPr lang="tr-TR" sz="2200">
                <a:solidFill>
                  <a:srgbClr val="80803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tr-TR" sz="2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</a:t>
            </a:r>
            <a:r>
              <a:rPr lang="tr-TR" sz="2200">
                <a:solidFill>
                  <a:srgbClr val="80803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tr-TR" sz="2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tr-TR" sz="2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tr-TR" sz="2200">
                <a:solidFill>
                  <a:srgbClr val="8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</a:t>
            </a:r>
            <a:r>
              <a:rPr lang="tr-TR" sz="2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</a:t>
            </a:r>
            <a:r>
              <a:rPr b="1" lang="tr-TR" sz="2200">
                <a:solidFill>
                  <a:srgbClr val="8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tr-TR" sz="2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tr-TR" sz="2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tr-TR" sz="2200">
                <a:solidFill>
                  <a:srgbClr val="8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input</a:t>
            </a:r>
            <a:r>
              <a:rPr lang="tr-TR" sz="2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B</a:t>
            </a:r>
            <a:r>
              <a:rPr b="1" lang="tr-TR" sz="2200">
                <a:solidFill>
                  <a:srgbClr val="8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tr-TR" sz="2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tr-TR" sz="2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tr-TR" sz="2200">
                <a:solidFill>
                  <a:srgbClr val="8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output</a:t>
            </a:r>
            <a:r>
              <a:rPr lang="tr-TR" sz="2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</a:t>
            </a:r>
            <a:r>
              <a:rPr b="1" lang="tr-TR" sz="2200">
                <a:solidFill>
                  <a:srgbClr val="8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tr-TR" sz="2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tr-TR" sz="2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b="1" lang="tr-TR" sz="2200">
                <a:solidFill>
                  <a:srgbClr val="8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output</a:t>
            </a:r>
            <a:r>
              <a:rPr lang="tr-TR" sz="2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</a:t>
            </a:r>
            <a:r>
              <a:rPr b="1" lang="tr-TR" sz="2200">
                <a:solidFill>
                  <a:srgbClr val="8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br>
              <a:rPr lang="tr-TR" sz="2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tr-TR" sz="2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br>
              <a:rPr lang="tr-TR" sz="2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tr-TR" sz="2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xor xor1</a:t>
            </a:r>
            <a:r>
              <a:rPr lang="tr-TR" sz="2200">
                <a:solidFill>
                  <a:srgbClr val="80803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tr-TR" sz="2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tr-TR" sz="2200">
                <a:solidFill>
                  <a:srgbClr val="80803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tr-TR" sz="2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</a:t>
            </a:r>
            <a:r>
              <a:rPr lang="tr-TR" sz="2200">
                <a:solidFill>
                  <a:srgbClr val="80803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tr-TR" sz="2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B</a:t>
            </a:r>
            <a:r>
              <a:rPr lang="tr-TR" sz="2200">
                <a:solidFill>
                  <a:srgbClr val="80803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tr-TR" sz="2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tr-TR" sz="2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and and1</a:t>
            </a:r>
            <a:r>
              <a:rPr lang="tr-TR" sz="2200">
                <a:solidFill>
                  <a:srgbClr val="80803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tr-TR" sz="2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tr-TR" sz="2200">
                <a:solidFill>
                  <a:srgbClr val="80803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tr-TR" sz="2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</a:t>
            </a:r>
            <a:r>
              <a:rPr lang="tr-TR" sz="2200">
                <a:solidFill>
                  <a:srgbClr val="80803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tr-TR" sz="2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B</a:t>
            </a:r>
            <a:r>
              <a:rPr lang="tr-TR" sz="2200">
                <a:solidFill>
                  <a:srgbClr val="80803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);</a:t>
            </a:r>
            <a:br>
              <a:rPr lang="tr-TR" sz="220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b="1" lang="tr-TR" sz="2200">
                <a:solidFill>
                  <a:srgbClr val="8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endmodule</a:t>
            </a:r>
          </a:p>
          <a:p>
            <a:pPr indent="-117475" lvl="0" marL="274320">
              <a:spcBef>
                <a:spcPts val="0"/>
              </a:spcBef>
              <a:buNone/>
            </a:pPr>
            <a:r>
              <a:t/>
            </a:r>
            <a:endParaRPr sz="2200"/>
          </a:p>
        </p:txBody>
      </p:sp>
      <p:pic>
        <p:nvPicPr>
          <p:cNvPr descr="Half Adder.svg"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775" y="1447700"/>
            <a:ext cx="3195975" cy="17715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6425" y="3301350"/>
            <a:ext cx="2215750" cy="3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450470"/>
            <a:ext cx="8229600" cy="681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tr-TR"/>
              <a:t>Örnek: Full adder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175" y="3075325"/>
            <a:ext cx="2514500" cy="251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graphicFrame>
        <p:nvGraphicFramePr>
          <p:cNvPr id="92" name="Shape 92"/>
          <p:cNvGraphicFramePr/>
          <p:nvPr/>
        </p:nvGraphicFramePr>
        <p:xfrm>
          <a:off x="3065550" y="307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{D0F63A51-C413-4003-A427-156228599405}</a:tableStyleId>
              </a:tblPr>
              <a:tblGrid>
                <a:gridCol w="594360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buNone/>
                      </a:pPr>
                      <a:r>
                        <a:rPr b="1" lang="tr-TR" sz="1800">
                          <a:solidFill>
                            <a:srgbClr val="80000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module full_adder</a:t>
                      </a:r>
                      <a:r>
                        <a:rPr lang="tr-TR" sz="18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</a:t>
                      </a:r>
                      <a: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r>
                        <a:rPr lang="tr-TR" sz="18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</a:t>
                      </a:r>
                      <a: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B</a:t>
                      </a:r>
                      <a:r>
                        <a:rPr lang="tr-TR" sz="18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</a:t>
                      </a:r>
                      <a: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Cin</a:t>
                      </a:r>
                      <a:r>
                        <a:rPr lang="tr-TR" sz="18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</a:t>
                      </a:r>
                      <a: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Cout</a:t>
                      </a:r>
                      <a:r>
                        <a:rPr lang="tr-TR" sz="18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</a:t>
                      </a:r>
                      <a: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S</a:t>
                      </a:r>
                      <a:r>
                        <a:rPr lang="tr-TR" sz="18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);</a:t>
                      </a:r>
                      <a:b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</a:t>
                      </a:r>
                      <a:r>
                        <a:rPr b="1" lang="tr-TR" sz="1800">
                          <a:solidFill>
                            <a:srgbClr val="80000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input</a:t>
                      </a:r>
                      <a: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A, B, Cin</a:t>
                      </a:r>
                      <a:r>
                        <a:rPr b="1" lang="tr-TR" sz="1800">
                          <a:solidFill>
                            <a:srgbClr val="80000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;</a:t>
                      </a:r>
                      <a:b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</a:t>
                      </a:r>
                      <a:r>
                        <a:rPr b="1" lang="tr-TR" sz="1800">
                          <a:solidFill>
                            <a:srgbClr val="80000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output</a:t>
                      </a:r>
                      <a: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Cout, S</a:t>
                      </a:r>
                      <a:r>
                        <a:rPr b="1" lang="tr-TR" sz="1800">
                          <a:solidFill>
                            <a:srgbClr val="80000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;</a:t>
                      </a:r>
                      <a:b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</a:t>
                      </a:r>
                      <a:b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</a:t>
                      </a:r>
                      <a:r>
                        <a:rPr b="1" lang="tr-TR" sz="1800">
                          <a:solidFill>
                            <a:srgbClr val="80000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wire</a:t>
                      </a:r>
                      <a: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w1, w2, w3</a:t>
                      </a:r>
                      <a:r>
                        <a:rPr b="1" lang="tr-TR" sz="1800">
                          <a:solidFill>
                            <a:srgbClr val="80000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;</a:t>
                      </a:r>
                      <a:b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</a:t>
                      </a:r>
                      <a:b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half_adder ha1</a:t>
                      </a:r>
                      <a:r>
                        <a:rPr lang="tr-TR" sz="18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(.</a:t>
                      </a:r>
                      <a: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r>
                        <a:rPr lang="tr-TR" sz="18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</a:t>
                      </a:r>
                      <a: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r>
                        <a:rPr lang="tr-TR" sz="18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),</a:t>
                      </a:r>
                      <a: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tr-TR" sz="18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</a:t>
                      </a:r>
                      <a: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</a:t>
                      </a:r>
                      <a:r>
                        <a:rPr lang="tr-TR" sz="18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</a:t>
                      </a:r>
                      <a: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</a:t>
                      </a:r>
                      <a:r>
                        <a:rPr lang="tr-TR" sz="18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),</a:t>
                      </a:r>
                      <a: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tr-TR" sz="18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</a:t>
                      </a:r>
                      <a: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</a:t>
                      </a:r>
                      <a:r>
                        <a:rPr lang="tr-TR" sz="18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</a:t>
                      </a:r>
                      <a: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w1</a:t>
                      </a:r>
                      <a:r>
                        <a:rPr lang="tr-TR" sz="18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),</a:t>
                      </a:r>
                      <a: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tr-TR" sz="18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</a:t>
                      </a:r>
                      <a: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</a:t>
                      </a:r>
                      <a:r>
                        <a:rPr lang="tr-TR" sz="18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</a:t>
                      </a:r>
                      <a: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w2</a:t>
                      </a:r>
                      <a:r>
                        <a:rPr lang="tr-TR" sz="18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));</a:t>
                      </a:r>
                      <a:b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half_adder ha2</a:t>
                      </a:r>
                      <a:r>
                        <a:rPr lang="tr-TR" sz="18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(.</a:t>
                      </a:r>
                      <a: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r>
                        <a:rPr lang="tr-TR" sz="18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</a:t>
                      </a:r>
                      <a: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w2</a:t>
                      </a:r>
                      <a:r>
                        <a:rPr lang="tr-TR" sz="18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),</a:t>
                      </a:r>
                      <a: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tr-TR" sz="18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</a:t>
                      </a:r>
                      <a: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</a:t>
                      </a:r>
                      <a:r>
                        <a:rPr lang="tr-TR" sz="18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</a:t>
                      </a:r>
                      <a: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Cin</a:t>
                      </a:r>
                      <a:r>
                        <a:rPr lang="tr-TR" sz="18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),</a:t>
                      </a:r>
                      <a: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tr-TR" sz="18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</a:t>
                      </a:r>
                      <a: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</a:t>
                      </a:r>
                      <a:r>
                        <a:rPr lang="tr-TR" sz="18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</a:t>
                      </a:r>
                      <a: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w3</a:t>
                      </a:r>
                      <a:r>
                        <a:rPr lang="tr-TR" sz="18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),</a:t>
                      </a:r>
                      <a: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tr-TR" sz="18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</a:t>
                      </a:r>
                      <a: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</a:t>
                      </a:r>
                      <a:r>
                        <a:rPr lang="tr-TR" sz="18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</a:t>
                      </a:r>
                      <a: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</a:t>
                      </a:r>
                      <a:r>
                        <a:rPr lang="tr-TR" sz="18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));</a:t>
                      </a:r>
                      <a:b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or or1</a:t>
                      </a:r>
                      <a:r>
                        <a:rPr lang="tr-TR" sz="18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(</a:t>
                      </a:r>
                      <a: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Cout</a:t>
                      </a:r>
                      <a:r>
                        <a:rPr lang="tr-TR" sz="18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</a:t>
                      </a:r>
                      <a: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w1</a:t>
                      </a:r>
                      <a:r>
                        <a:rPr lang="tr-TR" sz="18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,</a:t>
                      </a:r>
                      <a: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w3</a:t>
                      </a:r>
                      <a:r>
                        <a:rPr lang="tr-TR" sz="1800">
                          <a:solidFill>
                            <a:srgbClr val="80803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);</a:t>
                      </a:r>
                      <a:br>
                        <a:rPr lang="tr-TR" sz="18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b="1" lang="tr-TR" sz="1800">
                          <a:solidFill>
                            <a:srgbClr val="800000"/>
                          </a:solidFill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endmodule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8825" y="1291463"/>
            <a:ext cx="5600700" cy="14287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