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800"/>
              <a:buNone/>
              <a:defRPr sz="1800"/>
            </a:lvl1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Shape 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2013" y="2474350"/>
            <a:ext cx="4519975" cy="190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Shape 41"/>
          <p:cNvSpPr txBox="1"/>
          <p:nvPr>
            <p:ph type="title"/>
          </p:nvPr>
        </p:nvSpPr>
        <p:spPr>
          <a:xfrm>
            <a:off x="457200" y="274647"/>
            <a:ext cx="8229600" cy="8850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Örnek 1: Yürüyen Işık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Shape 46"/>
          <p:cNvGrpSpPr/>
          <p:nvPr/>
        </p:nvGrpSpPr>
        <p:grpSpPr>
          <a:xfrm>
            <a:off x="1858950" y="2340438"/>
            <a:ext cx="5752800" cy="2679613"/>
            <a:chOff x="1858950" y="2340438"/>
            <a:chExt cx="5752800" cy="2679613"/>
          </a:xfrm>
        </p:grpSpPr>
        <p:sp>
          <p:nvSpPr>
            <p:cNvPr id="47" name="Shape 47"/>
            <p:cNvSpPr/>
            <p:nvPr/>
          </p:nvSpPr>
          <p:spPr>
            <a:xfrm>
              <a:off x="2102725" y="2340450"/>
              <a:ext cx="2026500" cy="837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chemeClr val="dk1"/>
                  </a:solidFill>
                </a:rPr>
                <a:t>led &gt;&gt; 1</a:t>
              </a:r>
            </a:p>
          </p:txBody>
        </p:sp>
        <p:sp>
          <p:nvSpPr>
            <p:cNvPr id="48" name="Shape 48"/>
            <p:cNvSpPr/>
            <p:nvPr/>
          </p:nvSpPr>
          <p:spPr>
            <a:xfrm>
              <a:off x="2102725" y="3680213"/>
              <a:ext cx="2026500" cy="837325"/>
            </a:xfrm>
            <a:prstGeom prst="flowChartPreparation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b="1" lang="en" sz="1800"/>
                <a:t>led[0] = 1</a:t>
              </a:r>
            </a:p>
          </p:txBody>
        </p:sp>
        <p:sp>
          <p:nvSpPr>
            <p:cNvPr id="49" name="Shape 49"/>
            <p:cNvSpPr/>
            <p:nvPr/>
          </p:nvSpPr>
          <p:spPr>
            <a:xfrm>
              <a:off x="5252900" y="2340450"/>
              <a:ext cx="2026500" cy="837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chemeClr val="dk1"/>
                  </a:solidFill>
                </a:rPr>
                <a:t>led &lt;&lt; 1</a:t>
              </a:r>
            </a:p>
          </p:txBody>
        </p:sp>
        <p:sp>
          <p:nvSpPr>
            <p:cNvPr id="50" name="Shape 50"/>
            <p:cNvSpPr/>
            <p:nvPr/>
          </p:nvSpPr>
          <p:spPr>
            <a:xfrm>
              <a:off x="5252900" y="3680213"/>
              <a:ext cx="2026500" cy="837325"/>
            </a:xfrm>
            <a:prstGeom prst="flowChartPreparation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 sz="1800">
                  <a:solidFill>
                    <a:schemeClr val="dk1"/>
                  </a:solidFill>
                </a:rPr>
                <a:t>led[7] = 1</a:t>
              </a:r>
            </a:p>
          </p:txBody>
        </p:sp>
        <p:cxnSp>
          <p:nvCxnSpPr>
            <p:cNvPr id="51" name="Shape 51"/>
            <p:cNvCxnSpPr>
              <a:stCxn id="48" idx="1"/>
              <a:endCxn id="47" idx="0"/>
            </p:cNvCxnSpPr>
            <p:nvPr/>
          </p:nvCxnSpPr>
          <p:spPr>
            <a:xfrm flipH="1" rot="10800000">
              <a:off x="2102725" y="2340575"/>
              <a:ext cx="1013100" cy="1758300"/>
            </a:xfrm>
            <a:prstGeom prst="bentConnector4">
              <a:avLst>
                <a:gd fmla="val -23505" name="adj1"/>
                <a:gd fmla="val 113550" name="adj2"/>
              </a:avLst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52" name="Shape 52"/>
            <p:cNvCxnSpPr>
              <a:stCxn id="47" idx="2"/>
              <a:endCxn id="48" idx="0"/>
            </p:cNvCxnSpPr>
            <p:nvPr/>
          </p:nvCxnSpPr>
          <p:spPr>
            <a:xfrm>
              <a:off x="3115975" y="3177750"/>
              <a:ext cx="0" cy="502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3" name="Shape 53"/>
            <p:cNvCxnSpPr>
              <a:stCxn id="48" idx="2"/>
              <a:endCxn id="49" idx="0"/>
            </p:cNvCxnSpPr>
            <p:nvPr/>
          </p:nvCxnSpPr>
          <p:spPr>
            <a:xfrm rot="-5400000">
              <a:off x="3602575" y="1853838"/>
              <a:ext cx="2177100" cy="3150300"/>
            </a:xfrm>
            <a:prstGeom prst="bentConnector5">
              <a:avLst>
                <a:gd fmla="val -19425" name="adj1"/>
                <a:gd fmla="val 49998" name="adj2"/>
                <a:gd fmla="val 118379" name="adj3"/>
              </a:avLst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cxnSp>
          <p:nvCxnSpPr>
            <p:cNvPr id="54" name="Shape 54"/>
            <p:cNvCxnSpPr>
              <a:stCxn id="49" idx="2"/>
              <a:endCxn id="50" idx="0"/>
            </p:cNvCxnSpPr>
            <p:nvPr/>
          </p:nvCxnSpPr>
          <p:spPr>
            <a:xfrm>
              <a:off x="6266150" y="3177750"/>
              <a:ext cx="0" cy="5025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triangle"/>
            </a:ln>
          </p:spPr>
        </p:cxnSp>
        <p:cxnSp>
          <p:nvCxnSpPr>
            <p:cNvPr id="55" name="Shape 55"/>
            <p:cNvCxnSpPr>
              <a:stCxn id="50" idx="2"/>
              <a:endCxn id="47" idx="0"/>
            </p:cNvCxnSpPr>
            <p:nvPr/>
          </p:nvCxnSpPr>
          <p:spPr>
            <a:xfrm flipH="1" rot="5400000">
              <a:off x="3602450" y="1853838"/>
              <a:ext cx="2177100" cy="3150300"/>
            </a:xfrm>
            <a:prstGeom prst="bentConnector5">
              <a:avLst>
                <a:gd fmla="val -40195" name="adj1"/>
                <a:gd fmla="val 159567" name="adj2"/>
                <a:gd fmla="val 132886" name="adj3"/>
              </a:avLst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56" name="Shape 56"/>
            <p:cNvCxnSpPr>
              <a:stCxn id="50" idx="3"/>
              <a:endCxn id="49" idx="0"/>
            </p:cNvCxnSpPr>
            <p:nvPr/>
          </p:nvCxnSpPr>
          <p:spPr>
            <a:xfrm rot="10800000">
              <a:off x="6266000" y="2340575"/>
              <a:ext cx="1013400" cy="1758300"/>
            </a:xfrm>
            <a:prstGeom prst="bentConnector4">
              <a:avLst>
                <a:gd fmla="val -33620" name="adj1"/>
                <a:gd fmla="val 124033" name="adj2"/>
              </a:avLst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lg" w="lg" type="none"/>
              <a:tailEnd len="lg" w="lg" type="stealth"/>
            </a:ln>
          </p:spPr>
        </p:cxnSp>
        <p:sp>
          <p:nvSpPr>
            <p:cNvPr id="57" name="Shape 57"/>
            <p:cNvSpPr txBox="1"/>
            <p:nvPr/>
          </p:nvSpPr>
          <p:spPr>
            <a:xfrm>
              <a:off x="1858950" y="3701150"/>
              <a:ext cx="4188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b="1" lang="en" sz="1800"/>
                <a:t>H</a:t>
              </a:r>
            </a:p>
          </p:txBody>
        </p:sp>
        <p:sp>
          <p:nvSpPr>
            <p:cNvPr id="58" name="Shape 58"/>
            <p:cNvSpPr txBox="1"/>
            <p:nvPr/>
          </p:nvSpPr>
          <p:spPr>
            <a:xfrm>
              <a:off x="3250650" y="4517550"/>
              <a:ext cx="4188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 sz="1800"/>
                <a:t>E</a:t>
              </a: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7192950" y="3701150"/>
              <a:ext cx="4188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 sz="1800"/>
                <a:t>H</a:t>
              </a:r>
            </a:p>
          </p:txBody>
        </p:sp>
        <p:sp>
          <p:nvSpPr>
            <p:cNvPr id="60" name="Shape 60"/>
            <p:cNvSpPr txBox="1"/>
            <p:nvPr/>
          </p:nvSpPr>
          <p:spPr>
            <a:xfrm>
              <a:off x="5917650" y="4517550"/>
              <a:ext cx="418800" cy="5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 rtl="0">
                <a:spcBef>
                  <a:spcPts val="0"/>
                </a:spcBef>
                <a:buNone/>
              </a:pPr>
              <a:r>
                <a:rPr b="1" lang="en" sz="1800"/>
                <a:t>E</a:t>
              </a:r>
            </a:p>
          </p:txBody>
        </p:sp>
      </p:grpSp>
      <p:sp>
        <p:nvSpPr>
          <p:cNvPr id="61" name="Shape 61"/>
          <p:cNvSpPr txBox="1"/>
          <p:nvPr/>
        </p:nvSpPr>
        <p:spPr>
          <a:xfrm>
            <a:off x="3356525" y="1973775"/>
            <a:ext cx="10929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b="1" lang="en"/>
              <a:t>SAGAKAY</a:t>
            </a:r>
          </a:p>
        </p:txBody>
      </p:sp>
      <p:sp>
        <p:nvSpPr>
          <p:cNvPr id="62" name="Shape 62"/>
          <p:cNvSpPr txBox="1"/>
          <p:nvPr/>
        </p:nvSpPr>
        <p:spPr>
          <a:xfrm>
            <a:off x="6363625" y="1973775"/>
            <a:ext cx="10929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SOLAKAY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963" y="1912050"/>
            <a:ext cx="4868200" cy="43542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8" name="Shape 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663" y="2333625"/>
            <a:ext cx="3581400" cy="2190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69" name="Shape 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8675" y="103825"/>
            <a:ext cx="3581399" cy="21391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quential logic representation" id="70" name="Shape 70" title="Sequential Logic Representation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8675" y="4656625"/>
            <a:ext cx="3581400" cy="156890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457200" y="274651"/>
            <a:ext cx="8229600" cy="9408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Örnek 2: Ayarlanabilen Sayaç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262050" y="5062650"/>
            <a:ext cx="8619900" cy="16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Başlangıç değeri dışarıdan girilebilir. (değeri +10 ve +1 arttırma için iki ayrı button var)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Başlangıç değeri girişi yapıldıktan sonra start buttonuna basıldığında geriye saymaya başlar.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Sayma işlemi bitince ledi yakar.</a:t>
            </a:r>
          </a:p>
        </p:txBody>
      </p:sp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413" y="1320575"/>
            <a:ext cx="3089185" cy="34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825" y="980263"/>
            <a:ext cx="7562850" cy="53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 txBox="1"/>
          <p:nvPr/>
        </p:nvSpPr>
        <p:spPr>
          <a:xfrm>
            <a:off x="2542525" y="1713575"/>
            <a:ext cx="8253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b="1" lang="en"/>
              <a:t>led = 0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809775" y="4854725"/>
            <a:ext cx="20295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led = 1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887850" y="1661375"/>
            <a:ext cx="2029500" cy="743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sayi--</a:t>
            </a:r>
          </a:p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led =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950" y="2014650"/>
            <a:ext cx="4429125" cy="3352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grpSp>
        <p:nvGrpSpPr>
          <p:cNvPr id="91" name="Shape 91"/>
          <p:cNvGrpSpPr/>
          <p:nvPr/>
        </p:nvGrpSpPr>
        <p:grpSpPr>
          <a:xfrm>
            <a:off x="524050" y="1366088"/>
            <a:ext cx="3613050" cy="4649926"/>
            <a:chOff x="524050" y="1366088"/>
            <a:chExt cx="3613050" cy="4649926"/>
          </a:xfrm>
        </p:grpSpPr>
        <p:pic>
          <p:nvPicPr>
            <p:cNvPr id="92" name="Shape 92"/>
            <p:cNvPicPr preferRelativeResize="0"/>
            <p:nvPr/>
          </p:nvPicPr>
          <p:blipFill rotWithShape="1">
            <a:blip r:embed="rId4">
              <a:alphaModFix/>
            </a:blip>
            <a:srcRect b="0" l="0" r="45100" t="0"/>
            <a:stretch/>
          </p:blipFill>
          <p:spPr>
            <a:xfrm>
              <a:off x="524050" y="1366088"/>
              <a:ext cx="3613050" cy="46499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Shape 93"/>
            <p:cNvSpPr txBox="1"/>
            <p:nvPr/>
          </p:nvSpPr>
          <p:spPr>
            <a:xfrm>
              <a:off x="2063025" y="2014650"/>
              <a:ext cx="825300" cy="38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rPr lang="en"/>
                <a:t>led = 0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98"/>
          <p:cNvPicPr preferRelativeResize="0"/>
          <p:nvPr/>
        </p:nvPicPr>
        <p:blipFill rotWithShape="1">
          <a:blip r:embed="rId3">
            <a:alphaModFix/>
          </a:blip>
          <a:srcRect b="0" l="57061" r="0" t="0"/>
          <a:stretch/>
        </p:blipFill>
        <p:spPr>
          <a:xfrm>
            <a:off x="752528" y="1009387"/>
            <a:ext cx="2940846" cy="4839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0125" y="1745975"/>
            <a:ext cx="4324826" cy="33660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sp>
        <p:nvSpPr>
          <p:cNvPr id="100" name="Shape 100"/>
          <p:cNvSpPr txBox="1"/>
          <p:nvPr/>
        </p:nvSpPr>
        <p:spPr>
          <a:xfrm>
            <a:off x="1449650" y="1605775"/>
            <a:ext cx="1917900" cy="69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sayi--</a:t>
            </a:r>
          </a:p>
          <a:p>
            <a:pPr indent="0" lvl="0" marL="0" algn="ctr">
              <a:spcBef>
                <a:spcPts val="0"/>
              </a:spcBef>
              <a:buNone/>
            </a:pPr>
            <a:r>
              <a:rPr lang="en" sz="1800"/>
              <a:t>led = 0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1449650" y="4523675"/>
            <a:ext cx="1917900" cy="690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buNone/>
            </a:pPr>
            <a:r>
              <a:rPr lang="en" sz="1800"/>
              <a:t>led =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