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7A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 userDrawn="1"/>
        </p:nvSpPr>
        <p:spPr>
          <a:xfrm>
            <a:off x="-1" y="700967"/>
            <a:ext cx="9141631" cy="186539"/>
          </a:xfrm>
          <a:prstGeom prst="rect">
            <a:avLst/>
          </a:prstGeom>
          <a:solidFill>
            <a:srgbClr val="27A659"/>
          </a:solidFill>
          <a:ln>
            <a:solidFill>
              <a:srgbClr val="27A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47" y="23257"/>
            <a:ext cx="1529605" cy="15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52180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Dikdörtgen 6"/>
          <p:cNvSpPr/>
          <p:nvPr userDrawn="1"/>
        </p:nvSpPr>
        <p:spPr>
          <a:xfrm>
            <a:off x="0" y="286604"/>
            <a:ext cx="9144000" cy="184043"/>
          </a:xfrm>
          <a:prstGeom prst="rect">
            <a:avLst/>
          </a:prstGeom>
          <a:solidFill>
            <a:srgbClr val="27A659"/>
          </a:solidFill>
          <a:ln>
            <a:solidFill>
              <a:srgbClr val="27A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700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7A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 userDrawn="1"/>
        </p:nvSpPr>
        <p:spPr>
          <a:xfrm>
            <a:off x="11" y="647179"/>
            <a:ext cx="9141619" cy="173092"/>
          </a:xfrm>
          <a:prstGeom prst="rect">
            <a:avLst/>
          </a:prstGeom>
          <a:solidFill>
            <a:srgbClr val="27A659"/>
          </a:solidFill>
          <a:ln>
            <a:solidFill>
              <a:srgbClr val="27A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47" y="23257"/>
            <a:ext cx="1529605" cy="15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963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6604"/>
            <a:ext cx="9144000" cy="1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27A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06259-0C04-43B8-943E-D4F1F0F7FC7B}" type="datetimeFigureOut">
              <a:rPr lang="tr-TR" smtClean="0"/>
              <a:t>19.02.2018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EFFCFD-E1FE-4FE0-BC03-A6B13E24A0DA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79021"/>
            <a:ext cx="822959" cy="8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İNOVASYON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tr-TR" b="1" i="1" dirty="0"/>
              <a:t>“İşletmecilik tarihi, yenilik yapamadığı ve ürün portföyünü güncel ve rekabetçi tutamadığı için daha yenilikçi rakipleri tarafından alt edilen işletmelerle doludur.”</a:t>
            </a:r>
          </a:p>
        </p:txBody>
      </p:sp>
    </p:spTree>
    <p:extLst>
      <p:ext uri="{BB962C8B-B14F-4D97-AF65-F5344CB8AC3E}">
        <p14:creationId xmlns:p14="http://schemas.microsoft.com/office/powerpoint/2010/main" val="384476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63225"/>
          </a:xfrm>
        </p:spPr>
        <p:txBody>
          <a:bodyPr/>
          <a:lstStyle/>
          <a:p>
            <a:pPr algn="ctr"/>
            <a:r>
              <a:rPr lang="tr-TR" dirty="0"/>
              <a:t>YENİLİK VE İCAT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4294967295"/>
          </p:nvPr>
        </p:nvSpPr>
        <p:spPr>
          <a:xfrm>
            <a:off x="822959" y="1480457"/>
            <a:ext cx="7543801" cy="4517457"/>
          </a:xfrm>
        </p:spPr>
        <p:txBody>
          <a:bodyPr>
            <a:normAutofit/>
          </a:bodyPr>
          <a:lstStyle/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Kavramın açıklanmasında yeni kelimesinin kullanılması nedeniyle yenilik kavramı çoğu zaman icat kavramı ile eşanlamlı olarak kullanılmaktadır. 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Her iki kavramın da özgünlük kimliği taşıması da bu eğilimi desteklemektedir. 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Ancak bu iki kavram aynı anlamda değerlendirilemez.</a:t>
            </a:r>
          </a:p>
        </p:txBody>
      </p:sp>
    </p:spTree>
    <p:extLst>
      <p:ext uri="{BB962C8B-B14F-4D97-AF65-F5344CB8AC3E}">
        <p14:creationId xmlns:p14="http://schemas.microsoft.com/office/powerpoint/2010/main" val="408248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08" y="1864440"/>
            <a:ext cx="3130104" cy="4195604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14640" cy="1450757"/>
          </a:xfrm>
        </p:spPr>
        <p:txBody>
          <a:bodyPr/>
          <a:lstStyle/>
          <a:p>
            <a:pPr algn="ctr"/>
            <a:r>
              <a:rPr lang="tr-TR" dirty="0"/>
              <a:t>YARATICILIK, İCAT YENİLİK ARASINDAKİ İLİŞKİ</a:t>
            </a:r>
          </a:p>
        </p:txBody>
      </p:sp>
    </p:spTree>
    <p:extLst>
      <p:ext uri="{BB962C8B-B14F-4D97-AF65-F5344CB8AC3E}">
        <p14:creationId xmlns:p14="http://schemas.microsoft.com/office/powerpoint/2010/main" val="25560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48710"/>
          </a:xfrm>
        </p:spPr>
        <p:txBody>
          <a:bodyPr/>
          <a:lstStyle/>
          <a:p>
            <a:pPr algn="ctr"/>
            <a:r>
              <a:rPr lang="tr-TR" dirty="0"/>
              <a:t>YENİLİK ÇEŞİTLERİ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43535"/>
              </p:ext>
            </p:extLst>
          </p:nvPr>
        </p:nvGraphicFramePr>
        <p:xfrm>
          <a:off x="822959" y="1857828"/>
          <a:ext cx="7943669" cy="39303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445727">
                  <a:extLst>
                    <a:ext uri="{9D8B030D-6E8A-4147-A177-3AD203B41FA5}">
                      <a16:colId xmlns:a16="http://schemas.microsoft.com/office/drawing/2014/main" val="822273045"/>
                    </a:ext>
                  </a:extLst>
                </a:gridCol>
                <a:gridCol w="3497942">
                  <a:extLst>
                    <a:ext uri="{9D8B030D-6E8A-4147-A177-3AD203B41FA5}">
                      <a16:colId xmlns:a16="http://schemas.microsoft.com/office/drawing/2014/main" val="3163200472"/>
                    </a:ext>
                  </a:extLst>
                </a:gridCol>
              </a:tblGrid>
              <a:tr h="381401">
                <a:tc gridSpan="2">
                  <a:txBody>
                    <a:bodyPr/>
                    <a:lstStyle/>
                    <a:p>
                      <a:pPr marR="635" algn="just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YENİLİK</a:t>
                      </a:r>
                      <a:r>
                        <a:rPr lang="en-US" sz="1600" b="1" spc="-11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SINIFLANDIRMALARI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68021"/>
                  </a:ext>
                </a:extLst>
              </a:tr>
              <a:tr h="671085">
                <a:tc>
                  <a:txBody>
                    <a:bodyPr/>
                    <a:lstStyle/>
                    <a:p>
                      <a:pPr algn="just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Boyutlarına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Etki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derecesine</a:t>
                      </a:r>
                      <a:r>
                        <a:rPr lang="en-US" sz="1600" spc="-2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Göre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91235" algn="just">
                        <a:lnSpc>
                          <a:spcPct val="13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Radikal</a:t>
                      </a:r>
                      <a:r>
                        <a:rPr lang="en-US" sz="1600" spc="-6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040" marR="991235" algn="just">
                        <a:lnSpc>
                          <a:spcPct val="13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Artımsal</a:t>
                      </a:r>
                      <a:r>
                        <a:rPr lang="en-US" sz="1600" spc="-6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97217"/>
                  </a:ext>
                </a:extLst>
              </a:tr>
              <a:tr h="676679">
                <a:tc>
                  <a:txBody>
                    <a:bodyPr/>
                    <a:lstStyle/>
                    <a:p>
                      <a:pPr algn="just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Meydana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Getirdiği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Değişim</a:t>
                      </a:r>
                      <a:r>
                        <a:rPr lang="en-US" sz="1600" spc="-2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Farklılıklara</a:t>
                      </a:r>
                      <a:r>
                        <a:rPr lang="en-US" sz="1600" spc="-2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Göre</a:t>
                      </a:r>
                      <a:r>
                        <a:rPr lang="en-US" sz="1600" spc="-3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801370" algn="just">
                        <a:lnSpc>
                          <a:spcPct val="135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Yıkıcı</a:t>
                      </a:r>
                      <a:r>
                        <a:rPr lang="en-US" sz="1600" spc="-5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040" marR="801370" algn="just">
                        <a:lnSpc>
                          <a:spcPct val="135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Destekleyici</a:t>
                      </a:r>
                      <a:r>
                        <a:rPr lang="en-US" sz="1600" spc="-8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10267"/>
                  </a:ext>
                </a:extLst>
              </a:tr>
              <a:tr h="9775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Kullanım</a:t>
                      </a:r>
                      <a:r>
                        <a:rPr lang="en-US" sz="1600" spc="-3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Alanlarına</a:t>
                      </a:r>
                      <a:r>
                        <a:rPr lang="en-US" sz="1600" spc="-4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Göre</a:t>
                      </a:r>
                      <a:r>
                        <a:rPr lang="en-US" sz="1600" spc="-4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838835" algn="just">
                        <a:lnSpc>
                          <a:spcPct val="136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Ürün-Hizmet</a:t>
                      </a:r>
                      <a:r>
                        <a:rPr lang="en-US" sz="1600" spc="-7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Yeniliği</a:t>
                      </a:r>
                      <a:endParaRPr lang="tr-TR" sz="1600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040" marR="838835" algn="just">
                        <a:lnSpc>
                          <a:spcPct val="136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Süreç</a:t>
                      </a:r>
                      <a:r>
                        <a:rPr lang="en-US" sz="1600" spc="-4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Yeniliği</a:t>
                      </a:r>
                      <a:endParaRPr lang="tr-TR" sz="1600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040" marR="838835" algn="just">
                        <a:lnSpc>
                          <a:spcPct val="136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Pazarlama</a:t>
                      </a:r>
                      <a:r>
                        <a:rPr lang="en-US" sz="1600" spc="-7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Yenilikleri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07192"/>
                  </a:ext>
                </a:extLst>
              </a:tr>
              <a:tr h="676679">
                <a:tc>
                  <a:txBody>
                    <a:bodyPr/>
                    <a:lstStyle/>
                    <a:p>
                      <a:pPr algn="just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Teknolojik</a:t>
                      </a:r>
                      <a:r>
                        <a:rPr lang="en-US" sz="1600" spc="-4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Yoğunluğuna</a:t>
                      </a:r>
                      <a:r>
                        <a:rPr lang="en-US" sz="1600" spc="-4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Göre</a:t>
                      </a:r>
                      <a:r>
                        <a:rPr lang="en-US" sz="1600" spc="-4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5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407670" algn="just">
                        <a:lnSpc>
                          <a:spcPct val="13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Teknolojik</a:t>
                      </a:r>
                      <a:r>
                        <a:rPr lang="en-US" sz="1600" spc="-7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040" marR="407670" algn="just">
                        <a:lnSpc>
                          <a:spcPct val="13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Teknolojik</a:t>
                      </a:r>
                      <a:r>
                        <a:rPr lang="en-US" sz="1600" spc="-5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Olmayan</a:t>
                      </a:r>
                      <a:r>
                        <a:rPr lang="en-US" sz="1600" spc="-5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30066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marL="62865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Diğer</a:t>
                      </a:r>
                      <a:r>
                        <a:rPr lang="en-US" sz="1600" spc="-55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</a:t>
                      </a:r>
                      <a:r>
                        <a:rPr lang="en-US" sz="1600" spc="-5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Sınıflandırmaları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Toplumsal</a:t>
                      </a:r>
                      <a:r>
                        <a:rPr lang="en-US" sz="1600" spc="-65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34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3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566057"/>
            <a:ext cx="8030754" cy="812800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YENİ ÜRÜN GELİŞTİRME SÜRECİ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640114"/>
            <a:ext cx="7543801" cy="435780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Firmaları yeni ürün ve hizmet geliştirmeye iten nedenleri şu şeklide sıralamak mümkündür: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Pazardaki rekabetin artması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Yenilik yapmanın, rekabetin temel unsurlarından birisi haline gelmesi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Teknolojinin değişim hızının artması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Tüketicilerin yenilik beklentilerinin artması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Tüketicilerin daha bilinçli hale gelmesi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Bilgi ve iletişim teknolojisindeki gelişmeye bağlı olarak bilgi ve enformasyonun hızlı yayılması</a:t>
            </a:r>
          </a:p>
          <a:p>
            <a:pPr algn="just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237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59" y="566057"/>
            <a:ext cx="7943669" cy="769257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YENİ ÜRÜN GELİŞTİRME SÜRECİ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2032000"/>
            <a:ext cx="7543801" cy="3965914"/>
          </a:xfrm>
        </p:spPr>
        <p:txBody>
          <a:bodyPr>
            <a:noAutofit/>
          </a:bodyPr>
          <a:lstStyle/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Firmaların uluslararası pazarlara yönelik işbirliklerinin artması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Firmaların daha esnek ve yenilikçi yapıya sahip olmaları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Uluslararası pazarlardaki sınır ve kısıtların önemli oranda azalması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Firmaların yeni pazar arayışları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400" dirty="0"/>
              <a:t>Ekonomik, ekolojik ve </a:t>
            </a:r>
            <a:r>
              <a:rPr lang="tr-TR" sz="2400" dirty="0" err="1"/>
              <a:t>sosyo</a:t>
            </a:r>
            <a:r>
              <a:rPr lang="tr-TR" sz="2400" dirty="0"/>
              <a:t>-kültürel çevredeki değişim hızının artması</a:t>
            </a:r>
          </a:p>
          <a:p>
            <a:pPr algn="just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247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566057"/>
            <a:ext cx="8001726" cy="798286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YENİ ÜRÜN GELİŞTİRME SÜRECİ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1" y="2439153"/>
            <a:ext cx="8775778" cy="25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609601"/>
            <a:ext cx="7543800" cy="1103085"/>
          </a:xfrm>
        </p:spPr>
        <p:txBody>
          <a:bodyPr>
            <a:noAutofit/>
          </a:bodyPr>
          <a:lstStyle/>
          <a:p>
            <a:pPr algn="ctr"/>
            <a:r>
              <a:rPr lang="tr-TR" sz="4000" dirty="0"/>
              <a:t>YENİ ÜRÜNLERİN BAŞARISIZLIK NEDENLERİ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2032000"/>
            <a:ext cx="7543801" cy="3965914"/>
          </a:xfrm>
        </p:spPr>
        <p:txBody>
          <a:bodyPr>
            <a:noAutofit/>
          </a:bodyPr>
          <a:lstStyle/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Tüketicilerin ihtiyaçlarını belirlemede yapılan yanlışlıklar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Yeni ürünlerin pazarlanmasında bütünleşik bir anlayışla hareket etmemek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Pazara sunumda yanlış zamanlama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Fiyatlamada yanlışlık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Konumlandırmada ve reklamlarda yapılan hatalar</a:t>
            </a:r>
          </a:p>
        </p:txBody>
      </p:sp>
    </p:spTree>
    <p:extLst>
      <p:ext uri="{BB962C8B-B14F-4D97-AF65-F5344CB8AC3E}">
        <p14:creationId xmlns:p14="http://schemas.microsoft.com/office/powerpoint/2010/main" val="9139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609601"/>
            <a:ext cx="7543800" cy="1127760"/>
          </a:xfrm>
        </p:spPr>
        <p:txBody>
          <a:bodyPr>
            <a:noAutofit/>
          </a:bodyPr>
          <a:lstStyle/>
          <a:p>
            <a:pPr algn="ctr"/>
            <a:r>
              <a:rPr lang="tr-TR" sz="4000" dirty="0"/>
              <a:t>YENİ ÜRÜNLERİN BAŞARISIZLIK NEDENLERİ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2032000"/>
            <a:ext cx="7543801" cy="3965914"/>
          </a:xfrm>
        </p:spPr>
        <p:txBody>
          <a:bodyPr>
            <a:noAutofit/>
          </a:bodyPr>
          <a:lstStyle/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Rekabetçi özelliklerinin yetersiz olması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Yüksek maliyetler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Yeni ürünün özellik, fayda ve kullanım şeklinin tüketicilere doğru aktarılamaması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2800" dirty="0"/>
              <a:t>Önemsiz ayrıntılar üzerine odaklanmak</a:t>
            </a:r>
          </a:p>
          <a:p>
            <a:pPr algn="just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090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64825"/>
          </a:xfrm>
        </p:spPr>
        <p:txBody>
          <a:bodyPr/>
          <a:lstStyle/>
          <a:p>
            <a:pPr algn="ctr"/>
            <a:r>
              <a:rPr lang="tr-TR" dirty="0"/>
              <a:t>YENİLİK MODELLERİ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1" y="1737361"/>
            <a:ext cx="8592457" cy="42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05167"/>
          </a:xfrm>
        </p:spPr>
        <p:txBody>
          <a:bodyPr/>
          <a:lstStyle/>
          <a:p>
            <a:pPr algn="ctr"/>
            <a:r>
              <a:rPr lang="tr-TR" dirty="0"/>
              <a:t>Doğrusal Yenilik Modelleri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503"/>
            <a:ext cx="9144000" cy="37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43428" y="286604"/>
            <a:ext cx="7423331" cy="1450757"/>
          </a:xfrm>
        </p:spPr>
        <p:txBody>
          <a:bodyPr/>
          <a:lstStyle/>
          <a:p>
            <a:pPr algn="ctr"/>
            <a:r>
              <a:rPr lang="tr-TR" dirty="0"/>
              <a:t>İNOVASYON NEDİR?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2959" y="1845734"/>
            <a:ext cx="7543801" cy="4152180"/>
          </a:xfrm>
        </p:spPr>
        <p:txBody>
          <a:bodyPr/>
          <a:lstStyle/>
          <a:p>
            <a:pPr algn="just"/>
            <a:r>
              <a:rPr lang="tr-TR" dirty="0"/>
              <a:t>Yenilik konusunu ilk gündeme getiren ekonomistlerden biri olan </a:t>
            </a:r>
            <a:r>
              <a:rPr lang="tr-TR" dirty="0" err="1"/>
              <a:t>Schumpeter</a:t>
            </a:r>
            <a:r>
              <a:rPr lang="tr-TR" dirty="0"/>
              <a:t> yenilik faaliyetlerini;</a:t>
            </a:r>
          </a:p>
          <a:p>
            <a:pPr marL="812800" indent="-363538" algn="just">
              <a:buFont typeface="+mj-lt"/>
              <a:buAutoNum type="arabicPeriod"/>
            </a:pPr>
            <a:r>
              <a:rPr lang="tr-TR" dirty="0"/>
              <a:t>Yeni ürünlerin geliştirilmesi ya da mevcut üründe niteliksel değişimler gerçekleştirilmesi;</a:t>
            </a:r>
          </a:p>
          <a:p>
            <a:pPr marL="812800" indent="-363538" algn="just">
              <a:buFont typeface="+mj-lt"/>
              <a:buAutoNum type="arabicPeriod"/>
            </a:pPr>
            <a:r>
              <a:rPr lang="tr-TR" dirty="0"/>
              <a:t>Sektör için yeni süreçlerin geliştirilmesi;</a:t>
            </a:r>
          </a:p>
          <a:p>
            <a:pPr marL="812800" indent="-363538" algn="just">
              <a:buFont typeface="+mj-lt"/>
              <a:buAutoNum type="arabicPeriod"/>
            </a:pPr>
            <a:r>
              <a:rPr lang="tr-TR" dirty="0"/>
              <a:t>Yeni pazarların açılması;</a:t>
            </a:r>
          </a:p>
          <a:p>
            <a:pPr marL="812800" indent="-363538" algn="just">
              <a:buFont typeface="+mj-lt"/>
              <a:buAutoNum type="arabicPeriod"/>
            </a:pPr>
            <a:r>
              <a:rPr lang="tr-TR" dirty="0"/>
              <a:t>Hammadde ve diğer girdiler için yeni tedarik kaynaklarının bulunması;</a:t>
            </a:r>
          </a:p>
          <a:p>
            <a:pPr marL="812800" indent="-363538" algn="just">
              <a:buFont typeface="+mj-lt"/>
              <a:buAutoNum type="arabicPeriod"/>
            </a:pPr>
            <a:r>
              <a:rPr lang="tr-TR" dirty="0"/>
              <a:t>Endüstriyel örgütlenmedeki değişimlerin gerçekleştirilmesi</a:t>
            </a:r>
          </a:p>
          <a:p>
            <a:pPr marL="0" indent="0" algn="just">
              <a:buNone/>
            </a:pPr>
            <a:r>
              <a:rPr lang="tr-TR" dirty="0"/>
              <a:t>olarak tanımlamıştır. (OECD Oslo Manual, 1997, s.16).</a:t>
            </a:r>
          </a:p>
        </p:txBody>
      </p:sp>
    </p:spTree>
    <p:extLst>
      <p:ext uri="{BB962C8B-B14F-4D97-AF65-F5344CB8AC3E}">
        <p14:creationId xmlns:p14="http://schemas.microsoft.com/office/powerpoint/2010/main" val="36939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59" y="591404"/>
            <a:ext cx="7543800" cy="1063225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Doğrusal Olmayan Yenilik Modelleri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" y="2260692"/>
            <a:ext cx="8413143" cy="34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0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117840" cy="1005167"/>
          </a:xfrm>
        </p:spPr>
        <p:txBody>
          <a:bodyPr/>
          <a:lstStyle/>
          <a:p>
            <a:pPr algn="ctr"/>
            <a:r>
              <a:rPr lang="tr-TR" dirty="0"/>
              <a:t>Yenilik-Karar Sürecinin Aşamaları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78" y="1291771"/>
            <a:ext cx="8032500" cy="48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431747"/>
            <a:ext cx="8088811" cy="1106767"/>
          </a:xfrm>
        </p:spPr>
        <p:txBody>
          <a:bodyPr>
            <a:noAutofit/>
          </a:bodyPr>
          <a:lstStyle/>
          <a:p>
            <a:pPr algn="ctr"/>
            <a:r>
              <a:rPr lang="tr-TR" sz="3200" dirty="0"/>
              <a:t>Kişilik Özellikleri, Demografik, Ekonomik, Sosyal Özellikler ve Yenilikçilik Arasındaki İlişki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56324"/>
              </p:ext>
            </p:extLst>
          </p:nvPr>
        </p:nvGraphicFramePr>
        <p:xfrm>
          <a:off x="822959" y="1669143"/>
          <a:ext cx="7856583" cy="412505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871481">
                  <a:extLst>
                    <a:ext uri="{9D8B030D-6E8A-4147-A177-3AD203B41FA5}">
                      <a16:colId xmlns:a16="http://schemas.microsoft.com/office/drawing/2014/main" val="3046165958"/>
                    </a:ext>
                  </a:extLst>
                </a:gridCol>
                <a:gridCol w="2255399">
                  <a:extLst>
                    <a:ext uri="{9D8B030D-6E8A-4147-A177-3AD203B41FA5}">
                      <a16:colId xmlns:a16="http://schemas.microsoft.com/office/drawing/2014/main" val="2629100946"/>
                    </a:ext>
                  </a:extLst>
                </a:gridCol>
                <a:gridCol w="1729703">
                  <a:extLst>
                    <a:ext uri="{9D8B030D-6E8A-4147-A177-3AD203B41FA5}">
                      <a16:colId xmlns:a16="http://schemas.microsoft.com/office/drawing/2014/main" val="2894380010"/>
                    </a:ext>
                  </a:extLst>
                </a:gridCol>
              </a:tblGrid>
              <a:tr h="214179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Kişisel</a:t>
                      </a:r>
                      <a:r>
                        <a:rPr lang="en-US" sz="1400" b="1" spc="-5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Özellik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İlişkinin</a:t>
                      </a:r>
                      <a:r>
                        <a:rPr lang="en-US" sz="1400" b="1" spc="-4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pc="5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Yönü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İlişkinin</a:t>
                      </a:r>
                      <a:r>
                        <a:rPr lang="en-US" sz="1400" b="1" spc="-7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pc="5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Yüzdesi</a:t>
                      </a:r>
                      <a:r>
                        <a:rPr lang="en-US" sz="1400" b="1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86716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Dogmatizm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0135"/>
                  </a:ext>
                </a:extLst>
              </a:tr>
              <a:tr h="219137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Rasyonellik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449166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Zekâ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959430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Değişimlere</a:t>
                      </a:r>
                      <a:r>
                        <a:rPr lang="en-US" sz="1400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Karşı</a:t>
                      </a:r>
                      <a:r>
                        <a:rPr lang="en-US" sz="1400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r>
                        <a:rPr lang="en-US" sz="1400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Tutum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118439"/>
                  </a:ext>
                </a:extLst>
              </a:tr>
              <a:tr h="424787">
                <a:tc>
                  <a:txBody>
                    <a:bodyPr/>
                    <a:lstStyle/>
                    <a:p>
                      <a:pPr marL="62865" marR="74295">
                        <a:lnSpc>
                          <a:spcPct val="10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Belirsizlikle</a:t>
                      </a:r>
                      <a:r>
                        <a:rPr lang="en-US" sz="1400" spc="-3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Karşı</a:t>
                      </a:r>
                      <a:r>
                        <a:rPr lang="en-US" sz="1400" spc="-3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Karşıya</a:t>
                      </a:r>
                      <a:r>
                        <a:rPr lang="en-US" sz="1400" spc="-3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Gelme</a:t>
                      </a:r>
                      <a:r>
                        <a:rPr lang="en-US" sz="1400" spc="11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Yeteneği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351994"/>
                  </a:ext>
                </a:extLst>
              </a:tr>
              <a:tr h="219137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Kadercilik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9188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Başarı</a:t>
                      </a:r>
                      <a:r>
                        <a:rPr lang="en-US" sz="1400" spc="-4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İçin</a:t>
                      </a:r>
                      <a:r>
                        <a:rPr lang="en-US" sz="1400" spc="-4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Güdülenme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52272"/>
                  </a:ext>
                </a:extLst>
              </a:tr>
              <a:tr h="424787">
                <a:tc>
                  <a:txBody>
                    <a:bodyPr/>
                    <a:lstStyle/>
                    <a:p>
                      <a:pPr marL="62865" marR="106680">
                        <a:lnSpc>
                          <a:spcPct val="10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Güçlü</a:t>
                      </a:r>
                      <a:r>
                        <a:rPr lang="en-US" sz="1400" spc="-3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Eğitim</a:t>
                      </a:r>
                      <a:r>
                        <a:rPr lang="en-US" sz="1400" spc="-3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İsteği,</a:t>
                      </a:r>
                      <a:r>
                        <a:rPr lang="en-US" sz="1400" spc="-3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Profesyonel</a:t>
                      </a:r>
                      <a:r>
                        <a:rPr lang="en-US" sz="1400" spc="14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Konumun</a:t>
                      </a:r>
                      <a:r>
                        <a:rPr lang="en-US" sz="1400" spc="-7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Yüksekliği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31673"/>
                  </a:ext>
                </a:extLst>
              </a:tr>
              <a:tr h="214179">
                <a:tc gridSpan="3">
                  <a:txBody>
                    <a:bodyPr/>
                    <a:lstStyle/>
                    <a:p>
                      <a:pPr marL="0" indent="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Demografik</a:t>
                      </a:r>
                      <a:r>
                        <a:rPr lang="en-US" sz="1400" b="1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1" spc="-4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pc="5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Ekonomik</a:t>
                      </a:r>
                      <a:r>
                        <a:rPr lang="en-US" sz="1400" b="1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1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Sosyal</a:t>
                      </a:r>
                      <a:r>
                        <a:rPr lang="en-US" sz="1400" b="1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Özellikler</a:t>
                      </a:r>
                      <a:r>
                        <a:rPr lang="en-US" sz="1400" b="1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</a:t>
                      </a:r>
                      <a:r>
                        <a:rPr lang="en-US" sz="1400" b="1" spc="-3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Yenilikçilik</a:t>
                      </a:r>
                      <a:r>
                        <a:rPr lang="en-US" sz="1400" b="1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Arasındaki</a:t>
                      </a:r>
                      <a:r>
                        <a:rPr lang="en-US" sz="1400" b="1" spc="-3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İlişki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60700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Eğitim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98818"/>
                  </a:ext>
                </a:extLst>
              </a:tr>
              <a:tr h="219137">
                <a:tc>
                  <a:txBody>
                    <a:bodyPr/>
                    <a:lstStyle/>
                    <a:p>
                      <a:pPr marL="62865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Sosyal</a:t>
                      </a:r>
                      <a:r>
                        <a:rPr lang="en-US" sz="1400" spc="-4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Konumun</a:t>
                      </a:r>
                      <a:r>
                        <a:rPr lang="en-US" sz="1400" spc="-4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Yüksekliği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9944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Sosyal</a:t>
                      </a:r>
                      <a:r>
                        <a:rPr lang="en-US" sz="1400" spc="-6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Hareketlilik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5912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Tüketim</a:t>
                      </a:r>
                      <a:r>
                        <a:rPr lang="en-US" sz="1400" spc="-4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Biriminin</a:t>
                      </a:r>
                      <a:r>
                        <a:rPr lang="en-US" sz="1400" spc="-4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Büyüklüğü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08057"/>
                  </a:ext>
                </a:extLst>
              </a:tr>
              <a:tr h="424787">
                <a:tc>
                  <a:txBody>
                    <a:bodyPr/>
                    <a:lstStyle/>
                    <a:p>
                      <a:pPr marL="62865" marR="392430">
                        <a:lnSpc>
                          <a:spcPct val="10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Geçi</a:t>
                      </a:r>
                      <a:r>
                        <a:rPr lang="en-US" sz="1400" spc="1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spc="-4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US" sz="1400" spc="1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akta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400" spc="-4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Ziyade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Ekonomik</a:t>
                      </a:r>
                      <a:r>
                        <a:rPr lang="en-US" sz="1400" spc="-3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Ticari</a:t>
                      </a:r>
                      <a:r>
                        <a:rPr lang="en-US" sz="1400" spc="-3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Yön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835455"/>
                  </a:ext>
                </a:extLst>
              </a:tr>
              <a:tr h="219137">
                <a:tc>
                  <a:txBody>
                    <a:bodyPr/>
                    <a:lstStyle/>
                    <a:p>
                      <a:pPr marL="6286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Krediye</a:t>
                      </a:r>
                      <a:r>
                        <a:rPr lang="en-US" sz="1400" spc="-25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Karşı</a:t>
                      </a:r>
                      <a:r>
                        <a:rPr lang="en-US" sz="1400" spc="-3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r>
                        <a:rPr lang="en-US" sz="1400" spc="-3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5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Tutum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Pozitif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1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43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31FF3005-DF65-4F18-8E09-A36DDEB99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/>
              <a:t>BÖLÜM SONU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99EACE16-C57B-4E44-AD04-C7298FD6D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43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88571" y="1184145"/>
            <a:ext cx="7552993" cy="4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086" y="286604"/>
            <a:ext cx="7263674" cy="1450757"/>
          </a:xfrm>
        </p:spPr>
        <p:txBody>
          <a:bodyPr/>
          <a:lstStyle/>
          <a:p>
            <a:pPr algn="ctr"/>
            <a:r>
              <a:rPr lang="tr-TR" dirty="0"/>
              <a:t>NE KADAR YENİ?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2959" y="1845734"/>
            <a:ext cx="7543801" cy="415218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Ürünler perspektifinden bakıldığında bir ürünün yeni olarak kabul edilebilmesi için aşağıdaki koşullardan en az bir tanesini sağlaması gerekmektedir. </a:t>
            </a:r>
          </a:p>
          <a:p>
            <a:pPr algn="just"/>
            <a:r>
              <a:rPr lang="tr-TR" sz="2400" dirty="0"/>
              <a:t>Bu koşullar şu şekilde sıralanabilir.</a:t>
            </a:r>
          </a:p>
          <a:p>
            <a:pPr marL="457200" indent="-282575" algn="just">
              <a:buFont typeface="+mj-lt"/>
              <a:buAutoNum type="arabicPeriod"/>
            </a:pPr>
            <a:r>
              <a:rPr lang="tr-TR" sz="2400" dirty="0"/>
              <a:t>Ürünün ya da hizmetin maliyetinde önemli bir düşüş sağlanmışsa,</a:t>
            </a:r>
          </a:p>
          <a:p>
            <a:pPr marL="457200" indent="-282575" algn="just">
              <a:buFont typeface="+mj-lt"/>
              <a:buAutoNum type="arabicPeriod"/>
            </a:pPr>
            <a:r>
              <a:rPr lang="tr-TR" sz="2400" dirty="0"/>
              <a:t>Ürün yeni özelliklere ve/veya yeni fonksiyonlara sahipse,</a:t>
            </a:r>
          </a:p>
          <a:p>
            <a:pPr marL="457200" indent="-282575" algn="just">
              <a:buFont typeface="+mj-lt"/>
              <a:buAutoNum type="arabicPeriod"/>
            </a:pPr>
            <a:r>
              <a:rPr lang="tr-TR" sz="2400" dirty="0"/>
              <a:t>Tamamen yeni bir ürün ya da hizmetse</a:t>
            </a:r>
          </a:p>
        </p:txBody>
      </p:sp>
    </p:spTree>
    <p:extLst>
      <p:ext uri="{BB962C8B-B14F-4D97-AF65-F5344CB8AC3E}">
        <p14:creationId xmlns:p14="http://schemas.microsoft.com/office/powerpoint/2010/main" val="25247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6628" y="286604"/>
            <a:ext cx="7220131" cy="1450757"/>
          </a:xfrm>
        </p:spPr>
        <p:txBody>
          <a:bodyPr>
            <a:normAutofit/>
          </a:bodyPr>
          <a:lstStyle/>
          <a:p>
            <a:r>
              <a:rPr lang="tr-TR" sz="4400" dirty="0"/>
              <a:t>“NE KADAR YENİ ?” </a:t>
            </a:r>
            <a:br>
              <a:rPr lang="tr-TR" sz="4400" dirty="0"/>
            </a:br>
            <a:r>
              <a:rPr lang="tr-TR" sz="4400" dirty="0"/>
              <a:t>“KİMİN İÇİN YENİ?”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2959" y="1845734"/>
            <a:ext cx="7543801" cy="4152180"/>
          </a:xfrm>
        </p:spPr>
        <p:txBody>
          <a:bodyPr>
            <a:normAutofit/>
          </a:bodyPr>
          <a:lstStyle/>
          <a:p>
            <a:pPr algn="ctr"/>
            <a:r>
              <a:rPr lang="tr-TR" sz="4400" dirty="0"/>
              <a:t>Bu soruların cevapları geniş bir perspektife sahiptir. Çünkü bir ürün işletme için yeni olabilir, sektör için yeni olabilir, ülke için yeni olabilir ve hatta dünya için yeni olabilir.</a:t>
            </a:r>
          </a:p>
        </p:txBody>
      </p:sp>
    </p:spTree>
    <p:extLst>
      <p:ext uri="{BB962C8B-B14F-4D97-AF65-F5344CB8AC3E}">
        <p14:creationId xmlns:p14="http://schemas.microsoft.com/office/powerpoint/2010/main" val="7376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8570" y="286604"/>
            <a:ext cx="7278189" cy="1450757"/>
          </a:xfrm>
        </p:spPr>
        <p:txBody>
          <a:bodyPr/>
          <a:lstStyle/>
          <a:p>
            <a:pPr algn="ctr"/>
            <a:r>
              <a:rPr lang="tr-TR" dirty="0"/>
              <a:t>YENİLİK VE GİRİŞİMCİLİK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2959" y="1845734"/>
            <a:ext cx="7543801" cy="4152180"/>
          </a:xfrm>
        </p:spPr>
        <p:txBody>
          <a:bodyPr>
            <a:normAutofit/>
          </a:bodyPr>
          <a:lstStyle/>
          <a:p>
            <a:pPr marL="449263" indent="-449263" algn="just">
              <a:buFont typeface="Wingdings" panose="05000000000000000000" pitchFamily="2" charset="2"/>
              <a:buChar char="Ø"/>
            </a:pPr>
            <a:endParaRPr lang="tr-TR" sz="3200" dirty="0"/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3200" dirty="0"/>
              <a:t>Girişimciler, çevrelerindeki fırsatları izleyen ve değerlendiren kişilerdir.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sz="3200" dirty="0"/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3200" dirty="0"/>
              <a:t>Yenilik ise girişimcilerin başarılı olmasını sağlayacak önemli bir güçtür.</a:t>
            </a:r>
          </a:p>
        </p:txBody>
      </p:sp>
    </p:spTree>
    <p:extLst>
      <p:ext uri="{BB962C8B-B14F-4D97-AF65-F5344CB8AC3E}">
        <p14:creationId xmlns:p14="http://schemas.microsoft.com/office/powerpoint/2010/main" val="23639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YENİLİK VE YARATICILIK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2959" y="1845734"/>
            <a:ext cx="7543801" cy="4152180"/>
          </a:xfrm>
        </p:spPr>
        <p:txBody>
          <a:bodyPr>
            <a:normAutofit/>
          </a:bodyPr>
          <a:lstStyle/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3200" dirty="0"/>
              <a:t>Yeni fikirlerin yaratılması yenilik sürecinin ilk aşaması olarak kabul edilebilir. 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3200" dirty="0"/>
              <a:t>Söz konusu yeni ve faydalı fikirlerin yaratılması süreci yaratıcılık olarak tanımlanabilir. 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tr-TR" sz="3200" dirty="0"/>
              <a:t>Özgünlük ile kastedilen, ortaya konulan ürünün daha önce ortaya konulanlardan farklı olmasıdır.</a:t>
            </a:r>
          </a:p>
        </p:txBody>
      </p:sp>
    </p:spTree>
    <p:extLst>
      <p:ext uri="{BB962C8B-B14F-4D97-AF65-F5344CB8AC3E}">
        <p14:creationId xmlns:p14="http://schemas.microsoft.com/office/powerpoint/2010/main" val="305678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71097" cy="1450757"/>
          </a:xfrm>
        </p:spPr>
        <p:txBody>
          <a:bodyPr/>
          <a:lstStyle/>
          <a:p>
            <a:pPr algn="ctr"/>
            <a:r>
              <a:rPr lang="tr-TR" dirty="0"/>
              <a:t>Bireysel yaratıcılık sürecinin fonksiyonları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5" y="1862166"/>
            <a:ext cx="8516850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59" y="235909"/>
            <a:ext cx="7653384" cy="1498653"/>
          </a:xfrm>
        </p:spPr>
        <p:txBody>
          <a:bodyPr/>
          <a:lstStyle/>
          <a:p>
            <a:pPr algn="ctr"/>
            <a:r>
              <a:rPr lang="tr-TR" dirty="0"/>
              <a:t>Örgütsel yaratıcılık sürecini fonksiyonları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155474"/>
            <a:ext cx="7829931" cy="34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531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589</Words>
  <Application>Microsoft Office PowerPoint</Application>
  <PresentationFormat>Ekran Gösterisi (4:3)</PresentationFormat>
  <Paragraphs>129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Geçmişe bakış</vt:lpstr>
      <vt:lpstr>İNOVASYON</vt:lpstr>
      <vt:lpstr>İNOVASYON NEDİR?</vt:lpstr>
      <vt:lpstr>PowerPoint Sunusu</vt:lpstr>
      <vt:lpstr>NE KADAR YENİ?</vt:lpstr>
      <vt:lpstr>“NE KADAR YENİ ?”  “KİMİN İÇİN YENİ?” </vt:lpstr>
      <vt:lpstr>YENİLİK VE GİRİŞİMCİLİK</vt:lpstr>
      <vt:lpstr>YENİLİK VE YARATICILIK</vt:lpstr>
      <vt:lpstr>Bireysel yaratıcılık sürecinin fonksiyonları</vt:lpstr>
      <vt:lpstr>Örgütsel yaratıcılık sürecini fonksiyonları</vt:lpstr>
      <vt:lpstr>YENİLİK VE İCAT</vt:lpstr>
      <vt:lpstr>YARATICILIK, İCAT YENİLİK ARASINDAKİ İLİŞKİ</vt:lpstr>
      <vt:lpstr>YENİLİK ÇEŞİTLERİ</vt:lpstr>
      <vt:lpstr>YENİ ÜRÜN GELİŞTİRME SÜRECİ</vt:lpstr>
      <vt:lpstr>YENİ ÜRÜN GELİŞTİRME SÜRECİ</vt:lpstr>
      <vt:lpstr>YENİ ÜRÜN GELİŞTİRME SÜRECİ</vt:lpstr>
      <vt:lpstr>YENİ ÜRÜNLERİN BAŞARISIZLIK NEDENLERİ</vt:lpstr>
      <vt:lpstr>YENİ ÜRÜNLERİN BAŞARISIZLIK NEDENLERİ</vt:lpstr>
      <vt:lpstr>YENİLİK MODELLERİ</vt:lpstr>
      <vt:lpstr>Doğrusal Yenilik Modelleri</vt:lpstr>
      <vt:lpstr>Doğrusal Olmayan Yenilik Modelleri</vt:lpstr>
      <vt:lpstr>Yenilik-Karar Sürecinin Aşamaları</vt:lpstr>
      <vt:lpstr>Kişilik Özellikleri, Demografik, Ekonomik, Sosyal Özellikler ve Yenilikçilik Arasındaki İlişki</vt:lpstr>
      <vt:lpstr>BÖLÜM SONU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İNNOVASYON</dc:title>
  <dc:creator>Ercan ARPAZ</dc:creator>
  <cp:lastModifiedBy>Ercan ARPAZ</cp:lastModifiedBy>
  <cp:revision>16</cp:revision>
  <dcterms:created xsi:type="dcterms:W3CDTF">2017-02-26T19:39:41Z</dcterms:created>
  <dcterms:modified xsi:type="dcterms:W3CDTF">2018-02-18T21:31:54Z</dcterms:modified>
</cp:coreProperties>
</file>