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80" r:id="rId4"/>
    <p:sldId id="281" r:id="rId5"/>
    <p:sldId id="282" r:id="rId6"/>
    <p:sldId id="284" r:id="rId7"/>
    <p:sldId id="283" r:id="rId8"/>
    <p:sldId id="285" r:id="rId9"/>
    <p:sldId id="258" r:id="rId10"/>
    <p:sldId id="286" r:id="rId11"/>
    <p:sldId id="287" r:id="rId12"/>
    <p:sldId id="288" r:id="rId13"/>
    <p:sldId id="289" r:id="rId14"/>
    <p:sldId id="290" r:id="rId15"/>
    <p:sldId id="291" r:id="rId16"/>
  </p:sldIdLst>
  <p:sldSz cx="9144000" cy="6858000" type="screen4x3"/>
  <p:notesSz cx="6858000" cy="9144000"/>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A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4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7A6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dirty="0"/>
              <a:t>Asıl başlık stili için tıklayın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7706259-0C04-43B8-943E-D4F1F0F7FC7B}" type="datetimeFigureOut">
              <a:rPr lang="tr-TR" smtClean="0"/>
              <a:t>12.03.2018</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35EFFCFD-E1FE-4FE0-BC03-A6B13E24A0DA}" type="slidenum">
              <a:rPr lang="tr-TR" smtClean="0"/>
              <a:t>‹#›</a:t>
            </a:fld>
            <a:endParaRPr lang="tr-T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Dikdörtgen 10"/>
          <p:cNvSpPr/>
          <p:nvPr userDrawn="1"/>
        </p:nvSpPr>
        <p:spPr>
          <a:xfrm>
            <a:off x="-1" y="700967"/>
            <a:ext cx="9141631" cy="186539"/>
          </a:xfrm>
          <a:prstGeom prst="rect">
            <a:avLst/>
          </a:prstGeom>
          <a:solidFill>
            <a:srgbClr val="27A659"/>
          </a:solidFill>
          <a:ln>
            <a:solidFill>
              <a:srgbClr val="27A6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0" name="Resim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1047" y="23257"/>
            <a:ext cx="1529605" cy="1509297"/>
          </a:xfrm>
          <a:prstGeom prst="rect">
            <a:avLst/>
          </a:prstGeom>
        </p:spPr>
      </p:pic>
    </p:spTree>
    <p:extLst>
      <p:ext uri="{BB962C8B-B14F-4D97-AF65-F5344CB8AC3E}">
        <p14:creationId xmlns:p14="http://schemas.microsoft.com/office/powerpoint/2010/main" val="131112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450757"/>
          </a:xfrm>
        </p:spPr>
        <p:txBody>
          <a:bodyPr/>
          <a:lstStyle/>
          <a:p>
            <a:r>
              <a:rPr lang="tr-TR" dirty="0"/>
              <a:t>Asıl başlık stili için tıklayın</a:t>
            </a:r>
            <a:endParaRPr lang="en-US" dirty="0"/>
          </a:p>
        </p:txBody>
      </p:sp>
      <p:sp>
        <p:nvSpPr>
          <p:cNvPr id="3" name="Content Placeholder 2"/>
          <p:cNvSpPr>
            <a:spLocks noGrp="1"/>
          </p:cNvSpPr>
          <p:nvPr>
            <p:ph idx="1"/>
          </p:nvPr>
        </p:nvSpPr>
        <p:spPr>
          <a:xfrm>
            <a:off x="822959" y="1845734"/>
            <a:ext cx="7543801" cy="4152180"/>
          </a:xfrm>
        </p:spPr>
        <p:txBody>
          <a:bodyPr/>
          <a:lstStyle/>
          <a:p>
            <a:pPr lvl="0"/>
            <a:r>
              <a:rPr lang="tr-TR" dirty="0"/>
              <a:t>Asıl metin stillerini düzenle</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77706259-0C04-43B8-943E-D4F1F0F7FC7B}" type="datetimeFigureOut">
              <a:rPr lang="tr-TR" smtClean="0"/>
              <a:t>12.03.2018</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35EFFCFD-E1FE-4FE0-BC03-A6B13E24A0DA}" type="slidenum">
              <a:rPr lang="tr-TR" smtClean="0"/>
              <a:t>‹#›</a:t>
            </a:fld>
            <a:endParaRPr lang="tr-TR" dirty="0"/>
          </a:p>
        </p:txBody>
      </p:sp>
      <p:sp>
        <p:nvSpPr>
          <p:cNvPr id="7" name="Dikdörtgen 6"/>
          <p:cNvSpPr/>
          <p:nvPr userDrawn="1"/>
        </p:nvSpPr>
        <p:spPr>
          <a:xfrm>
            <a:off x="0" y="286604"/>
            <a:ext cx="9144000" cy="184043"/>
          </a:xfrm>
          <a:prstGeom prst="rect">
            <a:avLst/>
          </a:prstGeom>
          <a:solidFill>
            <a:srgbClr val="27A659"/>
          </a:solidFill>
          <a:ln>
            <a:solidFill>
              <a:srgbClr val="27A6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89700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rgbClr val="27A6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 için tıklayın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77706259-0C04-43B8-943E-D4F1F0F7FC7B}" type="datetimeFigureOut">
              <a:rPr lang="tr-TR" smtClean="0"/>
              <a:t>12.03.2018</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35EFFCFD-E1FE-4FE0-BC03-A6B13E24A0DA}" type="slidenum">
              <a:rPr lang="tr-TR" smtClean="0"/>
              <a:t>‹#›</a:t>
            </a:fld>
            <a:endParaRPr lang="tr-TR"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ikdörtgen 9"/>
          <p:cNvSpPr/>
          <p:nvPr userDrawn="1"/>
        </p:nvSpPr>
        <p:spPr>
          <a:xfrm>
            <a:off x="11" y="647179"/>
            <a:ext cx="9141619" cy="173092"/>
          </a:xfrm>
          <a:prstGeom prst="rect">
            <a:avLst/>
          </a:prstGeom>
          <a:solidFill>
            <a:srgbClr val="27A659"/>
          </a:solidFill>
          <a:ln>
            <a:solidFill>
              <a:srgbClr val="27A6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pic>
        <p:nvPicPr>
          <p:cNvPr id="11" name="Resi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71047" y="23257"/>
            <a:ext cx="1529605" cy="1509297"/>
          </a:xfrm>
          <a:prstGeom prst="rect">
            <a:avLst/>
          </a:prstGeom>
        </p:spPr>
      </p:pic>
    </p:spTree>
    <p:extLst>
      <p:ext uri="{BB962C8B-B14F-4D97-AF65-F5344CB8AC3E}">
        <p14:creationId xmlns:p14="http://schemas.microsoft.com/office/powerpoint/2010/main" val="181548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a:t>Asıl başlık stili için tıklayın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7706259-0C04-43B8-943E-D4F1F0F7FC7B}" type="datetimeFigureOut">
              <a:rPr lang="tr-TR" smtClean="0"/>
              <a:t>12.03.2018</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35EFFCFD-E1FE-4FE0-BC03-A6B13E24A0DA}" type="slidenum">
              <a:rPr lang="tr-TR" smtClean="0"/>
              <a:t>‹#›</a:t>
            </a:fld>
            <a:endParaRPr lang="tr-TR" dirty="0"/>
          </a:p>
        </p:txBody>
      </p:sp>
    </p:spTree>
    <p:extLst>
      <p:ext uri="{BB962C8B-B14F-4D97-AF65-F5344CB8AC3E}">
        <p14:creationId xmlns:p14="http://schemas.microsoft.com/office/powerpoint/2010/main" val="29157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a:t>Asıl başlık stili için tıklayın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822960" y="2582334"/>
            <a:ext cx="370332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7706259-0C04-43B8-943E-D4F1F0F7FC7B}" type="datetimeFigureOut">
              <a:rPr lang="tr-TR" smtClean="0"/>
              <a:t>12.03.2018</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35EFFCFD-E1FE-4FE0-BC03-A6B13E24A0DA}" type="slidenum">
              <a:rPr lang="tr-TR" smtClean="0"/>
              <a:t>‹#›</a:t>
            </a:fld>
            <a:endParaRPr lang="tr-TR" dirty="0"/>
          </a:p>
        </p:txBody>
      </p:sp>
    </p:spTree>
    <p:extLst>
      <p:ext uri="{BB962C8B-B14F-4D97-AF65-F5344CB8AC3E}">
        <p14:creationId xmlns:p14="http://schemas.microsoft.com/office/powerpoint/2010/main" val="277963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tıklayın</a:t>
            </a:r>
            <a:endParaRPr lang="en-US" dirty="0"/>
          </a:p>
        </p:txBody>
      </p:sp>
      <p:sp>
        <p:nvSpPr>
          <p:cNvPr id="3" name="Date Placeholder 2"/>
          <p:cNvSpPr>
            <a:spLocks noGrp="1"/>
          </p:cNvSpPr>
          <p:nvPr>
            <p:ph type="dt" sz="half" idx="10"/>
          </p:nvPr>
        </p:nvSpPr>
        <p:spPr/>
        <p:txBody>
          <a:bodyPr/>
          <a:lstStyle/>
          <a:p>
            <a:fld id="{77706259-0C04-43B8-943E-D4F1F0F7FC7B}" type="datetimeFigureOut">
              <a:rPr lang="tr-TR" smtClean="0"/>
              <a:t>12.03.2018</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35EFFCFD-E1FE-4FE0-BC03-A6B13E24A0DA}" type="slidenum">
              <a:rPr lang="tr-TR" smtClean="0"/>
              <a:t>‹#›</a:t>
            </a:fld>
            <a:endParaRPr lang="tr-TR" dirty="0"/>
          </a:p>
        </p:txBody>
      </p:sp>
      <p:pic>
        <p:nvPicPr>
          <p:cNvPr id="6" name="Resim 5"/>
          <p:cNvPicPr>
            <a:picLocks noChangeAspect="1"/>
          </p:cNvPicPr>
          <p:nvPr userDrawn="1"/>
        </p:nvPicPr>
        <p:blipFill>
          <a:blip r:embed="rId2"/>
          <a:stretch>
            <a:fillRect/>
          </a:stretch>
        </p:blipFill>
        <p:spPr>
          <a:xfrm>
            <a:off x="0" y="286604"/>
            <a:ext cx="9144000" cy="154858"/>
          </a:xfrm>
          <a:prstGeom prst="rect">
            <a:avLst/>
          </a:prstGeom>
        </p:spPr>
      </p:pic>
    </p:spTree>
    <p:extLst>
      <p:ext uri="{BB962C8B-B14F-4D97-AF65-F5344CB8AC3E}">
        <p14:creationId xmlns:p14="http://schemas.microsoft.com/office/powerpoint/2010/main" val="155534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rgbClr val="27A65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a:t>Asıl başlık stili için tıklayın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7706259-0C04-43B8-943E-D4F1F0F7FC7B}" type="datetimeFigureOut">
              <a:rPr lang="tr-TR" smtClean="0"/>
              <a:t>12.03.2018</a:t>
            </a:fld>
            <a:endParaRPr lang="tr-TR"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5EFFCFD-E1FE-4FE0-BC03-A6B13E24A0DA}" type="slidenum">
              <a:rPr lang="tr-TR" smtClean="0"/>
              <a:t>‹#›</a:t>
            </a:fld>
            <a:endParaRPr lang="tr-TR" dirty="0"/>
          </a:p>
        </p:txBody>
      </p:sp>
      <p:pic>
        <p:nvPicPr>
          <p:cNvPr id="11" name="Resim 10"/>
          <p:cNvPicPr>
            <a:picLocks noChangeAspect="1"/>
          </p:cNvPicPr>
          <p:nvPr userDrawn="1"/>
        </p:nvPicPr>
        <p:blipFill>
          <a:blip r:embed="rId8"/>
          <a:stretch>
            <a:fillRect/>
          </a:stretch>
        </p:blipFill>
        <p:spPr>
          <a:xfrm>
            <a:off x="0" y="579021"/>
            <a:ext cx="822959" cy="809844"/>
          </a:xfrm>
          <a:prstGeom prst="rect">
            <a:avLst/>
          </a:prstGeom>
        </p:spPr>
      </p:pic>
    </p:spTree>
    <p:extLst>
      <p:ext uri="{BB962C8B-B14F-4D97-AF65-F5344CB8AC3E}">
        <p14:creationId xmlns:p14="http://schemas.microsoft.com/office/powerpoint/2010/main" val="14250141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a:t>GİRİŞİMCİLİK</a:t>
            </a:r>
          </a:p>
        </p:txBody>
      </p:sp>
      <p:sp>
        <p:nvSpPr>
          <p:cNvPr id="3" name="Alt Başlık 2"/>
          <p:cNvSpPr>
            <a:spLocks noGrp="1"/>
          </p:cNvSpPr>
          <p:nvPr>
            <p:ph type="subTitle" idx="1"/>
          </p:nvPr>
        </p:nvSpPr>
        <p:spPr/>
        <p:txBody>
          <a:bodyPr>
            <a:normAutofit/>
          </a:bodyPr>
          <a:lstStyle/>
          <a:p>
            <a:pPr algn="ctr"/>
            <a:endParaRPr lang="tr-TR" b="1" i="1" dirty="0"/>
          </a:p>
        </p:txBody>
      </p:sp>
    </p:spTree>
    <p:extLst>
      <p:ext uri="{BB962C8B-B14F-4D97-AF65-F5344CB8AC3E}">
        <p14:creationId xmlns:p14="http://schemas.microsoft.com/office/powerpoint/2010/main" val="3844766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Dikdörtgen 2"/>
          <p:cNvSpPr/>
          <p:nvPr/>
        </p:nvSpPr>
        <p:spPr>
          <a:xfrm>
            <a:off x="822960" y="2967335"/>
            <a:ext cx="7543800" cy="1754326"/>
          </a:xfrm>
          <a:prstGeom prst="rect">
            <a:avLst/>
          </a:prstGeom>
        </p:spPr>
        <p:txBody>
          <a:bodyPr wrap="square">
            <a:spAutoFit/>
          </a:bodyPr>
          <a:lstStyle/>
          <a:p>
            <a:pPr algn="ctr"/>
            <a:r>
              <a:rPr lang="tr-TR" sz="3600" dirty="0"/>
              <a:t>Girişimciler devletten ihale alan, vergi kaçıran, çalışanın ücretini ödemeyen, meşru gören kimselerdir</a:t>
            </a:r>
          </a:p>
        </p:txBody>
      </p:sp>
    </p:spTree>
    <p:custDataLst>
      <p:tags r:id="rId1"/>
    </p:custDataLst>
    <p:extLst>
      <p:ext uri="{BB962C8B-B14F-4D97-AF65-F5344CB8AC3E}">
        <p14:creationId xmlns:p14="http://schemas.microsoft.com/office/powerpoint/2010/main" val="1234482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Dikdörtgen 2"/>
          <p:cNvSpPr/>
          <p:nvPr/>
        </p:nvSpPr>
        <p:spPr>
          <a:xfrm>
            <a:off x="957943" y="3105835"/>
            <a:ext cx="7408817" cy="1200329"/>
          </a:xfrm>
          <a:prstGeom prst="rect">
            <a:avLst/>
          </a:prstGeom>
        </p:spPr>
        <p:txBody>
          <a:bodyPr wrap="square">
            <a:spAutoFit/>
          </a:bodyPr>
          <a:lstStyle/>
          <a:p>
            <a:pPr algn="ctr"/>
            <a:r>
              <a:rPr lang="tr-TR" sz="3600" dirty="0"/>
              <a:t>İflas eden girişimci yüz kızartıcı suç işlemiştir</a:t>
            </a:r>
          </a:p>
        </p:txBody>
      </p:sp>
    </p:spTree>
    <p:custDataLst>
      <p:tags r:id="rId1"/>
    </p:custDataLst>
    <p:extLst>
      <p:ext uri="{BB962C8B-B14F-4D97-AF65-F5344CB8AC3E}">
        <p14:creationId xmlns:p14="http://schemas.microsoft.com/office/powerpoint/2010/main" val="391839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Dikdörtgen 2"/>
          <p:cNvSpPr/>
          <p:nvPr/>
        </p:nvSpPr>
        <p:spPr>
          <a:xfrm>
            <a:off x="2178645" y="3171763"/>
            <a:ext cx="5251309" cy="707886"/>
          </a:xfrm>
          <a:prstGeom prst="rect">
            <a:avLst/>
          </a:prstGeom>
        </p:spPr>
        <p:txBody>
          <a:bodyPr wrap="none">
            <a:spAutoFit/>
          </a:bodyPr>
          <a:lstStyle/>
          <a:p>
            <a:r>
              <a:rPr lang="tr-TR" sz="4000" dirty="0"/>
              <a:t>Girişimciler kumarbazdır</a:t>
            </a:r>
          </a:p>
        </p:txBody>
      </p:sp>
    </p:spTree>
    <p:custDataLst>
      <p:tags r:id="rId1"/>
    </p:custDataLst>
    <p:extLst>
      <p:ext uri="{BB962C8B-B14F-4D97-AF65-F5344CB8AC3E}">
        <p14:creationId xmlns:p14="http://schemas.microsoft.com/office/powerpoint/2010/main" val="1943446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Dikdörtgen 2"/>
          <p:cNvSpPr/>
          <p:nvPr/>
        </p:nvSpPr>
        <p:spPr>
          <a:xfrm>
            <a:off x="1252566" y="3055648"/>
            <a:ext cx="6684587" cy="646331"/>
          </a:xfrm>
          <a:prstGeom prst="rect">
            <a:avLst/>
          </a:prstGeom>
        </p:spPr>
        <p:txBody>
          <a:bodyPr wrap="none">
            <a:spAutoFit/>
          </a:bodyPr>
          <a:lstStyle/>
          <a:p>
            <a:r>
              <a:rPr lang="tr-TR" sz="3600" dirty="0"/>
              <a:t>Girişimcinin gecesi gündüzü yoktur</a:t>
            </a:r>
          </a:p>
        </p:txBody>
      </p:sp>
    </p:spTree>
    <p:custDataLst>
      <p:tags r:id="rId1"/>
    </p:custDataLst>
    <p:extLst>
      <p:ext uri="{BB962C8B-B14F-4D97-AF65-F5344CB8AC3E}">
        <p14:creationId xmlns:p14="http://schemas.microsoft.com/office/powerpoint/2010/main" val="2457161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van 2"/>
          <p:cNvSpPr>
            <a:spLocks noGrp="1"/>
          </p:cNvSpPr>
          <p:nvPr>
            <p:ph type="title"/>
          </p:nvPr>
        </p:nvSpPr>
        <p:spPr/>
        <p:txBody>
          <a:bodyPr/>
          <a:lstStyle/>
          <a:p>
            <a:r>
              <a:rPr lang="tr-TR" dirty="0"/>
              <a:t>Girişimcilik Süreçleri</a:t>
            </a:r>
          </a:p>
        </p:txBody>
      </p:sp>
      <p:sp>
        <p:nvSpPr>
          <p:cNvPr id="4" name="İçerik Yer Tutucusu 3"/>
          <p:cNvSpPr>
            <a:spLocks noGrp="1"/>
          </p:cNvSpPr>
          <p:nvPr>
            <p:ph idx="1"/>
          </p:nvPr>
        </p:nvSpPr>
        <p:spPr/>
        <p:txBody>
          <a:bodyPr>
            <a:normAutofit fontScale="92500" lnSpcReduction="20000"/>
          </a:bodyPr>
          <a:lstStyle/>
          <a:p>
            <a:pPr marL="514350" indent="-514350">
              <a:buFont typeface="+mj-lt"/>
              <a:buAutoNum type="arabicPeriod"/>
            </a:pPr>
            <a:r>
              <a:rPr lang="tr-TR" sz="3200" dirty="0"/>
              <a:t>İş fikirleri arama, bulma</a:t>
            </a:r>
          </a:p>
          <a:p>
            <a:pPr marL="514350" indent="-514350">
              <a:buFont typeface="+mj-lt"/>
              <a:buAutoNum type="arabicPeriod"/>
            </a:pPr>
            <a:r>
              <a:rPr lang="tr-TR" sz="3200" dirty="0"/>
              <a:t>İş fikrini seçme</a:t>
            </a:r>
          </a:p>
          <a:p>
            <a:pPr marL="514350" indent="-514350">
              <a:buFont typeface="+mj-lt"/>
              <a:buAutoNum type="arabicPeriod"/>
            </a:pPr>
            <a:r>
              <a:rPr lang="tr-TR" sz="3200" dirty="0"/>
              <a:t>İş fikrini uygulamaya hazırlama</a:t>
            </a:r>
          </a:p>
          <a:p>
            <a:pPr marL="514350" indent="-514350">
              <a:buFont typeface="+mj-lt"/>
              <a:buAutoNum type="arabicPeriod"/>
            </a:pPr>
            <a:r>
              <a:rPr lang="tr-TR" sz="3200" dirty="0"/>
              <a:t>İş fikrini uygulama </a:t>
            </a:r>
          </a:p>
          <a:p>
            <a:pPr marL="987425" lvl="1" indent="-514350">
              <a:buFont typeface="+mj-lt"/>
              <a:buAutoNum type="alphaLcParenR"/>
            </a:pPr>
            <a:r>
              <a:rPr lang="tr-TR" sz="3000" dirty="0"/>
              <a:t>Yatırım, </a:t>
            </a:r>
          </a:p>
          <a:p>
            <a:pPr marL="987425" lvl="1" indent="-514350">
              <a:buFont typeface="+mj-lt"/>
              <a:buAutoNum type="alphaLcParenR"/>
            </a:pPr>
            <a:r>
              <a:rPr lang="tr-TR" sz="3000" dirty="0"/>
              <a:t>Piyasaya çıkış, </a:t>
            </a:r>
          </a:p>
          <a:p>
            <a:pPr marL="987425" lvl="1" indent="-514350">
              <a:buFont typeface="+mj-lt"/>
              <a:buAutoNum type="alphaLcParenR"/>
            </a:pPr>
            <a:r>
              <a:rPr lang="tr-TR" sz="3000" dirty="0"/>
              <a:t>Ölçme, değerlendirme</a:t>
            </a:r>
          </a:p>
          <a:p>
            <a:pPr marL="987425" lvl="1" indent="-514350">
              <a:buFont typeface="+mj-lt"/>
              <a:buAutoNum type="alphaLcParenR"/>
            </a:pPr>
            <a:r>
              <a:rPr lang="tr-TR" sz="3000" dirty="0"/>
              <a:t>Öğrenme </a:t>
            </a:r>
          </a:p>
          <a:p>
            <a:pPr marL="987425" lvl="1" indent="-514350">
              <a:buFont typeface="+mj-lt"/>
              <a:buAutoNum type="alphaLcParenR"/>
            </a:pPr>
            <a:r>
              <a:rPr lang="tr-TR" sz="3000" dirty="0"/>
              <a:t>Tekrar arama</a:t>
            </a:r>
          </a:p>
          <a:p>
            <a:endParaRPr lang="tr-TR" dirty="0"/>
          </a:p>
        </p:txBody>
      </p:sp>
    </p:spTree>
    <p:custDataLst>
      <p:tags r:id="rId1"/>
    </p:custDataLst>
    <p:extLst>
      <p:ext uri="{BB962C8B-B14F-4D97-AF65-F5344CB8AC3E}">
        <p14:creationId xmlns:p14="http://schemas.microsoft.com/office/powerpoint/2010/main" val="191732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1126692" y="986972"/>
            <a:ext cx="7614292" cy="4673600"/>
          </a:xfrm>
          <a:prstGeom prst="rect">
            <a:avLst/>
          </a:prstGeom>
        </p:spPr>
      </p:pic>
    </p:spTree>
    <p:custDataLst>
      <p:tags r:id="rId1"/>
    </p:custDataLst>
    <p:extLst>
      <p:ext uri="{BB962C8B-B14F-4D97-AF65-F5344CB8AC3E}">
        <p14:creationId xmlns:p14="http://schemas.microsoft.com/office/powerpoint/2010/main" val="4062142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943428" y="286604"/>
            <a:ext cx="7423331" cy="1450757"/>
          </a:xfrm>
        </p:spPr>
        <p:txBody>
          <a:bodyPr/>
          <a:lstStyle/>
          <a:p>
            <a:pPr algn="ctr"/>
            <a:r>
              <a:rPr lang="tr-TR" dirty="0"/>
              <a:t>GİRİŞİMCİLİK NEDİR?</a:t>
            </a:r>
          </a:p>
        </p:txBody>
      </p:sp>
      <p:sp>
        <p:nvSpPr>
          <p:cNvPr id="3" name="İçerik Yer Tutucusu 2"/>
          <p:cNvSpPr>
            <a:spLocks noGrp="1"/>
          </p:cNvSpPr>
          <p:nvPr>
            <p:ph idx="4294967295"/>
          </p:nvPr>
        </p:nvSpPr>
        <p:spPr>
          <a:xfrm>
            <a:off x="822959" y="1845734"/>
            <a:ext cx="7543801" cy="4152180"/>
          </a:xfrm>
        </p:spPr>
        <p:txBody>
          <a:bodyPr>
            <a:normAutofit lnSpcReduction="10000"/>
          </a:bodyPr>
          <a:lstStyle/>
          <a:p>
            <a:pPr marL="363538" indent="-363538" algn="just">
              <a:buFont typeface="Arial" panose="020B0604020202020204" pitchFamily="34" charset="0"/>
              <a:buChar char="•"/>
            </a:pPr>
            <a:r>
              <a:rPr lang="tr-TR" sz="2400" dirty="0"/>
              <a:t>Girişimcilik, kökleri hayallere dayanan ve değerlerle sonuçlanan bir süreçtir. Diğer bir deyişle hayalleri gerçeğe dönüştürmektir. Girişimcilikte hem soyutluk hem somutluk vardır. Hem düşünsellik hem de </a:t>
            </a:r>
            <a:r>
              <a:rPr lang="tr-TR" sz="2400" dirty="0" err="1"/>
              <a:t>eylemsellik</a:t>
            </a:r>
            <a:r>
              <a:rPr lang="tr-TR" sz="2400" dirty="0"/>
              <a:t> vardır. Süreçlerdeki süreklilik girişimciliğin başarıya ulaşmasını sağlar. </a:t>
            </a:r>
          </a:p>
          <a:p>
            <a:pPr marL="363538" indent="-363538" algn="just">
              <a:buFont typeface="Arial" panose="020B0604020202020204" pitchFamily="34" charset="0"/>
              <a:buChar char="•"/>
            </a:pPr>
            <a:r>
              <a:rPr lang="tr-TR" sz="2400" dirty="0"/>
              <a:t>insanoğlu var oluşundan bu yana şu ya da bu şekilde belirtilen süreçleri kullanarak girişimcilik yapmıştır. İnsan hayatını kolaylaştıran her eylem, içinde girişimciliği barındırır. Bu bakımdan girişimciliğin pek çok disiplin tarafından benzer ve birbirinden farklı şekillerde tanımlandığı görülmektedir.</a:t>
            </a:r>
          </a:p>
        </p:txBody>
      </p:sp>
    </p:spTree>
    <p:custDataLst>
      <p:tags r:id="rId1"/>
    </p:custDataLst>
    <p:extLst>
      <p:ext uri="{BB962C8B-B14F-4D97-AF65-F5344CB8AC3E}">
        <p14:creationId xmlns:p14="http://schemas.microsoft.com/office/powerpoint/2010/main" val="369390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363538" indent="-363538" algn="just">
              <a:buFont typeface="Arial" panose="020B0604020202020204" pitchFamily="34" charset="0"/>
              <a:buChar char="•"/>
            </a:pPr>
            <a:r>
              <a:rPr lang="tr-TR" sz="2800" dirty="0"/>
              <a:t>İnsanların sorunlarını çözen, ihtiyaçlarını ve isteklerini gidermek için ürün/ hizmet üreten işletmeler ve toplumsal fayda üreten işletme dışındaki kuruluşlar bu üretimleri yapabilmek için vazgeçilmez bir şekilde girişimcilik süreçlerini kullanmak zorundadır. </a:t>
            </a:r>
          </a:p>
          <a:p>
            <a:pPr marL="363538" indent="-363538" algn="just">
              <a:buFont typeface="Arial" panose="020B0604020202020204" pitchFamily="34" charset="0"/>
              <a:buChar char="•"/>
            </a:pPr>
            <a:r>
              <a:rPr lang="tr-TR" sz="2800" dirty="0"/>
              <a:t>Özellikle son dönemlerde toplumsal alanlarda ortaya çıkan hızlı değişim, girişimciliğin daha fazla kullanılması sonucunu doğurmuştur.</a:t>
            </a:r>
          </a:p>
        </p:txBody>
      </p:sp>
    </p:spTree>
    <p:custDataLst>
      <p:tags r:id="rId1"/>
    </p:custDataLst>
    <p:extLst>
      <p:ext uri="{BB962C8B-B14F-4D97-AF65-F5344CB8AC3E}">
        <p14:creationId xmlns:p14="http://schemas.microsoft.com/office/powerpoint/2010/main" val="138296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363538" indent="-363538" algn="just">
              <a:buFont typeface="Arial" panose="020B0604020202020204" pitchFamily="34" charset="0"/>
              <a:buChar char="•"/>
            </a:pPr>
            <a:r>
              <a:rPr lang="tr-TR" sz="2800" dirty="0"/>
              <a:t>Girişimcilik işletmenin kuruluşundan başlar, yaşamıyla devam eder ve hiç eksilmez hatta artar. Girişimcilik işletmeler için sürdürülebilir olmalıdır. </a:t>
            </a:r>
          </a:p>
          <a:p>
            <a:pPr marL="363538" indent="-363538" algn="just">
              <a:buFont typeface="Arial" panose="020B0604020202020204" pitchFamily="34" charset="0"/>
              <a:buChar char="•"/>
            </a:pPr>
            <a:r>
              <a:rPr lang="tr-TR" sz="2800" dirty="0"/>
              <a:t>Girişimciliğin eksik olduğu bir yönetim şeklinde işletme hayatını sürdüremez. </a:t>
            </a:r>
          </a:p>
          <a:p>
            <a:pPr marL="363538" indent="-363538" algn="just">
              <a:buFont typeface="Arial" panose="020B0604020202020204" pitchFamily="34" charset="0"/>
              <a:buChar char="•"/>
            </a:pPr>
            <a:r>
              <a:rPr lang="tr-TR" sz="2800" dirty="0"/>
              <a:t>Bu da ömrü kısa olan işletmelerin girişimciliği eksiktir, anlamına gelmektedir. </a:t>
            </a:r>
          </a:p>
          <a:p>
            <a:pPr marL="363538" indent="-363538" algn="just">
              <a:buFont typeface="Arial" panose="020B0604020202020204" pitchFamily="34" charset="0"/>
              <a:buChar char="•"/>
            </a:pPr>
            <a:r>
              <a:rPr lang="tr-TR" sz="2800" dirty="0"/>
              <a:t>Girişimcilik bir kültürdür ve işletmenin tüm fikir ve eylemleri içinde yer alan bir süreçler dizisidir.</a:t>
            </a:r>
          </a:p>
        </p:txBody>
      </p:sp>
    </p:spTree>
    <p:custDataLst>
      <p:tags r:id="rId1"/>
    </p:custDataLst>
    <p:extLst>
      <p:ext uri="{BB962C8B-B14F-4D97-AF65-F5344CB8AC3E}">
        <p14:creationId xmlns:p14="http://schemas.microsoft.com/office/powerpoint/2010/main" val="133590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363538" indent="-363538" algn="just">
              <a:buFont typeface="Arial" panose="020B0604020202020204" pitchFamily="34" charset="0"/>
              <a:buChar char="•"/>
            </a:pPr>
            <a:r>
              <a:rPr lang="tr-TR" sz="3200" dirty="0"/>
              <a:t>Girişimciliğin kavram olarak daha iyi anlaşılabilmesi için şu şekilde özetlenebilir: </a:t>
            </a:r>
          </a:p>
          <a:p>
            <a:pPr marL="812800" lvl="1" indent="-458788" algn="just">
              <a:buFont typeface="Wingdings" panose="05000000000000000000" pitchFamily="2" charset="2"/>
              <a:buChar char="Ø"/>
            </a:pPr>
            <a:r>
              <a:rPr lang="tr-TR" sz="2800" dirty="0"/>
              <a:t>Girişimcilik sorun ve ihtiyaçları fark etmek, bunları gidermek için ticari hale gelebilecek ürün /hizmet ve toplumsal fayda yaratmak, üretim faktörlerini bir araya getirebilmek ve düzenlemek, bunların tümü için risk almak, yenilik yapmak, fırsatları öngörmek ve değerlendirmek olarak ifade edilebilir.</a:t>
            </a:r>
          </a:p>
        </p:txBody>
      </p:sp>
    </p:spTree>
    <p:custDataLst>
      <p:tags r:id="rId1"/>
    </p:custDataLst>
    <p:extLst>
      <p:ext uri="{BB962C8B-B14F-4D97-AF65-F5344CB8AC3E}">
        <p14:creationId xmlns:p14="http://schemas.microsoft.com/office/powerpoint/2010/main" val="347731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5" name="Dikdörtgen 4"/>
          <p:cNvSpPr/>
          <p:nvPr/>
        </p:nvSpPr>
        <p:spPr>
          <a:xfrm>
            <a:off x="822960" y="3033263"/>
            <a:ext cx="6978468" cy="1200329"/>
          </a:xfrm>
          <a:prstGeom prst="rect">
            <a:avLst/>
          </a:prstGeom>
        </p:spPr>
        <p:txBody>
          <a:bodyPr wrap="square">
            <a:spAutoFit/>
          </a:bodyPr>
          <a:lstStyle/>
          <a:p>
            <a:pPr algn="ctr"/>
            <a:r>
              <a:rPr lang="tr-TR" sz="3600" dirty="0"/>
              <a:t>Sermayesi olan herkes iş kurabilir başarılı olabilir </a:t>
            </a:r>
          </a:p>
        </p:txBody>
      </p:sp>
    </p:spTree>
    <p:custDataLst>
      <p:tags r:id="rId1"/>
    </p:custDataLst>
    <p:extLst>
      <p:ext uri="{BB962C8B-B14F-4D97-AF65-F5344CB8AC3E}">
        <p14:creationId xmlns:p14="http://schemas.microsoft.com/office/powerpoint/2010/main" val="3043635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endParaRPr lang="tr-TR"/>
          </a:p>
        </p:txBody>
      </p:sp>
      <p:sp>
        <p:nvSpPr>
          <p:cNvPr id="5" name="Dikdörtgen 4"/>
          <p:cNvSpPr/>
          <p:nvPr/>
        </p:nvSpPr>
        <p:spPr>
          <a:xfrm>
            <a:off x="1132114" y="3033263"/>
            <a:ext cx="6669314" cy="1754326"/>
          </a:xfrm>
          <a:prstGeom prst="rect">
            <a:avLst/>
          </a:prstGeom>
        </p:spPr>
        <p:txBody>
          <a:bodyPr wrap="square">
            <a:spAutoFit/>
          </a:bodyPr>
          <a:lstStyle/>
          <a:p>
            <a:pPr algn="ctr"/>
            <a:r>
              <a:rPr lang="tr-TR" sz="3600" dirty="0"/>
              <a:t>X girişimci şunu üretiyor, satıyor, kazanıyor ben de bunu yaparsam kazanırım</a:t>
            </a:r>
          </a:p>
        </p:txBody>
      </p:sp>
    </p:spTree>
    <p:custDataLst>
      <p:tags r:id="rId1"/>
    </p:custDataLst>
    <p:extLst>
      <p:ext uri="{BB962C8B-B14F-4D97-AF65-F5344CB8AC3E}">
        <p14:creationId xmlns:p14="http://schemas.microsoft.com/office/powerpoint/2010/main" val="30080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Dikdörtgen 2"/>
          <p:cNvSpPr/>
          <p:nvPr/>
        </p:nvSpPr>
        <p:spPr>
          <a:xfrm>
            <a:off x="822960" y="2510749"/>
            <a:ext cx="7543800" cy="1754326"/>
          </a:xfrm>
          <a:prstGeom prst="rect">
            <a:avLst/>
          </a:prstGeom>
        </p:spPr>
        <p:txBody>
          <a:bodyPr wrap="square">
            <a:spAutoFit/>
          </a:bodyPr>
          <a:lstStyle/>
          <a:p>
            <a:pPr algn="ctr"/>
            <a:r>
              <a:rPr lang="tr-TR" sz="3600" dirty="0"/>
              <a:t>Eğitim dönemlerinde pek başarılı olamayanlar girişimcilikte de başarılı olamaz. </a:t>
            </a:r>
          </a:p>
        </p:txBody>
      </p:sp>
    </p:spTree>
    <p:custDataLst>
      <p:tags r:id="rId1"/>
    </p:custDataLst>
    <p:extLst>
      <p:ext uri="{BB962C8B-B14F-4D97-AF65-F5344CB8AC3E}">
        <p14:creationId xmlns:p14="http://schemas.microsoft.com/office/powerpoint/2010/main" val="193979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55152" y="2663763"/>
            <a:ext cx="7885877" cy="646331"/>
          </a:xfrm>
          <a:prstGeom prst="rect">
            <a:avLst/>
          </a:prstGeom>
        </p:spPr>
        <p:txBody>
          <a:bodyPr wrap="none">
            <a:spAutoFit/>
          </a:bodyPr>
          <a:lstStyle/>
          <a:p>
            <a:r>
              <a:rPr lang="tr-TR" sz="3600" dirty="0"/>
              <a:t>İş fikri yaratabilen herkes girişimci olabilir</a:t>
            </a:r>
          </a:p>
        </p:txBody>
      </p:sp>
    </p:spTree>
    <p:custDataLst>
      <p:tags r:id="rId1"/>
    </p:custDataLst>
    <p:extLst>
      <p:ext uri="{BB962C8B-B14F-4D97-AF65-F5344CB8AC3E}">
        <p14:creationId xmlns:p14="http://schemas.microsoft.com/office/powerpoint/2010/main" val="4041256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198</TotalTime>
  <Words>341</Words>
  <Application>Microsoft Office PowerPoint</Application>
  <PresentationFormat>Ekran Gösterisi (4:3)</PresentationFormat>
  <Paragraphs>30</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Calibri Light</vt:lpstr>
      <vt:lpstr>Wingdings</vt:lpstr>
      <vt:lpstr>Geçmişe bakış</vt:lpstr>
      <vt:lpstr>GİRİŞİMCİLİK</vt:lpstr>
      <vt:lpstr>GİRİŞİMCİLİK NEDİR?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Girişimcilik Süreçleri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İNNOVASYON</dc:title>
  <dc:creator>Ercan ARPAZ</dc:creator>
  <cp:lastModifiedBy>Ercan ARPAZ</cp:lastModifiedBy>
  <cp:revision>21</cp:revision>
  <dcterms:created xsi:type="dcterms:W3CDTF">2017-02-26T19:39:41Z</dcterms:created>
  <dcterms:modified xsi:type="dcterms:W3CDTF">2018-03-12T08:53:02Z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42B62312-E8BD-4E15-AB81-B4D846090898</vt:lpwstr>
  </property>
  <property fmtid="{D5CDD505-2E9C-101B-9397-08002B2CF9AE}" pid="3" name="ArticulatePath">
    <vt:lpwstr>girişimcilik</vt:lpwstr>
  </property>
</Properties>
</file>