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6" r:id="rId8"/>
    <p:sldId id="280" r:id="rId9"/>
    <p:sldId id="281" r:id="rId10"/>
    <p:sldId id="282" r:id="rId11"/>
    <p:sldId id="283" r:id="rId12"/>
    <p:sldId id="285" r:id="rId13"/>
    <p:sldId id="284" r:id="rId14"/>
    <p:sldId id="286" r:id="rId15"/>
    <p:sldId id="287" r:id="rId16"/>
    <p:sldId id="288" r:id="rId17"/>
    <p:sldId id="289" r:id="rId18"/>
    <p:sldId id="290" r:id="rId19"/>
    <p:sldId id="291" r:id="rId20"/>
    <p:sldId id="292" r:id="rId21"/>
  </p:sldIdLst>
  <p:sldSz cx="9144000" cy="6858000" type="screen4x3"/>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dirty="0"/>
              <a:t>Asıl başlık stili için tıklayın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userDrawn="1"/>
        </p:nvSpPr>
        <p:spPr>
          <a:xfrm>
            <a:off x="-1" y="700967"/>
            <a:ext cx="9141631" cy="186539"/>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0" name="Resi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1047" y="23257"/>
            <a:ext cx="1529605" cy="1509297"/>
          </a:xfrm>
          <a:prstGeom prst="rect">
            <a:avLst/>
          </a:prstGeom>
        </p:spPr>
      </p:pic>
    </p:spTree>
    <p:custDataLst>
      <p:tags r:id="rId1"/>
    </p:custDataLst>
    <p:extLst>
      <p:ext uri="{BB962C8B-B14F-4D97-AF65-F5344CB8AC3E}">
        <p14:creationId xmlns:p14="http://schemas.microsoft.com/office/powerpoint/2010/main" val="131112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tr-TR" dirty="0"/>
              <a:t>Asıl başlık stili için tıklayın</a:t>
            </a:r>
            <a:endParaRPr lang="en-US" dirty="0"/>
          </a:p>
        </p:txBody>
      </p:sp>
      <p:sp>
        <p:nvSpPr>
          <p:cNvPr id="3" name="Content Placeholder 2"/>
          <p:cNvSpPr>
            <a:spLocks noGrp="1"/>
          </p:cNvSpPr>
          <p:nvPr>
            <p:ph idx="1"/>
          </p:nvPr>
        </p:nvSpPr>
        <p:spPr>
          <a:xfrm>
            <a:off x="822959" y="1845734"/>
            <a:ext cx="7543801" cy="4152180"/>
          </a:xfrm>
        </p:spPr>
        <p:txBody>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sp>
        <p:nvSpPr>
          <p:cNvPr id="7" name="Dikdörtgen 6"/>
          <p:cNvSpPr/>
          <p:nvPr userDrawn="1"/>
        </p:nvSpPr>
        <p:spPr>
          <a:xfrm>
            <a:off x="0" y="286604"/>
            <a:ext cx="9144000" cy="184043"/>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custDataLst>
      <p:tags r:id="rId1"/>
    </p:custDataLst>
    <p:extLst>
      <p:ext uri="{BB962C8B-B14F-4D97-AF65-F5344CB8AC3E}">
        <p14:creationId xmlns:p14="http://schemas.microsoft.com/office/powerpoint/2010/main" val="189700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tıklayın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ikdörtgen 9"/>
          <p:cNvSpPr/>
          <p:nvPr userDrawn="1"/>
        </p:nvSpPr>
        <p:spPr>
          <a:xfrm>
            <a:off x="11" y="647179"/>
            <a:ext cx="9141619" cy="173092"/>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1" name="Resi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1047" y="23257"/>
            <a:ext cx="1529605" cy="1509297"/>
          </a:xfrm>
          <a:prstGeom prst="rect">
            <a:avLst/>
          </a:prstGeom>
        </p:spPr>
      </p:pic>
    </p:spTree>
    <p:extLst>
      <p:ext uri="{BB962C8B-B14F-4D97-AF65-F5344CB8AC3E}">
        <p14:creationId xmlns:p14="http://schemas.microsoft.com/office/powerpoint/2010/main" val="18154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tıklayın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35EFFCFD-E1FE-4FE0-BC03-A6B13E24A0DA}" type="slidenum">
              <a:rPr lang="tr-TR" smtClean="0"/>
              <a:t>‹#›</a:t>
            </a:fld>
            <a:endParaRPr lang="tr-TR" dirty="0"/>
          </a:p>
        </p:txBody>
      </p:sp>
    </p:spTree>
    <p:extLst>
      <p:ext uri="{BB962C8B-B14F-4D97-AF65-F5344CB8AC3E}">
        <p14:creationId xmlns:p14="http://schemas.microsoft.com/office/powerpoint/2010/main" val="2915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tıklayın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2296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35EFFCFD-E1FE-4FE0-BC03-A6B13E24A0DA}" type="slidenum">
              <a:rPr lang="tr-TR" smtClean="0"/>
              <a:t>‹#›</a:t>
            </a:fld>
            <a:endParaRPr lang="tr-TR" dirty="0"/>
          </a:p>
        </p:txBody>
      </p:sp>
    </p:spTree>
    <p:extLst>
      <p:ext uri="{BB962C8B-B14F-4D97-AF65-F5344CB8AC3E}">
        <p14:creationId xmlns:p14="http://schemas.microsoft.com/office/powerpoint/2010/main" val="277963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Date Placeholder 2"/>
          <p:cNvSpPr>
            <a:spLocks noGrp="1"/>
          </p:cNvSpPr>
          <p:nvPr>
            <p:ph type="dt" sz="half" idx="10"/>
          </p:nvPr>
        </p:nvSpPr>
        <p:spPr/>
        <p:txBody>
          <a:bodyPr/>
          <a:lstStyle/>
          <a:p>
            <a:fld id="{77706259-0C04-43B8-943E-D4F1F0F7FC7B}" type="datetimeFigureOut">
              <a:rPr lang="tr-TR" smtClean="0"/>
              <a:t>26.03.2017</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35EFFCFD-E1FE-4FE0-BC03-A6B13E24A0DA}" type="slidenum">
              <a:rPr lang="tr-TR" smtClean="0"/>
              <a:t>‹#›</a:t>
            </a:fld>
            <a:endParaRPr lang="tr-TR" dirty="0"/>
          </a:p>
        </p:txBody>
      </p:sp>
      <p:pic>
        <p:nvPicPr>
          <p:cNvPr id="6" name="Resim 5"/>
          <p:cNvPicPr>
            <a:picLocks noChangeAspect="1"/>
          </p:cNvPicPr>
          <p:nvPr userDrawn="1"/>
        </p:nvPicPr>
        <p:blipFill>
          <a:blip r:embed="rId2"/>
          <a:stretch>
            <a:fillRect/>
          </a:stretch>
        </p:blipFill>
        <p:spPr>
          <a:xfrm>
            <a:off x="0" y="286604"/>
            <a:ext cx="9144000" cy="154858"/>
          </a:xfrm>
          <a:prstGeom prst="rect">
            <a:avLst/>
          </a:prstGeom>
        </p:spPr>
      </p:pic>
    </p:spTree>
    <p:extLst>
      <p:ext uri="{BB962C8B-B14F-4D97-AF65-F5344CB8AC3E}">
        <p14:creationId xmlns:p14="http://schemas.microsoft.com/office/powerpoint/2010/main" val="155534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tıklayın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7706259-0C04-43B8-943E-D4F1F0F7FC7B}" type="datetimeFigureOut">
              <a:rPr lang="tr-TR" smtClean="0"/>
              <a:t>26.03.2017</a:t>
            </a:fld>
            <a:endParaRPr lang="tr-TR"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5EFFCFD-E1FE-4FE0-BC03-A6B13E24A0DA}" type="slidenum">
              <a:rPr lang="tr-TR" smtClean="0"/>
              <a:t>‹#›</a:t>
            </a:fld>
            <a:endParaRPr lang="tr-TR" dirty="0"/>
          </a:p>
        </p:txBody>
      </p:sp>
      <p:pic>
        <p:nvPicPr>
          <p:cNvPr id="11" name="Resim 10"/>
          <p:cNvPicPr>
            <a:picLocks noChangeAspect="1"/>
          </p:cNvPicPr>
          <p:nvPr userDrawn="1"/>
        </p:nvPicPr>
        <p:blipFill>
          <a:blip r:embed="rId9"/>
          <a:stretch>
            <a:fillRect/>
          </a:stretch>
        </p:blipFill>
        <p:spPr>
          <a:xfrm>
            <a:off x="134469" y="607060"/>
            <a:ext cx="822959" cy="809844"/>
          </a:xfrm>
          <a:prstGeom prst="rect">
            <a:avLst/>
          </a:prstGeom>
        </p:spPr>
      </p:pic>
    </p:spTree>
    <p:custDataLst>
      <p:tags r:id="rId8"/>
    </p:custDataLst>
    <p:extLst>
      <p:ext uri="{BB962C8B-B14F-4D97-AF65-F5344CB8AC3E}">
        <p14:creationId xmlns:p14="http://schemas.microsoft.com/office/powerpoint/2010/main" val="1425014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a:t>PROJE YÖNETİMİ</a:t>
            </a:r>
          </a:p>
        </p:txBody>
      </p:sp>
      <p:sp>
        <p:nvSpPr>
          <p:cNvPr id="3" name="Alt Başlık 2"/>
          <p:cNvSpPr>
            <a:spLocks noGrp="1"/>
          </p:cNvSpPr>
          <p:nvPr>
            <p:ph type="subTitle" idx="1"/>
          </p:nvPr>
        </p:nvSpPr>
        <p:spPr/>
        <p:txBody>
          <a:bodyPr>
            <a:normAutofit/>
          </a:bodyPr>
          <a:lstStyle/>
          <a:p>
            <a:pPr algn="ctr"/>
            <a:endParaRPr lang="tr-TR" b="1" i="1" dirty="0"/>
          </a:p>
        </p:txBody>
      </p:sp>
    </p:spTree>
    <p:custDataLst>
      <p:tags r:id="rId1"/>
    </p:custDataLst>
    <p:extLst>
      <p:ext uri="{BB962C8B-B14F-4D97-AF65-F5344CB8AC3E}">
        <p14:creationId xmlns:p14="http://schemas.microsoft.com/office/powerpoint/2010/main" val="384476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9199" y="286604"/>
            <a:ext cx="7547429" cy="1208367"/>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lnSpcReduction="10000"/>
          </a:bodyPr>
          <a:lstStyle/>
          <a:p>
            <a:pPr algn="just"/>
            <a:r>
              <a:rPr lang="tr-TR" sz="3600" b="1" dirty="0">
                <a:solidFill>
                  <a:srgbClr val="FF0000"/>
                </a:solidFill>
              </a:rPr>
              <a:t>KAYNAKLAR :</a:t>
            </a:r>
            <a:r>
              <a:rPr lang="tr-TR" sz="3600" dirty="0"/>
              <a:t> Projede kullanılacak personel, ekipman, fiziksel mekanlar gibi tüm unsurları kapsamaktadır. </a:t>
            </a:r>
          </a:p>
          <a:p>
            <a:pPr algn="just"/>
            <a:r>
              <a:rPr lang="tr-TR" sz="3600" dirty="0"/>
              <a:t>Bu kaynakların bir kısmı projenin yapılacağı işletmede bulunamayabilir. Bu durumda ihtiyaç duyulan kaynaklar, bir dış kaynaktan kiralama yoluyla sağlanıp projede kullanılabilir.</a:t>
            </a:r>
            <a:endParaRPr lang="tr-TR" sz="3600" dirty="0"/>
          </a:p>
        </p:txBody>
      </p:sp>
    </p:spTree>
    <p:custDataLst>
      <p:tags r:id="rId1"/>
    </p:custDataLst>
    <p:extLst>
      <p:ext uri="{BB962C8B-B14F-4D97-AF65-F5344CB8AC3E}">
        <p14:creationId xmlns:p14="http://schemas.microsoft.com/office/powerpoint/2010/main" val="273005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4057" y="286604"/>
            <a:ext cx="7634513" cy="1164825"/>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a:bodyPr>
          <a:lstStyle/>
          <a:p>
            <a:pPr algn="just"/>
            <a:r>
              <a:rPr lang="tr-TR" sz="3600" b="1" dirty="0">
                <a:solidFill>
                  <a:srgbClr val="FF0000"/>
                </a:solidFill>
              </a:rPr>
              <a:t>MALİYET :</a:t>
            </a:r>
            <a:r>
              <a:rPr lang="tr-TR" sz="3600" dirty="0"/>
              <a:t> Projeyi tanımlayan önemli parçalardan biridir. Proje için ne kadarlık bir harcamanın gerekli olduğunu belirtir. Projenin oluşturulmasında maliyetlerin belirlenmesi, özellikle satışa konu olacak gelir sağlayacak çıktıları hedefleyen projelerde fayda/maliyet analizleri açısından daha da önemli olmaktadır.</a:t>
            </a:r>
            <a:endParaRPr lang="tr-TR" sz="3600" dirty="0"/>
          </a:p>
        </p:txBody>
      </p:sp>
    </p:spTree>
    <p:custDataLst>
      <p:tags r:id="rId1"/>
    </p:custDataLst>
    <p:extLst>
      <p:ext uri="{BB962C8B-B14F-4D97-AF65-F5344CB8AC3E}">
        <p14:creationId xmlns:p14="http://schemas.microsoft.com/office/powerpoint/2010/main" val="80717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3086" y="286604"/>
            <a:ext cx="7649028" cy="1164825"/>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a:bodyPr>
          <a:lstStyle/>
          <a:p>
            <a:pPr algn="just"/>
            <a:r>
              <a:rPr lang="tr-TR" sz="3600" b="1" dirty="0">
                <a:solidFill>
                  <a:srgbClr val="FF0000"/>
                </a:solidFill>
              </a:rPr>
              <a:t>RİSK :</a:t>
            </a:r>
            <a:r>
              <a:rPr lang="tr-TR" sz="3600" dirty="0"/>
              <a:t> Tüm bu proje yönetim sürecinde yaşanabilecek zorlukları ve bunların projenin diğer kısıtları üzerindeki etkilerini ve buradan da projenin yürütülmesinde karşılaşılacak güçlükleri değerlendirmektir.</a:t>
            </a:r>
            <a:endParaRPr lang="tr-TR" sz="3600" dirty="0"/>
          </a:p>
        </p:txBody>
      </p:sp>
    </p:spTree>
    <p:custDataLst>
      <p:tags r:id="rId1"/>
    </p:custDataLst>
    <p:extLst>
      <p:ext uri="{BB962C8B-B14F-4D97-AF65-F5344CB8AC3E}">
        <p14:creationId xmlns:p14="http://schemas.microsoft.com/office/powerpoint/2010/main" val="32276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5029" y="286604"/>
            <a:ext cx="7663542" cy="1450757"/>
          </a:xfrm>
        </p:spPr>
        <p:txBody>
          <a:bodyPr>
            <a:normAutofit fontScale="90000"/>
          </a:bodyPr>
          <a:lstStyle/>
          <a:p>
            <a:r>
              <a:rPr lang="tr-TR" dirty="0"/>
              <a:t>PROJE YÖNETİMİNDE SORULMASI GEREKEN KRİTİK SORULAR</a:t>
            </a:r>
            <a:endParaRPr lang="tr-TR" dirty="0"/>
          </a:p>
        </p:txBody>
      </p:sp>
      <p:sp>
        <p:nvSpPr>
          <p:cNvPr id="3" name="İçerik Yer Tutucusu 2"/>
          <p:cNvSpPr>
            <a:spLocks noGrp="1"/>
          </p:cNvSpPr>
          <p:nvPr>
            <p:ph idx="1"/>
          </p:nvPr>
        </p:nvSpPr>
        <p:spPr/>
        <p:txBody>
          <a:bodyPr/>
          <a:lstStyle/>
          <a:p>
            <a:r>
              <a:rPr lang="tr-TR" sz="3600" b="1" dirty="0"/>
              <a:t>Ne?</a:t>
            </a:r>
          </a:p>
          <a:p>
            <a:pPr marL="363538" indent="-363538">
              <a:buFont typeface="Wingdings" panose="05000000000000000000" pitchFamily="2" charset="2"/>
              <a:buChar char="Ø"/>
            </a:pPr>
            <a:r>
              <a:rPr lang="tr-TR" sz="2800" dirty="0"/>
              <a:t>“Projenin amacı nedir?”,</a:t>
            </a:r>
          </a:p>
          <a:p>
            <a:pPr marL="363538" indent="-363538">
              <a:buFont typeface="Wingdings" panose="05000000000000000000" pitchFamily="2" charset="2"/>
              <a:buChar char="Ø"/>
            </a:pPr>
            <a:r>
              <a:rPr lang="tr-TR" sz="2800" dirty="0"/>
              <a:t>“Projeden beklentiler nelerdir?”,</a:t>
            </a:r>
          </a:p>
          <a:p>
            <a:pPr marL="363538" indent="-363538">
              <a:buFont typeface="Wingdings" panose="05000000000000000000" pitchFamily="2" charset="2"/>
              <a:buChar char="Ø"/>
            </a:pPr>
            <a:r>
              <a:rPr lang="tr-TR" sz="2800" dirty="0"/>
              <a:t>“Projenin kapsamı ve boyutu nedir?”, </a:t>
            </a:r>
          </a:p>
          <a:p>
            <a:pPr marL="363538" indent="-363538">
              <a:buFont typeface="Wingdings" panose="05000000000000000000" pitchFamily="2" charset="2"/>
              <a:buChar char="Ø"/>
            </a:pPr>
            <a:r>
              <a:rPr lang="tr-TR" sz="2800" dirty="0"/>
              <a:t>“Projenin çıktıları neler olacaktır?”,</a:t>
            </a:r>
          </a:p>
          <a:p>
            <a:pPr marL="363538" indent="-363538">
              <a:buFont typeface="Wingdings" panose="05000000000000000000" pitchFamily="2" charset="2"/>
              <a:buChar char="Ø"/>
            </a:pPr>
            <a:r>
              <a:rPr lang="tr-TR" sz="2800" dirty="0"/>
              <a:t>“Projede karşılaşılabilecek engeller nelerdir?”,</a:t>
            </a:r>
          </a:p>
          <a:p>
            <a:pPr marL="363538" indent="-363538">
              <a:buFont typeface="Wingdings" panose="05000000000000000000" pitchFamily="2" charset="2"/>
              <a:buChar char="Ø"/>
            </a:pPr>
            <a:r>
              <a:rPr lang="tr-TR" sz="2800" dirty="0"/>
              <a:t>“Varsayımlar nelerdir?”</a:t>
            </a:r>
          </a:p>
          <a:p>
            <a:endParaRPr lang="tr-TR" dirty="0"/>
          </a:p>
        </p:txBody>
      </p:sp>
    </p:spTree>
    <p:custDataLst>
      <p:tags r:id="rId1"/>
    </p:custDataLst>
    <p:extLst>
      <p:ext uri="{BB962C8B-B14F-4D97-AF65-F5344CB8AC3E}">
        <p14:creationId xmlns:p14="http://schemas.microsoft.com/office/powerpoint/2010/main" val="342944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30513" y="286604"/>
            <a:ext cx="7779657" cy="1450757"/>
          </a:xfrm>
        </p:spPr>
        <p:txBody>
          <a:bodyPr>
            <a:normAutofit fontScale="90000"/>
          </a:bodyPr>
          <a:lstStyle/>
          <a:p>
            <a:r>
              <a:rPr lang="tr-TR" dirty="0"/>
              <a:t>PROJE YÖNETİMİNDE SORULMASI GEREKEN KRİTİK SORULAR</a:t>
            </a:r>
            <a:endParaRPr lang="tr-TR" dirty="0"/>
          </a:p>
        </p:txBody>
      </p:sp>
      <p:sp>
        <p:nvSpPr>
          <p:cNvPr id="3" name="İçerik Yer Tutucusu 2"/>
          <p:cNvSpPr>
            <a:spLocks noGrp="1"/>
          </p:cNvSpPr>
          <p:nvPr>
            <p:ph idx="1"/>
          </p:nvPr>
        </p:nvSpPr>
        <p:spPr/>
        <p:txBody>
          <a:bodyPr>
            <a:normAutofit fontScale="77500" lnSpcReduction="20000"/>
          </a:bodyPr>
          <a:lstStyle/>
          <a:p>
            <a:r>
              <a:rPr lang="tr-TR" sz="5200" b="1" dirty="0"/>
              <a:t>Neden?</a:t>
            </a:r>
          </a:p>
          <a:p>
            <a:pPr marL="363538" indent="-363538">
              <a:buFont typeface="Wingdings" panose="05000000000000000000" pitchFamily="2" charset="2"/>
              <a:buChar char="Ø"/>
            </a:pPr>
            <a:r>
              <a:rPr lang="tr-TR" sz="3600" dirty="0"/>
              <a:t>“Proje neden yapılmaktadır?”,</a:t>
            </a:r>
          </a:p>
          <a:p>
            <a:pPr marL="363538" indent="-363538">
              <a:buFont typeface="Wingdings" panose="05000000000000000000" pitchFamily="2" charset="2"/>
              <a:buChar char="Ø"/>
            </a:pPr>
            <a:r>
              <a:rPr lang="tr-TR" sz="3600" dirty="0"/>
              <a:t>“Projenin getireceği kazançlar nelerdir?”,</a:t>
            </a:r>
          </a:p>
          <a:p>
            <a:pPr marL="363538" indent="-363538">
              <a:buFont typeface="Wingdings" panose="05000000000000000000" pitchFamily="2" charset="2"/>
              <a:buChar char="Ø"/>
            </a:pPr>
            <a:r>
              <a:rPr lang="tr-TR" sz="3600" dirty="0"/>
              <a:t>“Projenin sonucunda seçeneklerin artması söz konusu mudur?”,</a:t>
            </a:r>
          </a:p>
          <a:p>
            <a:pPr marL="363538" indent="-363538">
              <a:buFont typeface="Wingdings" panose="05000000000000000000" pitchFamily="2" charset="2"/>
              <a:buChar char="Ø"/>
            </a:pPr>
            <a:r>
              <a:rPr lang="tr-TR" sz="3600" dirty="0"/>
              <a:t>“Projeden elde edilecek çıktılar maliyet ve zaman avantajları sağlayacak mıdır?”, </a:t>
            </a:r>
          </a:p>
          <a:p>
            <a:pPr marL="363538" indent="-363538">
              <a:buFont typeface="Wingdings" panose="05000000000000000000" pitchFamily="2" charset="2"/>
              <a:buChar char="Ø"/>
            </a:pPr>
            <a:r>
              <a:rPr lang="tr-TR" sz="3600" dirty="0"/>
              <a:t>“Proje sonucunda elde edilecek gelirler proje için yapılacak harcamaları karşılayacak mıdır?”</a:t>
            </a:r>
            <a:endParaRPr lang="tr-TR" dirty="0"/>
          </a:p>
        </p:txBody>
      </p:sp>
    </p:spTree>
    <p:custDataLst>
      <p:tags r:id="rId1"/>
    </p:custDataLst>
    <p:extLst>
      <p:ext uri="{BB962C8B-B14F-4D97-AF65-F5344CB8AC3E}">
        <p14:creationId xmlns:p14="http://schemas.microsoft.com/office/powerpoint/2010/main" val="404061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5999" y="286604"/>
            <a:ext cx="7866743" cy="1450757"/>
          </a:xfrm>
        </p:spPr>
        <p:txBody>
          <a:bodyPr>
            <a:normAutofit fontScale="90000"/>
          </a:bodyPr>
          <a:lstStyle/>
          <a:p>
            <a:r>
              <a:rPr lang="tr-TR" dirty="0"/>
              <a:t>PROJE YÖNETİMİNDE SORULMASI GEREKEN KRİTİK SORULAR</a:t>
            </a:r>
            <a:endParaRPr lang="tr-TR" dirty="0"/>
          </a:p>
        </p:txBody>
      </p:sp>
      <p:sp>
        <p:nvSpPr>
          <p:cNvPr id="3" name="İçerik Yer Tutucusu 2"/>
          <p:cNvSpPr>
            <a:spLocks noGrp="1"/>
          </p:cNvSpPr>
          <p:nvPr>
            <p:ph idx="1"/>
          </p:nvPr>
        </p:nvSpPr>
        <p:spPr/>
        <p:txBody>
          <a:bodyPr>
            <a:normAutofit/>
          </a:bodyPr>
          <a:lstStyle/>
          <a:p>
            <a:r>
              <a:rPr lang="tr-TR" sz="3600" b="1" dirty="0"/>
              <a:t>Kim?</a:t>
            </a:r>
          </a:p>
          <a:p>
            <a:pPr marL="363538" indent="-363538">
              <a:buFont typeface="Wingdings" panose="05000000000000000000" pitchFamily="2" charset="2"/>
              <a:buChar char="Ø"/>
            </a:pPr>
            <a:r>
              <a:rPr lang="tr-TR" sz="2400" dirty="0"/>
              <a:t>“Projede kimler yer alacaktır?”,</a:t>
            </a:r>
          </a:p>
          <a:p>
            <a:pPr marL="363538" indent="-363538">
              <a:buFont typeface="Wingdings" panose="05000000000000000000" pitchFamily="2" charset="2"/>
              <a:buChar char="Ø"/>
            </a:pPr>
            <a:r>
              <a:rPr lang="tr-TR" sz="2400" dirty="0"/>
              <a:t>“Proje paydaşları kimlerdir?”,</a:t>
            </a:r>
          </a:p>
          <a:p>
            <a:pPr marL="363538" indent="-363538">
              <a:buFont typeface="Wingdings" panose="05000000000000000000" pitchFamily="2" charset="2"/>
              <a:buChar char="Ø"/>
            </a:pPr>
            <a:r>
              <a:rPr lang="tr-TR" sz="2400" dirty="0"/>
              <a:t>“Proje yöneticisi kimdir?”,</a:t>
            </a:r>
          </a:p>
          <a:p>
            <a:pPr marL="363538" indent="-363538">
              <a:buFont typeface="Wingdings" panose="05000000000000000000" pitchFamily="2" charset="2"/>
              <a:buChar char="Ø"/>
            </a:pPr>
            <a:r>
              <a:rPr lang="tr-TR" sz="2400" dirty="0"/>
              <a:t>“Proje ekibinde kimler vardır?”,</a:t>
            </a:r>
          </a:p>
          <a:p>
            <a:pPr marL="363538" indent="-363538">
              <a:buFont typeface="Wingdings" panose="05000000000000000000" pitchFamily="2" charset="2"/>
              <a:buChar char="Ø"/>
            </a:pPr>
            <a:r>
              <a:rPr lang="tr-TR" sz="2400" dirty="0"/>
              <a:t>“Projeyi destekleyen kurum ve kuruluşlar (sponsorlar) kimlerdir?”,</a:t>
            </a:r>
          </a:p>
          <a:p>
            <a:pPr marL="363538" indent="-363538">
              <a:buFont typeface="Wingdings" panose="05000000000000000000" pitchFamily="2" charset="2"/>
              <a:buChar char="Ø"/>
            </a:pPr>
            <a:r>
              <a:rPr lang="tr-TR" sz="2400" dirty="0"/>
              <a:t>“Proje organizasyon şemasında kimler yer almaktadır?” </a:t>
            </a:r>
            <a:endParaRPr lang="tr-TR" sz="2400" dirty="0"/>
          </a:p>
        </p:txBody>
      </p:sp>
    </p:spTree>
    <p:custDataLst>
      <p:tags r:id="rId1"/>
    </p:custDataLst>
    <p:extLst>
      <p:ext uri="{BB962C8B-B14F-4D97-AF65-F5344CB8AC3E}">
        <p14:creationId xmlns:p14="http://schemas.microsoft.com/office/powerpoint/2010/main" val="211402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5028" y="286604"/>
            <a:ext cx="8098972" cy="1450757"/>
          </a:xfrm>
        </p:spPr>
        <p:txBody>
          <a:bodyPr>
            <a:normAutofit fontScale="90000"/>
          </a:bodyPr>
          <a:lstStyle/>
          <a:p>
            <a:r>
              <a:rPr lang="tr-TR" dirty="0"/>
              <a:t>PROJE YÖNETİMİNDE SORULMASI GEREKEN KRİTİK SORULAR</a:t>
            </a:r>
            <a:endParaRPr lang="tr-TR" dirty="0"/>
          </a:p>
        </p:txBody>
      </p:sp>
      <p:sp>
        <p:nvSpPr>
          <p:cNvPr id="3" name="İçerik Yer Tutucusu 2"/>
          <p:cNvSpPr>
            <a:spLocks noGrp="1"/>
          </p:cNvSpPr>
          <p:nvPr>
            <p:ph idx="1"/>
          </p:nvPr>
        </p:nvSpPr>
        <p:spPr/>
        <p:txBody>
          <a:bodyPr>
            <a:normAutofit fontScale="92500"/>
          </a:bodyPr>
          <a:lstStyle/>
          <a:p>
            <a:r>
              <a:rPr lang="tr-TR" sz="3600" b="1" dirty="0"/>
              <a:t>Nasıl ve Ne zaman?</a:t>
            </a:r>
          </a:p>
          <a:p>
            <a:pPr marL="363538" indent="-363538" algn="just">
              <a:buFont typeface="Wingdings" panose="05000000000000000000" pitchFamily="2" charset="2"/>
              <a:buChar char="Ø"/>
            </a:pPr>
            <a:r>
              <a:rPr lang="tr-TR" sz="2800" dirty="0"/>
              <a:t>“Hangi temel faaliyet ve süreçler hangi sırayla ve ne kadar sürede yapılacaktır?”, </a:t>
            </a:r>
          </a:p>
          <a:p>
            <a:pPr marL="363538" indent="-363538" algn="just">
              <a:buFont typeface="Wingdings" panose="05000000000000000000" pitchFamily="2" charset="2"/>
              <a:buChar char="Ø"/>
            </a:pPr>
            <a:r>
              <a:rPr lang="tr-TR" sz="2800" dirty="0"/>
              <a:t>“İş takvimi nedir?”,</a:t>
            </a:r>
          </a:p>
          <a:p>
            <a:pPr marL="363538" indent="-363538" algn="just">
              <a:buFont typeface="Wingdings" panose="05000000000000000000" pitchFamily="2" charset="2"/>
              <a:buChar char="Ø"/>
            </a:pPr>
            <a:r>
              <a:rPr lang="tr-TR" sz="2800" dirty="0"/>
              <a:t>“Gelişmeler proje kontrolü olarak nasıl izlenecektir?” </a:t>
            </a:r>
          </a:p>
          <a:p>
            <a:pPr marL="363538" indent="-363538" algn="just">
              <a:buFont typeface="Wingdings" panose="05000000000000000000" pitchFamily="2" charset="2"/>
              <a:buChar char="Ø"/>
            </a:pPr>
            <a:r>
              <a:rPr lang="tr-TR" sz="2800" dirty="0"/>
              <a:t>“İletişim nasıl kurulacaktır?”</a:t>
            </a:r>
          </a:p>
          <a:p>
            <a:pPr marL="363538" indent="-363538" algn="just">
              <a:buFont typeface="Wingdings" panose="05000000000000000000" pitchFamily="2" charset="2"/>
              <a:buChar char="Ø"/>
            </a:pPr>
            <a:r>
              <a:rPr lang="tr-TR" sz="2800" dirty="0"/>
              <a:t>“Çıktıların kalitesi nasıl belirlenecek ve takip edilecektir?”</a:t>
            </a:r>
          </a:p>
          <a:p>
            <a:endParaRPr lang="tr-TR" sz="2400" dirty="0"/>
          </a:p>
        </p:txBody>
      </p:sp>
    </p:spTree>
    <p:custDataLst>
      <p:tags r:id="rId1"/>
    </p:custDataLst>
    <p:extLst>
      <p:ext uri="{BB962C8B-B14F-4D97-AF65-F5344CB8AC3E}">
        <p14:creationId xmlns:p14="http://schemas.microsoft.com/office/powerpoint/2010/main" val="41942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90170" y="286604"/>
            <a:ext cx="7176589" cy="1077739"/>
          </a:xfrm>
        </p:spPr>
        <p:txBody>
          <a:bodyPr/>
          <a:lstStyle/>
          <a:p>
            <a:r>
              <a:rPr lang="tr-TR" dirty="0"/>
              <a:t>PROJE YAŞAM DÖNGÜSÜ</a:t>
            </a:r>
            <a:endParaRPr lang="tr-TR" dirty="0"/>
          </a:p>
        </p:txBody>
      </p:sp>
      <p:sp>
        <p:nvSpPr>
          <p:cNvPr id="3" name="İçerik Yer Tutucusu 2"/>
          <p:cNvSpPr>
            <a:spLocks noGrp="1"/>
          </p:cNvSpPr>
          <p:nvPr>
            <p:ph idx="1"/>
          </p:nvPr>
        </p:nvSpPr>
        <p:spPr/>
        <p:txBody>
          <a:bodyPr>
            <a:normAutofit lnSpcReduction="10000"/>
          </a:bodyPr>
          <a:lstStyle/>
          <a:p>
            <a:pPr algn="just"/>
            <a:r>
              <a:rPr lang="tr-TR" sz="3200" dirty="0"/>
              <a:t>Proje yaşam döngüsü, projenin başlangıcından sonuna kadar proje ile ilgili olarak gerçekleştirilen tüm faaliyetleri kapsayan bir süreçtir. </a:t>
            </a:r>
          </a:p>
          <a:p>
            <a:pPr algn="just"/>
            <a:r>
              <a:rPr lang="tr-TR" sz="3200" dirty="0"/>
              <a:t>Proje tipi ne olursa olsun genellikle projeler aynı aşamalardan geçer. </a:t>
            </a:r>
          </a:p>
          <a:p>
            <a:pPr algn="just"/>
            <a:r>
              <a:rPr lang="tr-TR" sz="3200" dirty="0"/>
              <a:t>Sadece her aşamada gerçekleşecek faaliyetlerle kullanılacak araçlar ve beceriler proje tipine göre değişiklik gösterir.</a:t>
            </a:r>
            <a:endParaRPr lang="tr-TR" sz="3200" dirty="0"/>
          </a:p>
        </p:txBody>
      </p:sp>
    </p:spTree>
    <p:custDataLst>
      <p:tags r:id="rId1"/>
    </p:custDataLst>
    <p:extLst>
      <p:ext uri="{BB962C8B-B14F-4D97-AF65-F5344CB8AC3E}">
        <p14:creationId xmlns:p14="http://schemas.microsoft.com/office/powerpoint/2010/main" val="253173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90170" y="286604"/>
            <a:ext cx="7176589" cy="1077739"/>
          </a:xfrm>
        </p:spPr>
        <p:txBody>
          <a:bodyPr/>
          <a:lstStyle/>
          <a:p>
            <a:r>
              <a:rPr lang="tr-TR" dirty="0"/>
              <a:t>PROJE YAŞAM DÖNGÜSÜ</a:t>
            </a:r>
            <a:endParaRPr lang="tr-TR" dirty="0"/>
          </a:p>
        </p:txBody>
      </p:sp>
      <p:sp>
        <p:nvSpPr>
          <p:cNvPr id="3" name="İçerik Yer Tutucusu 2"/>
          <p:cNvSpPr>
            <a:spLocks noGrp="1"/>
          </p:cNvSpPr>
          <p:nvPr>
            <p:ph idx="1"/>
          </p:nvPr>
        </p:nvSpPr>
        <p:spPr/>
        <p:txBody>
          <a:bodyPr>
            <a:normAutofit/>
          </a:bodyPr>
          <a:lstStyle/>
          <a:p>
            <a:pPr algn="just"/>
            <a:r>
              <a:rPr lang="tr-TR" sz="3200" dirty="0"/>
              <a:t>Bir projenin yaşam çevrimi temel olarak 4 ana aşamadan oluşur:</a:t>
            </a:r>
          </a:p>
          <a:p>
            <a:pPr marL="536575" indent="-536575" algn="just">
              <a:buFont typeface="Wingdings" panose="05000000000000000000" pitchFamily="2" charset="2"/>
              <a:buChar char="Ø"/>
            </a:pPr>
            <a:r>
              <a:rPr lang="tr-TR" sz="3200" dirty="0"/>
              <a:t>Başlangıç/Tanımlama</a:t>
            </a:r>
          </a:p>
          <a:p>
            <a:pPr marL="536575" indent="-536575" algn="just">
              <a:buFont typeface="Wingdings" panose="05000000000000000000" pitchFamily="2" charset="2"/>
              <a:buChar char="Ø"/>
            </a:pPr>
            <a:r>
              <a:rPr lang="tr-TR" sz="3200" dirty="0"/>
              <a:t>Planlama</a:t>
            </a:r>
          </a:p>
          <a:p>
            <a:pPr marL="536575" indent="-536575" algn="just">
              <a:buFont typeface="Wingdings" panose="05000000000000000000" pitchFamily="2" charset="2"/>
              <a:buChar char="Ø"/>
            </a:pPr>
            <a:r>
              <a:rPr lang="tr-TR" sz="3200" dirty="0"/>
              <a:t>Uygulama</a:t>
            </a:r>
          </a:p>
          <a:p>
            <a:pPr marL="536575" indent="-536575" algn="just">
              <a:buFont typeface="Wingdings" panose="05000000000000000000" pitchFamily="2" charset="2"/>
              <a:buChar char="Ø"/>
            </a:pPr>
            <a:r>
              <a:rPr lang="tr-TR" sz="3200" dirty="0"/>
              <a:t>Kapanış</a:t>
            </a:r>
          </a:p>
        </p:txBody>
      </p:sp>
    </p:spTree>
    <p:custDataLst>
      <p:tags r:id="rId1"/>
    </p:custDataLst>
    <p:extLst>
      <p:ext uri="{BB962C8B-B14F-4D97-AF65-F5344CB8AC3E}">
        <p14:creationId xmlns:p14="http://schemas.microsoft.com/office/powerpoint/2010/main" val="4762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1799771" y="481029"/>
            <a:ext cx="6168571" cy="5768140"/>
          </a:xfrm>
          <a:prstGeom prst="rect">
            <a:avLst/>
          </a:prstGeom>
        </p:spPr>
      </p:pic>
    </p:spTree>
    <p:custDataLst>
      <p:tags r:id="rId1"/>
    </p:custDataLst>
    <p:extLst>
      <p:ext uri="{BB962C8B-B14F-4D97-AF65-F5344CB8AC3E}">
        <p14:creationId xmlns:p14="http://schemas.microsoft.com/office/powerpoint/2010/main" val="339768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43428" y="286604"/>
            <a:ext cx="7423331" cy="1450757"/>
          </a:xfrm>
        </p:spPr>
        <p:txBody>
          <a:bodyPr/>
          <a:lstStyle/>
          <a:p>
            <a:pPr algn="ctr"/>
            <a:r>
              <a:rPr lang="tr-TR" dirty="0"/>
              <a:t>PROJE NEDİR?</a:t>
            </a:r>
          </a:p>
        </p:txBody>
      </p:sp>
      <p:sp>
        <p:nvSpPr>
          <p:cNvPr id="3" name="İçerik Yer Tutucusu 2"/>
          <p:cNvSpPr>
            <a:spLocks noGrp="1"/>
          </p:cNvSpPr>
          <p:nvPr>
            <p:ph idx="4294967295"/>
          </p:nvPr>
        </p:nvSpPr>
        <p:spPr>
          <a:xfrm>
            <a:off x="822959" y="1845734"/>
            <a:ext cx="7543801" cy="4152180"/>
          </a:xfrm>
        </p:spPr>
        <p:txBody>
          <a:bodyPr>
            <a:normAutofit/>
          </a:bodyPr>
          <a:lstStyle/>
          <a:p>
            <a:pPr algn="just"/>
            <a:r>
              <a:rPr lang="tr-TR" sz="2800" dirty="0"/>
              <a:t>Birinci tanım; PMI, tarafından yapılan </a:t>
            </a:r>
            <a:r>
              <a:rPr lang="tr-TR" sz="2800" i="1" dirty="0">
                <a:solidFill>
                  <a:srgbClr val="FF0000"/>
                </a:solidFill>
              </a:rPr>
              <a:t>“Proje, ben­zersiz, özgün bir ürün, hizmet veya sonuç üretmek amacıyla yürütülen geçici fa­aliyetler bütünü bir girişimidir”</a:t>
            </a:r>
            <a:r>
              <a:rPr lang="tr-TR" sz="2800" dirty="0">
                <a:solidFill>
                  <a:srgbClr val="FF0000"/>
                </a:solidFill>
              </a:rPr>
              <a:t> </a:t>
            </a:r>
            <a:r>
              <a:rPr lang="tr-TR" sz="2800" dirty="0"/>
              <a:t>biçimindedir.</a:t>
            </a:r>
          </a:p>
          <a:p>
            <a:pPr algn="just"/>
            <a:r>
              <a:rPr lang="tr-TR" sz="2800" dirty="0"/>
              <a:t>Yaygın olarak kullanılan ikinci tanıma göreyse </a:t>
            </a:r>
            <a:r>
              <a:rPr lang="tr-TR" sz="2800" i="1" dirty="0">
                <a:solidFill>
                  <a:srgbClr val="FF0000"/>
                </a:solidFill>
              </a:rPr>
              <a:t>“Proje; tanımlanmış süre ve bütçe içinde, istenen özelliklere göre tamamlanması gereken, bir hedefi ya da amacı olan özgün, karmaşık, birbiriyle bağlantılı faaliyetlerin bir bütünüdür</a:t>
            </a:r>
            <a:r>
              <a:rPr lang="tr-TR" sz="2800" i="1" dirty="0"/>
              <a:t>”. </a:t>
            </a:r>
            <a:endParaRPr lang="tr-TR" sz="2800" dirty="0"/>
          </a:p>
        </p:txBody>
      </p:sp>
    </p:spTree>
    <p:custDataLst>
      <p:tags r:id="rId1"/>
    </p:custDataLst>
    <p:extLst>
      <p:ext uri="{BB962C8B-B14F-4D97-AF65-F5344CB8AC3E}">
        <p14:creationId xmlns:p14="http://schemas.microsoft.com/office/powerpoint/2010/main" val="3693901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pPr algn="ctr"/>
            <a:r>
              <a:rPr lang="tr-TR" dirty="0"/>
              <a:t>TEŞEKKÜRLER</a:t>
            </a:r>
          </a:p>
        </p:txBody>
      </p:sp>
      <p:sp>
        <p:nvSpPr>
          <p:cNvPr id="5" name="Alt Başlık 4"/>
          <p:cNvSpPr>
            <a:spLocks noGrp="1"/>
          </p:cNvSpPr>
          <p:nvPr>
            <p:ph type="subTitle" idx="1"/>
          </p:nvPr>
        </p:nvSpPr>
        <p:spPr/>
        <p:txBody>
          <a:bodyPr/>
          <a:lstStyle/>
          <a:p>
            <a:endParaRPr lang="tr-TR"/>
          </a:p>
        </p:txBody>
      </p:sp>
    </p:spTree>
    <p:custDataLst>
      <p:tags r:id="rId1"/>
    </p:custDataLst>
    <p:extLst>
      <p:ext uri="{BB962C8B-B14F-4D97-AF65-F5344CB8AC3E}">
        <p14:creationId xmlns:p14="http://schemas.microsoft.com/office/powerpoint/2010/main" val="40864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3086" y="286604"/>
            <a:ext cx="7263674" cy="1450757"/>
          </a:xfrm>
        </p:spPr>
        <p:txBody>
          <a:bodyPr/>
          <a:lstStyle/>
          <a:p>
            <a:pPr algn="ctr"/>
            <a:r>
              <a:rPr lang="tr-TR" dirty="0"/>
              <a:t>PROJENİN NİTELİKLERİ</a:t>
            </a:r>
          </a:p>
        </p:txBody>
      </p:sp>
      <p:sp>
        <p:nvSpPr>
          <p:cNvPr id="3" name="İçerik Yer Tutucusu 2"/>
          <p:cNvSpPr>
            <a:spLocks noGrp="1"/>
          </p:cNvSpPr>
          <p:nvPr>
            <p:ph idx="4294967295"/>
          </p:nvPr>
        </p:nvSpPr>
        <p:spPr>
          <a:xfrm>
            <a:off x="822959" y="1845734"/>
            <a:ext cx="7543801" cy="4152180"/>
          </a:xfrm>
        </p:spPr>
        <p:txBody>
          <a:bodyPr>
            <a:normAutofit/>
          </a:bodyPr>
          <a:lstStyle/>
          <a:p>
            <a:r>
              <a:rPr lang="tr-TR" sz="2400" dirty="0"/>
              <a:t>Benimsenen bu tanımlar uyarınca, projelerin sahip olması gereken temel nite­likler özetle aşağıdaki biçimde sıralanabilir:</a:t>
            </a:r>
          </a:p>
          <a:p>
            <a:pPr marL="449263" indent="-449263">
              <a:buFont typeface="Wingdings" panose="05000000000000000000" pitchFamily="2" charset="2"/>
              <a:buChar char="ü"/>
            </a:pPr>
            <a:r>
              <a:rPr lang="tr-TR" sz="2400" dirty="0"/>
              <a:t>Her projenin sonucunda, benzersiz bir ürün, hizmet ya da sonuç ortaya çıkar.</a:t>
            </a:r>
          </a:p>
          <a:p>
            <a:pPr marL="449263" indent="-449263">
              <a:buFont typeface="Wingdings" panose="05000000000000000000" pitchFamily="2" charset="2"/>
              <a:buChar char="ü"/>
            </a:pPr>
            <a:r>
              <a:rPr lang="tr-TR" sz="2400" dirty="0"/>
              <a:t>Projeler geçici bir süre içinde gerçekleştirildikleri için, her projenin bir baş­langıcı ve bitişi vardır.</a:t>
            </a:r>
          </a:p>
          <a:p>
            <a:pPr marL="449263" indent="-449263">
              <a:buFont typeface="Wingdings" panose="05000000000000000000" pitchFamily="2" charset="2"/>
              <a:buChar char="ü"/>
            </a:pPr>
            <a:r>
              <a:rPr lang="tr-TR" sz="2400" dirty="0"/>
              <a:t>Projelerin tanımlanmış bir bütçeleri ve hedefleri bulunur.</a:t>
            </a:r>
          </a:p>
          <a:p>
            <a:pPr marL="449263" indent="-449263">
              <a:buFont typeface="Wingdings" panose="05000000000000000000" pitchFamily="2" charset="2"/>
              <a:buChar char="ü"/>
            </a:pPr>
            <a:r>
              <a:rPr lang="tr-TR" sz="2400" dirty="0"/>
              <a:t>Projeleri oluşturan faaliyetler tıpatıp aynı değildir.</a:t>
            </a:r>
            <a:endParaRPr lang="tr-TR" sz="2800" dirty="0"/>
          </a:p>
        </p:txBody>
      </p:sp>
    </p:spTree>
    <p:custDataLst>
      <p:tags r:id="rId1"/>
    </p:custDataLst>
    <p:extLst>
      <p:ext uri="{BB962C8B-B14F-4D97-AF65-F5344CB8AC3E}">
        <p14:creationId xmlns:p14="http://schemas.microsoft.com/office/powerpoint/2010/main" val="25247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6628" y="286604"/>
            <a:ext cx="7220131" cy="1450757"/>
          </a:xfrm>
        </p:spPr>
        <p:txBody>
          <a:bodyPr>
            <a:normAutofit/>
          </a:bodyPr>
          <a:lstStyle/>
          <a:p>
            <a:r>
              <a:rPr lang="tr-TR" sz="4400" dirty="0"/>
              <a:t>PROJELERİN SINIFLANDIRILMASI</a:t>
            </a:r>
            <a:endParaRPr lang="tr-TR" sz="4400" dirty="0"/>
          </a:p>
        </p:txBody>
      </p:sp>
      <p:pic>
        <p:nvPicPr>
          <p:cNvPr id="4" name="Resim 3"/>
          <p:cNvPicPr>
            <a:picLocks noChangeAspect="1"/>
          </p:cNvPicPr>
          <p:nvPr/>
        </p:nvPicPr>
        <p:blipFill>
          <a:blip r:embed="rId3"/>
          <a:stretch>
            <a:fillRect/>
          </a:stretch>
        </p:blipFill>
        <p:spPr>
          <a:xfrm>
            <a:off x="499452" y="1737361"/>
            <a:ext cx="8234375" cy="4260746"/>
          </a:xfrm>
          <a:prstGeom prst="rect">
            <a:avLst/>
          </a:prstGeom>
        </p:spPr>
      </p:pic>
    </p:spTree>
    <p:custDataLst>
      <p:tags r:id="rId1"/>
    </p:custDataLst>
    <p:extLst>
      <p:ext uri="{BB962C8B-B14F-4D97-AF65-F5344CB8AC3E}">
        <p14:creationId xmlns:p14="http://schemas.microsoft.com/office/powerpoint/2010/main" val="73764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88570" y="286604"/>
            <a:ext cx="7823201" cy="1077739"/>
          </a:xfrm>
        </p:spPr>
        <p:txBody>
          <a:bodyPr>
            <a:noAutofit/>
          </a:bodyPr>
          <a:lstStyle/>
          <a:p>
            <a:pPr algn="ctr"/>
            <a:r>
              <a:rPr lang="tr-TR" sz="2800" dirty="0"/>
              <a:t>Proje Tiplerine Göre Projelerde İhtiyaç Duyulan Teknoloji Seviyesi ve Yönetim Yaklaşımındaki Değişimler.</a:t>
            </a:r>
            <a:endParaRPr lang="tr-TR" sz="2800" dirty="0"/>
          </a:p>
        </p:txBody>
      </p:sp>
      <p:pic>
        <p:nvPicPr>
          <p:cNvPr id="4" name="Resim 3"/>
          <p:cNvPicPr>
            <a:picLocks noChangeAspect="1"/>
          </p:cNvPicPr>
          <p:nvPr/>
        </p:nvPicPr>
        <p:blipFill>
          <a:blip r:embed="rId3"/>
          <a:stretch>
            <a:fillRect/>
          </a:stretch>
        </p:blipFill>
        <p:spPr>
          <a:xfrm>
            <a:off x="1638028" y="1364343"/>
            <a:ext cx="6237330" cy="4731516"/>
          </a:xfrm>
          <a:prstGeom prst="rect">
            <a:avLst/>
          </a:prstGeom>
        </p:spPr>
      </p:pic>
    </p:spTree>
    <p:custDataLst>
      <p:tags r:id="rId1"/>
    </p:custDataLst>
    <p:extLst>
      <p:ext uri="{BB962C8B-B14F-4D97-AF65-F5344CB8AC3E}">
        <p14:creationId xmlns:p14="http://schemas.microsoft.com/office/powerpoint/2010/main" val="236399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5"/>
            <a:ext cx="7543800" cy="1135796"/>
          </a:xfrm>
        </p:spPr>
        <p:txBody>
          <a:bodyPr/>
          <a:lstStyle/>
          <a:p>
            <a:pPr algn="ctr"/>
            <a:r>
              <a:rPr lang="tr-TR" dirty="0"/>
              <a:t>PROJE YÖNETİMİ NEDİR?</a:t>
            </a:r>
          </a:p>
        </p:txBody>
      </p:sp>
      <p:sp>
        <p:nvSpPr>
          <p:cNvPr id="3" name="İçerik Yer Tutucusu 2"/>
          <p:cNvSpPr>
            <a:spLocks noGrp="1"/>
          </p:cNvSpPr>
          <p:nvPr>
            <p:ph idx="4294967295"/>
          </p:nvPr>
        </p:nvSpPr>
        <p:spPr>
          <a:xfrm>
            <a:off x="822959" y="1845734"/>
            <a:ext cx="7543801" cy="4152180"/>
          </a:xfrm>
        </p:spPr>
        <p:txBody>
          <a:bodyPr>
            <a:normAutofit/>
          </a:bodyPr>
          <a:lstStyle/>
          <a:p>
            <a:pPr marL="449263" indent="-449263" algn="just">
              <a:buFont typeface="Wingdings" panose="05000000000000000000" pitchFamily="2" charset="2"/>
              <a:buChar char="Ø"/>
            </a:pPr>
            <a:r>
              <a:rPr lang="tr-TR" sz="3200" dirty="0"/>
              <a:t>Proje yönetimi, projenin hedeflerine ulaşması için gerekli ihtiyaçları karşılamak üzere ilgili tüm bilgi, beceri, araç ve tekniklerin proje faaliyetlerine uygulanmasıdır. </a:t>
            </a:r>
          </a:p>
          <a:p>
            <a:pPr marL="449263" indent="-449263" algn="just">
              <a:buFont typeface="Wingdings" panose="05000000000000000000" pitchFamily="2" charset="2"/>
              <a:buChar char="Ø"/>
            </a:pPr>
            <a:r>
              <a:rPr lang="tr-TR" sz="3200" dirty="0"/>
              <a:t>Proje yönetimi projenin fikir aşamasından kapanış aşamasına kadar geçen tüm faaliyetleri kapsar.</a:t>
            </a:r>
          </a:p>
        </p:txBody>
      </p:sp>
    </p:spTree>
    <p:custDataLst>
      <p:tags r:id="rId1"/>
    </p:custDataLst>
    <p:extLst>
      <p:ext uri="{BB962C8B-B14F-4D97-AF65-F5344CB8AC3E}">
        <p14:creationId xmlns:p14="http://schemas.microsoft.com/office/powerpoint/2010/main" val="305678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6000" y="286604"/>
            <a:ext cx="7634514" cy="1179339"/>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lnSpcReduction="10000"/>
          </a:bodyPr>
          <a:lstStyle/>
          <a:p>
            <a:pPr algn="just"/>
            <a:r>
              <a:rPr lang="tr-TR" sz="2800" b="1" dirty="0">
                <a:solidFill>
                  <a:srgbClr val="FF0000"/>
                </a:solidFill>
              </a:rPr>
              <a:t>KAPSAM :</a:t>
            </a:r>
            <a:r>
              <a:rPr lang="tr-TR" sz="2800" dirty="0"/>
              <a:t> projede neyin yapılıp neyin yapılmayacağını, böylelikle projenin sınırlarını belirleyen çerçevedir. </a:t>
            </a:r>
          </a:p>
          <a:p>
            <a:pPr algn="just"/>
            <a:r>
              <a:rPr lang="tr-TR" sz="2800" dirty="0"/>
              <a:t>Kapsamın adlandırılması alandan alana farklılık gösterebilmektedir. </a:t>
            </a:r>
          </a:p>
          <a:p>
            <a:pPr algn="just"/>
            <a:r>
              <a:rPr lang="tr-TR" sz="2800" dirty="0"/>
              <a:t>Örneğin; mühendislikte kapsam yerine iş tanımı sözcükleri tercih edilmektedir. Her ne isim alırsa alsın projenin sınırlarını belirleyen kapsamın doğru belirlenmesi, projenin başarıyla yürütülmesi ve başarıya ulaşması için kritik önemdedir.</a:t>
            </a:r>
          </a:p>
          <a:p>
            <a:endParaRPr lang="tr-TR" sz="2800" dirty="0"/>
          </a:p>
        </p:txBody>
      </p:sp>
    </p:spTree>
    <p:custDataLst>
      <p:tags r:id="rId1"/>
    </p:custDataLst>
    <p:extLst>
      <p:ext uri="{BB962C8B-B14F-4D97-AF65-F5344CB8AC3E}">
        <p14:creationId xmlns:p14="http://schemas.microsoft.com/office/powerpoint/2010/main" val="161902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1485" y="286604"/>
            <a:ext cx="7765143" cy="1106767"/>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a:bodyPr>
          <a:lstStyle/>
          <a:p>
            <a:pPr algn="just"/>
            <a:r>
              <a:rPr lang="tr-TR" sz="3600" b="1" dirty="0">
                <a:solidFill>
                  <a:srgbClr val="FF0000"/>
                </a:solidFill>
              </a:rPr>
              <a:t>KALİTE :</a:t>
            </a:r>
            <a:r>
              <a:rPr lang="tr-TR" sz="3600" dirty="0"/>
              <a:t> İki türde incelenmelidir. Bunlardan birincisi projenin yürütülmesi sırasındaki proje yönetimine ait süreç kalitesiyken, ikincisiyse proje sonucunda ortaya çıkan ürün, hizmet ya da sonucun kalitesidir ki bu, projenin başarısını da gösteren önemli bir parametredir.</a:t>
            </a:r>
            <a:endParaRPr lang="tr-TR" sz="3600" dirty="0"/>
          </a:p>
        </p:txBody>
      </p:sp>
    </p:spTree>
    <p:custDataLst>
      <p:tags r:id="rId1"/>
    </p:custDataLst>
    <p:extLst>
      <p:ext uri="{BB962C8B-B14F-4D97-AF65-F5344CB8AC3E}">
        <p14:creationId xmlns:p14="http://schemas.microsoft.com/office/powerpoint/2010/main" val="167362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5999" y="286604"/>
            <a:ext cx="7881257" cy="1179339"/>
          </a:xfrm>
        </p:spPr>
        <p:txBody>
          <a:bodyPr>
            <a:noAutofit/>
          </a:bodyPr>
          <a:lstStyle/>
          <a:p>
            <a:pPr algn="just"/>
            <a:r>
              <a:rPr lang="tr-TR" sz="3200" dirty="0"/>
              <a:t>PROJE YÖNETİMİNDE GÖZÖNÜNDE BULUNDURULMASI GEREKEN PARAMETRELER</a:t>
            </a:r>
            <a:endParaRPr lang="tr-TR" sz="3200" dirty="0"/>
          </a:p>
        </p:txBody>
      </p:sp>
      <p:sp>
        <p:nvSpPr>
          <p:cNvPr id="5" name="İçerik Yer Tutucusu 4"/>
          <p:cNvSpPr>
            <a:spLocks noGrp="1"/>
          </p:cNvSpPr>
          <p:nvPr>
            <p:ph idx="1"/>
          </p:nvPr>
        </p:nvSpPr>
        <p:spPr/>
        <p:txBody>
          <a:bodyPr>
            <a:normAutofit/>
          </a:bodyPr>
          <a:lstStyle/>
          <a:p>
            <a:pPr algn="just"/>
            <a:r>
              <a:rPr lang="tr-TR" sz="3600" b="1" dirty="0">
                <a:solidFill>
                  <a:srgbClr val="FF0000"/>
                </a:solidFill>
              </a:rPr>
              <a:t>ZAMAN :</a:t>
            </a:r>
            <a:r>
              <a:rPr lang="tr-TR" sz="3600" dirty="0"/>
              <a:t> Proje süresi, proje başlangıç ve bitiş tarihleri ele alınır. Zaman proje çıktısını kullanacak kurum içindeki bölüm ya da müşteri tarafından belirlenir. </a:t>
            </a:r>
            <a:endParaRPr lang="tr-TR" sz="3600" dirty="0"/>
          </a:p>
        </p:txBody>
      </p:sp>
    </p:spTree>
    <p:custDataLst>
      <p:tags r:id="rId1"/>
    </p:custDataLst>
    <p:extLst>
      <p:ext uri="{BB962C8B-B14F-4D97-AF65-F5344CB8AC3E}">
        <p14:creationId xmlns:p14="http://schemas.microsoft.com/office/powerpoint/2010/main" val="7038793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182</TotalTime>
  <Words>726</Words>
  <Application>Microsoft Office PowerPoint</Application>
  <PresentationFormat>Ekran Gösterisi (4:3)</PresentationFormat>
  <Paragraphs>71</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Calibri</vt:lpstr>
      <vt:lpstr>Calibri Light</vt:lpstr>
      <vt:lpstr>Wingdings</vt:lpstr>
      <vt:lpstr>Geçmişe bakış</vt:lpstr>
      <vt:lpstr>PROJE YÖNETİMİ</vt:lpstr>
      <vt:lpstr>PROJE NEDİR?</vt:lpstr>
      <vt:lpstr>PROJENİN NİTELİKLERİ</vt:lpstr>
      <vt:lpstr>PROJELERİN SINIFLANDIRILMASI</vt:lpstr>
      <vt:lpstr>Proje Tiplerine Göre Projelerde İhtiyaç Duyulan Teknoloji Seviyesi ve Yönetim Yaklaşımındaki Değişimler.</vt:lpstr>
      <vt:lpstr>PROJE YÖNETİMİ NEDİR?</vt:lpstr>
      <vt:lpstr>PROJE YÖNETİMİNDE GÖZÖNÜNDE BULUNDURULMASI GEREKEN PARAMETRELER</vt:lpstr>
      <vt:lpstr>PROJE YÖNETİMİNDE GÖZÖNÜNDE BULUNDURULMASI GEREKEN PARAMETRELER</vt:lpstr>
      <vt:lpstr>PROJE YÖNETİMİNDE GÖZÖNÜNDE BULUNDURULMASI GEREKEN PARAMETRELER</vt:lpstr>
      <vt:lpstr>PROJE YÖNETİMİNDE GÖZÖNÜNDE BULUNDURULMASI GEREKEN PARAMETRELER</vt:lpstr>
      <vt:lpstr>PROJE YÖNETİMİNDE GÖZÖNÜNDE BULUNDURULMASI GEREKEN PARAMETRELER</vt:lpstr>
      <vt:lpstr>PROJE YÖNETİMİNDE GÖZÖNÜNDE BULUNDURULMASI GEREKEN PARAMETRELER</vt:lpstr>
      <vt:lpstr>PROJE YÖNETİMİNDE SORULMASI GEREKEN KRİTİK SORULAR</vt:lpstr>
      <vt:lpstr>PROJE YÖNETİMİNDE SORULMASI GEREKEN KRİTİK SORULAR</vt:lpstr>
      <vt:lpstr>PROJE YÖNETİMİNDE SORULMASI GEREKEN KRİTİK SORULAR</vt:lpstr>
      <vt:lpstr>PROJE YÖNETİMİNDE SORULMASI GEREKEN KRİTİK SORULAR</vt:lpstr>
      <vt:lpstr>PROJE YAŞAM DÖNGÜSÜ</vt:lpstr>
      <vt:lpstr>PROJE YAŞAM DÖNGÜSÜ</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İNNOVASYON</dc:title>
  <dc:creator>Ercan ARPAZ</dc:creator>
  <cp:lastModifiedBy>Ercan ARPAZ</cp:lastModifiedBy>
  <cp:revision>20</cp:revision>
  <dcterms:created xsi:type="dcterms:W3CDTF">2017-02-26T19:39:41Z</dcterms:created>
  <dcterms:modified xsi:type="dcterms:W3CDTF">2017-03-26T18:51:07Z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8F979B03-6E90-46BC-8D90-79847A2F0B11</vt:lpwstr>
  </property>
  <property fmtid="{D5CDD505-2E9C-101B-9397-08002B2CF9AE}" pid="3" name="ArticulatePath">
    <vt:lpwstr>Proje yönetimi</vt:lpwstr>
  </property>
</Properties>
</file>