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8"/>
  </p:notesMasterIdLst>
  <p:handoutMasterIdLst>
    <p:handoutMasterId r:id="rId99"/>
  </p:handoutMasterIdLst>
  <p:sldIdLst>
    <p:sldId id="515" r:id="rId2"/>
    <p:sldId id="537" r:id="rId3"/>
    <p:sldId id="538" r:id="rId4"/>
    <p:sldId id="600" r:id="rId5"/>
    <p:sldId id="518" r:id="rId6"/>
    <p:sldId id="582" r:id="rId7"/>
    <p:sldId id="543" r:id="rId8"/>
    <p:sldId id="601" r:id="rId9"/>
    <p:sldId id="583" r:id="rId10"/>
    <p:sldId id="584" r:id="rId11"/>
    <p:sldId id="585" r:id="rId12"/>
    <p:sldId id="586" r:id="rId13"/>
    <p:sldId id="587" r:id="rId14"/>
    <p:sldId id="588" r:id="rId15"/>
    <p:sldId id="602" r:id="rId16"/>
    <p:sldId id="589" r:id="rId17"/>
    <p:sldId id="592" r:id="rId18"/>
    <p:sldId id="591" r:id="rId19"/>
    <p:sldId id="523" r:id="rId20"/>
    <p:sldId id="596" r:id="rId21"/>
    <p:sldId id="593" r:id="rId22"/>
    <p:sldId id="524" r:id="rId23"/>
    <p:sldId id="544" r:id="rId24"/>
    <p:sldId id="525" r:id="rId25"/>
    <p:sldId id="594" r:id="rId26"/>
    <p:sldId id="595" r:id="rId27"/>
    <p:sldId id="597" r:id="rId28"/>
    <p:sldId id="599" r:id="rId29"/>
    <p:sldId id="557" r:id="rId30"/>
    <p:sldId id="603" r:id="rId31"/>
    <p:sldId id="527" r:id="rId32"/>
    <p:sldId id="556" r:id="rId33"/>
    <p:sldId id="528" r:id="rId34"/>
    <p:sldId id="598" r:id="rId35"/>
    <p:sldId id="530" r:id="rId36"/>
    <p:sldId id="531" r:id="rId37"/>
    <p:sldId id="532" r:id="rId38"/>
    <p:sldId id="533" r:id="rId39"/>
    <p:sldId id="558" r:id="rId40"/>
    <p:sldId id="534" r:id="rId41"/>
    <p:sldId id="535" r:id="rId42"/>
    <p:sldId id="541" r:id="rId43"/>
    <p:sldId id="559" r:id="rId44"/>
    <p:sldId id="542" r:id="rId45"/>
    <p:sldId id="575" r:id="rId46"/>
    <p:sldId id="605" r:id="rId47"/>
    <p:sldId id="604" r:id="rId48"/>
    <p:sldId id="590" r:id="rId49"/>
    <p:sldId id="576" r:id="rId50"/>
    <p:sldId id="606" r:id="rId51"/>
    <p:sldId id="607" r:id="rId52"/>
    <p:sldId id="608" r:id="rId53"/>
    <p:sldId id="609" r:id="rId54"/>
    <p:sldId id="610" r:id="rId55"/>
    <p:sldId id="611" r:id="rId56"/>
    <p:sldId id="612" r:id="rId57"/>
    <p:sldId id="613" r:id="rId58"/>
    <p:sldId id="615" r:id="rId59"/>
    <p:sldId id="616" r:id="rId60"/>
    <p:sldId id="617" r:id="rId61"/>
    <p:sldId id="618" r:id="rId62"/>
    <p:sldId id="623" r:id="rId63"/>
    <p:sldId id="624" r:id="rId64"/>
    <p:sldId id="625" r:id="rId65"/>
    <p:sldId id="626" r:id="rId66"/>
    <p:sldId id="627" r:id="rId67"/>
    <p:sldId id="628" r:id="rId68"/>
    <p:sldId id="629" r:id="rId69"/>
    <p:sldId id="630" r:id="rId70"/>
    <p:sldId id="631" r:id="rId71"/>
    <p:sldId id="632" r:id="rId72"/>
    <p:sldId id="633" r:id="rId73"/>
    <p:sldId id="634" r:id="rId74"/>
    <p:sldId id="635" r:id="rId75"/>
    <p:sldId id="636" r:id="rId76"/>
    <p:sldId id="637" r:id="rId77"/>
    <p:sldId id="638" r:id="rId78"/>
    <p:sldId id="639" r:id="rId79"/>
    <p:sldId id="640" r:id="rId80"/>
    <p:sldId id="641" r:id="rId81"/>
    <p:sldId id="642" r:id="rId82"/>
    <p:sldId id="643" r:id="rId83"/>
    <p:sldId id="644" r:id="rId84"/>
    <p:sldId id="645" r:id="rId85"/>
    <p:sldId id="646" r:id="rId86"/>
    <p:sldId id="647" r:id="rId87"/>
    <p:sldId id="648" r:id="rId88"/>
    <p:sldId id="649" r:id="rId89"/>
    <p:sldId id="650" r:id="rId90"/>
    <p:sldId id="651" r:id="rId91"/>
    <p:sldId id="652" r:id="rId92"/>
    <p:sldId id="653" r:id="rId93"/>
    <p:sldId id="654" r:id="rId94"/>
    <p:sldId id="655" r:id="rId95"/>
    <p:sldId id="656" r:id="rId96"/>
    <p:sldId id="657" r:id="rId97"/>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2A8487"/>
    <a:srgbClr val="1C5A61"/>
    <a:srgbClr val="0C6D9C"/>
    <a:srgbClr val="FF0000"/>
    <a:srgbClr val="CC3300"/>
    <a:srgbClr val="F5F5F5"/>
    <a:srgbClr val="F4F4F4"/>
    <a:srgbClr val="F2F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8853" autoAdjust="0"/>
    <p:restoredTop sz="81362" autoAdjust="0"/>
  </p:normalViewPr>
  <p:slideViewPr>
    <p:cSldViewPr>
      <p:cViewPr varScale="1">
        <p:scale>
          <a:sx n="58" d="100"/>
          <a:sy n="58" d="100"/>
        </p:scale>
        <p:origin x="-108" y="-90"/>
      </p:cViewPr>
      <p:guideLst>
        <p:guide orient="horz" pos="2160"/>
        <p:guide pos="2736"/>
      </p:guideLst>
    </p:cSldViewPr>
  </p:slideViewPr>
  <p:outlineViewPr>
    <p:cViewPr>
      <p:scale>
        <a:sx n="33" d="100"/>
        <a:sy n="33" d="100"/>
      </p:scale>
      <p:origin x="0" y="0"/>
    </p:cViewPr>
  </p:outlineViewPr>
  <p:notesTextViewPr>
    <p:cViewPr>
      <p:scale>
        <a:sx n="125" d="100"/>
        <a:sy n="125" d="100"/>
      </p:scale>
      <p:origin x="0" y="894"/>
    </p:cViewPr>
  </p:notesTextViewPr>
  <p:sorterViewPr>
    <p:cViewPr>
      <p:scale>
        <a:sx n="75" d="100"/>
        <a:sy n="75" d="100"/>
      </p:scale>
      <p:origin x="0" y="3186"/>
    </p:cViewPr>
  </p:sorterViewPr>
  <p:notesViewPr>
    <p:cSldViewPr>
      <p:cViewPr varScale="1">
        <p:scale>
          <a:sx n="83" d="100"/>
          <a:sy n="83" d="100"/>
        </p:scale>
        <p:origin x="-840" y="-66"/>
      </p:cViewPr>
      <p:guideLst>
        <p:guide orient="horz" pos="3025"/>
        <p:guide pos="2305"/>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5" Type="http://schemas.openxmlformats.org/officeDocument/2006/relationships/image" Target="../media/image22.emf"/><Relationship Id="rId4"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4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w="12700">
            <a:noFill/>
            <a:miter lim="800000"/>
            <a:headEnd/>
            <a:tailEnd/>
          </a:ln>
          <a:effectLst/>
        </p:spPr>
        <p:txBody>
          <a:bodyPr vert="horz" wrap="square" lIns="100437" tIns="50221" rIns="100437" bIns="50221"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p:cNvSpPr>
          <p:nvPr>
            <p:ph type="sldImg"/>
          </p:nvPr>
        </p:nvSpPr>
        <p:spPr bwMode="auto">
          <a:xfrm>
            <a:off x="1262063" y="722313"/>
            <a:ext cx="4795837" cy="3597275"/>
          </a:xfrm>
          <a:prstGeom prst="rect">
            <a:avLst/>
          </a:prstGeom>
          <a:solidFill>
            <a:srgbClr val="FFFFFF"/>
          </a:solidFill>
          <a:ln>
            <a:solidFill>
              <a:srgbClr val="000000"/>
            </a:solidFill>
            <a:miter lim="800000"/>
            <a:headEnd/>
            <a:tailEnd/>
          </a:ln>
        </p:spPr>
      </p:sp>
      <p:sp>
        <p:nvSpPr>
          <p:cNvPr id="647171" name="Rectangle 3"/>
          <p:cNvSpPr>
            <a:spLocks noGrp="1" noChangeArrowheads="1"/>
          </p:cNvSpPr>
          <p:nvPr>
            <p:ph type="body" idx="1"/>
          </p:nvPr>
        </p:nvSpPr>
        <p:spPr bwMode="auto">
          <a:xfrm>
            <a:off x="974725" y="4560888"/>
            <a:ext cx="5365750" cy="4318000"/>
          </a:xfrm>
          <a:prstGeom prst="rect">
            <a:avLst/>
          </a:prstGeom>
          <a:solidFill>
            <a:srgbClr val="FFFFFF"/>
          </a:solidFill>
          <a:ln>
            <a:solidFill>
              <a:srgbClr val="000000"/>
            </a:solidFill>
            <a:miter lim="800000"/>
            <a:headEnd/>
            <a:tailEnd/>
          </a:ln>
        </p:spPr>
        <p:txBody>
          <a:bodyPr lIns="95007" tIns="47499" rIns="95007" bIns="47499"/>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Test Durumunu Nasıl Belirtirsiniz?</a:t>
            </a:r>
          </a:p>
          <a:p>
            <a:endParaRPr lang="tr-TR" dirty="0" smtClean="0"/>
          </a:p>
          <a:p>
            <a:r>
              <a:rPr lang="tr-TR" dirty="0" smtClean="0"/>
              <a:t>Özellik türüne göre değişir</a:t>
            </a:r>
          </a:p>
          <a:p>
            <a:r>
              <a:rPr lang="tr-TR" dirty="0" smtClean="0"/>
              <a:t>nominal</a:t>
            </a:r>
          </a:p>
          <a:p>
            <a:r>
              <a:rPr lang="tr-TR" dirty="0" smtClean="0"/>
              <a:t>sıra</a:t>
            </a:r>
          </a:p>
          <a:p>
            <a:r>
              <a:rPr lang="tr-TR" dirty="0" smtClean="0"/>
              <a:t>sürekli</a:t>
            </a:r>
          </a:p>
          <a:p>
            <a:endParaRPr lang="tr-TR" dirty="0" smtClean="0"/>
          </a:p>
          <a:p>
            <a:r>
              <a:rPr lang="tr-TR" dirty="0" smtClean="0"/>
              <a:t>Yolların sayısına bağlı olarak</a:t>
            </a:r>
          </a:p>
          <a:p>
            <a:r>
              <a:rPr lang="tr-TR" dirty="0" smtClean="0"/>
              <a:t>2 yönlü bölme</a:t>
            </a:r>
          </a:p>
          <a:p>
            <a:r>
              <a:rPr lang="tr-TR" dirty="0" smtClean="0"/>
              <a:t>Çok yönlü bölme</a:t>
            </a:r>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Nominal Özniteliklere Göre Bölme</a:t>
            </a:r>
          </a:p>
          <a:p>
            <a:endParaRPr lang="tr-TR" dirty="0" smtClean="0"/>
          </a:p>
          <a:p>
            <a:r>
              <a:rPr lang="tr-TR" dirty="0" smtClean="0"/>
              <a:t>Çok yönlü bölme: Farklı değerler kadar bölme kullanın.</a:t>
            </a:r>
          </a:p>
          <a:p>
            <a:endParaRPr lang="tr-TR" dirty="0" smtClean="0"/>
          </a:p>
          <a:p>
            <a:r>
              <a:rPr lang="tr-TR" dirty="0" err="1" smtClean="0"/>
              <a:t>Ordinal</a:t>
            </a:r>
            <a:r>
              <a:rPr lang="tr-TR" dirty="0" smtClean="0"/>
              <a:t> Özniteliklere Dayalı Bölme</a:t>
            </a:r>
          </a:p>
          <a:p>
            <a:endParaRPr lang="tr-TR" dirty="0" smtClean="0"/>
          </a:p>
          <a:p>
            <a:r>
              <a:rPr lang="tr-TR" dirty="0" smtClean="0"/>
              <a:t>Çok yönlü bölme: Farklı değerler kadar bölme kullanın.</a:t>
            </a:r>
          </a:p>
          <a:p>
            <a:endParaRPr lang="tr-TR" dirty="0" smtClean="0"/>
          </a:p>
          <a:p>
            <a:endParaRPr lang="tr-TR" dirty="0" smtClean="0"/>
          </a:p>
          <a:p>
            <a:endParaRPr lang="tr-TR" dirty="0" smtClean="0"/>
          </a:p>
          <a:p>
            <a:r>
              <a:rPr lang="tr-TR" dirty="0" smtClean="0"/>
              <a:t>İkili bölme: Değerleri iki alt gruba böler. En iyi bölümlemenin bulunması gerekir.</a:t>
            </a:r>
          </a:p>
          <a:p>
            <a:endParaRPr lang="tr-TR" dirty="0" smtClean="0"/>
          </a:p>
          <a:p>
            <a:endParaRPr lang="tr-TR" dirty="0" smtClean="0"/>
          </a:p>
          <a:p>
            <a:endParaRPr lang="tr-TR" dirty="0" smtClean="0"/>
          </a:p>
          <a:p>
            <a:r>
              <a:rPr lang="tr-TR" dirty="0" smtClean="0"/>
              <a:t>İkili bölme: Değerleri iki alt gruba böler. En iyi bölümlemenin bulunması gerekir.</a:t>
            </a:r>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Ordinal</a:t>
            </a:r>
            <a:r>
              <a:rPr lang="tr-TR" dirty="0" smtClean="0"/>
              <a:t> Özniteliklere Dayalı Bölme</a:t>
            </a:r>
          </a:p>
          <a:p>
            <a:endParaRPr lang="tr-TR" dirty="0" smtClean="0"/>
          </a:p>
          <a:p>
            <a:r>
              <a:rPr lang="tr-TR" dirty="0" smtClean="0"/>
              <a:t>Çok yönlü bölme: Farklı değerler kadar bölme kullanın.</a:t>
            </a:r>
          </a:p>
          <a:p>
            <a:endParaRPr lang="tr-TR" dirty="0" smtClean="0"/>
          </a:p>
          <a:p>
            <a:endParaRPr lang="tr-TR" dirty="0" smtClean="0"/>
          </a:p>
          <a:p>
            <a:endParaRPr lang="tr-TR" dirty="0" smtClean="0"/>
          </a:p>
          <a:p>
            <a:r>
              <a:rPr lang="tr-TR" dirty="0" smtClean="0"/>
              <a:t>İkili bölme: Değerleri iki alt gruba böler. En iyi bölümlemenin bulunması gerekir.</a:t>
            </a:r>
          </a:p>
          <a:p>
            <a:endParaRPr lang="tr-TR" dirty="0" smtClean="0"/>
          </a:p>
          <a:p>
            <a:endParaRPr lang="tr-TR" dirty="0" smtClean="0"/>
          </a:p>
          <a:p>
            <a:endParaRPr lang="tr-TR" dirty="0" smtClean="0"/>
          </a:p>
          <a:p>
            <a:r>
              <a:rPr lang="tr-TR" dirty="0" smtClean="0"/>
              <a:t>Bu bölünme ne oldu?</a:t>
            </a:r>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Sürekli Özniteliklere Göre Bölünme</a:t>
            </a:r>
          </a:p>
          <a:p>
            <a:endParaRPr lang="tr-TR" dirty="0" smtClean="0"/>
          </a:p>
          <a:p>
            <a:r>
              <a:rPr lang="tr-TR" dirty="0" smtClean="0"/>
              <a:t>Farklı taşıma yöntemleri</a:t>
            </a:r>
          </a:p>
          <a:p>
            <a:r>
              <a:rPr lang="tr-TR" dirty="0" smtClean="0"/>
              <a:t>Sıralı kategorik bir nitelik oluşturmak için ayrıklaştırma</a:t>
            </a:r>
          </a:p>
          <a:p>
            <a:r>
              <a:rPr lang="tr-TR" dirty="0" smtClean="0"/>
              <a:t>  Statik - başlangıçta bir kez </a:t>
            </a:r>
            <a:r>
              <a:rPr lang="tr-TR" dirty="0" err="1" smtClean="0"/>
              <a:t>discretize</a:t>
            </a:r>
            <a:endParaRPr lang="tr-TR" dirty="0" smtClean="0"/>
          </a:p>
          <a:p>
            <a:r>
              <a:rPr lang="tr-TR" dirty="0" smtClean="0"/>
              <a:t>  Dinamik aralıklar, eşit aralıklı </a:t>
            </a:r>
            <a:r>
              <a:rPr lang="tr-TR" dirty="0" err="1" smtClean="0"/>
              <a:t>buketleme</a:t>
            </a:r>
            <a:r>
              <a:rPr lang="tr-TR" dirty="0" smtClean="0"/>
              <a:t>, eşit frekanslı </a:t>
            </a:r>
            <a:r>
              <a:rPr lang="tr-TR" dirty="0" err="1" smtClean="0"/>
              <a:t>buketleme</a:t>
            </a:r>
            <a:r>
              <a:rPr lang="tr-TR" dirty="0" smtClean="0"/>
              <a:t> (Yüzde Periyot) veya kümeleme ile bulunabilir.</a:t>
            </a:r>
          </a:p>
          <a:p>
            <a:endParaRPr lang="tr-TR" dirty="0" smtClean="0"/>
          </a:p>
          <a:p>
            <a:r>
              <a:rPr lang="tr-TR" dirty="0" smtClean="0"/>
              <a:t>İkili Karar: (A &lt;v) veya (A  v)</a:t>
            </a:r>
          </a:p>
          <a:p>
            <a:r>
              <a:rPr lang="tr-TR" dirty="0" smtClean="0"/>
              <a:t>  olası tüm bölünmeleri göz önünde bulundurun ve en iyi kesimi bulun</a:t>
            </a:r>
          </a:p>
          <a:p>
            <a:r>
              <a:rPr lang="tr-TR" dirty="0" smtClean="0"/>
              <a:t>  daha yoğun işlem görebilir</a:t>
            </a:r>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İndüksiyonu</a:t>
            </a:r>
          </a:p>
          <a:p>
            <a:endParaRPr lang="tr-TR" dirty="0" smtClean="0"/>
          </a:p>
          <a:p>
            <a:r>
              <a:rPr lang="tr-TR" dirty="0" smtClean="0"/>
              <a:t>Açgözlü strateji.</a:t>
            </a:r>
          </a:p>
          <a:p>
            <a:r>
              <a:rPr lang="tr-TR" dirty="0" smtClean="0"/>
              <a:t>Kayıtları, belirli kriteri en iyi duruma getiren bir özellik testine dayalı olarak bölün.</a:t>
            </a:r>
          </a:p>
          <a:p>
            <a:endParaRPr lang="tr-TR" dirty="0" smtClean="0"/>
          </a:p>
          <a:p>
            <a:r>
              <a:rPr lang="tr-TR" dirty="0" smtClean="0"/>
              <a:t>Sorunlar</a:t>
            </a:r>
          </a:p>
          <a:p>
            <a:r>
              <a:rPr lang="tr-TR" dirty="0" smtClean="0"/>
              <a:t>Kayıtların nasıl bölüleceğini belirleyin</a:t>
            </a:r>
          </a:p>
          <a:p>
            <a:r>
              <a:rPr lang="tr-TR" dirty="0" smtClean="0"/>
              <a:t>Öznitelik sınama koşulu nasıl belirtilir</a:t>
            </a:r>
          </a:p>
          <a:p>
            <a:r>
              <a:rPr lang="tr-TR" dirty="0" smtClean="0"/>
              <a:t>En iyi bölünmeyi nasıl belirleyebilirim?</a:t>
            </a:r>
          </a:p>
          <a:p>
            <a:r>
              <a:rPr lang="tr-TR" dirty="0" smtClean="0"/>
              <a:t>Bölmenin ne zaman durdurulacağını belirleme</a:t>
            </a:r>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En İyi Bölünmeyi Belirleme</a:t>
            </a:r>
          </a:p>
          <a:p>
            <a:endParaRPr lang="tr-TR" dirty="0" smtClean="0"/>
          </a:p>
          <a:p>
            <a:r>
              <a:rPr lang="tr-TR" dirty="0" smtClean="0"/>
              <a:t>Bölmeden Önce: Sınıf 0, kayıtların 10 kayıtları, sınıf 1</a:t>
            </a:r>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En İyi Bölünmeyi Belirleme</a:t>
            </a:r>
          </a:p>
          <a:p>
            <a:endParaRPr lang="tr-TR" dirty="0" smtClean="0"/>
          </a:p>
          <a:p>
            <a:r>
              <a:rPr lang="tr-TR" dirty="0" smtClean="0"/>
              <a:t>Açgözlü yaklaşım:</a:t>
            </a:r>
          </a:p>
          <a:p>
            <a:r>
              <a:rPr lang="tr-TR" dirty="0" smtClean="0"/>
              <a:t>Homojen sınıf dağılıma sahip düğümler tercih edilir</a:t>
            </a:r>
          </a:p>
          <a:p>
            <a:r>
              <a:rPr lang="tr-TR" dirty="0" smtClean="0"/>
              <a:t>Bir düğüm safsızlığının bir ölçüsüne ihtiyacınız var:</a:t>
            </a:r>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Düğüm Gürültünün Önlemleri</a:t>
            </a:r>
          </a:p>
          <a:p>
            <a:endParaRPr lang="tr-TR" dirty="0" smtClean="0"/>
          </a:p>
          <a:p>
            <a:r>
              <a:rPr lang="tr-TR" dirty="0" err="1" smtClean="0"/>
              <a:t>Gini</a:t>
            </a:r>
            <a:r>
              <a:rPr lang="tr-TR" dirty="0" smtClean="0"/>
              <a:t> Dizini</a:t>
            </a:r>
          </a:p>
          <a:p>
            <a:endParaRPr lang="tr-TR" dirty="0" smtClean="0"/>
          </a:p>
          <a:p>
            <a:r>
              <a:rPr lang="tr-TR" dirty="0" err="1" smtClean="0"/>
              <a:t>entropi</a:t>
            </a:r>
            <a:endParaRPr lang="tr-TR" dirty="0" smtClean="0"/>
          </a:p>
          <a:p>
            <a:endParaRPr lang="tr-TR" dirty="0" smtClean="0"/>
          </a:p>
          <a:p>
            <a:r>
              <a:rPr lang="tr-TR" dirty="0" smtClean="0"/>
              <a:t>Sınıflandırmada hata</a:t>
            </a:r>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En İyi Bölünme Nasıl Bulunur?</a:t>
            </a:r>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Safsın ölçüsü: GINI</a:t>
            </a:r>
          </a:p>
          <a:p>
            <a:endParaRPr lang="tr-TR" dirty="0" smtClean="0"/>
          </a:p>
          <a:p>
            <a:r>
              <a:rPr lang="tr-TR" dirty="0" smtClean="0"/>
              <a:t>Belli bir düğüm için </a:t>
            </a:r>
            <a:r>
              <a:rPr lang="tr-TR" dirty="0" err="1" smtClean="0"/>
              <a:t>Gini</a:t>
            </a:r>
            <a:r>
              <a:rPr lang="tr-TR" dirty="0" smtClean="0"/>
              <a:t> İndeksi t:</a:t>
            </a:r>
          </a:p>
          <a:p>
            <a:endParaRPr lang="tr-TR" dirty="0" smtClean="0"/>
          </a:p>
          <a:p>
            <a:endParaRPr lang="tr-TR" dirty="0" smtClean="0"/>
          </a:p>
          <a:p>
            <a:endParaRPr lang="tr-TR" dirty="0" smtClean="0"/>
          </a:p>
          <a:p>
            <a:r>
              <a:rPr lang="tr-TR" dirty="0" smtClean="0"/>
              <a:t>(NOT: p (j | t), sınıf </a:t>
            </a:r>
            <a:r>
              <a:rPr lang="tr-TR" dirty="0" err="1" smtClean="0"/>
              <a:t>t'nin</a:t>
            </a:r>
            <a:r>
              <a:rPr lang="tr-TR" dirty="0" smtClean="0"/>
              <a:t> düğüm </a:t>
            </a:r>
            <a:r>
              <a:rPr lang="tr-TR" dirty="0" err="1" smtClean="0"/>
              <a:t>t'deki</a:t>
            </a:r>
            <a:r>
              <a:rPr lang="tr-TR" dirty="0" smtClean="0"/>
              <a:t> göreli frekansıdır.</a:t>
            </a:r>
          </a:p>
          <a:p>
            <a:endParaRPr lang="tr-TR" dirty="0" smtClean="0"/>
          </a:p>
          <a:p>
            <a:r>
              <a:rPr lang="tr-TR" dirty="0" smtClean="0"/>
              <a:t>Kayıtlar, tüm sınıflar arasında eşit olarak dağıtıldığında maksimum (1 - 1 / </a:t>
            </a:r>
            <a:r>
              <a:rPr lang="tr-TR" dirty="0" err="1" smtClean="0"/>
              <a:t>nc</a:t>
            </a:r>
            <a:r>
              <a:rPr lang="tr-TR" dirty="0" smtClean="0"/>
              <a:t>), ilginç olmayan en ilginç bilgiler</a:t>
            </a:r>
          </a:p>
          <a:p>
            <a:r>
              <a:rPr lang="tr-TR" dirty="0" smtClean="0"/>
              <a:t>Tüm kayıtların bir sınıfa ait olması durumunda en düşük (0.0), en ilginç bilgileri ima eder</a:t>
            </a:r>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1262063" y="720725"/>
            <a:ext cx="4799012" cy="359886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25" tIns="47513" rIns="95025" bIns="47513"/>
          <a:lstStyle/>
          <a:p>
            <a:r>
              <a:rPr lang="tr-TR" dirty="0" smtClean="0"/>
              <a:t>Sınıflandırma: Tanımı</a:t>
            </a:r>
          </a:p>
          <a:p>
            <a:endParaRPr lang="tr-TR" dirty="0" smtClean="0"/>
          </a:p>
          <a:p>
            <a:r>
              <a:rPr lang="tr-TR" dirty="0" smtClean="0"/>
              <a:t>Bir kayıt koleksiyonu göz önüne alındığında (eğitim kümesi)</a:t>
            </a:r>
          </a:p>
          <a:p>
            <a:r>
              <a:rPr lang="tr-TR" dirty="0" smtClean="0"/>
              <a:t>Her kayıt bir dizi nitelik içerir, sınıflardan biri de niteliktir</a:t>
            </a:r>
          </a:p>
          <a:p>
            <a:r>
              <a:rPr lang="tr-TR" dirty="0" smtClean="0"/>
              <a:t>Sınıf özniteliği için diğer niteliklerin değerlerinin bir fonksiyonu olarak bir model bulun.</a:t>
            </a:r>
          </a:p>
          <a:p>
            <a:r>
              <a:rPr lang="tr-TR" dirty="0" smtClean="0"/>
              <a:t>Hedef: Daha önce görülmemiş kayıtlara mümkün olduğunca doğru bir sınıf atanmalıdır.</a:t>
            </a:r>
          </a:p>
          <a:p>
            <a:r>
              <a:rPr lang="tr-TR" dirty="0" smtClean="0"/>
              <a:t>Modelin doğruluğunu belirlemek için bir test seti kullanılır Genellikle, verilen veri seti, modeli oluşturmak için kullanılan eğitim seti ve doğrulamak için kullanılan test seti ile, eğitim ve test setlerine bölünür.</a:t>
            </a:r>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GINI'ye</a:t>
            </a:r>
            <a:r>
              <a:rPr lang="tr-TR" dirty="0" smtClean="0"/>
              <a:t> göre bölme</a:t>
            </a:r>
          </a:p>
          <a:p>
            <a:endParaRPr lang="tr-TR" dirty="0" smtClean="0"/>
          </a:p>
          <a:p>
            <a:r>
              <a:rPr lang="tr-TR" dirty="0" smtClean="0"/>
              <a:t>CART, SLIQ, </a:t>
            </a:r>
            <a:r>
              <a:rPr lang="tr-TR" dirty="0" err="1" smtClean="0"/>
              <a:t>SPRINT'de</a:t>
            </a:r>
            <a:r>
              <a:rPr lang="tr-TR" dirty="0" smtClean="0"/>
              <a:t> kullanılır.</a:t>
            </a:r>
          </a:p>
          <a:p>
            <a:r>
              <a:rPr lang="tr-TR" dirty="0" smtClean="0"/>
              <a:t>Bir düğüm p, k bölmelerine (çocuklar) ayrıldığında, bölünme kalitesi,</a:t>
            </a:r>
          </a:p>
          <a:p>
            <a:endParaRPr lang="tr-TR" dirty="0" smtClean="0"/>
          </a:p>
          <a:p>
            <a:endParaRPr lang="tr-TR" dirty="0" smtClean="0"/>
          </a:p>
          <a:p>
            <a:r>
              <a:rPr lang="tr-TR" dirty="0" smtClean="0"/>
              <a:t>Davasında</a:t>
            </a:r>
          </a:p>
          <a:p>
            <a:endParaRPr lang="tr-TR" dirty="0" smtClean="0"/>
          </a:p>
          <a:p>
            <a:r>
              <a:rPr lang="tr-TR" dirty="0" err="1" smtClean="0"/>
              <a:t>ni</a:t>
            </a:r>
            <a:r>
              <a:rPr lang="tr-TR" dirty="0" smtClean="0"/>
              <a:t> = çocuk </a:t>
            </a:r>
            <a:r>
              <a:rPr lang="tr-TR" dirty="0" err="1" smtClean="0"/>
              <a:t>i'deki</a:t>
            </a:r>
            <a:r>
              <a:rPr lang="tr-TR" dirty="0" smtClean="0"/>
              <a:t> kayıtların sayısı,</a:t>
            </a:r>
          </a:p>
          <a:p>
            <a:r>
              <a:rPr lang="tr-TR" dirty="0" smtClean="0"/>
              <a:t>     n = düğüm </a:t>
            </a:r>
            <a:r>
              <a:rPr lang="tr-TR" dirty="0" err="1" smtClean="0"/>
              <a:t>p'deki</a:t>
            </a:r>
            <a:r>
              <a:rPr lang="tr-TR" dirty="0" smtClean="0"/>
              <a:t> kayıtların sayısı.</a:t>
            </a:r>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İkili Özellikler: Hesaplama GINI Dizini</a:t>
            </a:r>
          </a:p>
          <a:p>
            <a:endParaRPr lang="tr-TR" dirty="0" smtClean="0"/>
          </a:p>
          <a:p>
            <a:r>
              <a:rPr lang="tr-TR" dirty="0" smtClean="0"/>
              <a:t>İki bölüme ayrılır</a:t>
            </a:r>
          </a:p>
          <a:p>
            <a:r>
              <a:rPr lang="tr-TR" dirty="0" smtClean="0"/>
              <a:t>Tartı bölümlerinin etkisi:</a:t>
            </a:r>
          </a:p>
          <a:p>
            <a:r>
              <a:rPr lang="tr-TR" dirty="0" smtClean="0"/>
              <a:t>Daha büyük ve </a:t>
            </a:r>
            <a:r>
              <a:rPr lang="tr-TR" dirty="0" err="1" smtClean="0"/>
              <a:t>Pürür</a:t>
            </a:r>
            <a:r>
              <a:rPr lang="tr-TR" dirty="0" smtClean="0"/>
              <a:t> Bölmeler aranıyor.</a:t>
            </a:r>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Kategorik Özellikler: Hesaplama </a:t>
            </a:r>
            <a:r>
              <a:rPr lang="tr-TR" dirty="0" err="1" smtClean="0"/>
              <a:t>Gini</a:t>
            </a:r>
            <a:r>
              <a:rPr lang="tr-TR" dirty="0" smtClean="0"/>
              <a:t> Dizini</a:t>
            </a:r>
          </a:p>
          <a:p>
            <a:endParaRPr lang="tr-TR" dirty="0" smtClean="0"/>
          </a:p>
          <a:p>
            <a:r>
              <a:rPr lang="tr-TR" dirty="0" smtClean="0"/>
              <a:t>Her ayrı değer için, veri kümesindeki her sınıf için toplamak sayısı</a:t>
            </a:r>
          </a:p>
          <a:p>
            <a:r>
              <a:rPr lang="tr-TR" dirty="0" smtClean="0"/>
              <a:t>Karar vermek için sayım matrisini kullanın</a:t>
            </a:r>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Sürekli Özellikler: Hesaplama </a:t>
            </a:r>
            <a:r>
              <a:rPr lang="tr-TR" dirty="0" err="1" smtClean="0"/>
              <a:t>Gini</a:t>
            </a:r>
            <a:r>
              <a:rPr lang="tr-TR" dirty="0" smtClean="0"/>
              <a:t> Dizini</a:t>
            </a:r>
          </a:p>
          <a:p>
            <a:endParaRPr lang="tr-TR" dirty="0" smtClean="0"/>
          </a:p>
          <a:p>
            <a:r>
              <a:rPr lang="tr-TR" dirty="0" smtClean="0"/>
              <a:t>Tek bir değere dayalı İkili Kararlar kullanın</a:t>
            </a:r>
          </a:p>
          <a:p>
            <a:r>
              <a:rPr lang="tr-TR" dirty="0" smtClean="0"/>
              <a:t>Bölünme değeri için birkaç seçenek</a:t>
            </a:r>
          </a:p>
          <a:p>
            <a:r>
              <a:rPr lang="tr-TR" dirty="0" smtClean="0"/>
              <a:t>Olası bölme değerlerinin sayısı? = Farklı değerlerin sayısı</a:t>
            </a:r>
          </a:p>
          <a:p>
            <a:r>
              <a:rPr lang="tr-TR" dirty="0" smtClean="0"/>
              <a:t>Her yarma değeri, ona bağlı bir sayım matrisine sahiptir</a:t>
            </a:r>
          </a:p>
          <a:p>
            <a:r>
              <a:rPr lang="tr-TR" dirty="0" smtClean="0"/>
              <a:t>Her bölümdeki sınıf sayıları, A &lt;v ve A  v</a:t>
            </a:r>
          </a:p>
          <a:p>
            <a:r>
              <a:rPr lang="tr-TR" dirty="0" smtClean="0"/>
              <a:t>En iyi seçimi basit yöntem v</a:t>
            </a:r>
          </a:p>
          <a:p>
            <a:r>
              <a:rPr lang="tr-TR" dirty="0" smtClean="0"/>
              <a:t>Her bir v için, sayı matrisini toplamak ve </a:t>
            </a:r>
            <a:r>
              <a:rPr lang="tr-TR" dirty="0" err="1" smtClean="0"/>
              <a:t>Gini</a:t>
            </a:r>
            <a:r>
              <a:rPr lang="tr-TR" dirty="0" smtClean="0"/>
              <a:t> dizinini hesaplamak için veritabanını tarayın</a:t>
            </a:r>
          </a:p>
          <a:p>
            <a:r>
              <a:rPr lang="tr-TR" dirty="0" smtClean="0"/>
              <a:t>Hesaplamadan Yetersiz! İşin tekrarı.</a:t>
            </a:r>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Sürekli Özellikler: Bilgisayar </a:t>
            </a:r>
            <a:r>
              <a:rPr lang="tr-TR" dirty="0" err="1" smtClean="0"/>
              <a:t>Gini</a:t>
            </a:r>
            <a:r>
              <a:rPr lang="tr-TR" dirty="0" smtClean="0"/>
              <a:t> Dizini ...</a:t>
            </a:r>
          </a:p>
          <a:p>
            <a:endParaRPr lang="tr-TR" dirty="0" smtClean="0"/>
          </a:p>
          <a:p>
            <a:r>
              <a:rPr lang="tr-TR" dirty="0" smtClean="0"/>
              <a:t>Verimli hesaplama için: her öznitelik için,</a:t>
            </a:r>
          </a:p>
          <a:p>
            <a:r>
              <a:rPr lang="tr-TR" dirty="0" smtClean="0"/>
              <a:t>Öznitelikleri değerlerle sıralayın</a:t>
            </a:r>
          </a:p>
          <a:p>
            <a:r>
              <a:rPr lang="tr-TR" dirty="0" smtClean="0"/>
              <a:t>Bu değerleri doğrusal olarak tarayın, her sefer sayım matrisini güncelleyin ve </a:t>
            </a:r>
            <a:r>
              <a:rPr lang="tr-TR" dirty="0" err="1" smtClean="0"/>
              <a:t>gini</a:t>
            </a:r>
            <a:r>
              <a:rPr lang="tr-TR" dirty="0" smtClean="0"/>
              <a:t> dizini hesaplayın</a:t>
            </a:r>
          </a:p>
          <a:p>
            <a:r>
              <a:rPr lang="tr-TR" dirty="0" smtClean="0"/>
              <a:t>En az </a:t>
            </a:r>
            <a:r>
              <a:rPr lang="tr-TR" dirty="0" err="1" smtClean="0"/>
              <a:t>gini</a:t>
            </a:r>
            <a:r>
              <a:rPr lang="tr-TR" dirty="0" smtClean="0"/>
              <a:t> indeksine sahip olan bölme konumunu seçin</a:t>
            </a:r>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INFO'ya</a:t>
            </a:r>
            <a:r>
              <a:rPr lang="tr-TR" dirty="0" smtClean="0"/>
              <a:t> dayalı Alternatif Bölme Kriterleri</a:t>
            </a:r>
          </a:p>
          <a:p>
            <a:endParaRPr lang="tr-TR" dirty="0" smtClean="0"/>
          </a:p>
          <a:p>
            <a:r>
              <a:rPr lang="tr-TR" dirty="0" smtClean="0"/>
              <a:t>Belli bir düğümdeki </a:t>
            </a:r>
            <a:r>
              <a:rPr lang="tr-TR" dirty="0" err="1" smtClean="0"/>
              <a:t>entropi</a:t>
            </a:r>
            <a:r>
              <a:rPr lang="tr-TR" dirty="0" smtClean="0"/>
              <a:t> t:</a:t>
            </a:r>
          </a:p>
          <a:p>
            <a:endParaRPr lang="tr-TR" dirty="0" smtClean="0"/>
          </a:p>
          <a:p>
            <a:endParaRPr lang="tr-TR" dirty="0" smtClean="0"/>
          </a:p>
          <a:p>
            <a:r>
              <a:rPr lang="tr-TR" dirty="0" smtClean="0"/>
              <a:t>(NOT: p (j | t), sınıf </a:t>
            </a:r>
            <a:r>
              <a:rPr lang="tr-TR" dirty="0" err="1" smtClean="0"/>
              <a:t>t'nin</a:t>
            </a:r>
            <a:r>
              <a:rPr lang="tr-TR" dirty="0" smtClean="0"/>
              <a:t> düğüm </a:t>
            </a:r>
            <a:r>
              <a:rPr lang="tr-TR" dirty="0" err="1" smtClean="0"/>
              <a:t>t'deki</a:t>
            </a:r>
            <a:r>
              <a:rPr lang="tr-TR" dirty="0" smtClean="0"/>
              <a:t> göreli frekansıdır.</a:t>
            </a:r>
          </a:p>
          <a:p>
            <a:r>
              <a:rPr lang="tr-TR" dirty="0" smtClean="0"/>
              <a:t>Bir düğümün homojenliğini ölçer</a:t>
            </a:r>
          </a:p>
          <a:p>
            <a:r>
              <a:rPr lang="tr-TR" dirty="0" smtClean="0"/>
              <a:t>Kayıtlar, en az bilgi içeren tüm sınıflar arasında eşit olarak dağıtıldığında maksimum (</a:t>
            </a:r>
            <a:r>
              <a:rPr lang="tr-TR" dirty="0" err="1" smtClean="0"/>
              <a:t>log</a:t>
            </a:r>
            <a:r>
              <a:rPr lang="tr-TR" dirty="0" smtClean="0"/>
              <a:t> </a:t>
            </a:r>
            <a:r>
              <a:rPr lang="tr-TR" dirty="0" err="1" smtClean="0"/>
              <a:t>nc</a:t>
            </a:r>
            <a:r>
              <a:rPr lang="tr-TR" dirty="0" smtClean="0"/>
              <a:t>)</a:t>
            </a:r>
          </a:p>
          <a:p>
            <a:r>
              <a:rPr lang="tr-TR" dirty="0" smtClean="0"/>
              <a:t>Tüm kayıtlar bir sınıfa ait olduğunda minimum (0.0), çoğu bilgiyi ima eder</a:t>
            </a:r>
          </a:p>
          <a:p>
            <a:r>
              <a:rPr lang="tr-TR" dirty="0" err="1" smtClean="0"/>
              <a:t>Entropi</a:t>
            </a:r>
            <a:r>
              <a:rPr lang="tr-TR" dirty="0" smtClean="0"/>
              <a:t> tabanlı hesaplamalar GINI indeks hesaplamalarına benzer</a:t>
            </a:r>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INFO'ya</a:t>
            </a:r>
            <a:r>
              <a:rPr lang="tr-TR" dirty="0" smtClean="0"/>
              <a:t> göre bölme ...</a:t>
            </a:r>
          </a:p>
          <a:p>
            <a:endParaRPr lang="tr-TR" dirty="0" smtClean="0"/>
          </a:p>
          <a:p>
            <a:r>
              <a:rPr lang="tr-TR" dirty="0" smtClean="0"/>
              <a:t>Bilgi Kazancı:</a:t>
            </a:r>
          </a:p>
          <a:p>
            <a:endParaRPr lang="tr-TR" dirty="0" smtClean="0"/>
          </a:p>
          <a:p>
            <a:endParaRPr lang="tr-TR" dirty="0" smtClean="0"/>
          </a:p>
          <a:p>
            <a:endParaRPr lang="tr-TR" dirty="0" smtClean="0"/>
          </a:p>
          <a:p>
            <a:r>
              <a:rPr lang="tr-TR" dirty="0" smtClean="0"/>
              <a:t>Ana Düğüm, p, k bölümlere ayrılmıştır;</a:t>
            </a:r>
          </a:p>
          <a:p>
            <a:r>
              <a:rPr lang="tr-TR" dirty="0" err="1" smtClean="0"/>
              <a:t>ni</a:t>
            </a:r>
            <a:r>
              <a:rPr lang="tr-TR" dirty="0" smtClean="0"/>
              <a:t>, bölüm </a:t>
            </a:r>
            <a:r>
              <a:rPr lang="tr-TR" dirty="0" err="1" smtClean="0"/>
              <a:t>i'deki</a:t>
            </a:r>
            <a:r>
              <a:rPr lang="tr-TR" dirty="0" smtClean="0"/>
              <a:t> kayıtların sayısıdır.</a:t>
            </a:r>
          </a:p>
          <a:p>
            <a:r>
              <a:rPr lang="tr-TR" dirty="0" err="1" smtClean="0"/>
              <a:t>Entropi</a:t>
            </a:r>
            <a:r>
              <a:rPr lang="tr-TR" dirty="0" smtClean="0"/>
              <a:t> önlemleri, bölünme nedeniyle elde edildi. En cesur noktaya ulaşan bölmeyi seçin (</a:t>
            </a:r>
            <a:r>
              <a:rPr lang="tr-TR" dirty="0" err="1" smtClean="0"/>
              <a:t>GAIN'i</a:t>
            </a:r>
            <a:r>
              <a:rPr lang="tr-TR" dirty="0" smtClean="0"/>
              <a:t> en yüksek düzeye getirin)</a:t>
            </a:r>
          </a:p>
          <a:p>
            <a:r>
              <a:rPr lang="tr-TR" dirty="0" smtClean="0"/>
              <a:t>ID3 ve C4.5'te kullanılır</a:t>
            </a:r>
          </a:p>
          <a:p>
            <a:r>
              <a:rPr lang="tr-TR" dirty="0" smtClean="0"/>
              <a:t>Dezavantaj: Her biri küçük fakat saf olmak üzere çok sayıda bölmeye neden olan bölünmeleri tercih etme eğilimindedir.</a:t>
            </a:r>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INFO'ya</a:t>
            </a:r>
            <a:r>
              <a:rPr lang="tr-TR" dirty="0" smtClean="0"/>
              <a:t> göre bölme ...</a:t>
            </a:r>
          </a:p>
          <a:p>
            <a:endParaRPr lang="tr-TR" dirty="0" smtClean="0"/>
          </a:p>
          <a:p>
            <a:r>
              <a:rPr lang="tr-TR" dirty="0" smtClean="0"/>
              <a:t>Kazanç Oranı:</a:t>
            </a:r>
          </a:p>
          <a:p>
            <a:endParaRPr lang="tr-TR" dirty="0" smtClean="0"/>
          </a:p>
          <a:p>
            <a:endParaRPr lang="tr-TR" dirty="0" smtClean="0"/>
          </a:p>
          <a:p>
            <a:endParaRPr lang="tr-TR" dirty="0" smtClean="0"/>
          </a:p>
          <a:p>
            <a:endParaRPr lang="tr-TR" dirty="0" smtClean="0"/>
          </a:p>
          <a:p>
            <a:r>
              <a:rPr lang="tr-TR" dirty="0" smtClean="0"/>
              <a:t>Ana Düğüm, p, k bölümlere ayrılmıştır</a:t>
            </a:r>
          </a:p>
          <a:p>
            <a:r>
              <a:rPr lang="tr-TR" dirty="0" err="1" smtClean="0"/>
              <a:t>ni</a:t>
            </a:r>
            <a:r>
              <a:rPr lang="tr-TR" dirty="0" smtClean="0"/>
              <a:t>, bölüm </a:t>
            </a:r>
            <a:r>
              <a:rPr lang="tr-TR" dirty="0" err="1" smtClean="0"/>
              <a:t>i'deki</a:t>
            </a:r>
            <a:r>
              <a:rPr lang="tr-TR" dirty="0" smtClean="0"/>
              <a:t> kayıtların sayısıdır</a:t>
            </a:r>
          </a:p>
          <a:p>
            <a:endParaRPr lang="tr-TR" dirty="0" smtClean="0"/>
          </a:p>
          <a:p>
            <a:r>
              <a:rPr lang="tr-TR" dirty="0" smtClean="0"/>
              <a:t>Bilgi Kazanımını, bölümleme </a:t>
            </a:r>
            <a:r>
              <a:rPr lang="tr-TR" dirty="0" err="1" smtClean="0"/>
              <a:t>entropisi</a:t>
            </a:r>
            <a:r>
              <a:rPr lang="tr-TR" dirty="0" smtClean="0"/>
              <a:t> (</a:t>
            </a:r>
            <a:r>
              <a:rPr lang="tr-TR" dirty="0" err="1" smtClean="0"/>
              <a:t>SplitINFO</a:t>
            </a:r>
            <a:r>
              <a:rPr lang="tr-TR" dirty="0" smtClean="0"/>
              <a:t>) ile ayarlar. Daha yüksek </a:t>
            </a:r>
            <a:r>
              <a:rPr lang="tr-TR" dirty="0" err="1" smtClean="0"/>
              <a:t>entropi</a:t>
            </a:r>
            <a:r>
              <a:rPr lang="tr-TR" dirty="0" smtClean="0"/>
              <a:t> bölümlemesi (çok sayıda küçük bölüm) cezalandırılır!</a:t>
            </a:r>
          </a:p>
          <a:p>
            <a:r>
              <a:rPr lang="tr-TR" dirty="0" smtClean="0"/>
              <a:t>C4.5'te kullanılır</a:t>
            </a:r>
          </a:p>
          <a:p>
            <a:r>
              <a:rPr lang="tr-TR" dirty="0" smtClean="0"/>
              <a:t>Bilgi Kazanç açığını aşmak için tasarlandı</a:t>
            </a:r>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Sınıflandırma Hatasına Göre Yarılama Kriterleri</a:t>
            </a:r>
          </a:p>
          <a:p>
            <a:endParaRPr lang="tr-TR" dirty="0" smtClean="0"/>
          </a:p>
          <a:p>
            <a:r>
              <a:rPr lang="tr-TR" dirty="0" smtClean="0"/>
              <a:t>Bir düğümdeki sınıflandırma hatası t:</a:t>
            </a:r>
          </a:p>
          <a:p>
            <a:endParaRPr lang="tr-TR" dirty="0" smtClean="0"/>
          </a:p>
          <a:p>
            <a:endParaRPr lang="tr-TR" dirty="0" smtClean="0"/>
          </a:p>
          <a:p>
            <a:endParaRPr lang="tr-TR" dirty="0" smtClean="0"/>
          </a:p>
          <a:p>
            <a:r>
              <a:rPr lang="tr-TR" dirty="0" smtClean="0"/>
              <a:t>Bir düğüm tarafından yapılan yanlış sınıflandırma hatasını ölçer.</a:t>
            </a:r>
          </a:p>
          <a:p>
            <a:r>
              <a:rPr lang="tr-TR" dirty="0" smtClean="0"/>
              <a:t>Kayıtlar, tüm sınıflar arasında eşit olarak dağıtıldığında maksimum (1 - 1 / </a:t>
            </a:r>
            <a:r>
              <a:rPr lang="tr-TR" dirty="0" err="1" smtClean="0"/>
              <a:t>nc</a:t>
            </a:r>
            <a:r>
              <a:rPr lang="tr-TR" dirty="0" smtClean="0"/>
              <a:t>), ilginç olmayan en ilginç bilgiler</a:t>
            </a:r>
          </a:p>
          <a:p>
            <a:r>
              <a:rPr lang="tr-TR" dirty="0" smtClean="0"/>
              <a:t>Tüm kayıtların bir sınıfa ait olması durumunda en düşük (0.0), en ilginç bilgileri ima eder</a:t>
            </a:r>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İndüksiyonu</a:t>
            </a:r>
          </a:p>
          <a:p>
            <a:endParaRPr lang="tr-TR" dirty="0" smtClean="0"/>
          </a:p>
          <a:p>
            <a:r>
              <a:rPr lang="tr-TR" dirty="0" smtClean="0"/>
              <a:t>Açgözlü strateji.</a:t>
            </a:r>
          </a:p>
          <a:p>
            <a:r>
              <a:rPr lang="tr-TR" dirty="0" smtClean="0"/>
              <a:t>Kayıtları, belirli kriteri en iyi duruma getiren bir özellik testine dayalı olarak bölün.</a:t>
            </a:r>
          </a:p>
          <a:p>
            <a:endParaRPr lang="tr-TR" dirty="0" smtClean="0"/>
          </a:p>
          <a:p>
            <a:r>
              <a:rPr lang="tr-TR" dirty="0" smtClean="0"/>
              <a:t>Sorunlar</a:t>
            </a:r>
          </a:p>
          <a:p>
            <a:r>
              <a:rPr lang="tr-TR" dirty="0" smtClean="0"/>
              <a:t>Kayıtların nasıl bölüleceğini belirleyin</a:t>
            </a:r>
          </a:p>
          <a:p>
            <a:r>
              <a:rPr lang="tr-TR" dirty="0" smtClean="0"/>
              <a:t>Öznitelik sınama koşulu nasıl belirtilir</a:t>
            </a:r>
          </a:p>
          <a:p>
            <a:r>
              <a:rPr lang="tr-TR" dirty="0" smtClean="0"/>
              <a:t>En iyi bölünmeyi nasıl belirleyebilirim?</a:t>
            </a:r>
          </a:p>
          <a:p>
            <a:r>
              <a:rPr lang="tr-TR" dirty="0" smtClean="0"/>
              <a:t>Bölmenin ne zaman durdurulacağını belirleme</a:t>
            </a:r>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Sınıflandırma Görevi Örnekleri</a:t>
            </a:r>
          </a:p>
          <a:p>
            <a:endParaRPr lang="tr-TR" dirty="0" smtClean="0"/>
          </a:p>
          <a:p>
            <a:r>
              <a:rPr lang="tr-TR" dirty="0" smtClean="0"/>
              <a:t>Tümör hücrelerini </a:t>
            </a:r>
            <a:r>
              <a:rPr lang="tr-TR" dirty="0" err="1" smtClean="0"/>
              <a:t>benign</a:t>
            </a:r>
            <a:r>
              <a:rPr lang="tr-TR" dirty="0" smtClean="0"/>
              <a:t> veya habis olarak önermek</a:t>
            </a:r>
          </a:p>
          <a:p>
            <a:endParaRPr lang="tr-TR" dirty="0" smtClean="0"/>
          </a:p>
          <a:p>
            <a:r>
              <a:rPr lang="tr-TR" dirty="0" smtClean="0"/>
              <a:t>Kredi kartı işlemlerini meşru veya hileli olarak ilişkilendirin</a:t>
            </a:r>
          </a:p>
          <a:p>
            <a:endParaRPr lang="tr-TR" dirty="0" smtClean="0"/>
          </a:p>
          <a:p>
            <a:r>
              <a:rPr lang="tr-TR" dirty="0" smtClean="0"/>
              <a:t>Alfa-helezon, beta-tabaka veya rastgele "</a:t>
            </a:r>
            <a:r>
              <a:rPr lang="tr-TR" dirty="0" err="1" smtClean="0"/>
              <a:t>coil</a:t>
            </a:r>
            <a:r>
              <a:rPr lang="tr-TR" dirty="0" smtClean="0"/>
              <a:t>" olarak proteinin ikincil </a:t>
            </a:r>
            <a:r>
              <a:rPr lang="tr-TR" dirty="0" err="1" smtClean="0"/>
              <a:t>sekonder</a:t>
            </a:r>
            <a:r>
              <a:rPr lang="tr-TR" dirty="0" smtClean="0"/>
              <a:t> yapıları</a:t>
            </a:r>
          </a:p>
          <a:p>
            <a:endParaRPr lang="tr-TR" dirty="0" smtClean="0"/>
          </a:p>
          <a:p>
            <a:r>
              <a:rPr lang="tr-TR" dirty="0" smtClean="0"/>
              <a:t>Haberi finans olarak sınıflandırmak ,? Hava durumu, eğlence, spor vb.</a:t>
            </a:r>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İndüksiyonu için Kriterleri Durdurma</a:t>
            </a:r>
          </a:p>
          <a:p>
            <a:endParaRPr lang="tr-TR" dirty="0" smtClean="0"/>
          </a:p>
          <a:p>
            <a:r>
              <a:rPr lang="tr-TR" dirty="0" smtClean="0"/>
              <a:t>Tüm kayıtlar aynı sınıfa ait olduğunda bir düğüm genişletmeyi durdurun</a:t>
            </a:r>
          </a:p>
          <a:p>
            <a:endParaRPr lang="tr-TR" dirty="0" smtClean="0"/>
          </a:p>
          <a:p>
            <a:r>
              <a:rPr lang="tr-TR" dirty="0" smtClean="0"/>
              <a:t>Tüm kayıtların benzer öznitelik değerleri olduğunda bir düğüm genişletmeyi durdurun</a:t>
            </a:r>
          </a:p>
          <a:p>
            <a:endParaRPr lang="tr-TR" dirty="0" smtClean="0"/>
          </a:p>
          <a:p>
            <a:r>
              <a:rPr lang="tr-TR" dirty="0" smtClean="0"/>
              <a:t>Erken sona erdirme (daha sonra tartışılacaktır)</a:t>
            </a:r>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Karar Ağacına Dayalı Sınıflandırma</a:t>
            </a:r>
          </a:p>
          <a:p>
            <a:endParaRPr lang="tr-TR" dirty="0" smtClean="0"/>
          </a:p>
          <a:p>
            <a:r>
              <a:rPr lang="tr-TR" dirty="0" smtClean="0"/>
              <a:t>Avantajları:</a:t>
            </a:r>
          </a:p>
          <a:p>
            <a:r>
              <a:rPr lang="tr-TR" dirty="0" err="1" smtClean="0"/>
              <a:t>Inşa</a:t>
            </a:r>
            <a:r>
              <a:rPr lang="tr-TR" dirty="0" smtClean="0"/>
              <a:t> etmek ucuz</a:t>
            </a:r>
          </a:p>
          <a:p>
            <a:r>
              <a:rPr lang="tr-TR" dirty="0" smtClean="0"/>
              <a:t>Bilinmeyen kayıtların sınıflandırılmasında son derece hızlı</a:t>
            </a:r>
          </a:p>
          <a:p>
            <a:r>
              <a:rPr lang="tr-TR" dirty="0" smtClean="0"/>
              <a:t>Küçük boy ağaçlar için yorumlanması kolay</a:t>
            </a:r>
          </a:p>
          <a:p>
            <a:r>
              <a:rPr lang="tr-TR" dirty="0" smtClean="0"/>
              <a:t>Doğruluk, birçok basit veri seti için diğer sınıflandırma teknikleriyle karşılaştırılabilir</a:t>
            </a:r>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Basit derinlik ilk inşaatı</a:t>
            </a:r>
          </a:p>
          <a:p>
            <a:r>
              <a:rPr lang="tr-TR" dirty="0" smtClean="0"/>
              <a:t>Bilgi Kazanımını Kullanır</a:t>
            </a:r>
          </a:p>
          <a:p>
            <a:r>
              <a:rPr lang="tr-TR" dirty="0" smtClean="0"/>
              <a:t>Her düğümde Sürekli Öznitelikleri sıralar.</a:t>
            </a:r>
          </a:p>
          <a:p>
            <a:r>
              <a:rPr lang="tr-TR" dirty="0" smtClean="0"/>
              <a:t>Belleğe sığması için tüm verilere ihtiyaç duyar.</a:t>
            </a:r>
          </a:p>
          <a:p>
            <a:r>
              <a:rPr lang="tr-TR" dirty="0" smtClean="0"/>
              <a:t>Büyük Veri Kümeleri için Uygun Değil.</a:t>
            </a:r>
          </a:p>
          <a:p>
            <a:r>
              <a:rPr lang="tr-TR" dirty="0" smtClean="0"/>
              <a:t>Ana listeden ayrılma ihtiyacı duyuyor.</a:t>
            </a:r>
          </a:p>
          <a:p>
            <a:endParaRPr lang="tr-TR" dirty="0" smtClean="0"/>
          </a:p>
          <a:p>
            <a:r>
              <a:rPr lang="tr-TR" dirty="0" smtClean="0"/>
              <a:t>Yazılımı şu adresten indirebilirsiniz :? Http: //www.</a:t>
            </a:r>
            <a:r>
              <a:rPr lang="tr-TR" dirty="0" err="1" smtClean="0"/>
              <a:t>cse</a:t>
            </a:r>
            <a:r>
              <a:rPr lang="tr-TR" dirty="0" smtClean="0"/>
              <a:t>.</a:t>
            </a:r>
            <a:r>
              <a:rPr lang="tr-TR" dirty="0" err="1" smtClean="0"/>
              <a:t>unsw</a:t>
            </a:r>
            <a:r>
              <a:rPr lang="tr-TR" dirty="0" smtClean="0"/>
              <a:t>.edu.</a:t>
            </a:r>
            <a:r>
              <a:rPr lang="tr-TR" dirty="0" err="1" smtClean="0"/>
              <a:t>au</a:t>
            </a:r>
            <a:r>
              <a:rPr lang="tr-TR" dirty="0" smtClean="0"/>
              <a:t>/~</a:t>
            </a:r>
            <a:r>
              <a:rPr lang="tr-TR" dirty="0" err="1" smtClean="0"/>
              <a:t>quinlan</a:t>
            </a:r>
            <a:r>
              <a:rPr lang="tr-TR" dirty="0" smtClean="0"/>
              <a:t>/c4.5r8.tar.</a:t>
            </a:r>
            <a:r>
              <a:rPr lang="tr-TR" dirty="0" err="1" smtClean="0"/>
              <a:t>gz</a:t>
            </a:r>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Sınıflamanın Pratik Konuları</a:t>
            </a:r>
          </a:p>
          <a:p>
            <a:r>
              <a:rPr lang="tr-TR" dirty="0" smtClean="0"/>
              <a:t>Uygun olmayan ve gereğinden fazla takma</a:t>
            </a:r>
          </a:p>
          <a:p>
            <a:endParaRPr lang="tr-TR" dirty="0" smtClean="0"/>
          </a:p>
          <a:p>
            <a:r>
              <a:rPr lang="tr-TR" dirty="0" smtClean="0"/>
              <a:t>Eksik Değerler</a:t>
            </a:r>
          </a:p>
          <a:p>
            <a:endParaRPr lang="tr-TR" dirty="0" smtClean="0"/>
          </a:p>
          <a:p>
            <a:r>
              <a:rPr lang="tr-TR" dirty="0" smtClean="0"/>
              <a:t>Sınıflandırma Maliyetleri</a:t>
            </a:r>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sv-SE" dirty="0" smtClean="0"/>
              <a:t>Uygun olmayan ve gereğinden fazla takma (Örnek)</a:t>
            </a:r>
            <a:r>
              <a:rPr lang="tr-TR" dirty="0" smtClean="0"/>
              <a:t>	</a:t>
            </a:r>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Diyagramın alt yarısındaki veri noktalarının olmaması, o bölgenin sınıf etiketlerini doğru tahmin etmeyi zorlaştırıyor</a:t>
            </a:r>
          </a:p>
          <a:p>
            <a:r>
              <a:rPr lang="tr-TR" dirty="0" smtClean="0"/>
              <a:t>- Bölgedeki eğitim kayıtlarının yetersizliği, karar ağacının sınıflandırma görevi ile alâkalı olmayan diğer eğitim kayıtlarını kullanarak test durumlarını tahmin etmesine neden olur</a:t>
            </a:r>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Aşırı uyum hakkında notlar</a:t>
            </a:r>
          </a:p>
          <a:p>
            <a:endParaRPr lang="tr-TR" dirty="0" smtClean="0"/>
          </a:p>
          <a:p>
            <a:r>
              <a:rPr lang="tr-TR" dirty="0" smtClean="0"/>
              <a:t>Aşırı uyumu, karar ağaçlarında gerekli olandan daha karmaşık hale getirir</a:t>
            </a:r>
          </a:p>
          <a:p>
            <a:endParaRPr lang="tr-TR" dirty="0" smtClean="0"/>
          </a:p>
          <a:p>
            <a:r>
              <a:rPr lang="tr-TR" dirty="0" smtClean="0"/>
              <a:t>Eğitim hatası, daha önce görülmemiş kayıtlarda ağacın ne kadar iyi performans göstereceğinin iyi bir tahminini artık sağlamaz</a:t>
            </a:r>
          </a:p>
          <a:p>
            <a:endParaRPr lang="tr-TR" dirty="0" smtClean="0"/>
          </a:p>
          <a:p>
            <a:r>
              <a:rPr lang="tr-TR" dirty="0" smtClean="0"/>
              <a:t>Hataları tahmin etmek için yeni yollara ihtiyacınız var</a:t>
            </a:r>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Genelleme Hatalarını Tahmini</a:t>
            </a:r>
          </a:p>
          <a:p>
            <a:endParaRPr lang="tr-TR" dirty="0" smtClean="0"/>
          </a:p>
          <a:p>
            <a:r>
              <a:rPr lang="tr-TR" dirty="0" smtClean="0"/>
              <a:t>Yeniden ikame hataları: eğitimde hata ( e (t))</a:t>
            </a:r>
          </a:p>
          <a:p>
            <a:r>
              <a:rPr lang="tr-TR" dirty="0" smtClean="0"/>
              <a:t>Genelleme hataları: test hatası ( e '(t))</a:t>
            </a:r>
          </a:p>
          <a:p>
            <a:endParaRPr lang="tr-TR" dirty="0" smtClean="0"/>
          </a:p>
          <a:p>
            <a:r>
              <a:rPr lang="tr-TR" dirty="0" smtClean="0"/>
              <a:t>Genelleme hatalarını tahmin etme yöntemleri:</a:t>
            </a:r>
          </a:p>
          <a:p>
            <a:r>
              <a:rPr lang="tr-TR" dirty="0" smtClean="0"/>
              <a:t>İyimser yaklaşım: e '(t) = e (t)</a:t>
            </a:r>
          </a:p>
          <a:p>
            <a:r>
              <a:rPr lang="tr-TR" dirty="0" smtClean="0"/>
              <a:t>Kötümser yaklaşım:</a:t>
            </a:r>
          </a:p>
          <a:p>
            <a:r>
              <a:rPr lang="tr-TR" dirty="0" smtClean="0"/>
              <a:t>   Her yaprak düğüm için: e '(t) = (e (t) +0.5)</a:t>
            </a:r>
          </a:p>
          <a:p>
            <a:r>
              <a:rPr lang="tr-TR" dirty="0" smtClean="0"/>
              <a:t>   Toplam hatalar: e '(T) = e (T) + N  0.5 (N: yaprak düğüm sayısı)</a:t>
            </a:r>
          </a:p>
          <a:p>
            <a:r>
              <a:rPr lang="tr-TR" dirty="0" smtClean="0"/>
              <a:t>   30 yaprak düğümlü ve 10 hatalı bir ağaç için (1000 örneğinden): Eğitim hatası = 10/1000 =% 1</a:t>
            </a:r>
          </a:p>
          <a:p>
            <a:r>
              <a:rPr lang="tr-TR" dirty="0" smtClean="0"/>
              <a:t>           Genelleme hatası = (10 + 300.5) / 1000 =% 2.5</a:t>
            </a:r>
          </a:p>
          <a:p>
            <a:r>
              <a:rPr lang="tr-TR" dirty="0" smtClean="0"/>
              <a:t>Azaltılmış hata budama (REP):</a:t>
            </a:r>
          </a:p>
          <a:p>
            <a:r>
              <a:rPr lang="tr-TR" dirty="0" smtClean="0"/>
              <a:t>  genelleme hatasını tahmin etmek için doğrulama veri setini kullanıyor</a:t>
            </a:r>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Occam'ın</a:t>
            </a:r>
            <a:r>
              <a:rPr lang="tr-TR" dirty="0" smtClean="0"/>
              <a:t> </a:t>
            </a:r>
            <a:r>
              <a:rPr lang="tr-TR" dirty="0" err="1" smtClean="0"/>
              <a:t>Tıraşığı</a:t>
            </a:r>
            <a:endParaRPr lang="tr-TR" dirty="0" smtClean="0"/>
          </a:p>
          <a:p>
            <a:endParaRPr lang="tr-TR" dirty="0" smtClean="0"/>
          </a:p>
          <a:p>
            <a:r>
              <a:rPr lang="tr-TR" dirty="0" smtClean="0"/>
              <a:t>Benzer genelleme hatalarıyla ilgili iki model göz önüne alındığında, daha basit bir modeli daha karmaşık olan model üzerinde tercih etmelidir</a:t>
            </a:r>
          </a:p>
          <a:p>
            <a:endParaRPr lang="tr-TR" dirty="0" smtClean="0"/>
          </a:p>
          <a:p>
            <a:r>
              <a:rPr lang="tr-TR" dirty="0" smtClean="0"/>
              <a:t>  Karmaşık modeller için, verilerdeki hatalar nedeniyle kaza hatalarına uyma ihtimali daha yüksektir</a:t>
            </a:r>
          </a:p>
          <a:p>
            <a:endParaRPr lang="tr-TR" dirty="0" smtClean="0"/>
          </a:p>
          <a:p>
            <a:r>
              <a:rPr lang="tr-TR" dirty="0" smtClean="0"/>
              <a:t>  Bu nedenle, bir modele erişirken bir model karmaşıklığı içermelidir</a:t>
            </a:r>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Aşırı uyumsuzluğa nasıl seslenir</a:t>
            </a:r>
          </a:p>
          <a:p>
            <a:endParaRPr lang="tr-TR" dirty="0" smtClean="0"/>
          </a:p>
          <a:p>
            <a:r>
              <a:rPr lang="tr-TR" dirty="0" smtClean="0"/>
              <a:t>Ön Budama (Erken Durma Kuralı)</a:t>
            </a:r>
          </a:p>
          <a:p>
            <a:r>
              <a:rPr lang="tr-TR" dirty="0" smtClean="0"/>
              <a:t>Tam olarak yetişmiş bir ağaç olmadan önce algoritmayı durdurun</a:t>
            </a:r>
          </a:p>
          <a:p>
            <a:r>
              <a:rPr lang="tr-TR" dirty="0" smtClean="0"/>
              <a:t>Bir düğüm için tipik kapatma koşulları:</a:t>
            </a:r>
          </a:p>
          <a:p>
            <a:r>
              <a:rPr lang="tr-TR" dirty="0" smtClean="0"/>
              <a:t>  Tüm örneklerin aynı sınıfa girmesini istemiyorsanız durdurun</a:t>
            </a:r>
          </a:p>
          <a:p>
            <a:r>
              <a:rPr lang="tr-TR" dirty="0" smtClean="0"/>
              <a:t>  Tüm öznitelik değerleri aynıysa durdur</a:t>
            </a:r>
          </a:p>
          <a:p>
            <a:r>
              <a:rPr lang="tr-TR" dirty="0" smtClean="0"/>
              <a:t>Daha kısıtlayıcı koşullar:</a:t>
            </a:r>
          </a:p>
          <a:p>
            <a:r>
              <a:rPr lang="tr-TR" dirty="0" smtClean="0"/>
              <a:t>  Örneklerin sayısı kullanıcı tarafından belirlenen bir eşiğin altındaysa durun</a:t>
            </a:r>
          </a:p>
          <a:p>
            <a:r>
              <a:rPr lang="tr-TR" dirty="0" smtClean="0"/>
              <a:t>  Örneklerin sınıf dağılımı mevcut özelliklerden </a:t>
            </a:r>
            <a:r>
              <a:rPr lang="tr-TR" dirty="0" err="1" smtClean="0"/>
              <a:t>bağımsızysa</a:t>
            </a:r>
            <a:r>
              <a:rPr lang="tr-TR" dirty="0" smtClean="0"/>
              <a:t> durdurun (ör.,  2 testini kullanarak)</a:t>
            </a:r>
          </a:p>
          <a:p>
            <a:r>
              <a:rPr lang="tr-TR" dirty="0" smtClean="0"/>
              <a:t>  Mevcut düğümün genişletilmesi, kirlilik düzeyini arttırmazsa durur? Önlemler (ör. </a:t>
            </a:r>
            <a:r>
              <a:rPr lang="tr-TR" dirty="0" err="1" smtClean="0"/>
              <a:t>Gini</a:t>
            </a:r>
            <a:r>
              <a:rPr lang="tr-TR" dirty="0" smtClean="0"/>
              <a:t> veya bilgi kazancı).</a:t>
            </a:r>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Sınıflandırma Teknikleri</a:t>
            </a:r>
          </a:p>
          <a:p>
            <a:r>
              <a:rPr lang="tr-TR" dirty="0" smtClean="0"/>
              <a:t>Karar Ağacına Dayalı Yöntemler</a:t>
            </a:r>
          </a:p>
          <a:p>
            <a:r>
              <a:rPr lang="tr-TR" dirty="0" smtClean="0"/>
              <a:t>Kurala Dayalı Yöntemler</a:t>
            </a:r>
          </a:p>
          <a:p>
            <a:r>
              <a:rPr lang="tr-TR" dirty="0" smtClean="0"/>
              <a:t>Bellek tabanlı muhakeme</a:t>
            </a:r>
          </a:p>
          <a:p>
            <a:r>
              <a:rPr lang="tr-TR" dirty="0" smtClean="0"/>
              <a:t>Sinir Ağları</a:t>
            </a:r>
          </a:p>
          <a:p>
            <a:r>
              <a:rPr lang="tr-TR" dirty="0" err="1" smtClean="0"/>
              <a:t>Naïve</a:t>
            </a:r>
            <a:r>
              <a:rPr lang="tr-TR" dirty="0" smtClean="0"/>
              <a:t> </a:t>
            </a:r>
            <a:r>
              <a:rPr lang="tr-TR" dirty="0" err="1" smtClean="0"/>
              <a:t>Bayes</a:t>
            </a:r>
            <a:r>
              <a:rPr lang="tr-TR" dirty="0" smtClean="0"/>
              <a:t> ve </a:t>
            </a:r>
            <a:r>
              <a:rPr lang="tr-TR" dirty="0" err="1" smtClean="0"/>
              <a:t>Bayes</a:t>
            </a:r>
            <a:r>
              <a:rPr lang="tr-TR" dirty="0" smtClean="0"/>
              <a:t> İnanç Ağları</a:t>
            </a:r>
          </a:p>
          <a:p>
            <a:r>
              <a:rPr lang="tr-TR" dirty="0" smtClean="0"/>
              <a:t>Destek Vektör Makineleri</a:t>
            </a:r>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Overfitting</a:t>
            </a:r>
            <a:r>
              <a:rPr lang="tr-TR" dirty="0" smtClean="0"/>
              <a:t> Nasıl Adreslenir ...</a:t>
            </a:r>
          </a:p>
          <a:p>
            <a:endParaRPr lang="tr-TR" dirty="0" smtClean="0"/>
          </a:p>
          <a:p>
            <a:r>
              <a:rPr lang="tr-TR" dirty="0" smtClean="0"/>
              <a:t>Sonrası budama</a:t>
            </a:r>
          </a:p>
          <a:p>
            <a:r>
              <a:rPr lang="tr-TR" dirty="0" smtClean="0"/>
              <a:t>Karar ağacını bütün haline getirin</a:t>
            </a:r>
          </a:p>
          <a:p>
            <a:r>
              <a:rPr lang="tr-TR" dirty="0" smtClean="0"/>
              <a:t>Karar ağacının düğüm noktalarını aşağıdan aşağıya düzleştirin</a:t>
            </a:r>
          </a:p>
          <a:p>
            <a:r>
              <a:rPr lang="tr-TR" dirty="0" smtClean="0"/>
              <a:t>Kırpma işleminden sonra genelleme hatası düzelirse, alt ağacı bir yaprak düğümle değiştirin.</a:t>
            </a:r>
          </a:p>
          <a:p>
            <a:r>
              <a:rPr lang="tr-TR" dirty="0" smtClean="0"/>
              <a:t>Yaprak düğümünün sınıf etiketi alt ağaçtaki örneklerin çoğunluğundan belirlenir</a:t>
            </a:r>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Sonrası Budama Örneği</a:t>
            </a:r>
          </a:p>
          <a:p>
            <a:endParaRPr lang="tr-TR" dirty="0" smtClean="0"/>
          </a:p>
          <a:p>
            <a:r>
              <a:rPr lang="tr-TR" dirty="0" smtClean="0"/>
              <a:t>Eğitim Hatası (Bölmeden önce) = 10/30</a:t>
            </a:r>
          </a:p>
          <a:p>
            <a:r>
              <a:rPr lang="tr-TR" dirty="0" smtClean="0"/>
              <a:t>Kötümser hata = (10 + 0.5) / 30 = 10.5 / 30</a:t>
            </a:r>
          </a:p>
          <a:p>
            <a:r>
              <a:rPr lang="tr-TR" dirty="0" smtClean="0"/>
              <a:t>Eğitim Hatası (Bölünmeden sonra) = 9/30</a:t>
            </a:r>
          </a:p>
          <a:p>
            <a:r>
              <a:rPr lang="tr-TR" dirty="0" smtClean="0"/>
              <a:t>Kötümser hata (bölünmeden sonra)</a:t>
            </a:r>
          </a:p>
          <a:p>
            <a:r>
              <a:rPr lang="tr-TR" dirty="0" smtClean="0"/>
              <a:t>= (9 + 4  0.5) / 30 = 11/30</a:t>
            </a:r>
          </a:p>
          <a:p>
            <a:r>
              <a:rPr lang="tr-TR" dirty="0" smtClean="0"/>
              <a:t>PRUNE!</a:t>
            </a:r>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Budama sonrası örnekler</a:t>
            </a:r>
          </a:p>
          <a:p>
            <a:endParaRPr lang="tr-TR" dirty="0" smtClean="0"/>
          </a:p>
          <a:p>
            <a:r>
              <a:rPr lang="tr-TR" dirty="0" smtClean="0"/>
              <a:t>İyimser hata?</a:t>
            </a:r>
          </a:p>
          <a:p>
            <a:endParaRPr lang="tr-TR" dirty="0" smtClean="0"/>
          </a:p>
          <a:p>
            <a:endParaRPr lang="tr-TR" dirty="0" smtClean="0"/>
          </a:p>
          <a:p>
            <a:r>
              <a:rPr lang="tr-TR" dirty="0" smtClean="0"/>
              <a:t>Kötümser hata?</a:t>
            </a:r>
          </a:p>
          <a:p>
            <a:endParaRPr lang="tr-TR" dirty="0" smtClean="0"/>
          </a:p>
          <a:p>
            <a:endParaRPr lang="tr-TR" dirty="0" smtClean="0"/>
          </a:p>
          <a:p>
            <a:r>
              <a:rPr lang="tr-TR" dirty="0" smtClean="0"/>
              <a:t>Azaltılmış hata budama?</a:t>
            </a:r>
            <a:endParaRPr lang="tr-T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Diğer Konular</a:t>
            </a:r>
          </a:p>
          <a:p>
            <a:endParaRPr lang="tr-TR" dirty="0" smtClean="0"/>
          </a:p>
          <a:p>
            <a:r>
              <a:rPr lang="tr-TR" dirty="0" smtClean="0"/>
              <a:t>Veri Parçalanması</a:t>
            </a:r>
          </a:p>
          <a:p>
            <a:r>
              <a:rPr lang="tr-TR" dirty="0" smtClean="0"/>
              <a:t>Arama Stratejisi</a:t>
            </a:r>
          </a:p>
          <a:p>
            <a:r>
              <a:rPr lang="tr-TR" dirty="0" smtClean="0"/>
              <a:t>Etkileyicilik</a:t>
            </a:r>
          </a:p>
          <a:p>
            <a:r>
              <a:rPr lang="tr-TR" dirty="0" smtClean="0"/>
              <a:t>Ağaç Çoğaltma</a:t>
            </a:r>
            <a:endParaRPr lang="tr-T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Veri Parçalanması</a:t>
            </a:r>
          </a:p>
          <a:p>
            <a:endParaRPr lang="tr-TR" dirty="0" smtClean="0"/>
          </a:p>
          <a:p>
            <a:r>
              <a:rPr lang="tr-TR" dirty="0" smtClean="0"/>
              <a:t>Ağacı indirirken örnek sayısı daha da azalır</a:t>
            </a:r>
          </a:p>
          <a:p>
            <a:endParaRPr lang="tr-TR" dirty="0" smtClean="0"/>
          </a:p>
          <a:p>
            <a:r>
              <a:rPr lang="tr-TR" dirty="0" smtClean="0"/>
              <a:t>Yaprak düğümlerindeki örnek sayısı, istatistiksel olarak anlamlı bir karar vermek için çok küçük olabilir</a:t>
            </a:r>
            <a:endParaRPr lang="tr-T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Arama Stratejisi</a:t>
            </a:r>
          </a:p>
          <a:p>
            <a:endParaRPr lang="tr-TR" dirty="0" smtClean="0"/>
          </a:p>
          <a:p>
            <a:r>
              <a:rPr lang="tr-TR" dirty="0" smtClean="0"/>
              <a:t>Optimal bir karar ağacı bulmak NP zorudur</a:t>
            </a:r>
          </a:p>
          <a:p>
            <a:endParaRPr lang="tr-TR" dirty="0" smtClean="0"/>
          </a:p>
          <a:p>
            <a:r>
              <a:rPr lang="tr-TR" dirty="0" smtClean="0"/>
              <a:t>Şimdiye kadar sunulan algoritma, açgözlü, yukarıdan aşağıya, özyinelemeli bir </a:t>
            </a:r>
            <a:r>
              <a:rPr lang="tr-TR" dirty="0" err="1" smtClean="0"/>
              <a:t>bölütleme</a:t>
            </a:r>
            <a:r>
              <a:rPr lang="tr-TR" dirty="0" smtClean="0"/>
              <a:t> stratejisi kullanarak makul bir çözüm getiriyor</a:t>
            </a:r>
          </a:p>
          <a:p>
            <a:endParaRPr lang="tr-TR" dirty="0" smtClean="0"/>
          </a:p>
          <a:p>
            <a:r>
              <a:rPr lang="tr-TR" dirty="0" smtClean="0"/>
              <a:t>Diğer stratejiler?</a:t>
            </a:r>
          </a:p>
          <a:p>
            <a:r>
              <a:rPr lang="tr-TR" dirty="0" smtClean="0"/>
              <a:t>Aşağıdan-yukarıya</a:t>
            </a:r>
          </a:p>
          <a:p>
            <a:r>
              <a:rPr lang="tr-TR" dirty="0" smtClean="0"/>
              <a:t>Çift yönlü</a:t>
            </a:r>
            <a:endParaRPr lang="tr-T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Etkileyicilik</a:t>
            </a:r>
          </a:p>
          <a:p>
            <a:endParaRPr lang="tr-TR" dirty="0" smtClean="0"/>
          </a:p>
          <a:p>
            <a:r>
              <a:rPr lang="tr-TR" dirty="0" smtClean="0"/>
              <a:t>Karar ağacı, ayrık değerli fonksiyon öğrenmek için ifade temsili ifade eder</a:t>
            </a:r>
          </a:p>
          <a:p>
            <a:r>
              <a:rPr lang="tr-TR" dirty="0" smtClean="0"/>
              <a:t>Ancak bazı belirli </a:t>
            </a:r>
            <a:r>
              <a:rPr lang="tr-TR" dirty="0" err="1" smtClean="0"/>
              <a:t>Boolean</a:t>
            </a:r>
            <a:r>
              <a:rPr lang="tr-TR" dirty="0" smtClean="0"/>
              <a:t> fonksiyonları için genelleme yapmazlar.</a:t>
            </a:r>
          </a:p>
          <a:p>
            <a:r>
              <a:rPr lang="tr-TR" dirty="0" smtClean="0"/>
              <a:t>  Örnek: eşlik fonksiyonu:</a:t>
            </a:r>
          </a:p>
          <a:p>
            <a:r>
              <a:rPr lang="tr-TR" dirty="0" err="1" smtClean="0"/>
              <a:t>True</a:t>
            </a:r>
            <a:r>
              <a:rPr lang="tr-TR" dirty="0" smtClean="0"/>
              <a:t> = </a:t>
            </a:r>
            <a:r>
              <a:rPr lang="tr-TR" dirty="0" err="1" smtClean="0"/>
              <a:t>true</a:t>
            </a:r>
            <a:r>
              <a:rPr lang="tr-TR" dirty="0" smtClean="0"/>
              <a:t> ile </a:t>
            </a:r>
            <a:r>
              <a:rPr lang="tr-TR" dirty="0" err="1" smtClean="0"/>
              <a:t>Boolean</a:t>
            </a:r>
            <a:r>
              <a:rPr lang="tr-TR" dirty="0" smtClean="0"/>
              <a:t> niteliklerinin çift sayısı varsa </a:t>
            </a:r>
            <a:r>
              <a:rPr lang="tr-TR" dirty="0" err="1" smtClean="0"/>
              <a:t>Class</a:t>
            </a:r>
            <a:r>
              <a:rPr lang="tr-TR" dirty="0" smtClean="0"/>
              <a:t> = 1</a:t>
            </a:r>
          </a:p>
          <a:p>
            <a:r>
              <a:rPr lang="tr-TR" dirty="0" err="1" smtClean="0"/>
              <a:t>True</a:t>
            </a:r>
            <a:r>
              <a:rPr lang="tr-TR" dirty="0" smtClean="0"/>
              <a:t> = </a:t>
            </a:r>
            <a:r>
              <a:rPr lang="tr-TR" dirty="0" err="1" smtClean="0"/>
              <a:t>true</a:t>
            </a:r>
            <a:r>
              <a:rPr lang="tr-TR" dirty="0" smtClean="0"/>
              <a:t> olan tek </a:t>
            </a:r>
            <a:r>
              <a:rPr lang="tr-TR" dirty="0" err="1" smtClean="0"/>
              <a:t>Boole</a:t>
            </a:r>
            <a:r>
              <a:rPr lang="tr-TR" dirty="0" smtClean="0"/>
              <a:t> nitelikleri varsa </a:t>
            </a:r>
            <a:r>
              <a:rPr lang="tr-TR" dirty="0" err="1" smtClean="0"/>
              <a:t>Class</a:t>
            </a:r>
            <a:r>
              <a:rPr lang="tr-TR" dirty="0" smtClean="0"/>
              <a:t> = 0</a:t>
            </a:r>
          </a:p>
          <a:p>
            <a:r>
              <a:rPr lang="tr-TR" dirty="0" smtClean="0"/>
              <a:t>  Doğru modelleme için eksiksiz bir ağaç olmalıdır</a:t>
            </a:r>
          </a:p>
          <a:p>
            <a:endParaRPr lang="tr-TR" dirty="0" smtClean="0"/>
          </a:p>
          <a:p>
            <a:r>
              <a:rPr lang="tr-TR" dirty="0" smtClean="0"/>
              <a:t>Sonsuz değişkenleri modellemek için yeterince etkileyici değil</a:t>
            </a:r>
          </a:p>
          <a:p>
            <a:r>
              <a:rPr lang="tr-TR" dirty="0" smtClean="0"/>
              <a:t>Özellikle test durumu sadece bir seferde tek bir özellik olduğunda</a:t>
            </a:r>
            <a:endParaRPr lang="tr-T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Karar Sınırı</a:t>
            </a:r>
          </a:p>
          <a:p>
            <a:endParaRPr lang="tr-TR" dirty="0" smtClean="0"/>
          </a:p>
          <a:p>
            <a:r>
              <a:rPr lang="tr-TR" dirty="0" smtClean="0"/>
              <a:t>  Farklı sınıfların iki çevreleyen bölgesi arasındaki sınır çizgisi karar sınırı olarak bilinir</a:t>
            </a:r>
          </a:p>
          <a:p>
            <a:r>
              <a:rPr lang="tr-TR" dirty="0" smtClean="0"/>
              <a:t>  Karar sınırı eksenlere paraleldir, çünkü test durumu tek seferde tek bir nitelik taşıyordu</a:t>
            </a:r>
            <a:endParaRPr lang="tr-T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Eğik Karar Ağaçları</a:t>
            </a:r>
          </a:p>
          <a:p>
            <a:endParaRPr lang="tr-TR" dirty="0" smtClean="0"/>
          </a:p>
          <a:p>
            <a:r>
              <a:rPr lang="tr-TR" dirty="0" smtClean="0"/>
              <a:t>  Sınama koşulu birden çok özelliği içerebilir</a:t>
            </a:r>
          </a:p>
          <a:p>
            <a:r>
              <a:rPr lang="tr-TR" dirty="0" smtClean="0"/>
              <a:t>  Daha fazla ifade temsili</a:t>
            </a:r>
          </a:p>
          <a:p>
            <a:r>
              <a:rPr lang="tr-TR" dirty="0" smtClean="0"/>
              <a:t>  Optimum test koşulunun bulunması, hesaplama açısından pahalı</a:t>
            </a:r>
            <a:endParaRPr lang="tr-T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Çoğaltma</a:t>
            </a:r>
          </a:p>
          <a:p>
            <a:endParaRPr lang="tr-TR" dirty="0" smtClean="0"/>
          </a:p>
          <a:p>
            <a:r>
              <a:rPr lang="tr-TR" dirty="0" smtClean="0"/>
              <a:t>  Aynı alt ağaç birden çok dalda görünür</a:t>
            </a:r>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Karar Ağacına Bir Başka Örnek</a:t>
            </a:r>
            <a:endParaRPr lang="tr-T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Model Değerlendirmesi</a:t>
            </a:r>
          </a:p>
          <a:p>
            <a:endParaRPr lang="tr-TR" dirty="0" smtClean="0"/>
          </a:p>
          <a:p>
            <a:r>
              <a:rPr lang="tr-TR" dirty="0" smtClean="0"/>
              <a:t>Performans Değerlendirme Metrikleri</a:t>
            </a:r>
          </a:p>
          <a:p>
            <a:r>
              <a:rPr lang="tr-TR" dirty="0" smtClean="0"/>
              <a:t>Bir modelin performansını nasıl değerlendirirsiniz?</a:t>
            </a:r>
          </a:p>
          <a:p>
            <a:endParaRPr lang="tr-TR" dirty="0" smtClean="0"/>
          </a:p>
          <a:p>
            <a:r>
              <a:rPr lang="tr-TR" dirty="0" smtClean="0"/>
              <a:t>Performans Değerlendirme Yöntemleri</a:t>
            </a:r>
          </a:p>
          <a:p>
            <a:r>
              <a:rPr lang="tr-TR" dirty="0" smtClean="0"/>
              <a:t>Güvenilir tahminler nasıl elde edilir?</a:t>
            </a:r>
          </a:p>
          <a:p>
            <a:endParaRPr lang="tr-TR" dirty="0" smtClean="0"/>
          </a:p>
          <a:p>
            <a:r>
              <a:rPr lang="tr-TR" dirty="0" smtClean="0"/>
              <a:t>Model Karşılaştırma Yöntemleri</a:t>
            </a:r>
          </a:p>
          <a:p>
            <a:r>
              <a:rPr lang="tr-TR" dirty="0" smtClean="0"/>
              <a:t>Değişen modeller arasındaki göreceli performansı karşılaştırmak nasıl?</a:t>
            </a:r>
            <a:endParaRPr lang="tr-T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Model Değerlendirmesi</a:t>
            </a:r>
          </a:p>
          <a:p>
            <a:endParaRPr lang="tr-TR" dirty="0" smtClean="0"/>
          </a:p>
          <a:p>
            <a:r>
              <a:rPr lang="tr-TR" dirty="0" smtClean="0"/>
              <a:t>Performans Değerlendirme Metrikleri</a:t>
            </a:r>
          </a:p>
          <a:p>
            <a:r>
              <a:rPr lang="tr-TR" dirty="0" smtClean="0"/>
              <a:t>Bir modelin performansını nasıl değerlendirirsiniz?</a:t>
            </a:r>
          </a:p>
          <a:p>
            <a:endParaRPr lang="tr-TR" dirty="0" smtClean="0"/>
          </a:p>
          <a:p>
            <a:r>
              <a:rPr lang="tr-TR" dirty="0" smtClean="0"/>
              <a:t>Performans Değerlendirme Yöntemleri</a:t>
            </a:r>
          </a:p>
          <a:p>
            <a:r>
              <a:rPr lang="tr-TR" dirty="0" smtClean="0"/>
              <a:t>Güvenilir tahminler nasıl elde edilir?</a:t>
            </a:r>
          </a:p>
          <a:p>
            <a:endParaRPr lang="tr-TR" dirty="0" smtClean="0"/>
          </a:p>
          <a:p>
            <a:r>
              <a:rPr lang="tr-TR" dirty="0" smtClean="0"/>
              <a:t>Model Karşılaştırma Yöntemleri</a:t>
            </a:r>
          </a:p>
          <a:p>
            <a:r>
              <a:rPr lang="tr-TR" dirty="0" smtClean="0"/>
              <a:t>Değişen modeller arasındaki göreceli performansı karşılaştırmak nasıl?</a:t>
            </a:r>
            <a:endParaRPr lang="tr-T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Performans Değerlendirme Metrikleri</a:t>
            </a:r>
          </a:p>
          <a:p>
            <a:r>
              <a:rPr lang="tr-TR" dirty="0" smtClean="0"/>
              <a:t> </a:t>
            </a:r>
          </a:p>
          <a:p>
            <a:r>
              <a:rPr lang="tr-TR" dirty="0" smtClean="0"/>
              <a:t>Bir modelin tahmin yeteneğine odaklanın</a:t>
            </a:r>
          </a:p>
          <a:p>
            <a:r>
              <a:rPr lang="tr-TR" dirty="0" smtClean="0"/>
              <a:t>Modeller, ölçeklenebilirlik vb. Sınıflandırmak veya oluşturmak için ne kadar hızlı yerine</a:t>
            </a:r>
          </a:p>
          <a:p>
            <a:r>
              <a:rPr lang="tr-TR" dirty="0" err="1" smtClean="0"/>
              <a:t>Confusion</a:t>
            </a:r>
            <a:r>
              <a:rPr lang="tr-TR" dirty="0" smtClean="0"/>
              <a:t> </a:t>
            </a:r>
            <a:r>
              <a:rPr lang="tr-TR" dirty="0" err="1" smtClean="0"/>
              <a:t>Matrix</a:t>
            </a:r>
            <a:r>
              <a:rPr lang="tr-TR" dirty="0" smtClean="0"/>
              <a:t>:</a:t>
            </a:r>
            <a:endParaRPr lang="tr-T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Doğruluk Kısıtlaması</a:t>
            </a:r>
          </a:p>
          <a:p>
            <a:endParaRPr lang="tr-TR" dirty="0" smtClean="0"/>
          </a:p>
          <a:p>
            <a:r>
              <a:rPr lang="tr-TR" dirty="0" smtClean="0"/>
              <a:t>2 sınıf problemi düşünün</a:t>
            </a:r>
          </a:p>
          <a:p>
            <a:r>
              <a:rPr lang="tr-TR" dirty="0" smtClean="0"/>
              <a:t>Sınıf 0 örneklerinin sayısı = 9990</a:t>
            </a:r>
          </a:p>
          <a:p>
            <a:r>
              <a:rPr lang="tr-TR" dirty="0" smtClean="0"/>
              <a:t>Sınıf 1 örnek sayısı = 10</a:t>
            </a:r>
          </a:p>
          <a:p>
            <a:endParaRPr lang="tr-TR" dirty="0" smtClean="0"/>
          </a:p>
          <a:p>
            <a:r>
              <a:rPr lang="tr-TR" dirty="0" smtClean="0"/>
              <a:t>Model her şey sınıf 0 olarak tahmin ediyorsa doğruluk 9990/10000 =% 99.9'dur</a:t>
            </a:r>
          </a:p>
          <a:p>
            <a:r>
              <a:rPr lang="tr-TR" dirty="0" smtClean="0"/>
              <a:t>Model, sınıf 1 örneğini algılamadığından doğruluk yanıltıcıdır</a:t>
            </a:r>
            <a:endParaRPr lang="tr-T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Maliyet Matrisi</a:t>
            </a:r>
          </a:p>
          <a:p>
            <a:endParaRPr lang="tr-TR" dirty="0" smtClean="0"/>
          </a:p>
          <a:p>
            <a:r>
              <a:rPr lang="tr-TR" dirty="0" smtClean="0"/>
              <a:t>C (i | j): Sınıf örneği örneğini sınıf i olarak yanlış sınıflandırmanın maliyeti</a:t>
            </a:r>
            <a:endParaRPr lang="tr-T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Maliyet vs Doğruluk</a:t>
            </a:r>
          </a:p>
          <a:p>
            <a:r>
              <a:rPr lang="tr-TR" dirty="0" smtClean="0"/>
              <a:t>(Evet | Hayır) = C (Hayır | Evet) = q? 2. C (Evet | Evet) = C (Hayır | Hayır) = p (Evet |</a:t>
            </a:r>
          </a:p>
          <a:p>
            <a:endParaRPr lang="tr-TR" dirty="0" smtClean="0"/>
          </a:p>
          <a:p>
            <a:r>
              <a:rPr lang="tr-TR" dirty="0" smtClean="0"/>
              <a:t>N = a + b + c + d</a:t>
            </a:r>
          </a:p>
          <a:p>
            <a:endParaRPr lang="tr-TR" dirty="0" smtClean="0"/>
          </a:p>
          <a:p>
            <a:r>
              <a:rPr lang="tr-TR" dirty="0" smtClean="0"/>
              <a:t>Doğruluk = (a + d) / N</a:t>
            </a:r>
          </a:p>
          <a:p>
            <a:endParaRPr lang="tr-TR" dirty="0" smtClean="0"/>
          </a:p>
          <a:p>
            <a:r>
              <a:rPr lang="tr-TR" dirty="0" smtClean="0"/>
              <a:t>Maliyet = p (a + d) + q (b + c)</a:t>
            </a:r>
          </a:p>
          <a:p>
            <a:r>
              <a:rPr lang="tr-TR" dirty="0" smtClean="0"/>
              <a:t>         = p (a + d) + q (N-a-d)</a:t>
            </a:r>
          </a:p>
          <a:p>
            <a:r>
              <a:rPr lang="tr-TR" dirty="0" smtClean="0"/>
              <a:t>         = </a:t>
            </a:r>
            <a:r>
              <a:rPr lang="tr-TR" dirty="0" err="1" smtClean="0"/>
              <a:t>qN</a:t>
            </a:r>
            <a:r>
              <a:rPr lang="tr-TR" dirty="0" smtClean="0"/>
              <a:t>- (q-p) (a + d)</a:t>
            </a:r>
          </a:p>
          <a:p>
            <a:r>
              <a:rPr lang="tr-TR" dirty="0" smtClean="0"/>
              <a:t>         = N [q - (q-p) × Doğruluk]</a:t>
            </a:r>
            <a:endParaRPr lang="tr-T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Maliyet-Duyarlı Önlemler</a:t>
            </a:r>
          </a:p>
          <a:p>
            <a:endParaRPr lang="tr-TR" dirty="0" smtClean="0"/>
          </a:p>
          <a:p>
            <a:r>
              <a:rPr lang="tr-TR" dirty="0" smtClean="0"/>
              <a:t>Hassasiyet </a:t>
            </a:r>
            <a:r>
              <a:rPr lang="tr-TR" dirty="0" err="1" smtClean="0"/>
              <a:t>C'ye</a:t>
            </a:r>
            <a:r>
              <a:rPr lang="tr-TR" dirty="0" smtClean="0"/>
              <a:t> doğru önyargılı (Evet | Evet) &amp; C (Evet | Hayır)</a:t>
            </a:r>
          </a:p>
          <a:p>
            <a:r>
              <a:rPr lang="tr-TR" dirty="0" smtClean="0"/>
              <a:t>Geri çağırma </a:t>
            </a:r>
            <a:r>
              <a:rPr lang="tr-TR" dirty="0" err="1" smtClean="0"/>
              <a:t>C'ye</a:t>
            </a:r>
            <a:r>
              <a:rPr lang="tr-TR" dirty="0" smtClean="0"/>
              <a:t> doğru önyargılı (Evet | Evet) &amp; C (Hayır | Evet)</a:t>
            </a:r>
          </a:p>
          <a:p>
            <a:r>
              <a:rPr lang="tr-TR" dirty="0" smtClean="0"/>
              <a:t>F-ölçüsü, C haricinde her yere doğru önyargılı (No | No)</a:t>
            </a:r>
            <a:endParaRPr lang="tr-T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Model Değerlendirmesi</a:t>
            </a:r>
          </a:p>
          <a:p>
            <a:endParaRPr lang="tr-TR" dirty="0" smtClean="0"/>
          </a:p>
          <a:p>
            <a:r>
              <a:rPr lang="tr-TR" dirty="0" smtClean="0"/>
              <a:t>Performans Değerlendirme Metrikleri</a:t>
            </a:r>
          </a:p>
          <a:p>
            <a:r>
              <a:rPr lang="tr-TR" dirty="0" smtClean="0"/>
              <a:t>Bir modelin performansını nasıl değerlendirirsiniz?</a:t>
            </a:r>
          </a:p>
          <a:p>
            <a:endParaRPr lang="tr-TR" dirty="0" smtClean="0"/>
          </a:p>
          <a:p>
            <a:r>
              <a:rPr lang="tr-TR" dirty="0" smtClean="0"/>
              <a:t>Performans Değerlendirme Yöntemleri</a:t>
            </a:r>
          </a:p>
          <a:p>
            <a:r>
              <a:rPr lang="tr-TR" dirty="0" smtClean="0"/>
              <a:t>Güvenilir tahminler nasıl elde edilir?</a:t>
            </a:r>
          </a:p>
          <a:p>
            <a:endParaRPr lang="tr-TR" dirty="0" smtClean="0"/>
          </a:p>
          <a:p>
            <a:r>
              <a:rPr lang="tr-TR" dirty="0" smtClean="0"/>
              <a:t>Model Karşılaştırma Yöntemleri</a:t>
            </a:r>
          </a:p>
          <a:p>
            <a:r>
              <a:rPr lang="tr-TR" dirty="0" smtClean="0"/>
              <a:t>Değişen modeller arasındaki göreceli performansı karşılaştırmak nasıl?</a:t>
            </a:r>
            <a:endParaRPr lang="tr-T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Güvenilir bir performans tahmini nasıl elde edilir?</a:t>
            </a:r>
          </a:p>
          <a:p>
            <a:endParaRPr lang="tr-TR" dirty="0" smtClean="0"/>
          </a:p>
          <a:p>
            <a:r>
              <a:rPr lang="tr-TR" dirty="0" smtClean="0"/>
              <a:t>Bir modelin performansı öğrenme algoritmasının yanı sıra diğer faktörlere de bağlı olabilir:</a:t>
            </a:r>
          </a:p>
          <a:p>
            <a:r>
              <a:rPr lang="tr-TR" dirty="0" smtClean="0"/>
              <a:t>Sınıf dağılımı</a:t>
            </a:r>
          </a:p>
          <a:p>
            <a:r>
              <a:rPr lang="tr-TR" dirty="0" smtClean="0"/>
              <a:t>Yanlış sınıflandırmanın maliyeti</a:t>
            </a:r>
          </a:p>
          <a:p>
            <a:r>
              <a:rPr lang="tr-TR" dirty="0" smtClean="0"/>
              <a:t>Eğitimin boyutu ve test setleri</a:t>
            </a:r>
            <a:endParaRPr lang="tr-T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Öğrenme Eğrisi</a:t>
            </a:r>
          </a:p>
          <a:p>
            <a:endParaRPr lang="tr-TR" dirty="0" smtClean="0"/>
          </a:p>
          <a:p>
            <a:r>
              <a:rPr lang="tr-TR" dirty="0" smtClean="0"/>
              <a:t>Öğrenme eğrisi, doğruluğun değişen örnek büyüklüğüyle nasıl değiştiğini gösterir</a:t>
            </a:r>
          </a:p>
          <a:p>
            <a:r>
              <a:rPr lang="tr-TR" dirty="0" smtClean="0"/>
              <a:t>Öğrenme eğrisi oluşturmak için bir örnekleme zamanlaması gerektirir:</a:t>
            </a:r>
          </a:p>
          <a:p>
            <a:r>
              <a:rPr lang="tr-TR" dirty="0" smtClean="0"/>
              <a:t>Aritmetik örnekleme (</a:t>
            </a:r>
            <a:r>
              <a:rPr lang="tr-TR" dirty="0" err="1" smtClean="0"/>
              <a:t>Langley</a:t>
            </a:r>
            <a:r>
              <a:rPr lang="tr-TR" dirty="0" smtClean="0"/>
              <a:t> ve ark.)</a:t>
            </a:r>
          </a:p>
          <a:p>
            <a:r>
              <a:rPr lang="tr-TR" dirty="0" smtClean="0"/>
              <a:t>Geometrik örnekleme (</a:t>
            </a:r>
            <a:r>
              <a:rPr lang="tr-TR" dirty="0" err="1" smtClean="0"/>
              <a:t>Provost</a:t>
            </a:r>
            <a:r>
              <a:rPr lang="tr-TR" dirty="0" smtClean="0"/>
              <a:t> ve ark.)</a:t>
            </a:r>
          </a:p>
          <a:p>
            <a:endParaRPr lang="tr-TR" dirty="0" smtClean="0"/>
          </a:p>
          <a:p>
            <a:r>
              <a:rPr lang="tr-TR" dirty="0" smtClean="0"/>
              <a:t>Küçük örneklem büyüklüğünün etkisi:</a:t>
            </a:r>
          </a:p>
          <a:p>
            <a:r>
              <a:rPr lang="tr-TR" dirty="0" smtClean="0"/>
              <a:t>Tahminlerdeki önyargılar</a:t>
            </a:r>
          </a:p>
          <a:p>
            <a:r>
              <a:rPr lang="tr-TR" dirty="0" smtClean="0"/>
              <a:t>Tahmin değişikliği</a:t>
            </a:r>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Karar Ağacı İndüksiyonu</a:t>
            </a:r>
          </a:p>
          <a:p>
            <a:endParaRPr lang="tr-TR" dirty="0" smtClean="0"/>
          </a:p>
          <a:p>
            <a:r>
              <a:rPr lang="tr-TR" dirty="0" smtClean="0"/>
              <a:t>Birçok Algoritma</a:t>
            </a:r>
          </a:p>
          <a:p>
            <a:r>
              <a:rPr lang="tr-TR" dirty="0" err="1" smtClean="0"/>
              <a:t>Hunt'ın</a:t>
            </a:r>
            <a:r>
              <a:rPr lang="tr-TR" dirty="0" smtClean="0"/>
              <a:t> Algoritması (en eski kaynaklardan biri)</a:t>
            </a:r>
          </a:p>
          <a:p>
            <a:r>
              <a:rPr lang="tr-TR" dirty="0" smtClean="0"/>
              <a:t>CART</a:t>
            </a:r>
          </a:p>
          <a:p>
            <a:r>
              <a:rPr lang="tr-TR" dirty="0" smtClean="0"/>
              <a:t>ID3, C4.5</a:t>
            </a:r>
          </a:p>
          <a:p>
            <a:r>
              <a:rPr lang="tr-TR" dirty="0" smtClean="0"/>
              <a:t>SLIQ, SPRINT</a:t>
            </a:r>
            <a:endParaRPr lang="tr-T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Tahmin yöntemleri</a:t>
            </a:r>
          </a:p>
          <a:p>
            <a:endParaRPr lang="tr-TR" dirty="0" smtClean="0"/>
          </a:p>
          <a:p>
            <a:endParaRPr lang="tr-TR" dirty="0" smtClean="0"/>
          </a:p>
          <a:p>
            <a:r>
              <a:rPr lang="tr-TR" dirty="0" smtClean="0"/>
              <a:t>gizleme</a:t>
            </a:r>
          </a:p>
          <a:p>
            <a:r>
              <a:rPr lang="tr-TR" dirty="0" smtClean="0"/>
              <a:t>Eğitim için 2/3, test için 1/3</a:t>
            </a:r>
          </a:p>
          <a:p>
            <a:r>
              <a:rPr lang="tr-TR" dirty="0" err="1" smtClean="0"/>
              <a:t>Rasgele</a:t>
            </a:r>
            <a:r>
              <a:rPr lang="tr-TR" dirty="0" smtClean="0"/>
              <a:t> alt örnekleme</a:t>
            </a:r>
          </a:p>
          <a:p>
            <a:r>
              <a:rPr lang="tr-TR" dirty="0" smtClean="0"/>
              <a:t>Yinelenen bekletme</a:t>
            </a:r>
          </a:p>
          <a:p>
            <a:r>
              <a:rPr lang="tr-TR" dirty="0" smtClean="0"/>
              <a:t>Çapraz doğrulama</a:t>
            </a:r>
          </a:p>
          <a:p>
            <a:r>
              <a:rPr lang="tr-TR" dirty="0" smtClean="0"/>
              <a:t>Bölünmüş veri k ayrık alt kümelere bölünür</a:t>
            </a:r>
          </a:p>
          <a:p>
            <a:r>
              <a:rPr lang="tr-TR" dirty="0" smtClean="0"/>
              <a:t>k-katlama: k-1 bölmelerde tren, kalan bir bölüm üzerinde test</a:t>
            </a:r>
          </a:p>
          <a:p>
            <a:r>
              <a:rPr lang="tr-TR" dirty="0" smtClean="0"/>
              <a:t>Tek-çıkışlı bırak: k = n</a:t>
            </a:r>
          </a:p>
          <a:p>
            <a:r>
              <a:rPr lang="tr-TR" dirty="0" smtClean="0"/>
              <a:t>Tabakalı örnekleme</a:t>
            </a:r>
          </a:p>
          <a:p>
            <a:r>
              <a:rPr lang="tr-TR" dirty="0" err="1" smtClean="0"/>
              <a:t>oversampling</a:t>
            </a:r>
            <a:r>
              <a:rPr lang="tr-TR" dirty="0" smtClean="0"/>
              <a:t> vs </a:t>
            </a:r>
            <a:r>
              <a:rPr lang="tr-TR" dirty="0" err="1" smtClean="0"/>
              <a:t>undersampling</a:t>
            </a:r>
            <a:endParaRPr lang="tr-TR" dirty="0" smtClean="0"/>
          </a:p>
          <a:p>
            <a:r>
              <a:rPr lang="tr-TR" dirty="0" smtClean="0"/>
              <a:t>çizme atkısı</a:t>
            </a:r>
          </a:p>
          <a:p>
            <a:r>
              <a:rPr lang="tr-TR" dirty="0" smtClean="0"/>
              <a:t>Değiştirme ile numune alma</a:t>
            </a:r>
            <a:endParaRPr lang="tr-T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Model Değerlendirmesi</a:t>
            </a:r>
          </a:p>
          <a:p>
            <a:endParaRPr lang="tr-TR" dirty="0" smtClean="0"/>
          </a:p>
          <a:p>
            <a:r>
              <a:rPr lang="tr-TR" dirty="0" smtClean="0"/>
              <a:t>Performans Değerlendirme Metrikleri</a:t>
            </a:r>
          </a:p>
          <a:p>
            <a:r>
              <a:rPr lang="tr-TR" dirty="0" smtClean="0"/>
              <a:t>Bir modelin performansını nasıl değerlendirirsiniz?</a:t>
            </a:r>
          </a:p>
          <a:p>
            <a:endParaRPr lang="tr-TR" dirty="0" smtClean="0"/>
          </a:p>
          <a:p>
            <a:r>
              <a:rPr lang="tr-TR" dirty="0" smtClean="0"/>
              <a:t>Performans Değerlendirme Yöntemleri</a:t>
            </a:r>
          </a:p>
          <a:p>
            <a:r>
              <a:rPr lang="tr-TR" dirty="0" smtClean="0"/>
              <a:t>Güvenilir tahminler nasıl elde edilir?</a:t>
            </a:r>
          </a:p>
          <a:p>
            <a:endParaRPr lang="tr-TR" dirty="0" smtClean="0"/>
          </a:p>
          <a:p>
            <a:r>
              <a:rPr lang="tr-TR" dirty="0" smtClean="0"/>
              <a:t>Model Karşılaştırma Yöntemleri</a:t>
            </a:r>
          </a:p>
          <a:p>
            <a:r>
              <a:rPr lang="tr-TR" dirty="0" smtClean="0"/>
              <a:t>Değişen modeller arasındaki göreceli performansı karşılaştırmak nasıl?</a:t>
            </a:r>
            <a:endParaRPr lang="tr-T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en-US" dirty="0" smtClean="0"/>
              <a:t>ROC (</a:t>
            </a:r>
            <a:r>
              <a:rPr lang="en-US" dirty="0" err="1" smtClean="0"/>
              <a:t>Alıcı</a:t>
            </a:r>
            <a:r>
              <a:rPr lang="en-US" dirty="0" smtClean="0"/>
              <a:t> </a:t>
            </a:r>
            <a:r>
              <a:rPr lang="en-US" dirty="0" err="1" smtClean="0"/>
              <a:t>Kullanım</a:t>
            </a:r>
            <a:r>
              <a:rPr lang="en-US" dirty="0" smtClean="0"/>
              <a:t> </a:t>
            </a:r>
            <a:r>
              <a:rPr lang="en-US" dirty="0" err="1" smtClean="0"/>
              <a:t>Karakteristiği</a:t>
            </a:r>
            <a:r>
              <a:rPr lang="en-US" dirty="0" smtClean="0"/>
              <a:t>)</a:t>
            </a:r>
          </a:p>
          <a:p>
            <a:r>
              <a:rPr lang="en-US" dirty="0" err="1" smtClean="0"/>
              <a:t>Gürültülü</a:t>
            </a:r>
            <a:r>
              <a:rPr lang="en-US" dirty="0" smtClean="0"/>
              <a:t> </a:t>
            </a:r>
            <a:r>
              <a:rPr lang="en-US" dirty="0" err="1" smtClean="0"/>
              <a:t>sinyalleri</a:t>
            </a:r>
            <a:r>
              <a:rPr lang="en-US" dirty="0" smtClean="0"/>
              <a:t> </a:t>
            </a:r>
            <a:r>
              <a:rPr lang="en-US" dirty="0" err="1" smtClean="0"/>
              <a:t>analiz</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sinyal</a:t>
            </a:r>
            <a:r>
              <a:rPr lang="en-US" dirty="0" smtClean="0"/>
              <a:t> </a:t>
            </a:r>
            <a:r>
              <a:rPr lang="en-US" dirty="0" err="1" smtClean="0"/>
              <a:t>algılama</a:t>
            </a:r>
            <a:r>
              <a:rPr lang="en-US" dirty="0" smtClean="0"/>
              <a:t> </a:t>
            </a:r>
            <a:r>
              <a:rPr lang="en-US" dirty="0" err="1" smtClean="0"/>
              <a:t>teorisi</a:t>
            </a:r>
            <a:r>
              <a:rPr lang="en-US" dirty="0" smtClean="0"/>
              <a:t> </a:t>
            </a:r>
            <a:r>
              <a:rPr lang="en-US" dirty="0" err="1" smtClean="0"/>
              <a:t>için</a:t>
            </a:r>
            <a:r>
              <a:rPr lang="en-US" dirty="0" smtClean="0"/>
              <a:t> 1950'lerde </a:t>
            </a:r>
            <a:r>
              <a:rPr lang="en-US" dirty="0" err="1" smtClean="0"/>
              <a:t>geliştirildi</a:t>
            </a:r>
            <a:r>
              <a:rPr lang="en-US" dirty="0" smtClean="0"/>
              <a:t>.</a:t>
            </a:r>
          </a:p>
          <a:p>
            <a:r>
              <a:rPr lang="en-US" dirty="0" err="1" smtClean="0"/>
              <a:t>Olumlu</a:t>
            </a:r>
            <a:r>
              <a:rPr lang="en-US" dirty="0" smtClean="0"/>
              <a:t> </a:t>
            </a:r>
            <a:r>
              <a:rPr lang="en-US" dirty="0" err="1" smtClean="0"/>
              <a:t>çarpanlar</a:t>
            </a:r>
            <a:r>
              <a:rPr lang="en-US" dirty="0" smtClean="0"/>
              <a:t> </a:t>
            </a:r>
            <a:r>
              <a:rPr lang="en-US" dirty="0" err="1" smtClean="0"/>
              <a:t>ve</a:t>
            </a:r>
            <a:r>
              <a:rPr lang="en-US" dirty="0" smtClean="0"/>
              <a:t> </a:t>
            </a:r>
            <a:r>
              <a:rPr lang="en-US" dirty="0" err="1" smtClean="0"/>
              <a:t>yanlış</a:t>
            </a:r>
            <a:r>
              <a:rPr lang="en-US" dirty="0" smtClean="0"/>
              <a:t> </a:t>
            </a:r>
            <a:r>
              <a:rPr lang="en-US" dirty="0" err="1" smtClean="0"/>
              <a:t>alarmlar</a:t>
            </a:r>
            <a:r>
              <a:rPr lang="en-US" dirty="0" smtClean="0"/>
              <a:t> </a:t>
            </a:r>
            <a:r>
              <a:rPr lang="en-US" dirty="0" err="1" smtClean="0"/>
              <a:t>arasındaki</a:t>
            </a:r>
            <a:r>
              <a:rPr lang="en-US" dirty="0" smtClean="0"/>
              <a:t> </a:t>
            </a:r>
            <a:r>
              <a:rPr lang="en-US" dirty="0" err="1" smtClean="0"/>
              <a:t>dengeyi</a:t>
            </a:r>
            <a:r>
              <a:rPr lang="en-US" dirty="0" smtClean="0"/>
              <a:t> </a:t>
            </a:r>
            <a:r>
              <a:rPr lang="en-US" dirty="0" err="1" smtClean="0"/>
              <a:t>karakterize</a:t>
            </a:r>
            <a:r>
              <a:rPr lang="en-US" dirty="0" smtClean="0"/>
              <a:t> </a:t>
            </a:r>
            <a:r>
              <a:rPr lang="en-US" dirty="0" err="1" smtClean="0"/>
              <a:t>edin</a:t>
            </a:r>
            <a:endParaRPr lang="en-US" dirty="0" smtClean="0"/>
          </a:p>
          <a:p>
            <a:r>
              <a:rPr lang="en-US" dirty="0" smtClean="0"/>
              <a:t>ROC </a:t>
            </a:r>
            <a:r>
              <a:rPr lang="en-US" dirty="0" err="1" smtClean="0"/>
              <a:t>eğrisi</a:t>
            </a:r>
            <a:r>
              <a:rPr lang="en-US" dirty="0" smtClean="0"/>
              <a:t> </a:t>
            </a:r>
            <a:r>
              <a:rPr lang="en-US" dirty="0" err="1" smtClean="0"/>
              <a:t>TP'yi</a:t>
            </a:r>
            <a:r>
              <a:rPr lang="en-US" dirty="0" smtClean="0"/>
              <a:t> (y </a:t>
            </a:r>
            <a:r>
              <a:rPr lang="en-US" dirty="0" err="1" smtClean="0"/>
              <a:t>ekseni</a:t>
            </a:r>
            <a:r>
              <a:rPr lang="en-US" dirty="0" smtClean="0"/>
              <a:t> </a:t>
            </a:r>
            <a:r>
              <a:rPr lang="en-US" dirty="0" err="1" smtClean="0"/>
              <a:t>üzerinde</a:t>
            </a:r>
            <a:r>
              <a:rPr lang="en-US" dirty="0" smtClean="0"/>
              <a:t>) </a:t>
            </a:r>
            <a:r>
              <a:rPr lang="en-US" dirty="0" err="1" smtClean="0"/>
              <a:t>FP'ye</a:t>
            </a:r>
            <a:r>
              <a:rPr lang="en-US" dirty="0" smtClean="0"/>
              <a:t> (x </a:t>
            </a:r>
            <a:r>
              <a:rPr lang="en-US" dirty="0" err="1" smtClean="0"/>
              <a:t>ekseni</a:t>
            </a:r>
            <a:r>
              <a:rPr lang="en-US" dirty="0" smtClean="0"/>
              <a:t> </a:t>
            </a:r>
            <a:r>
              <a:rPr lang="en-US" dirty="0" err="1" smtClean="0"/>
              <a:t>üzerinde</a:t>
            </a:r>
            <a:r>
              <a:rPr lang="en-US" dirty="0" smtClean="0"/>
              <a:t>) </a:t>
            </a:r>
            <a:r>
              <a:rPr lang="en-US" dirty="0" err="1" smtClean="0"/>
              <a:t>planlar</a:t>
            </a:r>
            <a:endParaRPr lang="en-US" dirty="0" smtClean="0"/>
          </a:p>
          <a:p>
            <a:r>
              <a:rPr lang="en-US" dirty="0" smtClean="0"/>
              <a:t>ROC </a:t>
            </a:r>
            <a:r>
              <a:rPr lang="en-US" dirty="0" err="1" smtClean="0"/>
              <a:t>eğrisi</a:t>
            </a:r>
            <a:r>
              <a:rPr lang="en-US" dirty="0" smtClean="0"/>
              <a:t> </a:t>
            </a:r>
            <a:r>
              <a:rPr lang="en-US" dirty="0" err="1" smtClean="0"/>
              <a:t>üzerinde</a:t>
            </a:r>
            <a:r>
              <a:rPr lang="en-US" dirty="0" smtClean="0"/>
              <a:t> </a:t>
            </a:r>
            <a:r>
              <a:rPr lang="en-US" dirty="0" err="1" smtClean="0"/>
              <a:t>bir</a:t>
            </a:r>
            <a:r>
              <a:rPr lang="en-US" dirty="0" smtClean="0"/>
              <a:t> </a:t>
            </a:r>
            <a:r>
              <a:rPr lang="en-US" dirty="0" err="1" smtClean="0"/>
              <a:t>nokta</a:t>
            </a:r>
            <a:r>
              <a:rPr lang="en-US" dirty="0" smtClean="0"/>
              <a:t> </a:t>
            </a:r>
            <a:r>
              <a:rPr lang="en-US" dirty="0" err="1" smtClean="0"/>
              <a:t>olarak</a:t>
            </a:r>
            <a:r>
              <a:rPr lang="en-US" dirty="0" smtClean="0"/>
              <a:t> </a:t>
            </a:r>
            <a:r>
              <a:rPr lang="en-US" dirty="0" err="1" smtClean="0"/>
              <a:t>gösterilen</a:t>
            </a:r>
            <a:r>
              <a:rPr lang="en-US" dirty="0" smtClean="0"/>
              <a:t> her </a:t>
            </a:r>
            <a:r>
              <a:rPr lang="en-US" dirty="0" err="1" smtClean="0"/>
              <a:t>sınıflandırıcının</a:t>
            </a:r>
            <a:r>
              <a:rPr lang="en-US" dirty="0" smtClean="0"/>
              <a:t> </a:t>
            </a:r>
            <a:r>
              <a:rPr lang="en-US" dirty="0" err="1" smtClean="0"/>
              <a:t>performansı</a:t>
            </a:r>
            <a:endParaRPr lang="en-US" dirty="0" smtClean="0"/>
          </a:p>
          <a:p>
            <a:r>
              <a:rPr lang="en-US" dirty="0" err="1" smtClean="0"/>
              <a:t>algoritma</a:t>
            </a:r>
            <a:r>
              <a:rPr lang="en-US" dirty="0" smtClean="0"/>
              <a:t>, </a:t>
            </a:r>
            <a:r>
              <a:rPr lang="en-US" dirty="0" err="1" smtClean="0"/>
              <a:t>örnek</a:t>
            </a:r>
            <a:r>
              <a:rPr lang="en-US" dirty="0" smtClean="0"/>
              <a:t> </a:t>
            </a:r>
            <a:r>
              <a:rPr lang="en-US" dirty="0" err="1" smtClean="0"/>
              <a:t>dağılım</a:t>
            </a:r>
            <a:r>
              <a:rPr lang="en-US" dirty="0" smtClean="0"/>
              <a:t> </a:t>
            </a:r>
            <a:r>
              <a:rPr lang="en-US" dirty="0" err="1" smtClean="0"/>
              <a:t>veya</a:t>
            </a:r>
            <a:r>
              <a:rPr lang="en-US" dirty="0" smtClean="0"/>
              <a:t> </a:t>
            </a:r>
            <a:r>
              <a:rPr lang="en-US" dirty="0" err="1" smtClean="0"/>
              <a:t>maliyet</a:t>
            </a:r>
            <a:r>
              <a:rPr lang="en-US" dirty="0" smtClean="0"/>
              <a:t> </a:t>
            </a:r>
            <a:r>
              <a:rPr lang="en-US" dirty="0" err="1" smtClean="0"/>
              <a:t>matrisi</a:t>
            </a:r>
            <a:r>
              <a:rPr lang="en-US" dirty="0" smtClean="0"/>
              <a:t> </a:t>
            </a:r>
            <a:r>
              <a:rPr lang="en-US" dirty="0" err="1" smtClean="0"/>
              <a:t>eşiğinin</a:t>
            </a:r>
            <a:r>
              <a:rPr lang="en-US" dirty="0" smtClean="0"/>
              <a:t> </a:t>
            </a:r>
            <a:r>
              <a:rPr lang="en-US" dirty="0" err="1" smtClean="0"/>
              <a:t>değiştirilmesi</a:t>
            </a:r>
            <a:r>
              <a:rPr lang="en-US" dirty="0" smtClean="0"/>
              <a:t> </a:t>
            </a:r>
            <a:r>
              <a:rPr lang="en-US" dirty="0" err="1" smtClean="0"/>
              <a:t>noktanın</a:t>
            </a:r>
            <a:r>
              <a:rPr lang="en-US" dirty="0" smtClean="0"/>
              <a:t> </a:t>
            </a:r>
            <a:r>
              <a:rPr lang="en-US" dirty="0" err="1" smtClean="0"/>
              <a:t>yerini</a:t>
            </a:r>
            <a:r>
              <a:rPr lang="en-US" dirty="0" smtClean="0"/>
              <a:t> </a:t>
            </a:r>
            <a:r>
              <a:rPr lang="en-US" dirty="0" err="1" smtClean="0"/>
              <a:t>değiştirir</a:t>
            </a:r>
            <a:endParaRPr lang="tr-T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ROC Eğrisi</a:t>
            </a:r>
          </a:p>
          <a:p>
            <a:endParaRPr lang="tr-TR" dirty="0" smtClean="0"/>
          </a:p>
          <a:p>
            <a:r>
              <a:rPr lang="tr-TR" dirty="0" smtClean="0"/>
              <a:t>- 2 sınıflı (pozitif ve negatif) 1 boyutlu veri seti</a:t>
            </a:r>
          </a:p>
          <a:p>
            <a:r>
              <a:rPr lang="tr-TR" dirty="0" smtClean="0"/>
              <a:t>- x&gt; </a:t>
            </a:r>
            <a:r>
              <a:rPr lang="tr-TR" dirty="0" err="1" smtClean="0"/>
              <a:t>t'de</a:t>
            </a:r>
            <a:r>
              <a:rPr lang="tr-TR" dirty="0" smtClean="0"/>
              <a:t> bulunan herhangi bir nokta pozitif olarak sınıflandırılır</a:t>
            </a:r>
            <a:endParaRPr lang="tr-T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ROC Eğrisi</a:t>
            </a:r>
          </a:p>
          <a:p>
            <a:endParaRPr lang="tr-TR" dirty="0" smtClean="0"/>
          </a:p>
          <a:p>
            <a:r>
              <a:rPr lang="tr-TR" dirty="0" smtClean="0"/>
              <a:t>(TP, FP):</a:t>
            </a:r>
          </a:p>
          <a:p>
            <a:r>
              <a:rPr lang="tr-TR" dirty="0" smtClean="0"/>
              <a:t>(0,0): her şeyi bildirmek, olumsuz sınıf olmak</a:t>
            </a:r>
          </a:p>
          <a:p>
            <a:r>
              <a:rPr lang="tr-TR" dirty="0" smtClean="0"/>
              <a:t>(1,1): her şeyi bildirin, olumlu olmak için sınıf</a:t>
            </a:r>
          </a:p>
          <a:p>
            <a:r>
              <a:rPr lang="tr-TR" dirty="0" smtClean="0"/>
              <a:t>(1.0): ideal</a:t>
            </a:r>
          </a:p>
          <a:p>
            <a:endParaRPr lang="tr-TR" dirty="0" smtClean="0"/>
          </a:p>
          <a:p>
            <a:r>
              <a:rPr lang="tr-TR" dirty="0" smtClean="0"/>
              <a:t>Çapraz çizgi:</a:t>
            </a:r>
          </a:p>
          <a:p>
            <a:r>
              <a:rPr lang="tr-TR" dirty="0" err="1" smtClean="0"/>
              <a:t>Rasgele</a:t>
            </a:r>
            <a:r>
              <a:rPr lang="tr-TR" dirty="0" smtClean="0"/>
              <a:t> tahminde bulunmak</a:t>
            </a:r>
          </a:p>
          <a:p>
            <a:r>
              <a:rPr lang="tr-TR" dirty="0" smtClean="0"/>
              <a:t>Çapraz çizginin aşağısında:</a:t>
            </a:r>
          </a:p>
          <a:p>
            <a:r>
              <a:rPr lang="tr-TR" dirty="0" smtClean="0"/>
              <a:t>  tahmin gerçek sınıfa zıttır</a:t>
            </a:r>
            <a:endParaRPr lang="tr-T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Model Karşılaştırması için ROC kullanma</a:t>
            </a:r>
          </a:p>
          <a:p>
            <a:r>
              <a:rPr lang="tr-TR" dirty="0" smtClean="0"/>
              <a:t> </a:t>
            </a:r>
          </a:p>
          <a:p>
            <a:r>
              <a:rPr lang="tr-TR" dirty="0" smtClean="0"/>
              <a:t>Hiçbir model istikrarlı bir şekilde diğerlerinden daha iyi performans göstermez</a:t>
            </a:r>
          </a:p>
          <a:p>
            <a:r>
              <a:rPr lang="tr-TR" dirty="0" smtClean="0"/>
              <a:t>M1, küçük FPR için daha iyidir</a:t>
            </a:r>
          </a:p>
          <a:p>
            <a:r>
              <a:rPr lang="tr-TR" dirty="0" smtClean="0"/>
              <a:t>M2 büyük FPR için daha iyidir</a:t>
            </a:r>
          </a:p>
          <a:p>
            <a:endParaRPr lang="tr-TR" dirty="0" smtClean="0"/>
          </a:p>
          <a:p>
            <a:r>
              <a:rPr lang="tr-TR" dirty="0" smtClean="0"/>
              <a:t>Alan ROC eğrisi altında</a:t>
            </a:r>
          </a:p>
          <a:p>
            <a:r>
              <a:rPr lang="tr-TR" dirty="0" smtClean="0"/>
              <a:t>ideal:</a:t>
            </a:r>
          </a:p>
          <a:p>
            <a:r>
              <a:rPr lang="tr-TR" dirty="0" smtClean="0"/>
              <a:t>  Alan = 1</a:t>
            </a:r>
          </a:p>
          <a:p>
            <a:r>
              <a:rPr lang="tr-TR" dirty="0" err="1" smtClean="0"/>
              <a:t>Rasgele</a:t>
            </a:r>
            <a:r>
              <a:rPr lang="tr-TR" dirty="0" smtClean="0"/>
              <a:t> tahmin:</a:t>
            </a:r>
          </a:p>
          <a:p>
            <a:r>
              <a:rPr lang="tr-TR" dirty="0" smtClean="0"/>
              <a:t>  Alan = 0.5</a:t>
            </a:r>
            <a:endParaRPr lang="tr-T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ROC eğrisi nasıl oluşturulur?</a:t>
            </a:r>
          </a:p>
          <a:p>
            <a:endParaRPr lang="tr-TR" dirty="0" smtClean="0"/>
          </a:p>
          <a:p>
            <a:r>
              <a:rPr lang="tr-TR" dirty="0" smtClean="0"/>
              <a:t>  Her bir test örneği için </a:t>
            </a:r>
            <a:r>
              <a:rPr lang="tr-TR" dirty="0" err="1" smtClean="0"/>
              <a:t>posterior</a:t>
            </a:r>
            <a:r>
              <a:rPr lang="tr-TR" dirty="0" smtClean="0"/>
              <a:t> olasılık üreten sınıflandırıcıyı kullanın. P (+ | A)</a:t>
            </a:r>
          </a:p>
          <a:p>
            <a:r>
              <a:rPr lang="tr-TR" dirty="0" smtClean="0"/>
              <a:t>  Durumları P (+ | A) 'ye göre azalan düzende sıralayın</a:t>
            </a:r>
          </a:p>
          <a:p>
            <a:r>
              <a:rPr lang="tr-TR" dirty="0" smtClean="0"/>
              <a:t>  </a:t>
            </a:r>
            <a:r>
              <a:rPr lang="tr-TR" dirty="0" err="1" smtClean="0"/>
              <a:t>P'nin</a:t>
            </a:r>
            <a:r>
              <a:rPr lang="tr-TR" dirty="0" smtClean="0"/>
              <a:t> her benzersiz değerine eşik uygula (+ | A)</a:t>
            </a:r>
          </a:p>
          <a:p>
            <a:r>
              <a:rPr lang="tr-TR" dirty="0" smtClean="0"/>
              <a:t>  Her eşikteki TP, FP, TN, FN sayısını sayın</a:t>
            </a:r>
          </a:p>
          <a:p>
            <a:r>
              <a:rPr lang="tr-TR" dirty="0" smtClean="0"/>
              <a:t>  TP oranı, TPR = TP / (TP + FN)</a:t>
            </a:r>
          </a:p>
          <a:p>
            <a:r>
              <a:rPr lang="tr-TR" dirty="0" smtClean="0"/>
              <a:t>  FP hızı, FPR = FP / (FP + TN)</a:t>
            </a:r>
            <a:endParaRPr lang="tr-T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Önem Testi</a:t>
            </a:r>
          </a:p>
          <a:p>
            <a:endParaRPr lang="tr-TR" dirty="0" smtClean="0"/>
          </a:p>
          <a:p>
            <a:r>
              <a:rPr lang="tr-TR" dirty="0" smtClean="0"/>
              <a:t>Verilen iki model:</a:t>
            </a:r>
          </a:p>
          <a:p>
            <a:r>
              <a:rPr lang="tr-TR" dirty="0" smtClean="0"/>
              <a:t>Model M1: doğruluk =% 85, 30 örnek üzerinde test edilmiştir</a:t>
            </a:r>
          </a:p>
          <a:p>
            <a:r>
              <a:rPr lang="tr-TR" dirty="0" smtClean="0"/>
              <a:t>Model M2: doğruluk =% 75, 5000 örnek üzerinde test edilmiştir</a:t>
            </a:r>
          </a:p>
          <a:p>
            <a:endParaRPr lang="tr-TR" dirty="0" smtClean="0"/>
          </a:p>
          <a:p>
            <a:r>
              <a:rPr lang="tr-TR" dirty="0" smtClean="0"/>
              <a:t>M1'in M2'den daha iyi olduğunu söyleyebilir miyiz?</a:t>
            </a:r>
          </a:p>
          <a:p>
            <a:r>
              <a:rPr lang="tr-TR" dirty="0" smtClean="0"/>
              <a:t>M1 ve M2'nin doğruluğuna ne kadar güven verebiliriz?</a:t>
            </a:r>
          </a:p>
          <a:p>
            <a:r>
              <a:rPr lang="tr-TR" dirty="0" smtClean="0"/>
              <a:t>Performans ölçüsündeki fark, test setindeki </a:t>
            </a:r>
            <a:r>
              <a:rPr lang="tr-TR" dirty="0" err="1" smtClean="0"/>
              <a:t>rasgele</a:t>
            </a:r>
            <a:r>
              <a:rPr lang="tr-TR" dirty="0" smtClean="0"/>
              <a:t> oranların bir sonucu olarak yorumlanabilir mi?</a:t>
            </a:r>
            <a:endParaRPr lang="tr-T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Doğruluk için Güven Aralığı</a:t>
            </a:r>
          </a:p>
          <a:p>
            <a:endParaRPr lang="tr-TR" dirty="0" smtClean="0"/>
          </a:p>
          <a:p>
            <a:r>
              <a:rPr lang="tr-TR" dirty="0" err="1" smtClean="0"/>
              <a:t>Bernoulli</a:t>
            </a:r>
            <a:r>
              <a:rPr lang="tr-TR" dirty="0" smtClean="0"/>
              <a:t> denemesi olarak öngörülebilir tahmin edilebilir</a:t>
            </a:r>
          </a:p>
          <a:p>
            <a:r>
              <a:rPr lang="tr-TR" dirty="0" smtClean="0"/>
              <a:t>Bir </a:t>
            </a:r>
            <a:r>
              <a:rPr lang="tr-TR" dirty="0" err="1" smtClean="0"/>
              <a:t>Bernoulli</a:t>
            </a:r>
            <a:r>
              <a:rPr lang="tr-TR" dirty="0" smtClean="0"/>
              <a:t> denemesinin 2 olası sonucu vardır.</a:t>
            </a:r>
          </a:p>
          <a:p>
            <a:r>
              <a:rPr lang="tr-TR" dirty="0" smtClean="0"/>
              <a:t>Tahmin için olası sonuçlar: doğru veya yanlış</a:t>
            </a:r>
          </a:p>
          <a:p>
            <a:r>
              <a:rPr lang="tr-TR" dirty="0" err="1" smtClean="0"/>
              <a:t>Bernoulli</a:t>
            </a:r>
            <a:r>
              <a:rPr lang="tr-TR" dirty="0" smtClean="0"/>
              <a:t> denemelerinin toplanması </a:t>
            </a:r>
            <a:r>
              <a:rPr lang="tr-TR" dirty="0" err="1" smtClean="0"/>
              <a:t>Binom</a:t>
            </a:r>
            <a:r>
              <a:rPr lang="tr-TR" dirty="0" smtClean="0"/>
              <a:t> dağılımına sahiptir:</a:t>
            </a:r>
          </a:p>
          <a:p>
            <a:r>
              <a:rPr lang="tr-TR" dirty="0" smtClean="0"/>
              <a:t>  x  Bin (N, p) x: doğru tahmin sayısı</a:t>
            </a:r>
          </a:p>
          <a:p>
            <a:r>
              <a:rPr lang="tr-TR" dirty="0" smtClean="0"/>
              <a:t>  Örneğin: 50 kez adil bir madeni para atın, kaç kafa açabilirsiniz? Beklenen kafanın = N p = 50  0.5 = 25</a:t>
            </a:r>
          </a:p>
          <a:p>
            <a:endParaRPr lang="tr-TR" dirty="0" smtClean="0"/>
          </a:p>
          <a:p>
            <a:r>
              <a:rPr lang="tr-TR" dirty="0" smtClean="0"/>
              <a:t>Verilen x (doğru tahminlerin sayısı) veya eşdeğer, </a:t>
            </a:r>
            <a:r>
              <a:rPr lang="tr-TR" dirty="0" err="1" smtClean="0"/>
              <a:t>acc</a:t>
            </a:r>
            <a:r>
              <a:rPr lang="tr-TR" dirty="0" smtClean="0"/>
              <a:t> = x / N ve N (test örneklerinin sayısı), p tahmin edebilir miyiz (modelin gerçek doğruluğu)</a:t>
            </a:r>
            <a:endParaRPr lang="tr-T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Doğruluk için Güven Aralığı</a:t>
            </a:r>
          </a:p>
          <a:p>
            <a:endParaRPr lang="tr-TR" dirty="0" smtClean="0"/>
          </a:p>
          <a:p>
            <a:r>
              <a:rPr lang="tr-TR" dirty="0" smtClean="0"/>
              <a:t>Büyük test setleri (N&gt; 30) için,</a:t>
            </a:r>
          </a:p>
          <a:p>
            <a:r>
              <a:rPr lang="tr-TR" dirty="0" err="1" smtClean="0"/>
              <a:t>acc</a:t>
            </a:r>
            <a:r>
              <a:rPr lang="tr-TR" dirty="0" smtClean="0"/>
              <a:t> ortalama p ve </a:t>
            </a:r>
            <a:r>
              <a:rPr lang="tr-TR" dirty="0" err="1" smtClean="0"/>
              <a:t>varyans</a:t>
            </a:r>
            <a:r>
              <a:rPr lang="tr-TR" dirty="0" smtClean="0"/>
              <a:t> ile normal dağılıma sahiptir? p (1-p) / N</a:t>
            </a:r>
          </a:p>
          <a:p>
            <a:endParaRPr lang="tr-TR" dirty="0" smtClean="0"/>
          </a:p>
          <a:p>
            <a:endParaRPr lang="tr-TR" dirty="0" smtClean="0"/>
          </a:p>
          <a:p>
            <a:endParaRPr lang="tr-TR" dirty="0" smtClean="0"/>
          </a:p>
          <a:p>
            <a:endParaRPr lang="tr-TR" dirty="0" smtClean="0"/>
          </a:p>
          <a:p>
            <a:r>
              <a:rPr lang="tr-TR" dirty="0" smtClean="0"/>
              <a:t>P için güven aralığı:</a:t>
            </a:r>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err="1" smtClean="0"/>
              <a:t>Hunt</a:t>
            </a:r>
            <a:r>
              <a:rPr lang="tr-TR" dirty="0" smtClean="0"/>
              <a:t> Algoritmasının Genel Yapısı</a:t>
            </a:r>
          </a:p>
          <a:p>
            <a:endParaRPr lang="tr-TR" dirty="0" smtClean="0"/>
          </a:p>
          <a:p>
            <a:r>
              <a:rPr lang="tr-TR" dirty="0" err="1" smtClean="0"/>
              <a:t>Dt'yi</a:t>
            </a:r>
            <a:r>
              <a:rPr lang="tr-TR" dirty="0" smtClean="0"/>
              <a:t> bir düğüme erişen eğitim kayıtları seti olsun</a:t>
            </a:r>
          </a:p>
          <a:p>
            <a:r>
              <a:rPr lang="tr-TR" dirty="0" smtClean="0"/>
              <a:t>Genel Prosedür:</a:t>
            </a:r>
          </a:p>
          <a:p>
            <a:r>
              <a:rPr lang="tr-TR" dirty="0" err="1" smtClean="0"/>
              <a:t>Dt</a:t>
            </a:r>
            <a:r>
              <a:rPr lang="tr-TR" dirty="0" smtClean="0"/>
              <a:t>, aynı sınıftaki </a:t>
            </a:r>
            <a:r>
              <a:rPr lang="tr-TR" dirty="0" err="1" smtClean="0"/>
              <a:t>yt'yi</a:t>
            </a:r>
            <a:r>
              <a:rPr lang="tr-TR" dirty="0" smtClean="0"/>
              <a:t> içeren kayıtlar içeriyorsa, t, </a:t>
            </a:r>
            <a:r>
              <a:rPr lang="tr-TR" dirty="0" err="1" smtClean="0"/>
              <a:t>yt</a:t>
            </a:r>
            <a:r>
              <a:rPr lang="tr-TR" dirty="0" smtClean="0"/>
              <a:t> olarak etiketlenen bir yaprak düğümdür.</a:t>
            </a:r>
          </a:p>
          <a:p>
            <a:r>
              <a:rPr lang="tr-TR" dirty="0" err="1" smtClean="0"/>
              <a:t>Dt</a:t>
            </a:r>
            <a:r>
              <a:rPr lang="tr-TR" dirty="0" smtClean="0"/>
              <a:t> boş bir küme ise, t, varsayılan sınıf tarafından etiketlenmiş bir yaprak düğümdür, </a:t>
            </a:r>
            <a:r>
              <a:rPr lang="tr-TR" dirty="0" err="1" smtClean="0"/>
              <a:t>yd</a:t>
            </a:r>
            <a:endParaRPr lang="tr-TR" dirty="0" smtClean="0"/>
          </a:p>
          <a:p>
            <a:r>
              <a:rPr lang="tr-TR" dirty="0" err="1" smtClean="0"/>
              <a:t>Dt</a:t>
            </a:r>
            <a:r>
              <a:rPr lang="tr-TR" dirty="0" smtClean="0"/>
              <a:t> birden fazla sınıfa ait kayıtlar içeriyorsa, verileri daha küçük alt kümelere ayırmak için bir öznitelik testi kullanın.Yöntemi her alt kümeye yinelemeli olarak uygulayın</a:t>
            </a:r>
            <a:endParaRPr lang="tr-T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Doğruluk için Güven Aralığı</a:t>
            </a:r>
          </a:p>
          <a:p>
            <a:endParaRPr lang="tr-TR" dirty="0" smtClean="0"/>
          </a:p>
          <a:p>
            <a:r>
              <a:rPr lang="tr-TR" dirty="0" smtClean="0"/>
              <a:t>100 test örneği üzerinde değerlendirildiğinde% 80 doğruluk üreten bir model düşünün:</a:t>
            </a:r>
          </a:p>
          <a:p>
            <a:r>
              <a:rPr lang="tr-TR" dirty="0" smtClean="0"/>
              <a:t>N = 100, aksan = 0.8</a:t>
            </a:r>
          </a:p>
          <a:p>
            <a:r>
              <a:rPr lang="tr-TR" dirty="0" smtClean="0"/>
              <a:t>1- = 0.95 (% 95 güven)</a:t>
            </a:r>
          </a:p>
          <a:p>
            <a:r>
              <a:rPr lang="tr-TR" dirty="0" smtClean="0"/>
              <a:t>Olasılık tablosundan Z</a:t>
            </a:r>
            <a:r>
              <a:rPr lang="el-GR" dirty="0" smtClean="0"/>
              <a:t>α / 2 = 1.96</a:t>
            </a:r>
            <a:endParaRPr lang="tr-T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2 Modelin Performansını Karşılaştırma</a:t>
            </a:r>
          </a:p>
          <a:p>
            <a:r>
              <a:rPr lang="tr-TR" dirty="0" smtClean="0"/>
              <a:t> </a:t>
            </a:r>
          </a:p>
          <a:p>
            <a:r>
              <a:rPr lang="tr-TR" dirty="0" smtClean="0"/>
              <a:t>Verilen iki model, M1 ve M2, hangisi daha iyi?</a:t>
            </a:r>
          </a:p>
          <a:p>
            <a:r>
              <a:rPr lang="tr-TR" dirty="0" smtClean="0"/>
              <a:t>M1, D1 (boyut = n1) üzerinde test edildi, hata oranı = e1 bulundu</a:t>
            </a:r>
          </a:p>
          <a:p>
            <a:r>
              <a:rPr lang="tr-TR" dirty="0" smtClean="0"/>
              <a:t>M2, D2 (boyut = n2) üzerinde test edildi, hata oranı = e2 bulundu</a:t>
            </a:r>
          </a:p>
          <a:p>
            <a:r>
              <a:rPr lang="tr-TR" dirty="0" smtClean="0"/>
              <a:t>D1 ve D2'nin bağımsız olduğunu varsayalım</a:t>
            </a:r>
          </a:p>
          <a:p>
            <a:r>
              <a:rPr lang="tr-TR" dirty="0" smtClean="0"/>
              <a:t>N1 ve n2 plan büyükse, o zaman</a:t>
            </a:r>
          </a:p>
          <a:p>
            <a:endParaRPr lang="tr-TR" dirty="0" smtClean="0"/>
          </a:p>
          <a:p>
            <a:endParaRPr lang="tr-TR" dirty="0" smtClean="0"/>
          </a:p>
          <a:p>
            <a:endParaRPr lang="tr-TR" dirty="0" smtClean="0"/>
          </a:p>
          <a:p>
            <a:r>
              <a:rPr lang="tr-TR" dirty="0" smtClean="0"/>
              <a:t>Yaklaşık:</a:t>
            </a:r>
            <a:endParaRPr lang="tr-T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2 Modelin Performansını Karşılaştırma</a:t>
            </a:r>
          </a:p>
          <a:p>
            <a:endParaRPr lang="tr-TR" dirty="0" smtClean="0"/>
          </a:p>
          <a:p>
            <a:r>
              <a:rPr lang="tr-TR" dirty="0" smtClean="0"/>
              <a:t>Performans farkının istatistiksel olarak anlamlı olup olmadığını test etmek için: d = e1 - e2</a:t>
            </a:r>
          </a:p>
          <a:p>
            <a:r>
              <a:rPr lang="tr-TR" dirty="0" smtClean="0"/>
              <a:t>d ~ N (</a:t>
            </a:r>
            <a:r>
              <a:rPr lang="tr-TR" dirty="0" err="1" smtClean="0"/>
              <a:t>dt</a:t>
            </a:r>
            <a:r>
              <a:rPr lang="tr-TR" dirty="0" smtClean="0"/>
              <a:t>, t) burada </a:t>
            </a:r>
            <a:r>
              <a:rPr lang="tr-TR" dirty="0" err="1" smtClean="0"/>
              <a:t>dt</a:t>
            </a:r>
            <a:r>
              <a:rPr lang="tr-TR" dirty="0" smtClean="0"/>
              <a:t> gerçek farktır</a:t>
            </a:r>
          </a:p>
          <a:p>
            <a:r>
              <a:rPr lang="tr-TR" dirty="0" smtClean="0"/>
              <a:t>D1 ve D2 birbirinden bağımsız oldukları için </a:t>
            </a:r>
            <a:r>
              <a:rPr lang="tr-TR" dirty="0" err="1" smtClean="0"/>
              <a:t>varyansları</a:t>
            </a:r>
            <a:r>
              <a:rPr lang="tr-TR" dirty="0" smtClean="0"/>
              <a:t> şöyle:</a:t>
            </a:r>
          </a:p>
          <a:p>
            <a:endParaRPr lang="tr-TR" dirty="0" smtClean="0"/>
          </a:p>
          <a:p>
            <a:endParaRPr lang="tr-TR" dirty="0" smtClean="0"/>
          </a:p>
          <a:p>
            <a:endParaRPr lang="tr-TR" dirty="0" smtClean="0"/>
          </a:p>
          <a:p>
            <a:endParaRPr lang="tr-TR" dirty="0" smtClean="0"/>
          </a:p>
          <a:p>
            <a:endParaRPr lang="tr-TR" dirty="0" smtClean="0"/>
          </a:p>
          <a:p>
            <a:r>
              <a:rPr lang="tr-TR" dirty="0" smtClean="0"/>
              <a:t>(1-) güven seviyesinde,</a:t>
            </a:r>
            <a:endParaRPr lang="tr-T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Örnek Bir Örnek</a:t>
            </a:r>
          </a:p>
          <a:p>
            <a:endParaRPr lang="tr-TR" dirty="0" smtClean="0"/>
          </a:p>
          <a:p>
            <a:r>
              <a:rPr lang="tr-TR" dirty="0" smtClean="0"/>
              <a:t>Verilen: M1: n1 = 30, e1 = 0.15? M2: n2 = 5000, e2 = 0.25</a:t>
            </a:r>
          </a:p>
          <a:p>
            <a:r>
              <a:rPr lang="tr-TR" dirty="0" smtClean="0"/>
              <a:t>d = | e2 - e1 | = 0.1 (çift taraflı test)</a:t>
            </a:r>
          </a:p>
          <a:p>
            <a:endParaRPr lang="tr-TR" dirty="0" smtClean="0"/>
          </a:p>
          <a:p>
            <a:endParaRPr lang="tr-TR" dirty="0" smtClean="0"/>
          </a:p>
          <a:p>
            <a:endParaRPr lang="tr-TR" dirty="0" smtClean="0"/>
          </a:p>
          <a:p>
            <a:r>
              <a:rPr lang="tr-TR" dirty="0" smtClean="0"/>
              <a:t>% 95 güven seviyesinde, Z</a:t>
            </a:r>
            <a:r>
              <a:rPr lang="el-GR" dirty="0" smtClean="0"/>
              <a:t>α / 2 = 1.96 =&gt; </a:t>
            </a:r>
            <a:r>
              <a:rPr lang="tr-TR" dirty="0" smtClean="0"/>
              <a:t>Aralık 0 içerir =&gt; fark olmayabilir İstatistiksel olarak anlamlı</a:t>
            </a:r>
            <a:endParaRPr lang="tr-T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2 Algoritmanın Performansını Karşılaştırma</a:t>
            </a:r>
          </a:p>
          <a:p>
            <a:endParaRPr lang="tr-TR" dirty="0" smtClean="0"/>
          </a:p>
          <a:p>
            <a:r>
              <a:rPr lang="tr-TR" dirty="0" smtClean="0"/>
              <a:t>Her öğrenme algoritması k modelleri üretebilir:</a:t>
            </a:r>
          </a:p>
          <a:p>
            <a:r>
              <a:rPr lang="tr-TR" dirty="0" smtClean="0"/>
              <a:t>L1, M11, M12, ..., M1k üretebilir</a:t>
            </a:r>
          </a:p>
          <a:p>
            <a:r>
              <a:rPr lang="tr-TR" dirty="0" smtClean="0"/>
              <a:t>L2, M21, M22, ..., M2k üretebilir</a:t>
            </a:r>
          </a:p>
          <a:p>
            <a:r>
              <a:rPr lang="tr-TR" dirty="0" smtClean="0"/>
              <a:t>Modeller aynı test setleri D1, D2, ..., </a:t>
            </a:r>
            <a:r>
              <a:rPr lang="tr-TR" dirty="0" err="1" smtClean="0"/>
              <a:t>Dk</a:t>
            </a:r>
            <a:r>
              <a:rPr lang="tr-TR" dirty="0" smtClean="0"/>
              <a:t> üzerinde üretilirse (örneğin çapraz doğrulama yoluyla)</a:t>
            </a:r>
          </a:p>
          <a:p>
            <a:r>
              <a:rPr lang="tr-TR" dirty="0" smtClean="0"/>
              <a:t>Her set için: </a:t>
            </a:r>
            <a:r>
              <a:rPr lang="tr-TR" dirty="0" err="1" smtClean="0"/>
              <a:t>dj</a:t>
            </a:r>
            <a:r>
              <a:rPr lang="tr-TR" dirty="0" smtClean="0"/>
              <a:t> = e1j - e2j hesapla</a:t>
            </a:r>
          </a:p>
          <a:p>
            <a:r>
              <a:rPr lang="tr-TR" dirty="0" err="1" smtClean="0"/>
              <a:t>dj</a:t>
            </a:r>
            <a:r>
              <a:rPr lang="tr-TR" dirty="0" smtClean="0"/>
              <a:t> ortalama </a:t>
            </a:r>
            <a:r>
              <a:rPr lang="tr-TR" dirty="0" err="1" smtClean="0"/>
              <a:t>dt</a:t>
            </a:r>
            <a:r>
              <a:rPr lang="tr-TR" dirty="0" smtClean="0"/>
              <a:t> ve </a:t>
            </a:r>
            <a:r>
              <a:rPr lang="tr-TR" dirty="0" err="1" smtClean="0"/>
              <a:t>varyans</a:t>
            </a:r>
            <a:r>
              <a:rPr lang="tr-TR" dirty="0" smtClean="0"/>
              <a:t> t</a:t>
            </a:r>
          </a:p>
          <a:p>
            <a:r>
              <a:rPr lang="tr-TR" smtClean="0"/>
              <a:t>Tahmini:</a:t>
            </a:r>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İndüksiyonu</a:t>
            </a:r>
          </a:p>
          <a:p>
            <a:endParaRPr lang="tr-TR" dirty="0" smtClean="0"/>
          </a:p>
          <a:p>
            <a:r>
              <a:rPr lang="tr-TR" dirty="0" smtClean="0"/>
              <a:t>Açgözlü strateji.</a:t>
            </a:r>
          </a:p>
          <a:p>
            <a:r>
              <a:rPr lang="tr-TR" dirty="0" smtClean="0"/>
              <a:t>Kayıtları, belirli kriteri en iyi duruma getiren bir özellik testine dayalı olarak bölün.</a:t>
            </a:r>
          </a:p>
          <a:p>
            <a:endParaRPr lang="tr-TR" dirty="0" smtClean="0"/>
          </a:p>
          <a:p>
            <a:r>
              <a:rPr lang="tr-TR" dirty="0" smtClean="0"/>
              <a:t>Sorunlar</a:t>
            </a:r>
          </a:p>
          <a:p>
            <a:r>
              <a:rPr lang="tr-TR" dirty="0" smtClean="0"/>
              <a:t>Kayıtların nasıl bölüleceğini belirleyin</a:t>
            </a:r>
          </a:p>
          <a:p>
            <a:r>
              <a:rPr lang="tr-TR" dirty="0" smtClean="0"/>
              <a:t>Öznitelik sınama koşulu nasıl belirtilir</a:t>
            </a:r>
          </a:p>
          <a:p>
            <a:r>
              <a:rPr lang="tr-TR" dirty="0" smtClean="0"/>
              <a:t>En iyi bölünmeyi nasıl belirleyebilirim?</a:t>
            </a:r>
          </a:p>
          <a:p>
            <a:r>
              <a:rPr lang="tr-TR" dirty="0" smtClean="0"/>
              <a:t>Bölmenin ne zaman durdurulacağını belirleme</a:t>
            </a:r>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270000" y="728663"/>
            <a:ext cx="4778375" cy="3584575"/>
          </a:xfrm>
        </p:spPr>
      </p:sp>
      <p:sp>
        <p:nvSpPr>
          <p:cNvPr id="3" name="2 Not Yer Tutucusu"/>
          <p:cNvSpPr>
            <a:spLocks noGrp="1"/>
          </p:cNvSpPr>
          <p:nvPr>
            <p:ph type="body" idx="1"/>
          </p:nvPr>
        </p:nvSpPr>
        <p:spPr/>
        <p:txBody>
          <a:bodyPr>
            <a:normAutofit/>
          </a:bodyPr>
          <a:lstStyle/>
          <a:p>
            <a:r>
              <a:rPr lang="tr-TR" dirty="0" smtClean="0"/>
              <a:t>Ağaç İndüksiyonu</a:t>
            </a:r>
          </a:p>
          <a:p>
            <a:endParaRPr lang="tr-TR" dirty="0" smtClean="0"/>
          </a:p>
          <a:p>
            <a:r>
              <a:rPr lang="tr-TR" dirty="0" smtClean="0"/>
              <a:t>Açgözlü strateji.</a:t>
            </a:r>
          </a:p>
          <a:p>
            <a:r>
              <a:rPr lang="tr-TR" dirty="0" smtClean="0"/>
              <a:t>Kayıtları, belirli kriteri en iyi duruma getiren bir özellik testine dayalı olarak bölün.</a:t>
            </a:r>
          </a:p>
          <a:p>
            <a:endParaRPr lang="tr-TR" dirty="0" smtClean="0"/>
          </a:p>
          <a:p>
            <a:r>
              <a:rPr lang="tr-TR" dirty="0" smtClean="0"/>
              <a:t>Sorunlar</a:t>
            </a:r>
          </a:p>
          <a:p>
            <a:r>
              <a:rPr lang="tr-TR" dirty="0" smtClean="0"/>
              <a:t>Kayıtların nasıl bölüleceğini belirleyin</a:t>
            </a:r>
          </a:p>
          <a:p>
            <a:r>
              <a:rPr lang="tr-TR" dirty="0" smtClean="0"/>
              <a:t>Öznitelik sınama koşulu nasıl belirtilir</a:t>
            </a:r>
          </a:p>
          <a:p>
            <a:r>
              <a:rPr lang="tr-TR" dirty="0" smtClean="0"/>
              <a:t>En iyi bölünmeyi nasıl belirleyebilirim?</a:t>
            </a:r>
          </a:p>
          <a:p>
            <a:r>
              <a:rPr lang="tr-TR" dirty="0" smtClean="0"/>
              <a:t>Bölmenin ne zaman durdurulacağını belirleme</a:t>
            </a:r>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43688" y="152400"/>
            <a:ext cx="2085975" cy="6172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81000" y="152400"/>
            <a:ext cx="6110288" cy="6172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52400"/>
            <a:ext cx="8280400" cy="5334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11163" y="1143000"/>
            <a:ext cx="8318500" cy="2514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11163" y="3810000"/>
            <a:ext cx="8318500" cy="2514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52400"/>
            <a:ext cx="8280400" cy="5334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11163" y="1143000"/>
            <a:ext cx="4083050" cy="5181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6613" y="1143000"/>
            <a:ext cx="4083050" cy="2514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6613" y="3810000"/>
            <a:ext cx="4083050" cy="2514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52400"/>
            <a:ext cx="8280400" cy="5334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411163" y="1143000"/>
            <a:ext cx="8318500" cy="5181600"/>
          </a:xfrm>
        </p:spPr>
        <p:txBody>
          <a:bodyPr/>
          <a:lstStyle/>
          <a:p>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 Third Level</a:t>
            </a:r>
          </a:p>
        </p:txBody>
      </p:sp>
      <p:grpSp>
        <p:nvGrpSpPr>
          <p:cNvPr id="1040"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endParaRPr lang="tr-TR"/>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tr-TR"/>
            </a:p>
          </p:txBody>
        </p:sp>
      </p:grpSp>
      <p:grpSp>
        <p:nvGrpSpPr>
          <p:cNvPr id="1046" name="Group 22"/>
          <p:cNvGrpSpPr>
            <a:grpSpLocks/>
          </p:cNvGrpSpPr>
          <p:nvPr userDrawn="1"/>
        </p:nvGrpSpPr>
        <p:grpSpPr bwMode="auto">
          <a:xfrm>
            <a:off x="381000" y="6400800"/>
            <a:ext cx="8382000" cy="304800"/>
            <a:chOff x="288" y="3408"/>
            <a:chExt cx="5280" cy="192"/>
          </a:xfrm>
        </p:grpSpPr>
        <p:sp>
          <p:nvSpPr>
            <p:cNvPr id="1047" name="Rectangle 23"/>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endParaRPr lang="tr-TR"/>
            </a:p>
          </p:txBody>
        </p:sp>
        <p:sp>
          <p:nvSpPr>
            <p:cNvPr id="1048" name="Rectangle 24"/>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pPr>
              <a:r>
                <a:rPr lang="en-US" sz="1200" b="0"/>
                <a:t>© Tan,Steinbach, Kumar 	    	Introduction to Data Mining        		      4/18/2004               </a:t>
              </a:r>
              <a:fld id="{E78DC8E7-5349-4542-B576-F43C6D70371A}" type="slidenum">
                <a:rPr lang="en-US" sz="1200" b="0"/>
                <a:pPr>
                  <a:lnSpc>
                    <a:spcPts val="2000"/>
                  </a:lnSpc>
                </a:pPr>
                <a:t>‹#›</a:t>
              </a:fld>
              <a:r>
                <a:rPr lang="en-US" sz="1200" b="0"/>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Belgesi4.doc"/><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Belgesi5.doc"/><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Belgesi6.doc"/><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Belgesi7.doc"/><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Belgesi8.doc"/><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Microsoft_Office_Word_97_-_2003_Belgesi9.doc"/></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Belgesi10.doc"/><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8" Type="http://schemas.openxmlformats.org/officeDocument/2006/relationships/oleObject" Target="../embeddings/Microsoft_Office_Word_97_-_2003_Belgesi15.doc"/><Relationship Id="rId3" Type="http://schemas.openxmlformats.org/officeDocument/2006/relationships/notesSlide" Target="../notesSlides/notesSlide18.xml"/><Relationship Id="rId7" Type="http://schemas.openxmlformats.org/officeDocument/2006/relationships/oleObject" Target="../embeddings/Microsoft_Office_Word_97_-_2003_Belgesi14.doc"/><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Microsoft_Office_Word_97_-_2003_Belgesi13.doc"/><Relationship Id="rId5" Type="http://schemas.openxmlformats.org/officeDocument/2006/relationships/oleObject" Target="../embeddings/Microsoft_Office_Word_97_-_2003_Belgesi12.doc"/><Relationship Id="rId4" Type="http://schemas.openxmlformats.org/officeDocument/2006/relationships/oleObject" Target="../embeddings/Microsoft_Office_Word_97_-_2003_Belgesi11.doc"/></Relationships>
</file>

<file path=ppt/slides/_rels/slide31.xml.rels><?xml version="1.0" encoding="UTF-8" standalone="yes"?>
<Relationships xmlns="http://schemas.openxmlformats.org/package/2006/relationships"><Relationship Id="rId8" Type="http://schemas.openxmlformats.org/officeDocument/2006/relationships/oleObject" Target="../embeddings/Microsoft_Office_Word_97_-_2003_Belgesi19.doc"/><Relationship Id="rId3" Type="http://schemas.openxmlformats.org/officeDocument/2006/relationships/notesSlide" Target="../notesSlides/notesSlide19.xml"/><Relationship Id="rId7" Type="http://schemas.openxmlformats.org/officeDocument/2006/relationships/oleObject" Target="../embeddings/Microsoft_Office_Word_97_-_2003_Belgesi18.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Microsoft_Office_Word_97_-_2003_Belgesi17.doc"/><Relationship Id="rId5" Type="http://schemas.openxmlformats.org/officeDocument/2006/relationships/oleObject" Target="../embeddings/Microsoft_Office_Word_97_-_2003_Belgesi16.doc"/><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Belgesi20.doc"/><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1.bin"/><Relationship Id="rId5" Type="http://schemas.openxmlformats.org/officeDocument/2006/relationships/oleObject" Target="../embeddings/Microsoft_Office_Word_97_-_2003_Belgesi22.doc"/><Relationship Id="rId4" Type="http://schemas.openxmlformats.org/officeDocument/2006/relationships/oleObject" Target="../embeddings/Microsoft_Office_Word_97_-_2003_Belgesi21.doc"/></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2.vml"/><Relationship Id="rId5" Type="http://schemas.openxmlformats.org/officeDocument/2006/relationships/oleObject" Target="../embeddings/Microsoft_Office_Word_97_-_2003_Belgesi24.doc"/><Relationship Id="rId4" Type="http://schemas.openxmlformats.org/officeDocument/2006/relationships/oleObject" Target="../embeddings/Microsoft_Office_Word_97_-_2003_Belgesi23.doc"/></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Microsoft_Office_Word_97_-_2003_Belgesi27.doc"/><Relationship Id="rId5" Type="http://schemas.openxmlformats.org/officeDocument/2006/relationships/oleObject" Target="../embeddings/Microsoft_Office_Word_97_-_2003_Belgesi26.doc"/><Relationship Id="rId4" Type="http://schemas.openxmlformats.org/officeDocument/2006/relationships/oleObject" Target="../embeddings/Microsoft_Office_Word_97_-_2003_Belgesi25.doc"/></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oleObject" Target="../embeddings/oleObject13.bin"/><Relationship Id="rId4" Type="http://schemas.openxmlformats.org/officeDocument/2006/relationships/oleObject" Target="../embeddings/Microsoft_Office_Word_97_-_2003_Belgesi28.doc"/></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Microsoft_Office_Word_97_-_2003_Belgesi29.doc"/></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Office_Word_97_-_2003_Belgesi30.doc"/><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15.bin"/><Relationship Id="rId5" Type="http://schemas.openxmlformats.org/officeDocument/2006/relationships/oleObject" Target="../embeddings/Microsoft_Office_Word_97_-_2003_Belgesi32.doc"/><Relationship Id="rId4" Type="http://schemas.openxmlformats.org/officeDocument/2006/relationships/oleObject" Target="../embeddings/Microsoft_Office_Word_97_-_2003_Belgesi31.doc"/></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29.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Belgesi33.doc"/><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20.bin"/><Relationship Id="rId5" Type="http://schemas.openxmlformats.org/officeDocument/2006/relationships/oleObject" Target="../embeddings/Microsoft_Office_Word_97_-_2003_Belgesi35.doc"/><Relationship Id="rId4" Type="http://schemas.openxmlformats.org/officeDocument/2006/relationships/oleObject" Target="../embeddings/Microsoft_Office_Word_97_-_2003_Belgesi34.doc"/></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Belgesi36.doc"/><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oleObject" Target="../embeddings/Microsoft_Office_Word_97_-_2003_Belgesi37.doc"/></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se.unsw.edu.au/~quinlan/c4.5r8.tar.gz"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Belgesi1.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22.bin"/></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35.vml"/><Relationship Id="rId4" Type="http://schemas.openxmlformats.org/officeDocument/2006/relationships/oleObject" Target="../embeddings/oleObject2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Microsoft_Office_Word_97_-_2003_Belgesi2.doc"/></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vmlDrawing" Target="../drawings/vmlDrawing37.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Belgesi38.doc"/><Relationship Id="rId2" Type="http://schemas.openxmlformats.org/officeDocument/2006/relationships/slideLayout" Target="../slideLayouts/slideLayout6.xml"/><Relationship Id="rId1" Type="http://schemas.openxmlformats.org/officeDocument/2006/relationships/vmlDrawing" Target="../drawings/vmlDrawing38.vml"/><Relationship Id="rId4" Type="http://schemas.openxmlformats.org/officeDocument/2006/relationships/image" Target="../media/image6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Belgesi3.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28.bin"/><Relationship Id="rId5" Type="http://schemas.openxmlformats.org/officeDocument/2006/relationships/image" Target="../media/image68.png"/><Relationship Id="rId4" Type="http://schemas.openxmlformats.org/officeDocument/2006/relationships/oleObject" Target="../embeddings/oleObject27.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oleObject" Target="../embeddings/oleObject3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6146" name="Rectangle 1026"/>
          <p:cNvSpPr>
            <a:spLocks noGrp="1" noChangeArrowheads="1"/>
          </p:cNvSpPr>
          <p:nvPr>
            <p:ph type="title"/>
          </p:nvPr>
        </p:nvSpPr>
        <p:spPr>
          <a:xfrm>
            <a:off x="228600" y="609600"/>
            <a:ext cx="8763000" cy="838200"/>
          </a:xfrm>
        </p:spPr>
        <p:txBody>
          <a:bodyPr/>
          <a:lstStyle/>
          <a:p>
            <a:pPr algn="ctr"/>
            <a:r>
              <a:rPr lang="en-US" dirty="0"/>
              <a:t>Data Mining </a:t>
            </a:r>
            <a:br>
              <a:rPr lang="en-US" dirty="0"/>
            </a:br>
            <a:r>
              <a:rPr lang="en-US" dirty="0"/>
              <a:t>Classification: Basic Concepts, Decision Trees, and Model Evaluation</a:t>
            </a:r>
            <a:endParaRPr lang="en-US" sz="2800" dirty="0"/>
          </a:p>
        </p:txBody>
      </p:sp>
      <p:sp>
        <p:nvSpPr>
          <p:cNvPr id="646147" name="Rectangle 1027"/>
          <p:cNvSpPr>
            <a:spLocks noChangeArrowheads="1"/>
          </p:cNvSpPr>
          <p:nvPr/>
        </p:nvSpPr>
        <p:spPr bwMode="auto">
          <a:xfrm>
            <a:off x="381000" y="1949450"/>
            <a:ext cx="8153400" cy="3811588"/>
          </a:xfrm>
          <a:prstGeom prst="rect">
            <a:avLst/>
          </a:prstGeom>
          <a:noFill/>
          <a:ln w="9525">
            <a:noFill/>
            <a:miter lim="800000"/>
            <a:headEnd/>
            <a:tailEnd/>
          </a:ln>
          <a:effectLst/>
        </p:spPr>
        <p:txBody>
          <a:bodyPr anchor="ctr">
            <a:spAutoFit/>
          </a:bodyPr>
          <a:lstStyle/>
          <a:p>
            <a:pPr algn="ctr" eaLnBrk="1" hangingPunct="1">
              <a:spcBef>
                <a:spcPct val="20000"/>
              </a:spcBef>
              <a:buClr>
                <a:schemeClr val="folHlink"/>
              </a:buClr>
              <a:buSzPct val="60000"/>
              <a:buFont typeface="Wingdings" pitchFamily="2" charset="2"/>
              <a:buNone/>
            </a:pPr>
            <a:r>
              <a:rPr lang="en-US" sz="3200" b="0" dirty="0"/>
              <a:t>Lecture Notes for Chapter 4</a:t>
            </a:r>
          </a:p>
          <a:p>
            <a:pPr algn="ctr" eaLnBrk="1" hangingPunct="1">
              <a:spcBef>
                <a:spcPct val="20000"/>
              </a:spcBef>
              <a:buClr>
                <a:schemeClr val="folHlink"/>
              </a:buClr>
              <a:buSzPct val="60000"/>
              <a:buFont typeface="Wingdings" pitchFamily="2" charset="2"/>
              <a:buNone/>
            </a:pPr>
            <a:endParaRPr lang="en-US" sz="3200" b="0" dirty="0"/>
          </a:p>
          <a:p>
            <a:pPr algn="ctr" eaLnBrk="1" hangingPunct="1">
              <a:spcBef>
                <a:spcPct val="20000"/>
              </a:spcBef>
              <a:buClr>
                <a:schemeClr val="folHlink"/>
              </a:buClr>
              <a:buSzPct val="60000"/>
              <a:buFont typeface="Wingdings" pitchFamily="2" charset="2"/>
              <a:buNone/>
            </a:pPr>
            <a:r>
              <a:rPr lang="en-US" sz="3200" b="0" dirty="0"/>
              <a:t>Introduction to Data Mining</a:t>
            </a:r>
          </a:p>
          <a:p>
            <a:pPr algn="ctr" eaLnBrk="1" hangingPunct="1">
              <a:spcBef>
                <a:spcPct val="20000"/>
              </a:spcBef>
              <a:buClr>
                <a:schemeClr val="folHlink"/>
              </a:buClr>
              <a:buSzPct val="60000"/>
              <a:buFont typeface="Wingdings" pitchFamily="2" charset="2"/>
              <a:buNone/>
            </a:pPr>
            <a:r>
              <a:rPr lang="en-US" sz="2800" b="0" dirty="0"/>
              <a:t>by</a:t>
            </a:r>
          </a:p>
          <a:p>
            <a:pPr algn="ctr" eaLnBrk="1" hangingPunct="1">
              <a:spcBef>
                <a:spcPct val="20000"/>
              </a:spcBef>
              <a:buClr>
                <a:schemeClr val="folHlink"/>
              </a:buClr>
              <a:buSzPct val="60000"/>
              <a:buFont typeface="Wingdings" pitchFamily="2" charset="2"/>
              <a:buNone/>
            </a:pPr>
            <a:r>
              <a:rPr lang="en-US" sz="2800" b="0" dirty="0"/>
              <a:t>Tan, Steinbach, Kumar</a:t>
            </a:r>
          </a:p>
          <a:p>
            <a:pPr algn="ctr"/>
            <a:endParaRPr lang="en-US" sz="1600" b="0" dirty="0"/>
          </a:p>
          <a:p>
            <a:pPr algn="ctr"/>
            <a:endParaRPr lang="en-US" sz="1600" b="0" dirty="0"/>
          </a:p>
          <a:p>
            <a:pPr algn="ctr"/>
            <a:endParaRPr lang="en-US" sz="1600" b="0" dirty="0"/>
          </a:p>
          <a:p>
            <a:endParaRPr lang="en-US" sz="2000" b="0" dirty="0"/>
          </a:p>
        </p:txBody>
      </p:sp>
      <p:grpSp>
        <p:nvGrpSpPr>
          <p:cNvPr id="646151" name="Group 1031"/>
          <p:cNvGrpSpPr>
            <a:grpSpLocks/>
          </p:cNvGrpSpPr>
          <p:nvPr/>
        </p:nvGrpSpPr>
        <p:grpSpPr bwMode="auto">
          <a:xfrm>
            <a:off x="381000" y="6400800"/>
            <a:ext cx="8382000" cy="304800"/>
            <a:chOff x="288" y="3408"/>
            <a:chExt cx="5280" cy="192"/>
          </a:xfrm>
        </p:grpSpPr>
        <p:sp>
          <p:nvSpPr>
            <p:cNvPr id="646152" name="Rectangle 1032"/>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endParaRPr lang="tr-TR"/>
            </a:p>
          </p:txBody>
        </p:sp>
        <p:sp>
          <p:nvSpPr>
            <p:cNvPr id="646153" name="Rectangle 1033"/>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pPr>
              <a:r>
                <a:rPr lang="en-US" sz="1200" b="0"/>
                <a:t>© Tan,Steinbach, Kumar 	    	Introduction to Data Mining        		      4/18/2004               </a:t>
              </a:r>
              <a:fld id="{404F6587-3D24-4976-BF2B-44AE9FE3DC85}" type="slidenum">
                <a:rPr lang="en-US" sz="1200" b="0"/>
                <a:pPr>
                  <a:lnSpc>
                    <a:spcPts val="2000"/>
                  </a:lnSpc>
                </a:pPr>
                <a:t>1</a:t>
              </a:fld>
              <a:r>
                <a:rPr lang="en-US" sz="1200" b="0"/>
                <a:t> </a:t>
              </a:r>
            </a:p>
          </p:txBody>
        </p:sp>
      </p:grpSp>
      <p:grpSp>
        <p:nvGrpSpPr>
          <p:cNvPr id="646154" name="Group 1034"/>
          <p:cNvGrpSpPr>
            <a:grpSpLocks/>
          </p:cNvGrpSpPr>
          <p:nvPr/>
        </p:nvGrpSpPr>
        <p:grpSpPr bwMode="auto">
          <a:xfrm>
            <a:off x="304800" y="1447800"/>
            <a:ext cx="8534400" cy="152400"/>
            <a:chOff x="264" y="788"/>
            <a:chExt cx="5232" cy="124"/>
          </a:xfrm>
        </p:grpSpPr>
        <p:sp>
          <p:nvSpPr>
            <p:cNvPr id="646155" name="Rectangle 103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endParaRPr lang="tr-TR"/>
            </a:p>
          </p:txBody>
        </p:sp>
        <p:sp>
          <p:nvSpPr>
            <p:cNvPr id="646156" name="Rectangle 103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tr-T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Apply Model to Test Data</a:t>
            </a:r>
          </a:p>
        </p:txBody>
      </p:sp>
      <p:grpSp>
        <p:nvGrpSpPr>
          <p:cNvPr id="891907" name="Group 3"/>
          <p:cNvGrpSpPr>
            <a:grpSpLocks/>
          </p:cNvGrpSpPr>
          <p:nvPr/>
        </p:nvGrpSpPr>
        <p:grpSpPr bwMode="auto">
          <a:xfrm>
            <a:off x="685800" y="2362200"/>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1918"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1920"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1922"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1924"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1925"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1926"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91927"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1928"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1929"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1930"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891931" name="Object 27"/>
          <p:cNvGraphicFramePr>
            <a:graphicFrameLocks noChangeAspect="1"/>
          </p:cNvGraphicFramePr>
          <p:nvPr/>
        </p:nvGraphicFramePr>
        <p:xfrm>
          <a:off x="4953000" y="1600200"/>
          <a:ext cx="3343275" cy="1133475"/>
        </p:xfrm>
        <a:graphic>
          <a:graphicData uri="http://schemas.openxmlformats.org/presentationml/2006/ole">
            <p:oleObj spid="_x0000_s891931" name="Document" r:id="rId3" imgW="4651200" imgH="1576440" progId="Word.Document.8">
              <p:embed/>
            </p:oleObj>
          </a:graphicData>
        </a:graphic>
      </p:graphicFrame>
      <p:sp>
        <p:nvSpPr>
          <p:cNvPr id="891932" name="Text Box 28"/>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1933" name="Line 29"/>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Apply Model to Test Data</a:t>
            </a:r>
          </a:p>
        </p:txBody>
      </p:sp>
      <p:sp>
        <p:nvSpPr>
          <p:cNvPr id="892931"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2932"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2933"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2934"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2935"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2936"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2937"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2938"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2939"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2940"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2941"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2942"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2943"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2944"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2945"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2946"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2947"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2948"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2949"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2950"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2951"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2952"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2953"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2954" name="Object 26"/>
          <p:cNvGraphicFramePr>
            <a:graphicFrameLocks noChangeAspect="1"/>
          </p:cNvGraphicFramePr>
          <p:nvPr/>
        </p:nvGraphicFramePr>
        <p:xfrm>
          <a:off x="4953000" y="1600200"/>
          <a:ext cx="3343275" cy="1133475"/>
        </p:xfrm>
        <a:graphic>
          <a:graphicData uri="http://schemas.openxmlformats.org/presentationml/2006/ole">
            <p:oleObj spid="_x0000_s892954" name="Document" r:id="rId3" imgW="4651200" imgH="1576440" progId="Word.Document.8">
              <p:embed/>
            </p:oleObj>
          </a:graphicData>
        </a:graphic>
      </p:graphicFrame>
      <p:sp>
        <p:nvSpPr>
          <p:cNvPr id="892955"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2956"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Apply Model to Test Data</a:t>
            </a:r>
          </a:p>
        </p:txBody>
      </p:sp>
      <p:sp>
        <p:nvSpPr>
          <p:cNvPr id="893955"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3956"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3957"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3958"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3959"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3960"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3961"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3962"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3963"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3964"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3965"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3966"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3967"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3968"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3969"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3970"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3971"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3972"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3973"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3974"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3975"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3976"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3977"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3978" name="Object 26"/>
          <p:cNvGraphicFramePr>
            <a:graphicFrameLocks noChangeAspect="1"/>
          </p:cNvGraphicFramePr>
          <p:nvPr/>
        </p:nvGraphicFramePr>
        <p:xfrm>
          <a:off x="4953000" y="1600200"/>
          <a:ext cx="3343275" cy="1133475"/>
        </p:xfrm>
        <a:graphic>
          <a:graphicData uri="http://schemas.openxmlformats.org/presentationml/2006/ole">
            <p:oleObj spid="_x0000_s893978" name="Document" r:id="rId3" imgW="4651200" imgH="1576440" progId="Word.Document.8">
              <p:embed/>
            </p:oleObj>
          </a:graphicData>
        </a:graphic>
      </p:graphicFrame>
      <p:sp>
        <p:nvSpPr>
          <p:cNvPr id="893979"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3980"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Apply Model to Test Data</a:t>
            </a:r>
          </a:p>
        </p:txBody>
      </p:sp>
      <p:sp>
        <p:nvSpPr>
          <p:cNvPr id="894979"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4980"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4981"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4982"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4983"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4984"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4985"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4986"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4987"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4988"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4989"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4990"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4991"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4992"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4993"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4994"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4995"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4996"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4997"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4998"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894999"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5000"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5001"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5002" name="Object 26"/>
          <p:cNvGraphicFramePr>
            <a:graphicFrameLocks noChangeAspect="1"/>
          </p:cNvGraphicFramePr>
          <p:nvPr/>
        </p:nvGraphicFramePr>
        <p:xfrm>
          <a:off x="4953000" y="1600200"/>
          <a:ext cx="3343275" cy="1133475"/>
        </p:xfrm>
        <a:graphic>
          <a:graphicData uri="http://schemas.openxmlformats.org/presentationml/2006/ole">
            <p:oleObj spid="_x0000_s895002" name="Document" r:id="rId3" imgW="4651200" imgH="1576440" progId="Word.Document.8">
              <p:embed/>
            </p:oleObj>
          </a:graphicData>
        </a:graphic>
      </p:graphicFrame>
      <p:sp>
        <p:nvSpPr>
          <p:cNvPr id="895003"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5004"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t>Apply Model to Test Data</a:t>
            </a:r>
          </a:p>
        </p:txBody>
      </p:sp>
      <p:sp>
        <p:nvSpPr>
          <p:cNvPr id="896003"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6004"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6005"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6006"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6007"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96008"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6009"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6010"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6011"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6012"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6013"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6014"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6015"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6016"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6017"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6018"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6019"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6020"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6021"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6022"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896023"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6024"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6025"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6026" name="Object 26"/>
          <p:cNvGraphicFramePr>
            <a:graphicFrameLocks noChangeAspect="1"/>
          </p:cNvGraphicFramePr>
          <p:nvPr/>
        </p:nvGraphicFramePr>
        <p:xfrm>
          <a:off x="4953000" y="1600200"/>
          <a:ext cx="3343275" cy="1133475"/>
        </p:xfrm>
        <a:graphic>
          <a:graphicData uri="http://schemas.openxmlformats.org/presentationml/2006/ole">
            <p:oleObj spid="_x0000_s896026" name="Document" r:id="rId3" imgW="4651200" imgH="1576440" progId="Word.Document.8">
              <p:embed/>
            </p:oleObj>
          </a:graphicData>
        </a:graphic>
      </p:graphicFrame>
      <p:sp>
        <p:nvSpPr>
          <p:cNvPr id="896027"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6028" name="Line 28"/>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
        <p:nvSpPr>
          <p:cNvPr id="896029" name="Text Box 29"/>
          <p:cNvSpPr txBox="1">
            <a:spLocks noChangeArrowheads="1"/>
          </p:cNvSpPr>
          <p:nvPr/>
        </p:nvSpPr>
        <p:spPr bwMode="auto">
          <a:xfrm>
            <a:off x="6019800" y="3581400"/>
            <a:ext cx="2667000" cy="336550"/>
          </a:xfrm>
          <a:prstGeom prst="rect">
            <a:avLst/>
          </a:prstGeom>
          <a:noFill/>
          <a:ln w="12700">
            <a:noFill/>
            <a:miter lim="800000"/>
            <a:headEnd/>
            <a:tailEnd/>
          </a:ln>
          <a:effectLst/>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Assign Cheat to “No”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Decision Tree Classification Task</a:t>
            </a:r>
          </a:p>
        </p:txBody>
      </p:sp>
      <p:graphicFrame>
        <p:nvGraphicFramePr>
          <p:cNvPr id="922627"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922627" name="Visio" r:id="rId3" imgW="8424875" imgH="6279741" progId="">
              <p:embed/>
            </p:oleObj>
          </a:graphicData>
        </a:graphic>
      </p:graphicFrame>
      <p:sp>
        <p:nvSpPr>
          <p:cNvPr id="922628"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p:spPr>
        <p:txBody>
          <a:bodyPr/>
          <a:lstStyle/>
          <a:p>
            <a:endParaRPr lang="tr-TR"/>
          </a:p>
        </p:txBody>
      </p:sp>
      <p:sp>
        <p:nvSpPr>
          <p:cNvPr id="922629" name="Text Box 5"/>
          <p:cNvSpPr txBox="1">
            <a:spLocks noChangeArrowheads="1"/>
          </p:cNvSpPr>
          <p:nvPr/>
        </p:nvSpPr>
        <p:spPr bwMode="auto">
          <a:xfrm>
            <a:off x="7086600" y="4283075"/>
            <a:ext cx="1219200" cy="517525"/>
          </a:xfrm>
          <a:prstGeom prst="rect">
            <a:avLst/>
          </a:prstGeom>
          <a:noFill/>
          <a:ln w="12700">
            <a:noFill/>
            <a:miter lim="800000"/>
            <a:headEnd/>
            <a:tailEnd/>
          </a:ln>
          <a:effectLst/>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US" dirty="0"/>
              <a:t>Decision Tree Induction</a:t>
            </a:r>
          </a:p>
        </p:txBody>
      </p:sp>
      <p:sp>
        <p:nvSpPr>
          <p:cNvPr id="898051" name="Rectangle 3"/>
          <p:cNvSpPr>
            <a:spLocks noGrp="1" noChangeArrowheads="1"/>
          </p:cNvSpPr>
          <p:nvPr>
            <p:ph type="body" idx="1"/>
          </p:nvPr>
        </p:nvSpPr>
        <p:spPr/>
        <p:txBody>
          <a:bodyPr/>
          <a:lstStyle/>
          <a:p>
            <a:r>
              <a:rPr lang="en-US" dirty="0"/>
              <a:t>Many Algorithms:</a:t>
            </a:r>
          </a:p>
          <a:p>
            <a:pPr lvl="1"/>
            <a:r>
              <a:rPr lang="en-US" dirty="0"/>
              <a:t>Hunt’s Algorithm (one of the earliest)</a:t>
            </a:r>
          </a:p>
          <a:p>
            <a:pPr lvl="1"/>
            <a:r>
              <a:rPr lang="en-US" dirty="0"/>
              <a:t>CART</a:t>
            </a:r>
          </a:p>
          <a:p>
            <a:pPr lvl="1"/>
            <a:r>
              <a:rPr lang="en-US" dirty="0"/>
              <a:t>ID3, C4.5</a:t>
            </a:r>
          </a:p>
          <a:p>
            <a:pPr lvl="1"/>
            <a:r>
              <a:rPr lang="en-US" dirty="0"/>
              <a:t>SLIQ,SPRINT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r>
              <a:rPr lang="en-US" dirty="0"/>
              <a:t>General Structure of Hunt’s Algorithm</a:t>
            </a:r>
          </a:p>
        </p:txBody>
      </p:sp>
      <p:sp>
        <p:nvSpPr>
          <p:cNvPr id="901123" name="Rectangle 3"/>
          <p:cNvSpPr>
            <a:spLocks noGrp="1" noChangeArrowheads="1"/>
          </p:cNvSpPr>
          <p:nvPr>
            <p:ph type="body" idx="1"/>
          </p:nvPr>
        </p:nvSpPr>
        <p:spPr>
          <a:xfrm>
            <a:off x="411163" y="1143000"/>
            <a:ext cx="4541837" cy="5181600"/>
          </a:xfrm>
        </p:spPr>
        <p:txBody>
          <a:bodyPr/>
          <a:lstStyle/>
          <a:p>
            <a:pPr>
              <a:lnSpc>
                <a:spcPct val="90000"/>
              </a:lnSpc>
            </a:pPr>
            <a:r>
              <a:rPr lang="en-US" sz="2000" dirty="0"/>
              <a:t>Let </a:t>
            </a:r>
            <a:r>
              <a:rPr lang="en-US" sz="2000" dirty="0" err="1"/>
              <a:t>D</a:t>
            </a:r>
            <a:r>
              <a:rPr lang="en-US" sz="2000" baseline="-25000" dirty="0" err="1"/>
              <a:t>t</a:t>
            </a:r>
            <a:r>
              <a:rPr lang="en-US" sz="2000" dirty="0"/>
              <a:t> be the set of training records that reach a node t</a:t>
            </a:r>
          </a:p>
          <a:p>
            <a:pPr>
              <a:lnSpc>
                <a:spcPct val="90000"/>
              </a:lnSpc>
            </a:pPr>
            <a:r>
              <a:rPr lang="en-US" sz="2000" dirty="0"/>
              <a:t>General Procedure:</a:t>
            </a:r>
          </a:p>
          <a:p>
            <a:pPr lvl="1">
              <a:lnSpc>
                <a:spcPct val="90000"/>
              </a:lnSpc>
            </a:pPr>
            <a:r>
              <a:rPr lang="en-US" sz="2000" dirty="0"/>
              <a:t>If </a:t>
            </a:r>
            <a:r>
              <a:rPr lang="en-US" sz="2000" dirty="0" err="1"/>
              <a:t>D</a:t>
            </a:r>
            <a:r>
              <a:rPr lang="en-US" sz="2000" baseline="-25000" dirty="0" err="1"/>
              <a:t>t</a:t>
            </a:r>
            <a:r>
              <a:rPr lang="en-US" sz="2000" dirty="0"/>
              <a:t> contains records that belong the same class </a:t>
            </a:r>
            <a:r>
              <a:rPr lang="en-US" sz="2000" dirty="0" err="1"/>
              <a:t>y</a:t>
            </a:r>
            <a:r>
              <a:rPr lang="en-US" sz="2000" baseline="-25000" dirty="0" err="1"/>
              <a:t>t</a:t>
            </a:r>
            <a:r>
              <a:rPr lang="en-US" sz="2000" dirty="0"/>
              <a:t>, then t is a leaf node labeled as </a:t>
            </a:r>
            <a:r>
              <a:rPr lang="en-US" sz="2000" dirty="0" err="1"/>
              <a:t>y</a:t>
            </a:r>
            <a:r>
              <a:rPr lang="en-US" sz="2000" baseline="-25000" dirty="0" err="1"/>
              <a:t>t</a:t>
            </a:r>
            <a:endParaRPr lang="en-US" sz="2000" baseline="-25000" dirty="0"/>
          </a:p>
          <a:p>
            <a:pPr lvl="1">
              <a:lnSpc>
                <a:spcPct val="90000"/>
              </a:lnSpc>
            </a:pPr>
            <a:r>
              <a:rPr lang="en-US" sz="2000" dirty="0"/>
              <a:t>If </a:t>
            </a:r>
            <a:r>
              <a:rPr lang="en-US" sz="2000" dirty="0" err="1"/>
              <a:t>D</a:t>
            </a:r>
            <a:r>
              <a:rPr lang="en-US" sz="2000" baseline="-25000" dirty="0" err="1"/>
              <a:t>t</a:t>
            </a:r>
            <a:r>
              <a:rPr lang="en-US" sz="2000" dirty="0"/>
              <a:t> is an empty set, then t is a leaf node labeled by the default class, y</a:t>
            </a:r>
            <a:r>
              <a:rPr lang="en-US" sz="2000" baseline="-25000" dirty="0"/>
              <a:t>d</a:t>
            </a:r>
          </a:p>
          <a:p>
            <a:pPr lvl="1">
              <a:lnSpc>
                <a:spcPct val="90000"/>
              </a:lnSpc>
            </a:pPr>
            <a:r>
              <a:rPr lang="en-US" sz="2000" dirty="0"/>
              <a:t>If </a:t>
            </a:r>
            <a:r>
              <a:rPr lang="en-US" sz="2000" dirty="0" err="1"/>
              <a:t>D</a:t>
            </a:r>
            <a:r>
              <a:rPr lang="en-US" sz="2000" baseline="-25000" dirty="0" err="1"/>
              <a:t>t</a:t>
            </a:r>
            <a:r>
              <a:rPr lang="en-US" sz="2000" dirty="0"/>
              <a:t> contains records that belong to more than one class, use an attribute test to split the data into smaller subsets. Recursively apply the procedure to each subset.</a:t>
            </a:r>
          </a:p>
        </p:txBody>
      </p:sp>
      <p:graphicFrame>
        <p:nvGraphicFramePr>
          <p:cNvPr id="901125" name="Object 5"/>
          <p:cNvGraphicFramePr>
            <a:graphicFrameLocks noChangeAspect="1"/>
          </p:cNvGraphicFramePr>
          <p:nvPr/>
        </p:nvGraphicFramePr>
        <p:xfrm>
          <a:off x="5665788" y="1143000"/>
          <a:ext cx="3021012" cy="3124200"/>
        </p:xfrm>
        <a:graphic>
          <a:graphicData uri="http://schemas.openxmlformats.org/presentationml/2006/ole">
            <p:oleObj spid="_x0000_s901125" name="Document" r:id="rId4" imgW="5415994" imgH="5778378" progId="Word.Document.8">
              <p:embed/>
            </p:oleObj>
          </a:graphicData>
        </a:graphic>
      </p:graphicFrame>
      <p:sp>
        <p:nvSpPr>
          <p:cNvPr id="901131" name="Oval 11"/>
          <p:cNvSpPr>
            <a:spLocks noChangeArrowheads="1"/>
          </p:cNvSpPr>
          <p:nvPr/>
        </p:nvSpPr>
        <p:spPr bwMode="auto">
          <a:xfrm>
            <a:off x="6019800" y="4800600"/>
            <a:ext cx="1447800" cy="762000"/>
          </a:xfrm>
          <a:prstGeom prst="ellipse">
            <a:avLst/>
          </a:prstGeom>
          <a:noFill/>
          <a:ln w="38100">
            <a:solidFill>
              <a:srgbClr val="FF0000"/>
            </a:solidFill>
            <a:round/>
            <a:headEnd/>
            <a:tailEnd/>
          </a:ln>
          <a:effectLst/>
        </p:spPr>
        <p:txBody>
          <a:bodyPr wrap="none" anchor="ctr"/>
          <a:lstStyle/>
          <a:p>
            <a:endParaRPr lang="tr-TR"/>
          </a:p>
        </p:txBody>
      </p:sp>
      <p:sp>
        <p:nvSpPr>
          <p:cNvPr id="901132" name="Line 12"/>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ffectLst/>
        </p:spPr>
        <p:txBody>
          <a:bodyPr/>
          <a:lstStyle/>
          <a:p>
            <a:endParaRPr lang="tr-TR"/>
          </a:p>
        </p:txBody>
      </p:sp>
      <p:sp>
        <p:nvSpPr>
          <p:cNvPr id="901133" name="Line 13"/>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ffectLst/>
        </p:spPr>
        <p:txBody>
          <a:bodyPr/>
          <a:lstStyle/>
          <a:p>
            <a:endParaRPr lang="tr-TR"/>
          </a:p>
        </p:txBody>
      </p:sp>
      <p:sp>
        <p:nvSpPr>
          <p:cNvPr id="901134" name="Line 14"/>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ffectLst/>
        </p:spPr>
        <p:txBody>
          <a:bodyPr/>
          <a:lstStyle/>
          <a:p>
            <a:endParaRPr lang="tr-TR"/>
          </a:p>
        </p:txBody>
      </p:sp>
      <p:sp>
        <p:nvSpPr>
          <p:cNvPr id="901135" name="Line 15"/>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a:effectLst/>
        </p:spPr>
        <p:txBody>
          <a:bodyPr/>
          <a:lstStyle/>
          <a:p>
            <a:endParaRPr lang="tr-TR"/>
          </a:p>
        </p:txBody>
      </p:sp>
      <p:sp>
        <p:nvSpPr>
          <p:cNvPr id="901136" name="Text Box 16"/>
          <p:cNvSpPr txBox="1">
            <a:spLocks noChangeArrowheads="1"/>
          </p:cNvSpPr>
          <p:nvPr/>
        </p:nvSpPr>
        <p:spPr bwMode="auto">
          <a:xfrm>
            <a:off x="6934200" y="4267200"/>
            <a:ext cx="609600" cy="396875"/>
          </a:xfrm>
          <a:prstGeom prst="rect">
            <a:avLst/>
          </a:prstGeom>
          <a:noFill/>
          <a:ln w="12700">
            <a:noFill/>
            <a:miter lim="800000"/>
            <a:headEnd/>
            <a:tailEnd/>
          </a:ln>
          <a:effectLst/>
        </p:spPr>
        <p:txBody>
          <a:bodyPr>
            <a:spAutoFit/>
          </a:bodyPr>
          <a:lstStyle/>
          <a:p>
            <a:pPr>
              <a:spcBef>
                <a:spcPct val="50000"/>
              </a:spcBef>
            </a:pPr>
            <a:r>
              <a:rPr lang="en-US" sz="2000"/>
              <a:t>D</a:t>
            </a:r>
            <a:r>
              <a:rPr lang="en-US" sz="2000" baseline="-25000"/>
              <a:t>t</a:t>
            </a:r>
          </a:p>
        </p:txBody>
      </p:sp>
      <p:sp>
        <p:nvSpPr>
          <p:cNvPr id="901137" name="Text Box 17"/>
          <p:cNvSpPr txBox="1">
            <a:spLocks noChangeArrowheads="1"/>
          </p:cNvSpPr>
          <p:nvPr/>
        </p:nvSpPr>
        <p:spPr bwMode="auto">
          <a:xfrm>
            <a:off x="6553200" y="4953000"/>
            <a:ext cx="381000" cy="457200"/>
          </a:xfrm>
          <a:prstGeom prst="rect">
            <a:avLst/>
          </a:prstGeom>
          <a:noFill/>
          <a:ln w="12700">
            <a:noFill/>
            <a:miter lim="800000"/>
            <a:headEnd/>
            <a:tailEnd/>
          </a:ln>
          <a:effectLst/>
        </p:spPr>
        <p:txBody>
          <a:bodyPr>
            <a:spAutoFit/>
          </a:bodyPr>
          <a:lstStyle/>
          <a:p>
            <a:pPr>
              <a:spcBef>
                <a:spcPct val="50000"/>
              </a:spcBef>
            </a:pPr>
            <a:r>
              <a:rPr lang="en-US" sz="240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t>Hunt’s Algorithm</a:t>
            </a:r>
          </a:p>
        </p:txBody>
      </p:sp>
      <p:sp>
        <p:nvSpPr>
          <p:cNvPr id="900099" name="Rectangle 3"/>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grpSp>
        <p:nvGrpSpPr>
          <p:cNvPr id="900100" name="Group 4"/>
          <p:cNvGrpSpPr>
            <a:grpSpLocks/>
          </p:cNvGrpSpPr>
          <p:nvPr/>
        </p:nvGrpSpPr>
        <p:grpSpPr bwMode="auto">
          <a:xfrm>
            <a:off x="990600" y="1143000"/>
            <a:ext cx="2168525" cy="1262063"/>
            <a:chOff x="624" y="720"/>
            <a:chExt cx="1366" cy="795"/>
          </a:xfrm>
        </p:grpSpPr>
        <p:grpSp>
          <p:nvGrpSpPr>
            <p:cNvPr id="900101" name="Group 5"/>
            <p:cNvGrpSpPr>
              <a:grpSpLocks/>
            </p:cNvGrpSpPr>
            <p:nvPr/>
          </p:nvGrpSpPr>
          <p:grpSpPr bwMode="auto">
            <a:xfrm>
              <a:off x="864" y="720"/>
              <a:ext cx="1126" cy="795"/>
              <a:chOff x="480" y="2640"/>
              <a:chExt cx="112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Refund</a:t>
                </a:r>
                <a:endParaRPr lang="en-US" sz="1600" b="0">
                  <a:latin typeface="Times New Roman" charset="0"/>
                </a:endParaRPr>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p:spPr>
            <p:txBody>
              <a:bodyPr wrap="none" anchor="ctr"/>
              <a:lstStyle/>
              <a:p>
                <a:endParaRPr lang="tr-TR"/>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p:spPr>
            <p:txBody>
              <a:bodyPr wrap="none" anchor="ctr"/>
              <a:lstStyle/>
              <a:p>
                <a:endParaRPr lang="tr-TR"/>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1800" b="0">
                  <a:latin typeface="Times New Roman" charset="0"/>
                </a:endParaRPr>
              </a:p>
            </p:txBody>
          </p:sp>
          <p:sp>
            <p:nvSpPr>
              <p:cNvPr id="900106"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07" name="Text Box 11"/>
              <p:cNvSpPr txBox="1">
                <a:spLocks noChangeArrowheads="1"/>
              </p:cNvSpPr>
              <p:nvPr/>
            </p:nvSpPr>
            <p:spPr bwMode="auto">
              <a:xfrm>
                <a:off x="568" y="2869"/>
                <a:ext cx="315" cy="192"/>
              </a:xfrm>
              <a:prstGeom prst="rect">
                <a:avLst/>
              </a:prstGeom>
              <a:noFill/>
              <a:ln w="9525">
                <a:noFill/>
                <a:miter lim="800000"/>
                <a:headEnd/>
                <a:tailEnd/>
              </a:ln>
              <a:effectLst/>
            </p:spPr>
            <p:txBody>
              <a:bodyPr wrap="none" anchor="ctr">
                <a:spAutoFit/>
              </a:bodyPr>
              <a:lstStyle/>
              <a:p>
                <a:pPr algn="ctr"/>
                <a:r>
                  <a:rPr lang="en-US">
                    <a:solidFill>
                      <a:srgbClr val="0066FF"/>
                    </a:solidFill>
                  </a:rPr>
                  <a:t>Yes</a:t>
                </a:r>
                <a:endParaRPr lang="en-US" sz="1800" b="0">
                  <a:latin typeface="Times New Roman" charset="0"/>
                </a:endParaRPr>
              </a:p>
            </p:txBody>
          </p:sp>
          <p:sp>
            <p:nvSpPr>
              <p:cNvPr id="900108" name="Text Box 12"/>
              <p:cNvSpPr txBox="1">
                <a:spLocks noChangeArrowheads="1"/>
              </p:cNvSpPr>
              <p:nvPr/>
            </p:nvSpPr>
            <p:spPr bwMode="auto">
              <a:xfrm>
                <a:off x="1260" y="2869"/>
                <a:ext cx="265" cy="192"/>
              </a:xfrm>
              <a:prstGeom prst="rect">
                <a:avLst/>
              </a:prstGeom>
              <a:noFill/>
              <a:ln w="9525">
                <a:noFill/>
                <a:miter lim="800000"/>
                <a:headEnd/>
                <a:tailEnd/>
              </a:ln>
              <a:effectLst/>
            </p:spPr>
            <p:txBody>
              <a:bodyPr wrap="none" anchor="ctr">
                <a:spAutoFit/>
              </a:bodyPr>
              <a:lstStyle/>
              <a:p>
                <a:pPr algn="ctr"/>
                <a:r>
                  <a:rPr lang="en-US">
                    <a:solidFill>
                      <a:srgbClr val="0066FF"/>
                    </a:solidFill>
                  </a:rPr>
                  <a:t>No</a:t>
                </a:r>
                <a:endParaRPr lang="en-US" sz="2400" b="0">
                  <a:latin typeface="Times New Roman" charset="0"/>
                </a:endParaRPr>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p:spPr>
          <p:txBody>
            <a:bodyPr wrap="none" anchor="ctr"/>
            <a:lstStyle/>
            <a:p>
              <a:endParaRPr lang="tr-TR"/>
            </a:p>
          </p:txBody>
        </p:sp>
      </p:grpSp>
      <p:grpSp>
        <p:nvGrpSpPr>
          <p:cNvPr id="900110" name="Group 14"/>
          <p:cNvGrpSpPr>
            <a:grpSpLocks/>
          </p:cNvGrpSpPr>
          <p:nvPr/>
        </p:nvGrpSpPr>
        <p:grpSpPr bwMode="auto">
          <a:xfrm>
            <a:off x="2667000" y="3048000"/>
            <a:ext cx="3325813" cy="3294063"/>
            <a:chOff x="1536" y="1920"/>
            <a:chExt cx="2095" cy="2075"/>
          </a:xfrm>
        </p:grpSpPr>
        <p:grpSp>
          <p:nvGrpSpPr>
            <p:cNvPr id="900111" name="Group 15"/>
            <p:cNvGrpSpPr>
              <a:grpSpLocks/>
            </p:cNvGrpSpPr>
            <p:nvPr/>
          </p:nvGrpSpPr>
          <p:grpSpPr bwMode="auto">
            <a:xfrm>
              <a:off x="1824" y="1920"/>
              <a:ext cx="1807" cy="2075"/>
              <a:chOff x="3840" y="1824"/>
              <a:chExt cx="1807"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p:spPr>
            <p:txBody>
              <a:bodyPr wrap="none" anchor="ctr"/>
              <a:lstStyle/>
              <a:p>
                <a:endParaRPr lang="tr-TR"/>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p:spPr>
            <p:txBody>
              <a:bodyPr wrap="none" anchor="ctr"/>
              <a:lstStyle/>
              <a:p>
                <a:endParaRPr lang="tr-TR"/>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16" name="Text Box 20"/>
              <p:cNvSpPr txBox="1">
                <a:spLocks noChangeArrowheads="1"/>
              </p:cNvSpPr>
              <p:nvPr/>
            </p:nvSpPr>
            <p:spPr bwMode="auto">
              <a:xfrm>
                <a:off x="4072" y="2062"/>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17" name="Text Box 21"/>
              <p:cNvSpPr txBox="1">
                <a:spLocks noChangeArrowheads="1"/>
              </p:cNvSpPr>
              <p:nvPr/>
            </p:nvSpPr>
            <p:spPr bwMode="auto">
              <a:xfrm>
                <a:off x="4765" y="2062"/>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Marital</a:t>
                </a:r>
              </a:p>
              <a:p>
                <a:pPr algn="ctr"/>
                <a:r>
                  <a:rPr lang="en-US" sz="1600" b="0">
                    <a:latin typeface="Times New Roman" charset="0"/>
                  </a:rPr>
                  <a:t>Status</a:t>
                </a:r>
                <a:endParaRPr lang="en-US" sz="1800" b="0">
                  <a:latin typeface="Times New Roman" charset="0"/>
                </a:endParaRPr>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p:spPr>
            <p:txBody>
              <a:bodyPr wrap="none" anchor="ctr"/>
              <a:lstStyle/>
              <a:p>
                <a:endParaRPr lang="tr-TR"/>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p:spPr>
            <p:txBody>
              <a:bodyPr wrap="none" anchor="ctr"/>
              <a:lstStyle/>
              <a:p>
                <a:endParaRPr lang="tr-TR"/>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23" name="Text Box 27"/>
              <p:cNvSpPr txBox="1">
                <a:spLocks noChangeArrowheads="1"/>
              </p:cNvSpPr>
              <p:nvPr/>
            </p:nvSpPr>
            <p:spPr bwMode="auto">
              <a:xfrm>
                <a:off x="4062" y="2621"/>
                <a:ext cx="594" cy="326"/>
              </a:xfrm>
              <a:prstGeom prst="rect">
                <a:avLst/>
              </a:prstGeom>
              <a:noFill/>
              <a:ln w="9525">
                <a:noFill/>
                <a:miter lim="800000"/>
                <a:headEnd/>
                <a:tailEnd/>
              </a:ln>
              <a:effectLst/>
            </p:spPr>
            <p:txBody>
              <a:bodyPr wrap="none" anchor="ctr">
                <a:spAutoFit/>
              </a:bodyPr>
              <a:lstStyle/>
              <a:p>
                <a:pPr algn="ctr"/>
                <a:r>
                  <a:rPr lang="en-US"/>
                  <a:t>Single,</a:t>
                </a:r>
              </a:p>
              <a:p>
                <a:pPr algn="ctr"/>
                <a:r>
                  <a:rPr lang="en-US"/>
                  <a:t>Divorced</a:t>
                </a:r>
                <a:endParaRPr lang="en-US" sz="1800" b="0"/>
              </a:p>
            </p:txBody>
          </p:sp>
          <p:sp>
            <p:nvSpPr>
              <p:cNvPr id="900124" name="Text Box 28"/>
              <p:cNvSpPr txBox="1">
                <a:spLocks noChangeArrowheads="1"/>
              </p:cNvSpPr>
              <p:nvPr/>
            </p:nvSpPr>
            <p:spPr bwMode="auto">
              <a:xfrm>
                <a:off x="5127" y="2688"/>
                <a:ext cx="520" cy="192"/>
              </a:xfrm>
              <a:prstGeom prst="rect">
                <a:avLst/>
              </a:prstGeom>
              <a:noFill/>
              <a:ln w="9525">
                <a:noFill/>
                <a:miter lim="800000"/>
                <a:headEnd/>
                <a:tailEnd/>
              </a:ln>
              <a:effectLst/>
            </p:spPr>
            <p:txBody>
              <a:bodyPr wrap="none" anchor="ctr">
                <a:spAutoFit/>
              </a:bodyPr>
              <a:lstStyle/>
              <a:p>
                <a:pPr algn="ctr"/>
                <a:r>
                  <a:rPr lang="en-US"/>
                  <a:t>Married</a:t>
                </a:r>
                <a:endParaRPr lang="en-US" sz="1800" b="0"/>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Taxable</a:t>
                </a:r>
              </a:p>
              <a:p>
                <a:pPr algn="ctr"/>
                <a:r>
                  <a:rPr lang="en-US" sz="1600" b="0">
                    <a:solidFill>
                      <a:srgbClr val="0033CC"/>
                    </a:solidFill>
                    <a:latin typeface="Times New Roman" charset="0"/>
                  </a:rPr>
                  <a:t>Income</a:t>
                </a:r>
                <a:endParaRPr lang="en-US" sz="2400" b="0">
                  <a:latin typeface="Times New Roman" charset="0"/>
                </a:endParaRPr>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p:spPr>
            <p:txBody>
              <a:bodyPr wrap="none" anchor="ctr"/>
              <a:lstStyle/>
              <a:p>
                <a:endParaRPr lang="tr-TR"/>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p:spPr>
            <p:txBody>
              <a:bodyPr wrap="none" anchor="ctr"/>
              <a:lstStyle/>
              <a:p>
                <a:endParaRPr lang="tr-TR"/>
              </a:p>
            </p:txBody>
          </p:sp>
          <p:sp>
            <p:nvSpPr>
              <p:cNvPr id="900129" name="Text Box 33"/>
              <p:cNvSpPr txBox="1">
                <a:spLocks noChangeArrowheads="1"/>
              </p:cNvSpPr>
              <p:nvPr/>
            </p:nvSpPr>
            <p:spPr bwMode="auto">
              <a:xfrm>
                <a:off x="3840" y="3360"/>
                <a:ext cx="417" cy="192"/>
              </a:xfrm>
              <a:prstGeom prst="rect">
                <a:avLst/>
              </a:prstGeom>
              <a:noFill/>
              <a:ln w="9525">
                <a:noFill/>
                <a:miter lim="800000"/>
                <a:headEnd/>
                <a:tailEnd/>
              </a:ln>
              <a:effectLst/>
            </p:spPr>
            <p:txBody>
              <a:bodyPr wrap="none" anchor="ctr">
                <a:spAutoFit/>
              </a:bodyPr>
              <a:lstStyle/>
              <a:p>
                <a:pPr algn="ctr"/>
                <a:r>
                  <a:rPr lang="en-US">
                    <a:solidFill>
                      <a:srgbClr val="0066FF"/>
                    </a:solidFill>
                  </a:rPr>
                  <a:t>&lt; 80K</a:t>
                </a:r>
                <a:endParaRPr lang="en-US" sz="1800" b="0"/>
              </a:p>
            </p:txBody>
          </p:sp>
          <p:sp>
            <p:nvSpPr>
              <p:cNvPr id="900130" name="Text Box 34"/>
              <p:cNvSpPr txBox="1">
                <a:spLocks noChangeArrowheads="1"/>
              </p:cNvSpPr>
              <p:nvPr/>
            </p:nvSpPr>
            <p:spPr bwMode="auto">
              <a:xfrm>
                <a:off x="4704" y="3360"/>
                <a:ext cx="482" cy="192"/>
              </a:xfrm>
              <a:prstGeom prst="rect">
                <a:avLst/>
              </a:prstGeom>
              <a:noFill/>
              <a:ln w="9525">
                <a:noFill/>
                <a:miter lim="800000"/>
                <a:headEnd/>
                <a:tailEnd/>
              </a:ln>
              <a:effectLst/>
            </p:spPr>
            <p:txBody>
              <a:bodyPr wrap="none" anchor="ctr">
                <a:spAutoFit/>
              </a:bodyPr>
              <a:lstStyle/>
              <a:p>
                <a:pPr algn="ctr"/>
                <a:r>
                  <a:rPr lang="en-US">
                    <a:solidFill>
                      <a:srgbClr val="0066FF"/>
                    </a:solidFill>
                  </a:rPr>
                  <a:t>&gt;= 80K</a:t>
                </a:r>
                <a:endParaRPr lang="en-US" sz="1800" b="0">
                  <a:solidFill>
                    <a:srgbClr val="0066FF"/>
                  </a:solidFill>
                </a:endParaRP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p:spPr>
          <p:txBody>
            <a:bodyPr wrap="none" anchor="ctr"/>
            <a:lstStyle/>
            <a:p>
              <a:endParaRPr lang="tr-TR"/>
            </a:p>
          </p:txBody>
        </p:sp>
      </p:grpSp>
      <p:grpSp>
        <p:nvGrpSpPr>
          <p:cNvPr id="900132" name="Group 36"/>
          <p:cNvGrpSpPr>
            <a:grpSpLocks/>
          </p:cNvGrpSpPr>
          <p:nvPr/>
        </p:nvGrpSpPr>
        <p:grpSpPr bwMode="auto">
          <a:xfrm>
            <a:off x="76200" y="2789238"/>
            <a:ext cx="2654300" cy="2620962"/>
            <a:chOff x="48" y="1757"/>
            <a:chExt cx="1672" cy="1651"/>
          </a:xfrm>
        </p:grpSpPr>
        <p:grpSp>
          <p:nvGrpSpPr>
            <p:cNvPr id="900133" name="Group 37"/>
            <p:cNvGrpSpPr>
              <a:grpSpLocks/>
            </p:cNvGrpSpPr>
            <p:nvPr/>
          </p:nvGrpSpPr>
          <p:grpSpPr bwMode="auto">
            <a:xfrm>
              <a:off x="48" y="1968"/>
              <a:ext cx="1672" cy="1440"/>
              <a:chOff x="2016" y="1824"/>
              <a:chExt cx="1672" cy="1440"/>
            </a:xfrm>
          </p:grpSpPr>
          <p:grpSp>
            <p:nvGrpSpPr>
              <p:cNvPr id="900134"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p:spPr>
              <p:txBody>
                <a:bodyPr wrap="none" anchor="ctr"/>
                <a:lstStyle/>
                <a:p>
                  <a:endParaRPr lang="tr-TR"/>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p:spPr>
              <p:txBody>
                <a:bodyPr wrap="none" anchor="ctr"/>
                <a:lstStyle/>
                <a:p>
                  <a:endParaRPr lang="tr-TR"/>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39" name="Text Box 43"/>
                <p:cNvSpPr txBox="1">
                  <a:spLocks noChangeArrowheads="1"/>
                </p:cNvSpPr>
                <p:nvPr/>
              </p:nvSpPr>
              <p:spPr bwMode="auto">
                <a:xfrm>
                  <a:off x="2104" y="2206"/>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40" name="Text Box 44"/>
                <p:cNvSpPr txBox="1">
                  <a:spLocks noChangeArrowheads="1"/>
                </p:cNvSpPr>
                <p:nvPr/>
              </p:nvSpPr>
              <p:spPr bwMode="auto">
                <a:xfrm>
                  <a:off x="2797" y="2206"/>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Marital</a:t>
                  </a:r>
                </a:p>
                <a:p>
                  <a:pPr algn="ctr"/>
                  <a:r>
                    <a:rPr lang="en-US" sz="1600" b="0">
                      <a:solidFill>
                        <a:srgbClr val="0033CC"/>
                      </a:solidFill>
                      <a:latin typeface="Times New Roman" charset="0"/>
                    </a:rPr>
                    <a:t>Status</a:t>
                  </a:r>
                  <a:endParaRPr lang="en-US" sz="1800" b="0">
                    <a:latin typeface="Times New Roman" charset="0"/>
                  </a:endParaRPr>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p:spPr>
              <p:txBody>
                <a:bodyPr wrap="none" anchor="ctr"/>
                <a:lstStyle/>
                <a:p>
                  <a:endParaRPr lang="tr-TR"/>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p:spPr>
              <p:txBody>
                <a:bodyPr wrap="none" anchor="ctr"/>
                <a:lstStyle/>
                <a:p>
                  <a:endParaRPr lang="tr-TR"/>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46" name="Text Box 50"/>
                <p:cNvSpPr txBox="1">
                  <a:spLocks noChangeArrowheads="1"/>
                </p:cNvSpPr>
                <p:nvPr/>
              </p:nvSpPr>
              <p:spPr bwMode="auto">
                <a:xfrm>
                  <a:off x="2094" y="2765"/>
                  <a:ext cx="594" cy="326"/>
                </a:xfrm>
                <a:prstGeom prst="rect">
                  <a:avLst/>
                </a:prstGeom>
                <a:noFill/>
                <a:ln w="9525">
                  <a:noFill/>
                  <a:miter lim="800000"/>
                  <a:headEnd/>
                  <a:tailEnd/>
                </a:ln>
                <a:effectLst/>
              </p:spPr>
              <p:txBody>
                <a:bodyPr wrap="none" anchor="ctr">
                  <a:spAutoFit/>
                </a:bodyPr>
                <a:lstStyle/>
                <a:p>
                  <a:pPr algn="ctr"/>
                  <a:r>
                    <a:rPr lang="en-US">
                      <a:solidFill>
                        <a:srgbClr val="0066FF"/>
                      </a:solidFill>
                    </a:rPr>
                    <a:t>Single,</a:t>
                  </a:r>
                </a:p>
                <a:p>
                  <a:pPr algn="ctr"/>
                  <a:r>
                    <a:rPr lang="en-US">
                      <a:solidFill>
                        <a:srgbClr val="0066FF"/>
                      </a:solidFill>
                    </a:rPr>
                    <a:t>Divorced</a:t>
                  </a:r>
                  <a:endParaRPr lang="en-US" sz="1800" b="0"/>
                </a:p>
              </p:txBody>
            </p:sp>
          </p:grpSp>
          <p:sp>
            <p:nvSpPr>
              <p:cNvPr id="900147" name="Text Box 51"/>
              <p:cNvSpPr txBox="1">
                <a:spLocks noChangeArrowheads="1"/>
              </p:cNvSpPr>
              <p:nvPr/>
            </p:nvSpPr>
            <p:spPr bwMode="auto">
              <a:xfrm>
                <a:off x="3168" y="2688"/>
                <a:ext cx="520" cy="192"/>
              </a:xfrm>
              <a:prstGeom prst="rect">
                <a:avLst/>
              </a:prstGeom>
              <a:noFill/>
              <a:ln w="9525">
                <a:noFill/>
                <a:miter lim="800000"/>
                <a:headEnd/>
                <a:tailEnd/>
              </a:ln>
              <a:effectLst/>
            </p:spPr>
            <p:txBody>
              <a:bodyPr wrap="none" anchor="ctr">
                <a:spAutoFit/>
              </a:bodyPr>
              <a:lstStyle/>
              <a:p>
                <a:pPr algn="ctr"/>
                <a:r>
                  <a:rPr lang="en-US">
                    <a:solidFill>
                      <a:srgbClr val="0066FF"/>
                    </a:solidFill>
                  </a:rPr>
                  <a:t>Married</a:t>
                </a:r>
                <a:endParaRPr lang="en-US" sz="1800" b="0">
                  <a:solidFill>
                    <a:srgbClr val="0066FF"/>
                  </a:solidFill>
                </a:endParaRPr>
              </a:p>
            </p:txBody>
          </p:sp>
        </p:grpSp>
        <p:sp>
          <p:nvSpPr>
            <p:cNvPr id="900148"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p:spPr>
          <p:txBody>
            <a:bodyPr wrap="none" anchor="ctr"/>
            <a:lstStyle/>
            <a:p>
              <a:endParaRPr lang="tr-TR"/>
            </a:p>
          </p:txBody>
        </p:sp>
      </p:grpSp>
      <p:graphicFrame>
        <p:nvGraphicFramePr>
          <p:cNvPr id="900149" name="Object 53"/>
          <p:cNvGraphicFramePr>
            <a:graphicFrameLocks noChangeAspect="1"/>
          </p:cNvGraphicFramePr>
          <p:nvPr/>
        </p:nvGraphicFramePr>
        <p:xfrm>
          <a:off x="5562600" y="228600"/>
          <a:ext cx="3413125" cy="3687763"/>
        </p:xfrm>
        <a:graphic>
          <a:graphicData uri="http://schemas.openxmlformats.org/presentationml/2006/ole">
            <p:oleObj spid="_x0000_s900149" name="Document" r:id="rId3" imgW="5405040" imgH="578160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00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00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0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dirty="0"/>
              <a:t>Tree Induction</a:t>
            </a:r>
          </a:p>
        </p:txBody>
      </p:sp>
      <p:sp>
        <p:nvSpPr>
          <p:cNvPr id="812039" name="Rectangle 7"/>
          <p:cNvSpPr>
            <a:spLocks noGrp="1" noChangeArrowheads="1"/>
          </p:cNvSpPr>
          <p:nvPr>
            <p:ph type="body" idx="1"/>
          </p:nvPr>
        </p:nvSpPr>
        <p:spPr/>
        <p:txBody>
          <a:bodyPr/>
          <a:lstStyle/>
          <a:p>
            <a:r>
              <a:rPr lang="en-US" dirty="0"/>
              <a:t>Greedy strategy.</a:t>
            </a:r>
          </a:p>
          <a:p>
            <a:pPr lvl="1"/>
            <a:r>
              <a:rPr lang="en-US" dirty="0"/>
              <a:t>Split the records based on an attribute test that optimizes certain criterion.</a:t>
            </a:r>
          </a:p>
          <a:p>
            <a:endParaRPr lang="en-US" dirty="0"/>
          </a:p>
          <a:p>
            <a:r>
              <a:rPr lang="en-US" dirty="0"/>
              <a:t>Issues</a:t>
            </a:r>
          </a:p>
          <a:p>
            <a:pPr lvl="1"/>
            <a:r>
              <a:rPr lang="en-US" dirty="0"/>
              <a:t>Determine how to split the records</a:t>
            </a:r>
          </a:p>
          <a:p>
            <a:pPr lvl="2"/>
            <a:r>
              <a:rPr lang="en-US" dirty="0"/>
              <a:t>How to specify the attribute test condition?</a:t>
            </a:r>
          </a:p>
          <a:p>
            <a:pPr lvl="2"/>
            <a:r>
              <a:rPr lang="en-US" dirty="0"/>
              <a:t>How to determine the best split?</a:t>
            </a:r>
          </a:p>
          <a:p>
            <a:pPr lvl="1"/>
            <a:r>
              <a:rPr lang="en-US" dirty="0"/>
              <a:t>Determine when to stop splitting</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dirty="0"/>
              <a:t>Classification: Definition</a:t>
            </a:r>
          </a:p>
        </p:txBody>
      </p:sp>
      <p:sp>
        <p:nvSpPr>
          <p:cNvPr id="826371"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dirty="0"/>
              <a:t>Given a collection of records (</a:t>
            </a:r>
            <a:r>
              <a:rPr lang="en-US" i="1" dirty="0">
                <a:solidFill>
                  <a:srgbClr val="CC0000"/>
                </a:solidFill>
              </a:rPr>
              <a:t>training set </a:t>
            </a:r>
            <a:r>
              <a:rPr lang="en-US" dirty="0"/>
              <a:t>)</a:t>
            </a:r>
          </a:p>
          <a:p>
            <a:pPr marL="742950" lvl="1" indent="-285750">
              <a:lnSpc>
                <a:spcPct val="90000"/>
              </a:lnSpc>
            </a:pPr>
            <a:r>
              <a:rPr lang="en-US" sz="2400" dirty="0"/>
              <a:t>Each record contains a set of </a:t>
            </a:r>
            <a:r>
              <a:rPr lang="en-US" sz="2400" i="1" dirty="0">
                <a:solidFill>
                  <a:srgbClr val="CC0000"/>
                </a:solidFill>
              </a:rPr>
              <a:t>attributes</a:t>
            </a:r>
            <a:r>
              <a:rPr lang="en-US" sz="2400" dirty="0"/>
              <a:t>, one of the attributes is the </a:t>
            </a:r>
            <a:r>
              <a:rPr lang="en-US" sz="2400" i="1" dirty="0">
                <a:solidFill>
                  <a:srgbClr val="CC0000"/>
                </a:solidFill>
              </a:rPr>
              <a:t>class</a:t>
            </a:r>
            <a:r>
              <a:rPr lang="en-US" sz="2400" dirty="0"/>
              <a:t>.</a:t>
            </a:r>
            <a:endParaRPr lang="en-US" dirty="0"/>
          </a:p>
          <a:p>
            <a:pPr marL="342900" indent="-342900">
              <a:lnSpc>
                <a:spcPct val="90000"/>
              </a:lnSpc>
            </a:pPr>
            <a:r>
              <a:rPr lang="en-US" dirty="0"/>
              <a:t>Find a </a:t>
            </a:r>
            <a:r>
              <a:rPr lang="en-US" i="1" dirty="0">
                <a:solidFill>
                  <a:srgbClr val="CC0000"/>
                </a:solidFill>
              </a:rPr>
              <a:t>model</a:t>
            </a:r>
            <a:r>
              <a:rPr lang="en-US" dirty="0"/>
              <a:t>  for class attribute as a function of the values of other attributes.</a:t>
            </a:r>
          </a:p>
          <a:p>
            <a:pPr marL="342900" indent="-342900">
              <a:lnSpc>
                <a:spcPct val="90000"/>
              </a:lnSpc>
            </a:pPr>
            <a:r>
              <a:rPr lang="en-US" dirty="0"/>
              <a:t>Goal: </a:t>
            </a:r>
            <a:r>
              <a:rPr lang="en-US" u="sng" dirty="0"/>
              <a:t>previously unseen</a:t>
            </a:r>
            <a:r>
              <a:rPr lang="en-US" dirty="0"/>
              <a:t> records should be assigned a class as accurately as possible.</a:t>
            </a:r>
          </a:p>
          <a:p>
            <a:pPr marL="742950" lvl="1" indent="-285750">
              <a:lnSpc>
                <a:spcPct val="90000"/>
              </a:lnSpc>
            </a:pPr>
            <a:r>
              <a:rPr lang="en-US" sz="2400" dirty="0"/>
              <a:t>A </a:t>
            </a:r>
            <a:r>
              <a:rPr lang="en-US" sz="2400" i="1" dirty="0">
                <a:solidFill>
                  <a:srgbClr val="CC0000"/>
                </a:solidFill>
              </a:rPr>
              <a:t>test set</a:t>
            </a:r>
            <a:r>
              <a:rPr lang="en-US" sz="2400" dirty="0"/>
              <a:t> is used to determine the accuracy of the model. Usually, the given data set is divided into training and test sets, with training set used to build the model and test set used to validate it.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Tree Induction</a:t>
            </a:r>
          </a:p>
        </p:txBody>
      </p:sp>
      <p:sp>
        <p:nvSpPr>
          <p:cNvPr id="907267" name="Rectangle 3"/>
          <p:cNvSpPr>
            <a:spLocks noGrp="1" noChangeArrowheads="1"/>
          </p:cNvSpPr>
          <p:nvPr>
            <p:ph type="body" idx="1"/>
          </p:nvPr>
        </p:nvSpPr>
        <p:spPr/>
        <p:txBody>
          <a:bodyPr/>
          <a:lstStyle/>
          <a:p>
            <a:r>
              <a:rPr lang="en-US" dirty="0"/>
              <a:t>Greedy strategy.</a:t>
            </a:r>
          </a:p>
          <a:p>
            <a:pPr lvl="1"/>
            <a:r>
              <a:rPr lang="en-US" dirty="0"/>
              <a:t>Split the records based on an attribute test that optimizes certain criterion.</a:t>
            </a:r>
          </a:p>
          <a:p>
            <a:endParaRPr lang="en-US" dirty="0"/>
          </a:p>
          <a:p>
            <a:r>
              <a:rPr lang="en-US" dirty="0"/>
              <a:t>Issues</a:t>
            </a:r>
          </a:p>
          <a:p>
            <a:pPr lvl="1"/>
            <a:r>
              <a:rPr lang="en-US" dirty="0"/>
              <a:t>Determine how to split the records</a:t>
            </a:r>
          </a:p>
          <a:p>
            <a:pPr lvl="2"/>
            <a:r>
              <a:rPr lang="en-US" dirty="0">
                <a:solidFill>
                  <a:srgbClr val="FF0000"/>
                </a:solidFill>
              </a:rPr>
              <a:t>How to specify the attribute test condition?</a:t>
            </a:r>
          </a:p>
          <a:p>
            <a:pPr lvl="2"/>
            <a:r>
              <a:rPr lang="en-US" dirty="0"/>
              <a:t>How to determine the best split?</a:t>
            </a:r>
          </a:p>
          <a:p>
            <a:pPr lvl="1"/>
            <a:r>
              <a:rPr lang="en-US" dirty="0"/>
              <a:t>Determine when to stop splitting</a:t>
            </a:r>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dirty="0"/>
              <a:t>How to Specify Test Condition?</a:t>
            </a:r>
          </a:p>
        </p:txBody>
      </p:sp>
      <p:sp>
        <p:nvSpPr>
          <p:cNvPr id="902147" name="Rectangle 3"/>
          <p:cNvSpPr>
            <a:spLocks noGrp="1" noChangeArrowheads="1"/>
          </p:cNvSpPr>
          <p:nvPr>
            <p:ph type="body" idx="1"/>
          </p:nvPr>
        </p:nvSpPr>
        <p:spPr/>
        <p:txBody>
          <a:bodyPr/>
          <a:lstStyle/>
          <a:p>
            <a:r>
              <a:rPr lang="en-US" dirty="0"/>
              <a:t>Depends on attribute types</a:t>
            </a:r>
          </a:p>
          <a:p>
            <a:pPr lvl="1"/>
            <a:r>
              <a:rPr lang="en-US" dirty="0"/>
              <a:t>Nominal</a:t>
            </a:r>
          </a:p>
          <a:p>
            <a:pPr lvl="1"/>
            <a:r>
              <a:rPr lang="en-US" dirty="0"/>
              <a:t>Ordinal</a:t>
            </a:r>
          </a:p>
          <a:p>
            <a:pPr lvl="1"/>
            <a:r>
              <a:rPr lang="en-US" dirty="0"/>
              <a:t>Continuous</a:t>
            </a:r>
          </a:p>
          <a:p>
            <a:pPr lvl="1"/>
            <a:endParaRPr lang="en-US" dirty="0"/>
          </a:p>
          <a:p>
            <a:r>
              <a:rPr lang="en-US" dirty="0"/>
              <a:t>Depends on number of ways to split</a:t>
            </a:r>
          </a:p>
          <a:p>
            <a:pPr lvl="1"/>
            <a:r>
              <a:rPr lang="en-US" dirty="0"/>
              <a:t>2-way split</a:t>
            </a:r>
          </a:p>
          <a:p>
            <a:pPr lvl="1"/>
            <a:r>
              <a:rPr lang="en-US" dirty="0"/>
              <a:t>Multi-way split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381000" y="152400"/>
            <a:ext cx="8610600" cy="533400"/>
          </a:xfrm>
        </p:spPr>
        <p:txBody>
          <a:bodyPr/>
          <a:lstStyle/>
          <a:p>
            <a:r>
              <a:rPr lang="en-US" dirty="0"/>
              <a:t>Splitting Based on Nominal Attributes</a:t>
            </a:r>
          </a:p>
        </p:txBody>
      </p:sp>
      <p:sp>
        <p:nvSpPr>
          <p:cNvPr id="813059" name="Rectangle 3"/>
          <p:cNvSpPr>
            <a:spLocks noGrp="1" noChangeArrowheads="1"/>
          </p:cNvSpPr>
          <p:nvPr>
            <p:ph type="body" idx="1"/>
          </p:nvPr>
        </p:nvSpPr>
        <p:spPr>
          <a:xfrm>
            <a:off x="457200" y="1219200"/>
            <a:ext cx="8382000" cy="3733800"/>
          </a:xfrm>
        </p:spPr>
        <p:txBody>
          <a:bodyPr/>
          <a:lstStyle/>
          <a:p>
            <a:pPr marL="342900" indent="-342900"/>
            <a:r>
              <a:rPr lang="en-US" dirty="0">
                <a:solidFill>
                  <a:srgbClr val="FF0000"/>
                </a:solidFill>
              </a:rPr>
              <a:t>Multi-way split:</a:t>
            </a:r>
            <a:r>
              <a:rPr lang="en-US" dirty="0"/>
              <a:t> Use as many partitions as distinct values. </a:t>
            </a:r>
          </a:p>
          <a:p>
            <a:pPr marL="342900" indent="-342900"/>
            <a:endParaRPr lang="en-US" dirty="0"/>
          </a:p>
          <a:p>
            <a:pPr marL="342900" indent="-342900"/>
            <a:endParaRPr lang="en-US" dirty="0"/>
          </a:p>
          <a:p>
            <a:pPr marL="342900" indent="-342900"/>
            <a:endParaRPr lang="en-US" dirty="0"/>
          </a:p>
          <a:p>
            <a:pPr marL="342900" indent="-342900"/>
            <a:r>
              <a:rPr lang="en-US" dirty="0">
                <a:solidFill>
                  <a:srgbClr val="FF0000"/>
                </a:solidFill>
              </a:rPr>
              <a:t>Binary split:</a:t>
            </a:r>
            <a:r>
              <a:rPr lang="en-US" dirty="0"/>
              <a:t>  Divides values into two subsets. </a:t>
            </a:r>
            <a:br>
              <a:rPr lang="en-US" dirty="0"/>
            </a:br>
            <a:r>
              <a:rPr lang="en-US" dirty="0"/>
              <a:t>		      Need to find optimal partitioning.</a:t>
            </a:r>
            <a:endParaRPr lang="en-US" sz="3600" dirty="0"/>
          </a:p>
        </p:txBody>
      </p:sp>
      <p:grpSp>
        <p:nvGrpSpPr>
          <p:cNvPr id="813060" name="Group 4"/>
          <p:cNvGrpSpPr>
            <a:grpSpLocks/>
          </p:cNvGrpSpPr>
          <p:nvPr/>
        </p:nvGrpSpPr>
        <p:grpSpPr bwMode="auto">
          <a:xfrm>
            <a:off x="2895600" y="2133600"/>
            <a:ext cx="2546350" cy="946150"/>
            <a:chOff x="1824" y="1680"/>
            <a:chExt cx="1604" cy="596"/>
          </a:xfrm>
        </p:grpSpPr>
        <p:sp>
          <p:nvSpPr>
            <p:cNvPr id="813061"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62" name="Line 6"/>
            <p:cNvSpPr>
              <a:spLocks noChangeShapeType="1"/>
            </p:cNvSpPr>
            <p:nvPr/>
          </p:nvSpPr>
          <p:spPr bwMode="auto">
            <a:xfrm flipH="1">
              <a:off x="2064" y="1968"/>
              <a:ext cx="576" cy="144"/>
            </a:xfrm>
            <a:prstGeom prst="line">
              <a:avLst/>
            </a:prstGeom>
            <a:noFill/>
            <a:ln w="9525">
              <a:solidFill>
                <a:schemeClr val="tx1"/>
              </a:solidFill>
              <a:round/>
              <a:headEnd/>
              <a:tailEnd/>
            </a:ln>
            <a:effectLst/>
          </p:spPr>
          <p:txBody>
            <a:bodyPr wrap="none" anchor="ctr"/>
            <a:lstStyle/>
            <a:p>
              <a:endParaRPr lang="tr-TR"/>
            </a:p>
          </p:txBody>
        </p:sp>
        <p:sp>
          <p:nvSpPr>
            <p:cNvPr id="813063" name="Line 7"/>
            <p:cNvSpPr>
              <a:spLocks noChangeShapeType="1"/>
            </p:cNvSpPr>
            <p:nvPr/>
          </p:nvSpPr>
          <p:spPr bwMode="auto">
            <a:xfrm>
              <a:off x="2640" y="1968"/>
              <a:ext cx="0" cy="288"/>
            </a:xfrm>
            <a:prstGeom prst="line">
              <a:avLst/>
            </a:prstGeom>
            <a:noFill/>
            <a:ln w="9525">
              <a:solidFill>
                <a:schemeClr val="tx1"/>
              </a:solidFill>
              <a:round/>
              <a:headEnd/>
              <a:tailEnd/>
            </a:ln>
            <a:effectLst/>
          </p:spPr>
          <p:txBody>
            <a:bodyPr wrap="none" anchor="ctr"/>
            <a:lstStyle/>
            <a:p>
              <a:endParaRPr lang="tr-TR"/>
            </a:p>
          </p:txBody>
        </p:sp>
        <p:sp>
          <p:nvSpPr>
            <p:cNvPr id="813064" name="Line 8"/>
            <p:cNvSpPr>
              <a:spLocks noChangeShapeType="1"/>
            </p:cNvSpPr>
            <p:nvPr/>
          </p:nvSpPr>
          <p:spPr bwMode="auto">
            <a:xfrm>
              <a:off x="2640" y="1968"/>
              <a:ext cx="576" cy="144"/>
            </a:xfrm>
            <a:prstGeom prst="line">
              <a:avLst/>
            </a:prstGeom>
            <a:noFill/>
            <a:ln w="9525">
              <a:solidFill>
                <a:schemeClr val="tx1"/>
              </a:solidFill>
              <a:round/>
              <a:headEnd/>
              <a:tailEnd/>
            </a:ln>
            <a:effectLst/>
          </p:spPr>
          <p:txBody>
            <a:bodyPr wrap="none" anchor="ctr"/>
            <a:lstStyle/>
            <a:p>
              <a:endParaRPr lang="tr-TR"/>
            </a:p>
          </p:txBody>
        </p:sp>
        <p:sp>
          <p:nvSpPr>
            <p:cNvPr id="813065" name="Text Box 9"/>
            <p:cNvSpPr txBox="1">
              <a:spLocks noChangeArrowheads="1"/>
            </p:cNvSpPr>
            <p:nvPr/>
          </p:nvSpPr>
          <p:spPr bwMode="auto">
            <a:xfrm>
              <a:off x="1824" y="1872"/>
              <a:ext cx="492" cy="212"/>
            </a:xfrm>
            <a:prstGeom prst="rect">
              <a:avLst/>
            </a:prstGeom>
            <a:noFill/>
            <a:ln w="9525">
              <a:noFill/>
              <a:miter lim="800000"/>
              <a:headEnd/>
              <a:tailEnd/>
            </a:ln>
            <a:effectLst/>
          </p:spPr>
          <p:txBody>
            <a:bodyPr wrap="none" anchor="ctr">
              <a:spAutoFit/>
            </a:bodyPr>
            <a:lstStyle/>
            <a:p>
              <a:pPr algn="ctr"/>
              <a:r>
                <a:rPr lang="en-US" sz="1600" b="0"/>
                <a:t>Family</a:t>
              </a:r>
            </a:p>
          </p:txBody>
        </p:sp>
        <p:sp>
          <p:nvSpPr>
            <p:cNvPr id="813066" name="Text Box 10"/>
            <p:cNvSpPr txBox="1">
              <a:spLocks noChangeArrowheads="1"/>
            </p:cNvSpPr>
            <p:nvPr/>
          </p:nvSpPr>
          <p:spPr bwMode="auto">
            <a:xfrm>
              <a:off x="2208" y="2064"/>
              <a:ext cx="486" cy="212"/>
            </a:xfrm>
            <a:prstGeom prst="rect">
              <a:avLst/>
            </a:prstGeom>
            <a:noFill/>
            <a:ln w="9525">
              <a:noFill/>
              <a:miter lim="800000"/>
              <a:headEnd/>
              <a:tailEnd/>
            </a:ln>
            <a:effectLst/>
          </p:spPr>
          <p:txBody>
            <a:bodyPr wrap="none" anchor="ctr">
              <a:spAutoFit/>
            </a:bodyPr>
            <a:lstStyle/>
            <a:p>
              <a:pPr algn="ctr"/>
              <a:r>
                <a:rPr lang="en-US" sz="1600" b="0"/>
                <a:t>Sports</a:t>
              </a:r>
            </a:p>
          </p:txBody>
        </p:sp>
        <p:sp>
          <p:nvSpPr>
            <p:cNvPr id="813067" name="Text Box 11"/>
            <p:cNvSpPr txBox="1">
              <a:spLocks noChangeArrowheads="1"/>
            </p:cNvSpPr>
            <p:nvPr/>
          </p:nvSpPr>
          <p:spPr bwMode="auto">
            <a:xfrm>
              <a:off x="2928" y="1872"/>
              <a:ext cx="500" cy="212"/>
            </a:xfrm>
            <a:prstGeom prst="rect">
              <a:avLst/>
            </a:prstGeom>
            <a:noFill/>
            <a:ln w="9525">
              <a:noFill/>
              <a:miter lim="800000"/>
              <a:headEnd/>
              <a:tailEnd/>
            </a:ln>
            <a:effectLst/>
          </p:spPr>
          <p:txBody>
            <a:bodyPr wrap="none" anchor="ctr">
              <a:spAutoFit/>
            </a:bodyPr>
            <a:lstStyle/>
            <a:p>
              <a:pPr algn="ctr"/>
              <a:r>
                <a:rPr lang="en-US" sz="1600" b="0"/>
                <a:t>Luxury</a:t>
              </a:r>
            </a:p>
          </p:txBody>
        </p:sp>
      </p:grpSp>
      <p:grpSp>
        <p:nvGrpSpPr>
          <p:cNvPr id="813068" name="Group 12"/>
          <p:cNvGrpSpPr>
            <a:grpSpLocks/>
          </p:cNvGrpSpPr>
          <p:nvPr/>
        </p:nvGrpSpPr>
        <p:grpSpPr bwMode="auto">
          <a:xfrm>
            <a:off x="5562600" y="4876800"/>
            <a:ext cx="2752725" cy="914400"/>
            <a:chOff x="3552" y="3216"/>
            <a:chExt cx="1734" cy="576"/>
          </a:xfrm>
        </p:grpSpPr>
        <p:sp>
          <p:nvSpPr>
            <p:cNvPr id="81306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70"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tr-TR"/>
            </a:p>
          </p:txBody>
        </p:sp>
        <p:sp>
          <p:nvSpPr>
            <p:cNvPr id="813071"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tr-TR"/>
            </a:p>
          </p:txBody>
        </p:sp>
        <p:sp>
          <p:nvSpPr>
            <p:cNvPr id="813072" name="Text Box 16"/>
            <p:cNvSpPr txBox="1">
              <a:spLocks noChangeArrowheads="1"/>
            </p:cNvSpPr>
            <p:nvPr/>
          </p:nvSpPr>
          <p:spPr bwMode="auto">
            <a:xfrm>
              <a:off x="3552" y="3360"/>
              <a:ext cx="607" cy="366"/>
            </a:xfrm>
            <a:prstGeom prst="rect">
              <a:avLst/>
            </a:prstGeom>
            <a:noFill/>
            <a:ln w="9525">
              <a:noFill/>
              <a:miter lim="800000"/>
              <a:headEnd/>
              <a:tailEnd/>
            </a:ln>
            <a:effectLst/>
          </p:spPr>
          <p:txBody>
            <a:bodyPr wrap="none" anchor="ctr">
              <a:spAutoFit/>
            </a:bodyPr>
            <a:lstStyle/>
            <a:p>
              <a:pPr algn="ctr"/>
              <a:r>
                <a:rPr lang="en-US" sz="1600" b="0"/>
                <a:t>{Family, </a:t>
              </a:r>
              <a:br>
                <a:rPr lang="en-US" sz="1600" b="0"/>
              </a:br>
              <a:r>
                <a:rPr lang="en-US" sz="1600" b="0"/>
                <a:t>Luxury}</a:t>
              </a:r>
            </a:p>
          </p:txBody>
        </p:sp>
        <p:sp>
          <p:nvSpPr>
            <p:cNvPr id="813073" name="Text Box 17"/>
            <p:cNvSpPr txBox="1">
              <a:spLocks noChangeArrowheads="1"/>
            </p:cNvSpPr>
            <p:nvPr/>
          </p:nvSpPr>
          <p:spPr bwMode="auto">
            <a:xfrm>
              <a:off x="4714" y="3456"/>
              <a:ext cx="572" cy="212"/>
            </a:xfrm>
            <a:prstGeom prst="rect">
              <a:avLst/>
            </a:prstGeom>
            <a:noFill/>
            <a:ln w="9525">
              <a:noFill/>
              <a:miter lim="800000"/>
              <a:headEnd/>
              <a:tailEnd/>
            </a:ln>
            <a:effectLst/>
          </p:spPr>
          <p:txBody>
            <a:bodyPr wrap="none" anchor="ctr">
              <a:spAutoFit/>
            </a:bodyPr>
            <a:lstStyle/>
            <a:p>
              <a:pPr algn="ctr"/>
              <a:r>
                <a:rPr lang="en-US" sz="1600" b="0"/>
                <a:t>{Sports}</a:t>
              </a:r>
            </a:p>
          </p:txBody>
        </p:sp>
      </p:grpSp>
      <p:grpSp>
        <p:nvGrpSpPr>
          <p:cNvPr id="813074" name="Group 18"/>
          <p:cNvGrpSpPr>
            <a:grpSpLocks/>
          </p:cNvGrpSpPr>
          <p:nvPr/>
        </p:nvGrpSpPr>
        <p:grpSpPr bwMode="auto">
          <a:xfrm>
            <a:off x="685800" y="4876800"/>
            <a:ext cx="2905125" cy="914400"/>
            <a:chOff x="768" y="3216"/>
            <a:chExt cx="1830" cy="576"/>
          </a:xfrm>
        </p:grpSpPr>
        <p:sp>
          <p:nvSpPr>
            <p:cNvPr id="81307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76"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tr-TR"/>
            </a:p>
          </p:txBody>
        </p:sp>
        <p:sp>
          <p:nvSpPr>
            <p:cNvPr id="813077"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tr-TR"/>
            </a:p>
          </p:txBody>
        </p:sp>
        <p:sp>
          <p:nvSpPr>
            <p:cNvPr id="813078"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{Sports, Luxury}</a:t>
              </a:r>
            </a:p>
          </p:txBody>
        </p:sp>
        <p:sp>
          <p:nvSpPr>
            <p:cNvPr id="813079" name="Text Box 23"/>
            <p:cNvSpPr txBox="1">
              <a:spLocks noChangeArrowheads="1"/>
            </p:cNvSpPr>
            <p:nvPr/>
          </p:nvSpPr>
          <p:spPr bwMode="auto">
            <a:xfrm>
              <a:off x="2020" y="3456"/>
              <a:ext cx="578" cy="212"/>
            </a:xfrm>
            <a:prstGeom prst="rect">
              <a:avLst/>
            </a:prstGeom>
            <a:noFill/>
            <a:ln w="9525">
              <a:noFill/>
              <a:miter lim="800000"/>
              <a:headEnd/>
              <a:tailEnd/>
            </a:ln>
            <a:effectLst/>
          </p:spPr>
          <p:txBody>
            <a:bodyPr wrap="none" anchor="ctr">
              <a:spAutoFit/>
            </a:bodyPr>
            <a:lstStyle/>
            <a:p>
              <a:pPr algn="ctr"/>
              <a:r>
                <a:rPr lang="en-US" sz="1600" b="0"/>
                <a:t>{Family}</a:t>
              </a:r>
            </a:p>
          </p:txBody>
        </p:sp>
      </p:grpSp>
      <p:sp>
        <p:nvSpPr>
          <p:cNvPr id="813080" name="Text Box 24"/>
          <p:cNvSpPr txBox="1">
            <a:spLocks noChangeArrowheads="1"/>
          </p:cNvSpPr>
          <p:nvPr/>
        </p:nvSpPr>
        <p:spPr bwMode="auto">
          <a:xfrm>
            <a:off x="4191000" y="5105400"/>
            <a:ext cx="608013" cy="457200"/>
          </a:xfrm>
          <a:prstGeom prst="rect">
            <a:avLst/>
          </a:prstGeom>
          <a:noFill/>
          <a:ln w="9525">
            <a:noFill/>
            <a:miter lim="800000"/>
            <a:headEnd/>
            <a:tailEnd/>
          </a:ln>
          <a:effectLst/>
        </p:spPr>
        <p:txBody>
          <a:bodyPr wrap="none" anchor="ctr">
            <a:spAutoFit/>
          </a:bodyPr>
          <a:lstStyle/>
          <a:p>
            <a:pPr algn="ctr"/>
            <a:r>
              <a:rPr lang="en-US" sz="2400" b="0">
                <a:latin typeface="Times New Roman" charset="0"/>
              </a:rPr>
              <a:t>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38" name="Rectangle 30"/>
          <p:cNvSpPr>
            <a:spLocks noGrp="1" noChangeArrowheads="1"/>
          </p:cNvSpPr>
          <p:nvPr>
            <p:ph type="body" idx="1"/>
          </p:nvPr>
        </p:nvSpPr>
        <p:spPr>
          <a:xfrm>
            <a:off x="381000" y="1066800"/>
            <a:ext cx="8382000" cy="5257800"/>
          </a:xfrm>
          <a:noFill/>
          <a:ln/>
        </p:spPr>
        <p:txBody>
          <a:bodyPr/>
          <a:lstStyle/>
          <a:p>
            <a:pPr marL="342900" indent="-342900"/>
            <a:r>
              <a:rPr lang="en-US" dirty="0">
                <a:solidFill>
                  <a:srgbClr val="FF0000"/>
                </a:solidFill>
              </a:rPr>
              <a:t>Multi-way split:</a:t>
            </a:r>
            <a:r>
              <a:rPr lang="en-US" dirty="0"/>
              <a:t> Use as many partitions as distinct values. </a:t>
            </a:r>
          </a:p>
          <a:p>
            <a:pPr marL="342900" indent="-342900"/>
            <a:endParaRPr lang="en-US" dirty="0"/>
          </a:p>
          <a:p>
            <a:pPr marL="342900" indent="-342900"/>
            <a:endParaRPr lang="en-US" dirty="0"/>
          </a:p>
          <a:p>
            <a:pPr lvl="4"/>
            <a:endParaRPr lang="en-US" sz="1200" dirty="0">
              <a:solidFill>
                <a:srgbClr val="FF0000"/>
              </a:solidFill>
            </a:endParaRPr>
          </a:p>
          <a:p>
            <a:pPr marL="342900" indent="-342900"/>
            <a:r>
              <a:rPr lang="en-US" dirty="0">
                <a:solidFill>
                  <a:srgbClr val="FF0000"/>
                </a:solidFill>
              </a:rPr>
              <a:t>Binary split:</a:t>
            </a:r>
            <a:r>
              <a:rPr lang="en-US" dirty="0"/>
              <a:t>  Divides values into two subsets. </a:t>
            </a:r>
            <a:br>
              <a:rPr lang="en-US" dirty="0"/>
            </a:br>
            <a:r>
              <a:rPr lang="en-US" dirty="0"/>
              <a:t>		      Need to find optimal partitioning.</a:t>
            </a:r>
          </a:p>
          <a:p>
            <a:pPr marL="342900" indent="-342900"/>
            <a:endParaRPr lang="en-US" dirty="0"/>
          </a:p>
          <a:p>
            <a:pPr marL="342900" indent="-342900"/>
            <a:endParaRPr lang="en-US" dirty="0"/>
          </a:p>
          <a:p>
            <a:pPr marL="342900" indent="-342900"/>
            <a:endParaRPr lang="en-US" dirty="0"/>
          </a:p>
          <a:p>
            <a:pPr marL="342900" indent="-342900"/>
            <a:r>
              <a:rPr lang="en-US" dirty="0"/>
              <a:t>What about this split?</a:t>
            </a:r>
            <a:endParaRPr lang="en-US" sz="3600" dirty="0"/>
          </a:p>
        </p:txBody>
      </p:sp>
      <p:sp>
        <p:nvSpPr>
          <p:cNvPr id="836635" name="Rectangle 27"/>
          <p:cNvSpPr>
            <a:spLocks noGrp="1" noChangeArrowheads="1"/>
          </p:cNvSpPr>
          <p:nvPr>
            <p:ph type="title"/>
          </p:nvPr>
        </p:nvSpPr>
        <p:spPr/>
        <p:txBody>
          <a:bodyPr/>
          <a:lstStyle/>
          <a:p>
            <a:r>
              <a:rPr lang="en-US" dirty="0"/>
              <a:t>Splitting Based on Ordinal Attributes</a:t>
            </a:r>
          </a:p>
        </p:txBody>
      </p:sp>
      <p:grpSp>
        <p:nvGrpSpPr>
          <p:cNvPr id="836634" name="Group 26"/>
          <p:cNvGrpSpPr>
            <a:grpSpLocks/>
          </p:cNvGrpSpPr>
          <p:nvPr/>
        </p:nvGrpSpPr>
        <p:grpSpPr bwMode="auto">
          <a:xfrm>
            <a:off x="2971800" y="2057400"/>
            <a:ext cx="2457450" cy="946150"/>
            <a:chOff x="1853" y="1248"/>
            <a:chExt cx="1548" cy="596"/>
          </a:xfrm>
        </p:grpSpPr>
        <p:sp>
          <p:nvSpPr>
            <p:cNvPr id="836613"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14" name="Line 6"/>
            <p:cNvSpPr>
              <a:spLocks noChangeShapeType="1"/>
            </p:cNvSpPr>
            <p:nvPr/>
          </p:nvSpPr>
          <p:spPr bwMode="auto">
            <a:xfrm flipH="1">
              <a:off x="2064" y="1536"/>
              <a:ext cx="576" cy="144"/>
            </a:xfrm>
            <a:prstGeom prst="line">
              <a:avLst/>
            </a:prstGeom>
            <a:noFill/>
            <a:ln w="9525">
              <a:solidFill>
                <a:schemeClr val="tx1"/>
              </a:solidFill>
              <a:round/>
              <a:headEnd/>
              <a:tailEnd/>
            </a:ln>
            <a:effectLst/>
          </p:spPr>
          <p:txBody>
            <a:bodyPr wrap="none" anchor="ctr"/>
            <a:lstStyle/>
            <a:p>
              <a:endParaRPr lang="tr-TR"/>
            </a:p>
          </p:txBody>
        </p:sp>
        <p:sp>
          <p:nvSpPr>
            <p:cNvPr id="836615" name="Line 7"/>
            <p:cNvSpPr>
              <a:spLocks noChangeShapeType="1"/>
            </p:cNvSpPr>
            <p:nvPr/>
          </p:nvSpPr>
          <p:spPr bwMode="auto">
            <a:xfrm>
              <a:off x="2640" y="1536"/>
              <a:ext cx="0" cy="288"/>
            </a:xfrm>
            <a:prstGeom prst="line">
              <a:avLst/>
            </a:prstGeom>
            <a:noFill/>
            <a:ln w="9525">
              <a:solidFill>
                <a:schemeClr val="tx1"/>
              </a:solidFill>
              <a:round/>
              <a:headEnd/>
              <a:tailEnd/>
            </a:ln>
            <a:effectLst/>
          </p:spPr>
          <p:txBody>
            <a:bodyPr wrap="none" anchor="ctr"/>
            <a:lstStyle/>
            <a:p>
              <a:endParaRPr lang="tr-TR"/>
            </a:p>
          </p:txBody>
        </p:sp>
        <p:sp>
          <p:nvSpPr>
            <p:cNvPr id="836616" name="Line 8"/>
            <p:cNvSpPr>
              <a:spLocks noChangeShapeType="1"/>
            </p:cNvSpPr>
            <p:nvPr/>
          </p:nvSpPr>
          <p:spPr bwMode="auto">
            <a:xfrm>
              <a:off x="2640" y="1536"/>
              <a:ext cx="576" cy="144"/>
            </a:xfrm>
            <a:prstGeom prst="line">
              <a:avLst/>
            </a:prstGeom>
            <a:noFill/>
            <a:ln w="9525">
              <a:solidFill>
                <a:schemeClr val="tx1"/>
              </a:solidFill>
              <a:round/>
              <a:headEnd/>
              <a:tailEnd/>
            </a:ln>
            <a:effectLst/>
          </p:spPr>
          <p:txBody>
            <a:bodyPr wrap="none" anchor="ctr"/>
            <a:lstStyle/>
            <a:p>
              <a:endParaRPr lang="tr-TR"/>
            </a:p>
          </p:txBody>
        </p:sp>
        <p:sp>
          <p:nvSpPr>
            <p:cNvPr id="836617" name="Text Box 9"/>
            <p:cNvSpPr txBox="1">
              <a:spLocks noChangeArrowheads="1"/>
            </p:cNvSpPr>
            <p:nvPr/>
          </p:nvSpPr>
          <p:spPr bwMode="auto">
            <a:xfrm>
              <a:off x="1853" y="1440"/>
              <a:ext cx="435" cy="212"/>
            </a:xfrm>
            <a:prstGeom prst="rect">
              <a:avLst/>
            </a:prstGeom>
            <a:noFill/>
            <a:ln w="9525">
              <a:noFill/>
              <a:miter lim="800000"/>
              <a:headEnd/>
              <a:tailEnd/>
            </a:ln>
            <a:effectLst/>
          </p:spPr>
          <p:txBody>
            <a:bodyPr wrap="none" anchor="ctr">
              <a:spAutoFit/>
            </a:bodyPr>
            <a:lstStyle/>
            <a:p>
              <a:pPr algn="ctr"/>
              <a:r>
                <a:rPr lang="en-US" sz="1600" b="0"/>
                <a:t>Small</a:t>
              </a:r>
            </a:p>
          </p:txBody>
        </p:sp>
        <p:sp>
          <p:nvSpPr>
            <p:cNvPr id="836618" name="Text Box 10"/>
            <p:cNvSpPr txBox="1">
              <a:spLocks noChangeArrowheads="1"/>
            </p:cNvSpPr>
            <p:nvPr/>
          </p:nvSpPr>
          <p:spPr bwMode="auto">
            <a:xfrm>
              <a:off x="2167" y="1632"/>
              <a:ext cx="571" cy="212"/>
            </a:xfrm>
            <a:prstGeom prst="rect">
              <a:avLst/>
            </a:prstGeom>
            <a:noFill/>
            <a:ln w="9525">
              <a:noFill/>
              <a:miter lim="800000"/>
              <a:headEnd/>
              <a:tailEnd/>
            </a:ln>
            <a:effectLst/>
          </p:spPr>
          <p:txBody>
            <a:bodyPr wrap="none" anchor="ctr">
              <a:spAutoFit/>
            </a:bodyPr>
            <a:lstStyle/>
            <a:p>
              <a:pPr algn="ctr"/>
              <a:r>
                <a:rPr lang="en-US" sz="1600" b="0"/>
                <a:t>Medium</a:t>
              </a:r>
            </a:p>
          </p:txBody>
        </p:sp>
        <p:sp>
          <p:nvSpPr>
            <p:cNvPr id="836619" name="Text Box 11"/>
            <p:cNvSpPr txBox="1">
              <a:spLocks noChangeArrowheads="1"/>
            </p:cNvSpPr>
            <p:nvPr/>
          </p:nvSpPr>
          <p:spPr bwMode="auto">
            <a:xfrm>
              <a:off x="2958" y="1440"/>
              <a:ext cx="443" cy="212"/>
            </a:xfrm>
            <a:prstGeom prst="rect">
              <a:avLst/>
            </a:prstGeom>
            <a:noFill/>
            <a:ln w="9525">
              <a:noFill/>
              <a:miter lim="800000"/>
              <a:headEnd/>
              <a:tailEnd/>
            </a:ln>
            <a:effectLst/>
          </p:spPr>
          <p:txBody>
            <a:bodyPr wrap="none" anchor="ctr">
              <a:spAutoFit/>
            </a:bodyPr>
            <a:lstStyle/>
            <a:p>
              <a:pPr algn="ctr"/>
              <a:r>
                <a:rPr lang="en-US" sz="1600" b="0"/>
                <a:t>Large</a:t>
              </a:r>
            </a:p>
          </p:txBody>
        </p:sp>
      </p:grpSp>
      <p:grpSp>
        <p:nvGrpSpPr>
          <p:cNvPr id="836620" name="Group 12"/>
          <p:cNvGrpSpPr>
            <a:grpSpLocks/>
          </p:cNvGrpSpPr>
          <p:nvPr/>
        </p:nvGrpSpPr>
        <p:grpSpPr bwMode="auto">
          <a:xfrm>
            <a:off x="5562600" y="4267200"/>
            <a:ext cx="2774950" cy="914400"/>
            <a:chOff x="3513" y="3216"/>
            <a:chExt cx="1748" cy="576"/>
          </a:xfrm>
        </p:grpSpPr>
        <p:sp>
          <p:nvSpPr>
            <p:cNvPr id="836621"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22"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tr-TR"/>
            </a:p>
          </p:txBody>
        </p:sp>
        <p:sp>
          <p:nvSpPr>
            <p:cNvPr id="836623"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tr-TR"/>
            </a:p>
          </p:txBody>
        </p:sp>
        <p:sp>
          <p:nvSpPr>
            <p:cNvPr id="836624" name="Text Box 16"/>
            <p:cNvSpPr txBox="1">
              <a:spLocks noChangeArrowheads="1"/>
            </p:cNvSpPr>
            <p:nvPr/>
          </p:nvSpPr>
          <p:spPr bwMode="auto">
            <a:xfrm>
              <a:off x="3513" y="3360"/>
              <a:ext cx="686" cy="366"/>
            </a:xfrm>
            <a:prstGeom prst="rect">
              <a:avLst/>
            </a:prstGeom>
            <a:noFill/>
            <a:ln w="9525">
              <a:noFill/>
              <a:miter lim="800000"/>
              <a:headEnd/>
              <a:tailEnd/>
            </a:ln>
            <a:effectLst/>
          </p:spPr>
          <p:txBody>
            <a:bodyPr wrap="none" anchor="ctr">
              <a:spAutoFit/>
            </a:bodyPr>
            <a:lstStyle/>
            <a:p>
              <a:pPr algn="ctr"/>
              <a:r>
                <a:rPr lang="en-US" sz="1600" b="0"/>
                <a:t>{Medium, </a:t>
              </a:r>
              <a:br>
                <a:rPr lang="en-US" sz="1600" b="0"/>
              </a:br>
              <a:r>
                <a:rPr lang="en-US" sz="1600" b="0"/>
                <a:t>Large}</a:t>
              </a:r>
            </a:p>
          </p:txBody>
        </p:sp>
        <p:sp>
          <p:nvSpPr>
            <p:cNvPr id="836625" name="Text Box 17"/>
            <p:cNvSpPr txBox="1">
              <a:spLocks noChangeArrowheads="1"/>
            </p:cNvSpPr>
            <p:nvPr/>
          </p:nvSpPr>
          <p:spPr bwMode="auto">
            <a:xfrm>
              <a:off x="4740" y="3456"/>
              <a:ext cx="521" cy="212"/>
            </a:xfrm>
            <a:prstGeom prst="rect">
              <a:avLst/>
            </a:prstGeom>
            <a:noFill/>
            <a:ln w="9525">
              <a:noFill/>
              <a:miter lim="800000"/>
              <a:headEnd/>
              <a:tailEnd/>
            </a:ln>
            <a:effectLst/>
          </p:spPr>
          <p:txBody>
            <a:bodyPr wrap="none" anchor="ctr">
              <a:spAutoFit/>
            </a:bodyPr>
            <a:lstStyle/>
            <a:p>
              <a:pPr algn="ctr"/>
              <a:r>
                <a:rPr lang="en-US" sz="1600" b="0"/>
                <a:t>{Small}</a:t>
              </a:r>
            </a:p>
          </p:txBody>
        </p:sp>
      </p:grpSp>
      <p:grpSp>
        <p:nvGrpSpPr>
          <p:cNvPr id="836626" name="Group 18"/>
          <p:cNvGrpSpPr>
            <a:grpSpLocks/>
          </p:cNvGrpSpPr>
          <p:nvPr/>
        </p:nvGrpSpPr>
        <p:grpSpPr bwMode="auto">
          <a:xfrm>
            <a:off x="762000" y="4267200"/>
            <a:ext cx="2997200" cy="914400"/>
            <a:chOff x="768" y="3216"/>
            <a:chExt cx="1794" cy="576"/>
          </a:xfrm>
        </p:grpSpPr>
        <p:sp>
          <p:nvSpPr>
            <p:cNvPr id="836627"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28"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tr-TR"/>
            </a:p>
          </p:txBody>
        </p:sp>
        <p:sp>
          <p:nvSpPr>
            <p:cNvPr id="836629"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tr-TR"/>
            </a:p>
          </p:txBody>
        </p:sp>
        <p:sp>
          <p:nvSpPr>
            <p:cNvPr id="836630"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{Small, Medium}</a:t>
              </a:r>
            </a:p>
          </p:txBody>
        </p:sp>
        <p:sp>
          <p:nvSpPr>
            <p:cNvPr id="836631" name="Text Box 23"/>
            <p:cNvSpPr txBox="1">
              <a:spLocks noChangeArrowheads="1"/>
            </p:cNvSpPr>
            <p:nvPr/>
          </p:nvSpPr>
          <p:spPr bwMode="auto">
            <a:xfrm>
              <a:off x="2059" y="3456"/>
              <a:ext cx="503" cy="212"/>
            </a:xfrm>
            <a:prstGeom prst="rect">
              <a:avLst/>
            </a:prstGeom>
            <a:noFill/>
            <a:ln w="9525">
              <a:noFill/>
              <a:miter lim="800000"/>
              <a:headEnd/>
              <a:tailEnd/>
            </a:ln>
            <a:effectLst/>
          </p:spPr>
          <p:txBody>
            <a:bodyPr wrap="none" anchor="ctr">
              <a:spAutoFit/>
            </a:bodyPr>
            <a:lstStyle/>
            <a:p>
              <a:pPr algn="ctr"/>
              <a:r>
                <a:rPr lang="en-US" sz="1600" b="0"/>
                <a:t>{Large}</a:t>
              </a:r>
            </a:p>
          </p:txBody>
        </p:sp>
      </p:grpSp>
      <p:sp>
        <p:nvSpPr>
          <p:cNvPr id="836632" name="Text Box 24"/>
          <p:cNvSpPr txBox="1">
            <a:spLocks noChangeArrowheads="1"/>
          </p:cNvSpPr>
          <p:nvPr/>
        </p:nvSpPr>
        <p:spPr bwMode="auto">
          <a:xfrm>
            <a:off x="4267200" y="4419600"/>
            <a:ext cx="608013" cy="457200"/>
          </a:xfrm>
          <a:prstGeom prst="rect">
            <a:avLst/>
          </a:prstGeom>
          <a:noFill/>
          <a:ln w="9525">
            <a:noFill/>
            <a:miter lim="800000"/>
            <a:headEnd/>
            <a:tailEnd/>
          </a:ln>
          <a:effectLst/>
        </p:spPr>
        <p:txBody>
          <a:bodyPr wrap="none" anchor="ctr">
            <a:spAutoFit/>
          </a:bodyPr>
          <a:lstStyle/>
          <a:p>
            <a:pPr algn="ctr"/>
            <a:r>
              <a:rPr lang="en-US" sz="2400" b="0">
                <a:latin typeface="Times New Roman" charset="0"/>
              </a:rPr>
              <a:t>OR</a:t>
            </a:r>
          </a:p>
        </p:txBody>
      </p:sp>
      <p:grpSp>
        <p:nvGrpSpPr>
          <p:cNvPr id="836639" name="Group 31"/>
          <p:cNvGrpSpPr>
            <a:grpSpLocks/>
          </p:cNvGrpSpPr>
          <p:nvPr/>
        </p:nvGrpSpPr>
        <p:grpSpPr bwMode="auto">
          <a:xfrm>
            <a:off x="4289425" y="5486400"/>
            <a:ext cx="3101975" cy="914400"/>
            <a:chOff x="768" y="3216"/>
            <a:chExt cx="1856" cy="576"/>
          </a:xfrm>
        </p:grpSpPr>
        <p:sp>
          <p:nvSpPr>
            <p:cNvPr id="836640"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41" name="Line 33"/>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tr-TR"/>
            </a:p>
          </p:txBody>
        </p:sp>
        <p:sp>
          <p:nvSpPr>
            <p:cNvPr id="836642" name="Line 34"/>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tr-TR"/>
            </a:p>
          </p:txBody>
        </p:sp>
        <p:sp>
          <p:nvSpPr>
            <p:cNvPr id="836643" name="Text Box 35"/>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{Small, Large}</a:t>
              </a:r>
            </a:p>
          </p:txBody>
        </p:sp>
        <p:sp>
          <p:nvSpPr>
            <p:cNvPr id="836644" name="Text Box 36"/>
            <p:cNvSpPr txBox="1">
              <a:spLocks noChangeArrowheads="1"/>
            </p:cNvSpPr>
            <p:nvPr/>
          </p:nvSpPr>
          <p:spPr bwMode="auto">
            <a:xfrm>
              <a:off x="2000" y="3456"/>
              <a:ext cx="624" cy="212"/>
            </a:xfrm>
            <a:prstGeom prst="rect">
              <a:avLst/>
            </a:prstGeom>
            <a:noFill/>
            <a:ln w="9525">
              <a:noFill/>
              <a:miter lim="800000"/>
              <a:headEnd/>
              <a:tailEnd/>
            </a:ln>
            <a:effectLst/>
          </p:spPr>
          <p:txBody>
            <a:bodyPr wrap="none" anchor="ctr">
              <a:spAutoFit/>
            </a:bodyPr>
            <a:lstStyle/>
            <a:p>
              <a:pPr algn="ctr"/>
              <a:r>
                <a:rPr lang="en-US" sz="1600" b="0"/>
                <a:t>{Medium}</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Rectangle 4"/>
          <p:cNvSpPr>
            <a:spLocks noGrp="1" noChangeArrowheads="1"/>
          </p:cNvSpPr>
          <p:nvPr>
            <p:ph type="title"/>
          </p:nvPr>
        </p:nvSpPr>
        <p:spPr>
          <a:xfrm>
            <a:off x="381000" y="152400"/>
            <a:ext cx="8534400" cy="533400"/>
          </a:xfrm>
        </p:spPr>
        <p:txBody>
          <a:bodyPr/>
          <a:lstStyle/>
          <a:p>
            <a:r>
              <a:rPr lang="en-US" dirty="0"/>
              <a:t>Splitting Based on Continuous Attributes</a:t>
            </a:r>
          </a:p>
        </p:txBody>
      </p:sp>
      <p:sp>
        <p:nvSpPr>
          <p:cNvPr id="814085" name="Rectangle 5"/>
          <p:cNvSpPr>
            <a:spLocks noGrp="1" noChangeArrowheads="1"/>
          </p:cNvSpPr>
          <p:nvPr>
            <p:ph type="body" idx="1"/>
          </p:nvPr>
        </p:nvSpPr>
        <p:spPr/>
        <p:txBody>
          <a:bodyPr/>
          <a:lstStyle/>
          <a:p>
            <a:r>
              <a:rPr lang="en-US" dirty="0"/>
              <a:t>Different ways of handling</a:t>
            </a:r>
          </a:p>
          <a:p>
            <a:pPr lvl="1"/>
            <a:r>
              <a:rPr lang="en-US" dirty="0" err="1">
                <a:solidFill>
                  <a:srgbClr val="CC3300"/>
                </a:solidFill>
              </a:rPr>
              <a:t>Discretization</a:t>
            </a:r>
            <a:r>
              <a:rPr lang="en-US" dirty="0"/>
              <a:t> to form an ordinal categorical attribute</a:t>
            </a:r>
          </a:p>
          <a:p>
            <a:pPr lvl="2"/>
            <a:r>
              <a:rPr lang="en-US" dirty="0"/>
              <a:t> Static – </a:t>
            </a:r>
            <a:r>
              <a:rPr lang="en-US" dirty="0" err="1"/>
              <a:t>discretize</a:t>
            </a:r>
            <a:r>
              <a:rPr lang="en-US" dirty="0"/>
              <a:t> once at the beginning</a:t>
            </a:r>
          </a:p>
          <a:p>
            <a:pPr lvl="2"/>
            <a:r>
              <a:rPr lang="en-US" dirty="0"/>
              <a:t> Dynamic – ranges can be found by equal interval 		bucketing, equal frequency bucketing</a:t>
            </a:r>
            <a:br>
              <a:rPr lang="en-US" dirty="0"/>
            </a:br>
            <a:r>
              <a:rPr lang="en-US" dirty="0"/>
              <a:t>		(percentiles), or clustering.</a:t>
            </a:r>
          </a:p>
          <a:p>
            <a:pPr lvl="4"/>
            <a:endParaRPr lang="en-US" dirty="0">
              <a:solidFill>
                <a:srgbClr val="CC3300"/>
              </a:solidFill>
            </a:endParaRPr>
          </a:p>
          <a:p>
            <a:pPr lvl="1"/>
            <a:r>
              <a:rPr lang="en-US" dirty="0">
                <a:solidFill>
                  <a:srgbClr val="CC3300"/>
                </a:solidFill>
              </a:rPr>
              <a:t>Binary Decision</a:t>
            </a:r>
            <a:r>
              <a:rPr lang="en-US" dirty="0"/>
              <a:t>: (A &lt; v) or (A </a:t>
            </a:r>
            <a:r>
              <a:rPr lang="en-US" dirty="0">
                <a:sym typeface="Symbol" pitchFamily="18" charset="2"/>
              </a:rPr>
              <a:t> v)</a:t>
            </a:r>
            <a:endParaRPr lang="en-US" dirty="0"/>
          </a:p>
          <a:p>
            <a:pPr lvl="2"/>
            <a:r>
              <a:rPr lang="en-US" dirty="0"/>
              <a:t> consider all possible splits and finds the best cut</a:t>
            </a:r>
          </a:p>
          <a:p>
            <a:pPr lvl="2"/>
            <a:r>
              <a:rPr lang="en-US" dirty="0"/>
              <a:t> can be more compute intensive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381000" y="152400"/>
            <a:ext cx="8534400" cy="533400"/>
          </a:xfrm>
        </p:spPr>
        <p:txBody>
          <a:bodyPr/>
          <a:lstStyle/>
          <a:p>
            <a:r>
              <a:rPr lang="en-US" dirty="0"/>
              <a:t>Splitting Based on Continuous Attributes</a:t>
            </a:r>
          </a:p>
        </p:txBody>
      </p:sp>
      <p:graphicFrame>
        <p:nvGraphicFramePr>
          <p:cNvPr id="903172" name="Object 4"/>
          <p:cNvGraphicFramePr>
            <a:graphicFrameLocks noChangeAspect="1"/>
          </p:cNvGraphicFramePr>
          <p:nvPr>
            <p:ph idx="1"/>
          </p:nvPr>
        </p:nvGraphicFramePr>
        <p:xfrm>
          <a:off x="738188" y="1746250"/>
          <a:ext cx="7608887" cy="3282950"/>
        </p:xfrm>
        <a:graphic>
          <a:graphicData uri="http://schemas.openxmlformats.org/presentationml/2006/ole">
            <p:oleObj spid="_x0000_s903172" name="Visio" r:id="rId3" imgW="8538667" imgH="3684287"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dirty="0"/>
              <a:t>Tree Induction</a:t>
            </a:r>
          </a:p>
        </p:txBody>
      </p:sp>
      <p:sp>
        <p:nvSpPr>
          <p:cNvPr id="906243" name="Rectangle 3"/>
          <p:cNvSpPr>
            <a:spLocks noGrp="1" noChangeArrowheads="1"/>
          </p:cNvSpPr>
          <p:nvPr>
            <p:ph type="body" idx="1"/>
          </p:nvPr>
        </p:nvSpPr>
        <p:spPr/>
        <p:txBody>
          <a:bodyPr/>
          <a:lstStyle/>
          <a:p>
            <a:r>
              <a:rPr lang="en-US" dirty="0"/>
              <a:t>Greedy strategy.</a:t>
            </a:r>
          </a:p>
          <a:p>
            <a:pPr lvl="1"/>
            <a:r>
              <a:rPr lang="en-US" dirty="0"/>
              <a:t>Split the records based on an attribute test that optimizes certain criterion.</a:t>
            </a:r>
          </a:p>
          <a:p>
            <a:endParaRPr lang="en-US" dirty="0"/>
          </a:p>
          <a:p>
            <a:r>
              <a:rPr lang="en-US" dirty="0"/>
              <a:t>Issues</a:t>
            </a:r>
          </a:p>
          <a:p>
            <a:pPr lvl="1"/>
            <a:r>
              <a:rPr lang="en-US" dirty="0"/>
              <a:t>Determine how to split the records</a:t>
            </a:r>
          </a:p>
          <a:p>
            <a:pPr lvl="2"/>
            <a:r>
              <a:rPr lang="en-US" dirty="0"/>
              <a:t>How to specify the attribute test condition?</a:t>
            </a:r>
          </a:p>
          <a:p>
            <a:pPr lvl="2"/>
            <a:r>
              <a:rPr lang="en-US" dirty="0">
                <a:solidFill>
                  <a:srgbClr val="FF0000"/>
                </a:solidFill>
              </a:rPr>
              <a:t>How to determine the best split?</a:t>
            </a:r>
          </a:p>
          <a:p>
            <a:pPr lvl="1"/>
            <a:r>
              <a:rPr lang="en-US" dirty="0"/>
              <a:t>Determine when to stop splitting</a:t>
            </a:r>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4" name="Rectangle 6"/>
          <p:cNvSpPr>
            <a:spLocks noGrp="1" noChangeArrowheads="1"/>
          </p:cNvSpPr>
          <p:nvPr>
            <p:ph type="title"/>
          </p:nvPr>
        </p:nvSpPr>
        <p:spPr/>
        <p:txBody>
          <a:bodyPr/>
          <a:lstStyle/>
          <a:p>
            <a:r>
              <a:rPr lang="en-US" dirty="0"/>
              <a:t>How to determine the Best Split</a:t>
            </a:r>
          </a:p>
        </p:txBody>
      </p:sp>
      <p:graphicFrame>
        <p:nvGraphicFramePr>
          <p:cNvPr id="908293" name="Object 5"/>
          <p:cNvGraphicFramePr>
            <a:graphicFrameLocks noChangeAspect="1"/>
          </p:cNvGraphicFramePr>
          <p:nvPr>
            <p:ph idx="1"/>
          </p:nvPr>
        </p:nvGraphicFramePr>
        <p:xfrm>
          <a:off x="381000" y="2260600"/>
          <a:ext cx="8545513" cy="2006600"/>
        </p:xfrm>
        <a:graphic>
          <a:graphicData uri="http://schemas.openxmlformats.org/presentationml/2006/ole">
            <p:oleObj spid="_x0000_s908293" name="Visio" r:id="rId4" imgW="9538614" imgH="2239584" progId="">
              <p:embed/>
            </p:oleObj>
          </a:graphicData>
        </a:graphic>
      </p:graphicFrame>
      <p:sp>
        <p:nvSpPr>
          <p:cNvPr id="908296" name="Text Box 8"/>
          <p:cNvSpPr txBox="1">
            <a:spLocks noChangeArrowheads="1"/>
          </p:cNvSpPr>
          <p:nvPr/>
        </p:nvSpPr>
        <p:spPr bwMode="auto">
          <a:xfrm>
            <a:off x="2286000" y="1219200"/>
            <a:ext cx="5105400" cy="641350"/>
          </a:xfrm>
          <a:prstGeom prst="rect">
            <a:avLst/>
          </a:prstGeom>
          <a:noFill/>
          <a:ln w="12700">
            <a:noFill/>
            <a:miter lim="800000"/>
            <a:headEnd/>
            <a:tailEnd/>
          </a:ln>
          <a:effectLst/>
        </p:spPr>
        <p:txBody>
          <a:bodyPr>
            <a:spAutoFit/>
          </a:bodyPr>
          <a:lstStyle/>
          <a:p>
            <a:pPr>
              <a:spcBef>
                <a:spcPct val="50000"/>
              </a:spcBef>
            </a:pPr>
            <a:r>
              <a:rPr lang="en-US" sz="1800" dirty="0"/>
              <a:t>Before Splitting: 10 records of class 0,</a:t>
            </a:r>
            <a:br>
              <a:rPr lang="en-US" sz="1800" dirty="0"/>
            </a:br>
            <a:r>
              <a:rPr lang="en-US" sz="1800" dirty="0"/>
              <a:t>		10 records of class 1</a:t>
            </a:r>
          </a:p>
        </p:txBody>
      </p:sp>
      <p:sp>
        <p:nvSpPr>
          <p:cNvPr id="908297" name="Text Box 9"/>
          <p:cNvSpPr txBox="1">
            <a:spLocks noChangeArrowheads="1"/>
          </p:cNvSpPr>
          <p:nvPr/>
        </p:nvSpPr>
        <p:spPr bwMode="auto">
          <a:xfrm>
            <a:off x="1981200" y="5119688"/>
            <a:ext cx="5105400" cy="366712"/>
          </a:xfrm>
          <a:prstGeom prst="rect">
            <a:avLst/>
          </a:prstGeom>
          <a:noFill/>
          <a:ln w="12700">
            <a:noFill/>
            <a:miter lim="800000"/>
            <a:headEnd/>
            <a:tailEnd/>
          </a:ln>
          <a:effectLst/>
        </p:spPr>
        <p:txBody>
          <a:bodyPr>
            <a:spAutoFit/>
          </a:bodyPr>
          <a:lstStyle/>
          <a:p>
            <a:pPr>
              <a:spcBef>
                <a:spcPct val="50000"/>
              </a:spcBef>
            </a:pPr>
            <a:r>
              <a:rPr lang="en-US" sz="1800"/>
              <a:t>Which test condition is the best?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a:t>How to determine the Best Split</a:t>
            </a:r>
          </a:p>
        </p:txBody>
      </p:sp>
      <p:sp>
        <p:nvSpPr>
          <p:cNvPr id="912387" name="Rectangle 3"/>
          <p:cNvSpPr>
            <a:spLocks noGrp="1" noChangeArrowheads="1"/>
          </p:cNvSpPr>
          <p:nvPr>
            <p:ph type="body" idx="1"/>
          </p:nvPr>
        </p:nvSpPr>
        <p:spPr/>
        <p:txBody>
          <a:bodyPr/>
          <a:lstStyle/>
          <a:p>
            <a:r>
              <a:rPr lang="en-US" dirty="0"/>
              <a:t>Greedy approach: </a:t>
            </a:r>
          </a:p>
          <a:p>
            <a:pPr lvl="1"/>
            <a:r>
              <a:rPr lang="en-US" dirty="0"/>
              <a:t>Nodes with </a:t>
            </a:r>
            <a:r>
              <a:rPr lang="en-US" dirty="0">
                <a:solidFill>
                  <a:srgbClr val="FF0000"/>
                </a:solidFill>
              </a:rPr>
              <a:t>homogeneous</a:t>
            </a:r>
            <a:r>
              <a:rPr lang="en-US" dirty="0"/>
              <a:t> class distribution are preferred</a:t>
            </a:r>
          </a:p>
          <a:p>
            <a:r>
              <a:rPr lang="en-US" dirty="0"/>
              <a:t>Need a measure of node impurity:</a:t>
            </a:r>
          </a:p>
          <a:p>
            <a:pPr lvl="1">
              <a:buFont typeface="Arial" charset="0"/>
              <a:buNone/>
            </a:pPr>
            <a:endParaRPr lang="en-US" dirty="0"/>
          </a:p>
        </p:txBody>
      </p:sp>
      <p:graphicFrame>
        <p:nvGraphicFramePr>
          <p:cNvPr id="912390" name="Object 6"/>
          <p:cNvGraphicFramePr>
            <a:graphicFrameLocks noChangeAspect="1"/>
          </p:cNvGraphicFramePr>
          <p:nvPr>
            <p:ph sz="half" idx="4294967295"/>
          </p:nvPr>
        </p:nvGraphicFramePr>
        <p:xfrm>
          <a:off x="2209800" y="3733800"/>
          <a:ext cx="912813" cy="815975"/>
        </p:xfrm>
        <a:graphic>
          <a:graphicData uri="http://schemas.openxmlformats.org/presentationml/2006/ole">
            <p:oleObj spid="_x0000_s912390" name="Visio" r:id="rId4" imgW="655371" imgH="585812" progId="">
              <p:embed/>
            </p:oleObj>
          </a:graphicData>
        </a:graphic>
      </p:graphicFrame>
      <p:graphicFrame>
        <p:nvGraphicFramePr>
          <p:cNvPr id="912394" name="Object 10"/>
          <p:cNvGraphicFramePr>
            <a:graphicFrameLocks noChangeAspect="1"/>
          </p:cNvGraphicFramePr>
          <p:nvPr>
            <p:ph sz="half" idx="4294967295"/>
          </p:nvPr>
        </p:nvGraphicFramePr>
        <p:xfrm>
          <a:off x="5715000" y="3733800"/>
          <a:ext cx="912813" cy="815975"/>
        </p:xfrm>
        <a:graphic>
          <a:graphicData uri="http://schemas.openxmlformats.org/presentationml/2006/ole">
            <p:oleObj spid="_x0000_s912394" name="Visio" r:id="rId5" imgW="655371" imgH="585812" progId="">
              <p:embed/>
            </p:oleObj>
          </a:graphicData>
        </a:graphic>
      </p:graphicFrame>
      <p:sp>
        <p:nvSpPr>
          <p:cNvPr id="912396" name="Text Box 12"/>
          <p:cNvSpPr txBox="1">
            <a:spLocks noChangeArrowheads="1"/>
          </p:cNvSpPr>
          <p:nvPr/>
        </p:nvSpPr>
        <p:spPr bwMode="auto">
          <a:xfrm>
            <a:off x="1371600" y="4724400"/>
            <a:ext cx="2819400" cy="779463"/>
          </a:xfrm>
          <a:prstGeom prst="rect">
            <a:avLst/>
          </a:prstGeom>
          <a:noFill/>
          <a:ln w="12700">
            <a:noFill/>
            <a:miter lim="800000"/>
            <a:headEnd/>
            <a:tailEnd/>
          </a:ln>
          <a:effectLst/>
        </p:spPr>
        <p:txBody>
          <a:bodyPr>
            <a:spAutoFit/>
          </a:bodyPr>
          <a:lstStyle/>
          <a:p>
            <a:pPr>
              <a:spcBef>
                <a:spcPct val="50000"/>
              </a:spcBef>
            </a:pPr>
            <a:r>
              <a:rPr lang="en-US" sz="1800"/>
              <a:t>Non-homogeneous,</a:t>
            </a:r>
          </a:p>
          <a:p>
            <a:pPr>
              <a:spcBef>
                <a:spcPct val="50000"/>
              </a:spcBef>
            </a:pPr>
            <a:r>
              <a:rPr lang="en-US" sz="1800"/>
              <a:t>High degree of impurity</a:t>
            </a:r>
          </a:p>
        </p:txBody>
      </p:sp>
      <p:sp>
        <p:nvSpPr>
          <p:cNvPr id="912397" name="Text Box 13"/>
          <p:cNvSpPr txBox="1">
            <a:spLocks noChangeArrowheads="1"/>
          </p:cNvSpPr>
          <p:nvPr/>
        </p:nvSpPr>
        <p:spPr bwMode="auto">
          <a:xfrm>
            <a:off x="5181600" y="4724400"/>
            <a:ext cx="2819400" cy="779463"/>
          </a:xfrm>
          <a:prstGeom prst="rect">
            <a:avLst/>
          </a:prstGeom>
          <a:noFill/>
          <a:ln w="12700">
            <a:noFill/>
            <a:miter lim="800000"/>
            <a:headEnd/>
            <a:tailEnd/>
          </a:ln>
          <a:effectLst/>
        </p:spPr>
        <p:txBody>
          <a:bodyPr>
            <a:spAutoFit/>
          </a:bodyPr>
          <a:lstStyle/>
          <a:p>
            <a:pPr>
              <a:spcBef>
                <a:spcPct val="50000"/>
              </a:spcBef>
            </a:pPr>
            <a:r>
              <a:rPr lang="en-US" sz="1800"/>
              <a:t>Homogeneous,</a:t>
            </a:r>
          </a:p>
          <a:p>
            <a:pPr>
              <a:spcBef>
                <a:spcPct val="50000"/>
              </a:spcBef>
            </a:pPr>
            <a:r>
              <a:rPr lang="en-US" sz="1800"/>
              <a:t>Low degree of impurity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dirty="0"/>
              <a:t>Measures of Node Impurity</a:t>
            </a:r>
          </a:p>
        </p:txBody>
      </p:sp>
      <p:sp>
        <p:nvSpPr>
          <p:cNvPr id="862211" name="Rectangle 3"/>
          <p:cNvSpPr>
            <a:spLocks noGrp="1" noChangeArrowheads="1"/>
          </p:cNvSpPr>
          <p:nvPr>
            <p:ph type="body" idx="1"/>
          </p:nvPr>
        </p:nvSpPr>
        <p:spPr/>
        <p:txBody>
          <a:bodyPr/>
          <a:lstStyle/>
          <a:p>
            <a:r>
              <a:rPr lang="en-US" dirty="0" err="1"/>
              <a:t>Gini</a:t>
            </a:r>
            <a:r>
              <a:rPr lang="en-US" dirty="0"/>
              <a:t> Index</a:t>
            </a:r>
          </a:p>
          <a:p>
            <a:endParaRPr lang="en-US" dirty="0"/>
          </a:p>
          <a:p>
            <a:r>
              <a:rPr lang="en-US" dirty="0"/>
              <a:t>Entropy</a:t>
            </a:r>
          </a:p>
          <a:p>
            <a:endParaRPr lang="en-US" dirty="0"/>
          </a:p>
          <a:p>
            <a:r>
              <a:rPr lang="en-US" dirty="0"/>
              <a:t>Misclassification error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Illustrating Classification Task</a:t>
            </a:r>
          </a:p>
        </p:txBody>
      </p:sp>
      <p:graphicFrame>
        <p:nvGraphicFramePr>
          <p:cNvPr id="828442" name="Object 26"/>
          <p:cNvGraphicFramePr>
            <a:graphicFrameLocks noChangeAspect="1"/>
          </p:cNvGraphicFramePr>
          <p:nvPr>
            <p:ph idx="1"/>
          </p:nvPr>
        </p:nvGraphicFramePr>
        <p:xfrm>
          <a:off x="1093788" y="1143000"/>
          <a:ext cx="6951662" cy="5181600"/>
        </p:xfrm>
        <a:graphic>
          <a:graphicData uri="http://schemas.openxmlformats.org/presentationml/2006/ole">
            <p:oleObj spid="_x0000_s828442" name="Visio" r:id="rId3" imgW="8424875" imgH="6279741" progId="">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dirty="0"/>
              <a:t>How to Find the Best Split</a:t>
            </a:r>
          </a:p>
        </p:txBody>
      </p:sp>
      <p:sp>
        <p:nvSpPr>
          <p:cNvPr id="924676" name="Oval 4"/>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B?</a:t>
            </a:r>
            <a:endParaRPr lang="en-US" sz="2400" b="0">
              <a:latin typeface="Times New Roman" charset="0"/>
            </a:endParaRPr>
          </a:p>
        </p:txBody>
      </p:sp>
      <p:sp>
        <p:nvSpPr>
          <p:cNvPr id="924677" name="Line 5"/>
          <p:cNvSpPr>
            <a:spLocks noChangeShapeType="1"/>
          </p:cNvSpPr>
          <p:nvPr/>
        </p:nvSpPr>
        <p:spPr bwMode="auto">
          <a:xfrm flipH="1">
            <a:off x="5902325" y="2286000"/>
            <a:ext cx="1108075" cy="725488"/>
          </a:xfrm>
          <a:prstGeom prst="line">
            <a:avLst/>
          </a:prstGeom>
          <a:noFill/>
          <a:ln w="9525">
            <a:solidFill>
              <a:schemeClr val="tx1"/>
            </a:solidFill>
            <a:round/>
            <a:headEnd/>
            <a:tailEnd/>
          </a:ln>
          <a:effectLst/>
        </p:spPr>
        <p:txBody>
          <a:bodyPr wrap="none" anchor="ctr"/>
          <a:lstStyle/>
          <a:p>
            <a:endParaRPr lang="tr-TR"/>
          </a:p>
        </p:txBody>
      </p:sp>
      <p:sp>
        <p:nvSpPr>
          <p:cNvPr id="924678" name="Line 6"/>
          <p:cNvSpPr>
            <a:spLocks noChangeShapeType="1"/>
          </p:cNvSpPr>
          <p:nvPr/>
        </p:nvSpPr>
        <p:spPr bwMode="auto">
          <a:xfrm>
            <a:off x="7010400" y="2286000"/>
            <a:ext cx="1184275" cy="725488"/>
          </a:xfrm>
          <a:prstGeom prst="line">
            <a:avLst/>
          </a:prstGeom>
          <a:noFill/>
          <a:ln w="9525">
            <a:solidFill>
              <a:schemeClr val="tx1"/>
            </a:solidFill>
            <a:round/>
            <a:headEnd/>
            <a:tailEnd/>
          </a:ln>
          <a:effectLst/>
        </p:spPr>
        <p:txBody>
          <a:bodyPr wrap="none" anchor="ctr"/>
          <a:lstStyle/>
          <a:p>
            <a:endParaRPr lang="tr-TR"/>
          </a:p>
        </p:txBody>
      </p:sp>
      <p:sp>
        <p:nvSpPr>
          <p:cNvPr id="924679" name="Text Box 7"/>
          <p:cNvSpPr txBox="1">
            <a:spLocks noChangeArrowheads="1"/>
          </p:cNvSpPr>
          <p:nvPr/>
        </p:nvSpPr>
        <p:spPr bwMode="auto">
          <a:xfrm>
            <a:off x="5629275" y="2401888"/>
            <a:ext cx="5397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24680" name="Text Box 8"/>
          <p:cNvSpPr txBox="1">
            <a:spLocks noChangeArrowheads="1"/>
          </p:cNvSpPr>
          <p:nvPr/>
        </p:nvSpPr>
        <p:spPr bwMode="auto">
          <a:xfrm>
            <a:off x="8118475" y="2401888"/>
            <a:ext cx="4635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24681" name="Rectangle 9"/>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N3</a:t>
            </a:r>
          </a:p>
        </p:txBody>
      </p:sp>
      <p:sp>
        <p:nvSpPr>
          <p:cNvPr id="924682" name="Rectangle 10"/>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N4</a:t>
            </a:r>
          </a:p>
        </p:txBody>
      </p:sp>
      <p:sp>
        <p:nvSpPr>
          <p:cNvPr id="924683" name="Oval 11"/>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A?</a:t>
            </a:r>
            <a:endParaRPr lang="en-US" sz="2400" b="0">
              <a:latin typeface="Times New Roman" charset="0"/>
            </a:endParaRPr>
          </a:p>
        </p:txBody>
      </p:sp>
      <p:sp>
        <p:nvSpPr>
          <p:cNvPr id="924684" name="Line 12"/>
          <p:cNvSpPr>
            <a:spLocks noChangeShapeType="1"/>
          </p:cNvSpPr>
          <p:nvPr/>
        </p:nvSpPr>
        <p:spPr bwMode="auto">
          <a:xfrm flipH="1">
            <a:off x="873125" y="2209800"/>
            <a:ext cx="1108075" cy="725488"/>
          </a:xfrm>
          <a:prstGeom prst="line">
            <a:avLst/>
          </a:prstGeom>
          <a:noFill/>
          <a:ln w="9525">
            <a:solidFill>
              <a:schemeClr val="tx1"/>
            </a:solidFill>
            <a:round/>
            <a:headEnd/>
            <a:tailEnd/>
          </a:ln>
          <a:effectLst/>
        </p:spPr>
        <p:txBody>
          <a:bodyPr wrap="none" anchor="ctr"/>
          <a:lstStyle/>
          <a:p>
            <a:endParaRPr lang="tr-TR"/>
          </a:p>
        </p:txBody>
      </p:sp>
      <p:sp>
        <p:nvSpPr>
          <p:cNvPr id="924685" name="Line 13"/>
          <p:cNvSpPr>
            <a:spLocks noChangeShapeType="1"/>
          </p:cNvSpPr>
          <p:nvPr/>
        </p:nvSpPr>
        <p:spPr bwMode="auto">
          <a:xfrm>
            <a:off x="1981200" y="2209800"/>
            <a:ext cx="1184275" cy="725488"/>
          </a:xfrm>
          <a:prstGeom prst="line">
            <a:avLst/>
          </a:prstGeom>
          <a:noFill/>
          <a:ln w="9525">
            <a:solidFill>
              <a:schemeClr val="tx1"/>
            </a:solidFill>
            <a:round/>
            <a:headEnd/>
            <a:tailEnd/>
          </a:ln>
          <a:effectLst/>
        </p:spPr>
        <p:txBody>
          <a:bodyPr wrap="none" anchor="ctr"/>
          <a:lstStyle/>
          <a:p>
            <a:endParaRPr lang="tr-TR"/>
          </a:p>
        </p:txBody>
      </p:sp>
      <p:sp>
        <p:nvSpPr>
          <p:cNvPr id="924686" name="Text Box 14"/>
          <p:cNvSpPr txBox="1">
            <a:spLocks noChangeArrowheads="1"/>
          </p:cNvSpPr>
          <p:nvPr/>
        </p:nvSpPr>
        <p:spPr bwMode="auto">
          <a:xfrm>
            <a:off x="600075" y="2325688"/>
            <a:ext cx="5397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24687" name="Text Box 15"/>
          <p:cNvSpPr txBox="1">
            <a:spLocks noChangeArrowheads="1"/>
          </p:cNvSpPr>
          <p:nvPr/>
        </p:nvSpPr>
        <p:spPr bwMode="auto">
          <a:xfrm>
            <a:off x="3089275" y="2325688"/>
            <a:ext cx="4635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24688" name="Rectangle 16"/>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N1</a:t>
            </a:r>
          </a:p>
        </p:txBody>
      </p:sp>
      <p:sp>
        <p:nvSpPr>
          <p:cNvPr id="924689" name="Rectangle 17"/>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N2</a:t>
            </a:r>
          </a:p>
        </p:txBody>
      </p:sp>
      <p:sp>
        <p:nvSpPr>
          <p:cNvPr id="924690" name="Text Box 18"/>
          <p:cNvSpPr txBox="1">
            <a:spLocks noChangeArrowheads="1"/>
          </p:cNvSpPr>
          <p:nvPr/>
        </p:nvSpPr>
        <p:spPr bwMode="auto">
          <a:xfrm>
            <a:off x="1905000" y="1066800"/>
            <a:ext cx="1981200" cy="366713"/>
          </a:xfrm>
          <a:prstGeom prst="rect">
            <a:avLst/>
          </a:prstGeom>
          <a:noFill/>
          <a:ln w="12700">
            <a:noFill/>
            <a:miter lim="800000"/>
            <a:headEnd/>
            <a:tailEnd/>
          </a:ln>
          <a:effectLst/>
        </p:spPr>
        <p:txBody>
          <a:bodyPr>
            <a:spAutoFit/>
          </a:bodyPr>
          <a:lstStyle/>
          <a:p>
            <a:pPr>
              <a:spcBef>
                <a:spcPct val="50000"/>
              </a:spcBef>
            </a:pPr>
            <a:r>
              <a:rPr lang="en-US" sz="1800"/>
              <a:t>Before Splitting:</a:t>
            </a:r>
          </a:p>
        </p:txBody>
      </p:sp>
      <p:graphicFrame>
        <p:nvGraphicFramePr>
          <p:cNvPr id="924692" name="Object 20"/>
          <p:cNvGraphicFramePr>
            <a:graphicFrameLocks noChangeAspect="1"/>
          </p:cNvGraphicFramePr>
          <p:nvPr>
            <p:ph idx="1"/>
          </p:nvPr>
        </p:nvGraphicFramePr>
        <p:xfrm>
          <a:off x="76200" y="3581400"/>
          <a:ext cx="1676400" cy="698500"/>
        </p:xfrm>
        <a:graphic>
          <a:graphicData uri="http://schemas.openxmlformats.org/presentationml/2006/ole">
            <p:oleObj spid="_x0000_s924692" name="Document" r:id="rId4" imgW="3317490" imgH="1395377" progId="Word.Document.8">
              <p:embed/>
            </p:oleObj>
          </a:graphicData>
        </a:graphic>
      </p:graphicFrame>
      <p:graphicFrame>
        <p:nvGraphicFramePr>
          <p:cNvPr id="924699" name="Object 27"/>
          <p:cNvGraphicFramePr>
            <a:graphicFrameLocks noChangeAspect="1"/>
          </p:cNvGraphicFramePr>
          <p:nvPr/>
        </p:nvGraphicFramePr>
        <p:xfrm>
          <a:off x="2366963" y="3586163"/>
          <a:ext cx="1636712" cy="681037"/>
        </p:xfrm>
        <a:graphic>
          <a:graphicData uri="http://schemas.openxmlformats.org/presentationml/2006/ole">
            <p:oleObj spid="_x0000_s924699" name="Document" r:id="rId5" imgW="3325066" imgH="1394657" progId="Word.Document.8">
              <p:embed/>
            </p:oleObj>
          </a:graphicData>
        </a:graphic>
      </p:graphicFrame>
      <p:graphicFrame>
        <p:nvGraphicFramePr>
          <p:cNvPr id="924700" name="Object 28"/>
          <p:cNvGraphicFramePr>
            <a:graphicFrameLocks noChangeAspect="1"/>
          </p:cNvGraphicFramePr>
          <p:nvPr/>
        </p:nvGraphicFramePr>
        <p:xfrm>
          <a:off x="5105400" y="3581400"/>
          <a:ext cx="1676400" cy="698500"/>
        </p:xfrm>
        <a:graphic>
          <a:graphicData uri="http://schemas.openxmlformats.org/presentationml/2006/ole">
            <p:oleObj spid="_x0000_s924700" name="Document" r:id="rId6" imgW="3325066" imgH="1394657" progId="Word.Document.8">
              <p:embed/>
            </p:oleObj>
          </a:graphicData>
        </a:graphic>
      </p:graphicFrame>
      <p:graphicFrame>
        <p:nvGraphicFramePr>
          <p:cNvPr id="924701" name="Object 29"/>
          <p:cNvGraphicFramePr>
            <a:graphicFrameLocks noChangeAspect="1"/>
          </p:cNvGraphicFramePr>
          <p:nvPr/>
        </p:nvGraphicFramePr>
        <p:xfrm>
          <a:off x="7391400" y="3586163"/>
          <a:ext cx="1635125" cy="681037"/>
        </p:xfrm>
        <a:graphic>
          <a:graphicData uri="http://schemas.openxmlformats.org/presentationml/2006/ole">
            <p:oleObj spid="_x0000_s924701" name="Document" r:id="rId7" imgW="3332642" imgH="1394657" progId="Word.Document.8">
              <p:embed/>
            </p:oleObj>
          </a:graphicData>
        </a:graphic>
      </p:graphicFrame>
      <p:graphicFrame>
        <p:nvGraphicFramePr>
          <p:cNvPr id="924705" name="Object 33"/>
          <p:cNvGraphicFramePr>
            <a:graphicFrameLocks noChangeAspect="1"/>
          </p:cNvGraphicFramePr>
          <p:nvPr/>
        </p:nvGraphicFramePr>
        <p:xfrm>
          <a:off x="3962400" y="1066800"/>
          <a:ext cx="1595438" cy="660400"/>
        </p:xfrm>
        <a:graphic>
          <a:graphicData uri="http://schemas.openxmlformats.org/presentationml/2006/ole">
            <p:oleObj spid="_x0000_s924705" name="Document" r:id="rId8" imgW="3332642" imgH="1394657" progId="Word.Document.8">
              <p:embed/>
            </p:oleObj>
          </a:graphicData>
        </a:graphic>
      </p:graphicFrame>
      <p:grpSp>
        <p:nvGrpSpPr>
          <p:cNvPr id="924722" name="Group 50"/>
          <p:cNvGrpSpPr>
            <a:grpSpLocks/>
          </p:cNvGrpSpPr>
          <p:nvPr/>
        </p:nvGrpSpPr>
        <p:grpSpPr bwMode="auto">
          <a:xfrm>
            <a:off x="5715000" y="1066800"/>
            <a:ext cx="1295400" cy="396875"/>
            <a:chOff x="3600" y="768"/>
            <a:chExt cx="816" cy="250"/>
          </a:xfrm>
        </p:grpSpPr>
        <p:sp>
          <p:nvSpPr>
            <p:cNvPr id="924706"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p:spPr>
          <p:txBody>
            <a:bodyPr/>
            <a:lstStyle/>
            <a:p>
              <a:endParaRPr lang="tr-TR"/>
            </a:p>
          </p:txBody>
        </p:sp>
        <p:sp>
          <p:nvSpPr>
            <p:cNvPr id="924707" name="Text Box 35"/>
            <p:cNvSpPr txBox="1">
              <a:spLocks noChangeArrowheads="1"/>
            </p:cNvSpPr>
            <p:nvPr/>
          </p:nvSpPr>
          <p:spPr bwMode="auto">
            <a:xfrm>
              <a:off x="3984" y="768"/>
              <a:ext cx="432" cy="250"/>
            </a:xfrm>
            <a:prstGeom prst="rect">
              <a:avLst/>
            </a:prstGeom>
            <a:noFill/>
            <a:ln w="12700">
              <a:noFill/>
              <a:miter lim="800000"/>
              <a:headEnd/>
              <a:tailEnd/>
            </a:ln>
            <a:effectLst/>
          </p:spPr>
          <p:txBody>
            <a:bodyPr>
              <a:spAutoFit/>
            </a:bodyPr>
            <a:lstStyle/>
            <a:p>
              <a:pPr>
                <a:spcBef>
                  <a:spcPct val="50000"/>
                </a:spcBef>
              </a:pPr>
              <a:r>
                <a:rPr lang="en-US" sz="2000"/>
                <a:t>M0</a:t>
              </a:r>
            </a:p>
          </p:txBody>
        </p:sp>
      </p:grpSp>
      <p:grpSp>
        <p:nvGrpSpPr>
          <p:cNvPr id="924720" name="Group 48"/>
          <p:cNvGrpSpPr>
            <a:grpSpLocks/>
          </p:cNvGrpSpPr>
          <p:nvPr/>
        </p:nvGrpSpPr>
        <p:grpSpPr bwMode="auto">
          <a:xfrm>
            <a:off x="609600" y="4343400"/>
            <a:ext cx="8001000" cy="854075"/>
            <a:chOff x="384" y="2832"/>
            <a:chExt cx="5040" cy="538"/>
          </a:xfrm>
        </p:grpSpPr>
        <p:sp>
          <p:nvSpPr>
            <p:cNvPr id="924708" name="Text Box 36"/>
            <p:cNvSpPr txBox="1">
              <a:spLocks noChangeArrowheads="1"/>
            </p:cNvSpPr>
            <p:nvPr/>
          </p:nvSpPr>
          <p:spPr bwMode="auto">
            <a:xfrm>
              <a:off x="384" y="3120"/>
              <a:ext cx="432" cy="250"/>
            </a:xfrm>
            <a:prstGeom prst="rect">
              <a:avLst/>
            </a:prstGeom>
            <a:noFill/>
            <a:ln w="12700">
              <a:noFill/>
              <a:miter lim="800000"/>
              <a:headEnd/>
              <a:tailEnd/>
            </a:ln>
            <a:effectLst/>
          </p:spPr>
          <p:txBody>
            <a:bodyPr>
              <a:spAutoFit/>
            </a:bodyPr>
            <a:lstStyle/>
            <a:p>
              <a:pPr>
                <a:spcBef>
                  <a:spcPct val="50000"/>
                </a:spcBef>
              </a:pPr>
              <a:r>
                <a:rPr lang="en-US" sz="2000"/>
                <a:t>M1</a:t>
              </a:r>
            </a:p>
          </p:txBody>
        </p:sp>
        <p:sp>
          <p:nvSpPr>
            <p:cNvPr id="924709" name="Text Box 37"/>
            <p:cNvSpPr txBox="1">
              <a:spLocks noChangeArrowheads="1"/>
            </p:cNvSpPr>
            <p:nvPr/>
          </p:nvSpPr>
          <p:spPr bwMode="auto">
            <a:xfrm>
              <a:off x="1824" y="3110"/>
              <a:ext cx="432" cy="250"/>
            </a:xfrm>
            <a:prstGeom prst="rect">
              <a:avLst/>
            </a:prstGeom>
            <a:noFill/>
            <a:ln w="12700">
              <a:noFill/>
              <a:miter lim="800000"/>
              <a:headEnd/>
              <a:tailEnd/>
            </a:ln>
            <a:effectLst/>
          </p:spPr>
          <p:txBody>
            <a:bodyPr>
              <a:spAutoFit/>
            </a:bodyPr>
            <a:lstStyle/>
            <a:p>
              <a:pPr>
                <a:spcBef>
                  <a:spcPct val="50000"/>
                </a:spcBef>
              </a:pPr>
              <a:r>
                <a:rPr lang="en-US" sz="2000"/>
                <a:t>M2</a:t>
              </a:r>
            </a:p>
          </p:txBody>
        </p:sp>
        <p:sp>
          <p:nvSpPr>
            <p:cNvPr id="924710" name="Text Box 38"/>
            <p:cNvSpPr txBox="1">
              <a:spLocks noChangeArrowheads="1"/>
            </p:cNvSpPr>
            <p:nvPr/>
          </p:nvSpPr>
          <p:spPr bwMode="auto">
            <a:xfrm>
              <a:off x="3600" y="3110"/>
              <a:ext cx="432" cy="250"/>
            </a:xfrm>
            <a:prstGeom prst="rect">
              <a:avLst/>
            </a:prstGeom>
            <a:noFill/>
            <a:ln w="12700">
              <a:noFill/>
              <a:miter lim="800000"/>
              <a:headEnd/>
              <a:tailEnd/>
            </a:ln>
            <a:effectLst/>
          </p:spPr>
          <p:txBody>
            <a:bodyPr>
              <a:spAutoFit/>
            </a:bodyPr>
            <a:lstStyle/>
            <a:p>
              <a:pPr>
                <a:spcBef>
                  <a:spcPct val="50000"/>
                </a:spcBef>
              </a:pPr>
              <a:r>
                <a:rPr lang="en-US" sz="2000"/>
                <a:t>M3</a:t>
              </a:r>
            </a:p>
          </p:txBody>
        </p:sp>
        <p:sp>
          <p:nvSpPr>
            <p:cNvPr id="924711" name="Text Box 39"/>
            <p:cNvSpPr txBox="1">
              <a:spLocks noChangeArrowheads="1"/>
            </p:cNvSpPr>
            <p:nvPr/>
          </p:nvSpPr>
          <p:spPr bwMode="auto">
            <a:xfrm>
              <a:off x="4992" y="3110"/>
              <a:ext cx="432" cy="250"/>
            </a:xfrm>
            <a:prstGeom prst="rect">
              <a:avLst/>
            </a:prstGeom>
            <a:noFill/>
            <a:ln w="12700">
              <a:noFill/>
              <a:miter lim="800000"/>
              <a:headEnd/>
              <a:tailEnd/>
            </a:ln>
            <a:effectLst/>
          </p:spPr>
          <p:txBody>
            <a:bodyPr>
              <a:spAutoFit/>
            </a:bodyPr>
            <a:lstStyle/>
            <a:p>
              <a:pPr>
                <a:spcBef>
                  <a:spcPct val="50000"/>
                </a:spcBef>
              </a:pPr>
              <a:r>
                <a:rPr lang="en-US" sz="2000"/>
                <a:t>M4</a:t>
              </a:r>
            </a:p>
          </p:txBody>
        </p:sp>
        <p:sp>
          <p:nvSpPr>
            <p:cNvPr id="924712"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p:spPr>
          <p:txBody>
            <a:bodyPr/>
            <a:lstStyle/>
            <a:p>
              <a:endParaRPr lang="tr-TR"/>
            </a:p>
          </p:txBody>
        </p:sp>
        <p:sp>
          <p:nvSpPr>
            <p:cNvPr id="924713"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p:spPr>
          <p:txBody>
            <a:bodyPr/>
            <a:lstStyle/>
            <a:p>
              <a:endParaRPr lang="tr-TR"/>
            </a:p>
          </p:txBody>
        </p:sp>
        <p:sp>
          <p:nvSpPr>
            <p:cNvPr id="924714"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p:spPr>
          <p:txBody>
            <a:bodyPr/>
            <a:lstStyle/>
            <a:p>
              <a:endParaRPr lang="tr-TR"/>
            </a:p>
          </p:txBody>
        </p:sp>
        <p:sp>
          <p:nvSpPr>
            <p:cNvPr id="924715"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p:spPr>
          <p:txBody>
            <a:bodyPr/>
            <a:lstStyle/>
            <a:p>
              <a:endParaRPr lang="tr-TR"/>
            </a:p>
          </p:txBody>
        </p:sp>
      </p:grpSp>
      <p:grpSp>
        <p:nvGrpSpPr>
          <p:cNvPr id="924721" name="Group 49"/>
          <p:cNvGrpSpPr>
            <a:grpSpLocks/>
          </p:cNvGrpSpPr>
          <p:nvPr/>
        </p:nvGrpSpPr>
        <p:grpSpPr bwMode="auto">
          <a:xfrm>
            <a:off x="762000" y="5257800"/>
            <a:ext cx="7620000" cy="777875"/>
            <a:chOff x="480" y="3408"/>
            <a:chExt cx="4800" cy="490"/>
          </a:xfrm>
        </p:grpSpPr>
        <p:sp>
          <p:nvSpPr>
            <p:cNvPr id="924716" name="AutoShape 44"/>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tr-TR"/>
            </a:p>
          </p:txBody>
        </p:sp>
        <p:sp>
          <p:nvSpPr>
            <p:cNvPr id="924717" name="AutoShape 45"/>
            <p:cNvSpPr>
              <a:spLocks/>
            </p:cNvSpPr>
            <p:nvPr/>
          </p:nvSpPr>
          <p:spPr bwMode="auto">
            <a:xfrm rot="16200000">
              <a:off x="4416"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tr-TR"/>
            </a:p>
          </p:txBody>
        </p:sp>
        <p:sp>
          <p:nvSpPr>
            <p:cNvPr id="924718" name="Text Box 46"/>
            <p:cNvSpPr txBox="1">
              <a:spLocks noChangeArrowheads="1"/>
            </p:cNvSpPr>
            <p:nvPr/>
          </p:nvSpPr>
          <p:spPr bwMode="auto">
            <a:xfrm>
              <a:off x="1056" y="3638"/>
              <a:ext cx="432" cy="250"/>
            </a:xfrm>
            <a:prstGeom prst="rect">
              <a:avLst/>
            </a:prstGeom>
            <a:noFill/>
            <a:ln w="12700">
              <a:noFill/>
              <a:miter lim="800000"/>
              <a:headEnd/>
              <a:tailEnd/>
            </a:ln>
            <a:effectLst/>
          </p:spPr>
          <p:txBody>
            <a:bodyPr>
              <a:spAutoFit/>
            </a:bodyPr>
            <a:lstStyle/>
            <a:p>
              <a:pPr>
                <a:spcBef>
                  <a:spcPct val="50000"/>
                </a:spcBef>
              </a:pPr>
              <a:r>
                <a:rPr lang="en-US" sz="2000"/>
                <a:t>M12</a:t>
              </a:r>
            </a:p>
          </p:txBody>
        </p:sp>
        <p:sp>
          <p:nvSpPr>
            <p:cNvPr id="924719" name="Text Box 47"/>
            <p:cNvSpPr txBox="1">
              <a:spLocks noChangeArrowheads="1"/>
            </p:cNvSpPr>
            <p:nvPr/>
          </p:nvSpPr>
          <p:spPr bwMode="auto">
            <a:xfrm>
              <a:off x="4320" y="3648"/>
              <a:ext cx="432" cy="250"/>
            </a:xfrm>
            <a:prstGeom prst="rect">
              <a:avLst/>
            </a:prstGeom>
            <a:noFill/>
            <a:ln w="12700">
              <a:noFill/>
              <a:miter lim="800000"/>
              <a:headEnd/>
              <a:tailEnd/>
            </a:ln>
            <a:effectLst/>
          </p:spPr>
          <p:txBody>
            <a:bodyPr>
              <a:spAutoFit/>
            </a:bodyPr>
            <a:lstStyle/>
            <a:p>
              <a:pPr>
                <a:spcBef>
                  <a:spcPct val="50000"/>
                </a:spcBef>
              </a:pPr>
              <a:r>
                <a:rPr lang="en-US" sz="2000"/>
                <a:t>M34</a:t>
              </a:r>
            </a:p>
          </p:txBody>
        </p:sp>
      </p:grpSp>
      <p:sp>
        <p:nvSpPr>
          <p:cNvPr id="924723" name="Text Box 51"/>
          <p:cNvSpPr txBox="1">
            <a:spLocks noChangeArrowheads="1"/>
          </p:cNvSpPr>
          <p:nvPr/>
        </p:nvSpPr>
        <p:spPr bwMode="auto">
          <a:xfrm>
            <a:off x="2819400" y="5927725"/>
            <a:ext cx="4038600" cy="396875"/>
          </a:xfrm>
          <a:prstGeom prst="rect">
            <a:avLst/>
          </a:prstGeom>
          <a:noFill/>
          <a:ln w="12700">
            <a:noFill/>
            <a:miter lim="800000"/>
            <a:headEnd/>
            <a:tailEnd/>
          </a:ln>
          <a:effectLst/>
        </p:spPr>
        <p:txBody>
          <a:bodyPr>
            <a:spAutoFit/>
          </a:bodyPr>
          <a:lstStyle/>
          <a:p>
            <a:pPr>
              <a:spcBef>
                <a:spcPct val="50000"/>
              </a:spcBef>
            </a:pPr>
            <a:r>
              <a:rPr lang="en-US"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dirty="0"/>
              <a:t>Measure of Impurity: GINI</a:t>
            </a:r>
          </a:p>
        </p:txBody>
      </p:sp>
      <p:sp>
        <p:nvSpPr>
          <p:cNvPr id="816131" name="Rectangle 3"/>
          <p:cNvSpPr>
            <a:spLocks noGrp="1" noChangeArrowheads="1"/>
          </p:cNvSpPr>
          <p:nvPr>
            <p:ph type="body" idx="1"/>
          </p:nvPr>
        </p:nvSpPr>
        <p:spPr>
          <a:xfrm>
            <a:off x="411163" y="1143000"/>
            <a:ext cx="8318500" cy="3962400"/>
          </a:xfrm>
        </p:spPr>
        <p:txBody>
          <a:bodyPr/>
          <a:lstStyle/>
          <a:p>
            <a:pPr>
              <a:lnSpc>
                <a:spcPct val="90000"/>
              </a:lnSpc>
            </a:pPr>
            <a:r>
              <a:rPr lang="en-US" sz="2400" dirty="0" err="1"/>
              <a:t>Gini</a:t>
            </a:r>
            <a:r>
              <a:rPr lang="en-US" sz="2400" dirty="0"/>
              <a:t> Index for a given node t :</a:t>
            </a:r>
          </a:p>
          <a:p>
            <a:pPr>
              <a:lnSpc>
                <a:spcPct val="90000"/>
              </a:lnSpc>
            </a:pPr>
            <a:endParaRPr lang="en-US" sz="2000" dirty="0"/>
          </a:p>
          <a:p>
            <a:pPr lvl="2">
              <a:lnSpc>
                <a:spcPct val="90000"/>
              </a:lnSpc>
              <a:buFont typeface="Wingdings" pitchFamily="2" charset="2"/>
              <a:buNone/>
            </a:pPr>
            <a:endParaRPr lang="en-US" sz="2000" dirty="0"/>
          </a:p>
          <a:p>
            <a:pPr lvl="2">
              <a:lnSpc>
                <a:spcPct val="90000"/>
              </a:lnSpc>
              <a:buFont typeface="Wingdings" pitchFamily="2" charset="2"/>
              <a:buNone/>
            </a:pPr>
            <a:endParaRPr lang="en-US" sz="800" dirty="0"/>
          </a:p>
          <a:p>
            <a:pPr lvl="2">
              <a:lnSpc>
                <a:spcPct val="90000"/>
              </a:lnSpc>
              <a:buFont typeface="Wingdings" pitchFamily="2" charset="2"/>
              <a:buNone/>
            </a:pPr>
            <a:r>
              <a:rPr lang="en-US" sz="2000" dirty="0"/>
              <a:t/>
            </a:r>
            <a:br>
              <a:rPr lang="en-US" sz="2000" dirty="0"/>
            </a:br>
            <a:r>
              <a:rPr lang="en-US" sz="2000" dirty="0"/>
              <a:t>(NOTE: </a:t>
            </a:r>
            <a:r>
              <a:rPr lang="en-US" sz="2000" i="1" dirty="0">
                <a:latin typeface="Times New Roman" charset="0"/>
              </a:rPr>
              <a:t>p( j | t) </a:t>
            </a:r>
            <a:r>
              <a:rPr lang="en-US" sz="2000" dirty="0"/>
              <a:t>is the relative frequency of class j at node t).</a:t>
            </a:r>
          </a:p>
          <a:p>
            <a:pPr lvl="2">
              <a:lnSpc>
                <a:spcPct val="90000"/>
              </a:lnSpc>
              <a:buFont typeface="Wingdings" pitchFamily="2" charset="2"/>
              <a:buNone/>
            </a:pPr>
            <a:endParaRPr lang="en-US" sz="800" dirty="0"/>
          </a:p>
          <a:p>
            <a:pPr lvl="1">
              <a:lnSpc>
                <a:spcPct val="90000"/>
              </a:lnSpc>
            </a:pPr>
            <a:r>
              <a:rPr lang="en-US" sz="2400" dirty="0"/>
              <a:t>Maximum (1 - 1/</a:t>
            </a:r>
            <a:r>
              <a:rPr lang="en-US" sz="2400" dirty="0" err="1"/>
              <a:t>n</a:t>
            </a:r>
            <a:r>
              <a:rPr lang="en-US" sz="2400" baseline="-25000" dirty="0" err="1"/>
              <a:t>c</a:t>
            </a:r>
            <a:r>
              <a:rPr lang="en-US" sz="2400" dirty="0"/>
              <a:t>) when records are equally distributed among all classes, implying least interesting information</a:t>
            </a:r>
          </a:p>
          <a:p>
            <a:pPr lvl="1">
              <a:lnSpc>
                <a:spcPct val="90000"/>
              </a:lnSpc>
            </a:pPr>
            <a:r>
              <a:rPr lang="en-US" sz="2400" dirty="0"/>
              <a:t>Minimum (0.0) when all records belong to one class, implying most interesting information</a:t>
            </a:r>
            <a:endParaRPr lang="en-US" sz="2400" baseline="-25000" dirty="0"/>
          </a:p>
        </p:txBody>
      </p:sp>
      <p:graphicFrame>
        <p:nvGraphicFramePr>
          <p:cNvPr id="816132" name="Object 4"/>
          <p:cNvGraphicFramePr>
            <a:graphicFrameLocks noChangeAspect="1"/>
          </p:cNvGraphicFramePr>
          <p:nvPr/>
        </p:nvGraphicFramePr>
        <p:xfrm>
          <a:off x="2743200" y="1778000"/>
          <a:ext cx="3352800" cy="736600"/>
        </p:xfrm>
        <a:graphic>
          <a:graphicData uri="http://schemas.openxmlformats.org/presentationml/2006/ole">
            <p:oleObj spid="_x0000_s816132" name="Equation" r:id="rId4" imgW="1612800" imgH="355320" progId="Equation.3">
              <p:embed/>
            </p:oleObj>
          </a:graphicData>
        </a:graphic>
      </p:graphicFrame>
      <p:graphicFrame>
        <p:nvGraphicFramePr>
          <p:cNvPr id="816133" name="Object 5"/>
          <p:cNvGraphicFramePr>
            <a:graphicFrameLocks noChangeAspect="1"/>
          </p:cNvGraphicFramePr>
          <p:nvPr/>
        </p:nvGraphicFramePr>
        <p:xfrm>
          <a:off x="1295400" y="5334000"/>
          <a:ext cx="1371600" cy="808038"/>
        </p:xfrm>
        <a:graphic>
          <a:graphicData uri="http://schemas.openxmlformats.org/presentationml/2006/ole">
            <p:oleObj spid="_x0000_s816133" name="Document" r:id="rId5" imgW="3285000" imgH="1969920" progId="Word.Document.8">
              <p:embed/>
            </p:oleObj>
          </a:graphicData>
        </a:graphic>
      </p:graphicFrame>
      <p:graphicFrame>
        <p:nvGraphicFramePr>
          <p:cNvPr id="816134" name="Object 6"/>
          <p:cNvGraphicFramePr>
            <a:graphicFrameLocks noChangeAspect="1"/>
          </p:cNvGraphicFramePr>
          <p:nvPr/>
        </p:nvGraphicFramePr>
        <p:xfrm>
          <a:off x="4572000" y="5334000"/>
          <a:ext cx="1371600" cy="808038"/>
        </p:xfrm>
        <a:graphic>
          <a:graphicData uri="http://schemas.openxmlformats.org/presentationml/2006/ole">
            <p:oleObj spid="_x0000_s816134" name="Document" r:id="rId6" imgW="3285000" imgH="1969920" progId="Word.Document.8">
              <p:embed/>
            </p:oleObj>
          </a:graphicData>
        </a:graphic>
      </p:graphicFrame>
      <p:graphicFrame>
        <p:nvGraphicFramePr>
          <p:cNvPr id="816135" name="Object 7"/>
          <p:cNvGraphicFramePr>
            <a:graphicFrameLocks noChangeAspect="1"/>
          </p:cNvGraphicFramePr>
          <p:nvPr/>
        </p:nvGraphicFramePr>
        <p:xfrm>
          <a:off x="6248400" y="5334000"/>
          <a:ext cx="1371600" cy="808038"/>
        </p:xfrm>
        <a:graphic>
          <a:graphicData uri="http://schemas.openxmlformats.org/presentationml/2006/ole">
            <p:oleObj spid="_x0000_s816135" name="Document" r:id="rId7" imgW="3285000" imgH="1969920" progId="Word.Document.8">
              <p:embed/>
            </p:oleObj>
          </a:graphicData>
        </a:graphic>
      </p:graphicFrame>
      <p:graphicFrame>
        <p:nvGraphicFramePr>
          <p:cNvPr id="816136" name="Object 8"/>
          <p:cNvGraphicFramePr>
            <a:graphicFrameLocks noChangeAspect="1"/>
          </p:cNvGraphicFramePr>
          <p:nvPr/>
        </p:nvGraphicFramePr>
        <p:xfrm>
          <a:off x="2971800" y="5334000"/>
          <a:ext cx="1371600" cy="808038"/>
        </p:xfrm>
        <a:graphic>
          <a:graphicData uri="http://schemas.openxmlformats.org/presentationml/2006/ole">
            <p:oleObj spid="_x0000_s816136" name="Document" r:id="rId8" imgW="3285000" imgH="1969920" progId="Word.Document.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t>Examples for computing GINI</a:t>
            </a:r>
          </a:p>
        </p:txBody>
      </p:sp>
      <p:graphicFrame>
        <p:nvGraphicFramePr>
          <p:cNvPr id="860165" name="Object 5"/>
          <p:cNvGraphicFramePr>
            <a:graphicFrameLocks noChangeAspect="1"/>
          </p:cNvGraphicFramePr>
          <p:nvPr/>
        </p:nvGraphicFramePr>
        <p:xfrm>
          <a:off x="457200" y="2339975"/>
          <a:ext cx="2362200" cy="936625"/>
        </p:xfrm>
        <a:graphic>
          <a:graphicData uri="http://schemas.openxmlformats.org/presentationml/2006/ole">
            <p:oleObj spid="_x0000_s860165" name="Document" r:id="rId3" imgW="3239280" imgH="1357560" progId="Word.Document.8">
              <p:embed/>
            </p:oleObj>
          </a:graphicData>
        </a:graphic>
      </p:graphicFrame>
      <p:graphicFrame>
        <p:nvGraphicFramePr>
          <p:cNvPr id="860166" name="Object 6"/>
          <p:cNvGraphicFramePr>
            <a:graphicFrameLocks noChangeAspect="1"/>
          </p:cNvGraphicFramePr>
          <p:nvPr/>
        </p:nvGraphicFramePr>
        <p:xfrm>
          <a:off x="533400" y="5181600"/>
          <a:ext cx="2286000" cy="938213"/>
        </p:xfrm>
        <a:graphic>
          <a:graphicData uri="http://schemas.openxmlformats.org/presentationml/2006/ole">
            <p:oleObj spid="_x0000_s860166" name="Document" r:id="rId4" imgW="3239280" imgH="1381680" progId="Word.Document.8">
              <p:embed/>
            </p:oleObj>
          </a:graphicData>
        </a:graphic>
      </p:graphicFrame>
      <p:graphicFrame>
        <p:nvGraphicFramePr>
          <p:cNvPr id="860168" name="Object 8"/>
          <p:cNvGraphicFramePr>
            <a:graphicFrameLocks noChangeAspect="1"/>
          </p:cNvGraphicFramePr>
          <p:nvPr/>
        </p:nvGraphicFramePr>
        <p:xfrm>
          <a:off x="533400" y="3817938"/>
          <a:ext cx="2286000" cy="906462"/>
        </p:xfrm>
        <a:graphic>
          <a:graphicData uri="http://schemas.openxmlformats.org/presentationml/2006/ole">
            <p:oleObj spid="_x0000_s860168" name="Document" r:id="rId5" imgW="3239280" imgH="1357560" progId="Word.Document.8">
              <p:embed/>
            </p:oleObj>
          </a:graphicData>
        </a:graphic>
      </p:graphicFrame>
      <p:sp>
        <p:nvSpPr>
          <p:cNvPr id="860170" name="Text Box 10"/>
          <p:cNvSpPr txBox="1">
            <a:spLocks noChangeArrowheads="1"/>
          </p:cNvSpPr>
          <p:nvPr/>
        </p:nvSpPr>
        <p:spPr bwMode="auto">
          <a:xfrm>
            <a:off x="3048000" y="2339975"/>
            <a:ext cx="5181600" cy="854075"/>
          </a:xfrm>
          <a:prstGeom prst="rect">
            <a:avLst/>
          </a:prstGeom>
          <a:noFill/>
          <a:ln w="12700">
            <a:noFill/>
            <a:miter lim="800000"/>
            <a:headEnd/>
            <a:tailEnd/>
          </a:ln>
          <a:effectLst/>
        </p:spPr>
        <p:txBody>
          <a:bodyPr>
            <a:spAutoFit/>
          </a:bodyPr>
          <a:lstStyle/>
          <a:p>
            <a:pPr>
              <a:spcBef>
                <a:spcPct val="50000"/>
              </a:spcBef>
            </a:pPr>
            <a:r>
              <a:rPr lang="en-US" sz="2000"/>
              <a:t>P(C1) = 0/6 = 0     P(C2) = 6/6 = 1</a:t>
            </a:r>
          </a:p>
          <a:p>
            <a:pPr>
              <a:spcBef>
                <a:spcPct val="50000"/>
              </a:spcBef>
            </a:pPr>
            <a:r>
              <a:rPr lang="en-US" sz="2000"/>
              <a:t>Gini = 1 – P(C1)</a:t>
            </a:r>
            <a:r>
              <a:rPr lang="en-US" sz="2000" baseline="30000"/>
              <a:t>2 </a:t>
            </a:r>
            <a:r>
              <a:rPr lang="en-US" sz="2000"/>
              <a:t>– P(C2)</a:t>
            </a:r>
            <a:r>
              <a:rPr lang="en-US" sz="2000" baseline="30000"/>
              <a:t>2</a:t>
            </a:r>
            <a:r>
              <a:rPr lang="en-US" sz="2000"/>
              <a:t> = 1 – 0 – 1 = 0 </a:t>
            </a:r>
          </a:p>
        </p:txBody>
      </p:sp>
      <p:graphicFrame>
        <p:nvGraphicFramePr>
          <p:cNvPr id="860171" name="Object 11"/>
          <p:cNvGraphicFramePr>
            <a:graphicFrameLocks noChangeAspect="1"/>
          </p:cNvGraphicFramePr>
          <p:nvPr/>
        </p:nvGraphicFramePr>
        <p:xfrm>
          <a:off x="2590800" y="1219200"/>
          <a:ext cx="3352800" cy="736600"/>
        </p:xfrm>
        <a:graphic>
          <a:graphicData uri="http://schemas.openxmlformats.org/presentationml/2006/ole">
            <p:oleObj spid="_x0000_s860171" name="Equation" r:id="rId6" imgW="1612800" imgH="355320" progId="Equation.3">
              <p:embed/>
            </p:oleObj>
          </a:graphicData>
        </a:graphic>
      </p:graphicFrame>
      <p:sp>
        <p:nvSpPr>
          <p:cNvPr id="860172" name="Text Box 12"/>
          <p:cNvSpPr txBox="1">
            <a:spLocks noChangeArrowheads="1"/>
          </p:cNvSpPr>
          <p:nvPr/>
        </p:nvSpPr>
        <p:spPr bwMode="auto">
          <a:xfrm>
            <a:off x="3124200" y="3817938"/>
            <a:ext cx="5181600" cy="854075"/>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Gini = 1 – (1/6)</a:t>
            </a:r>
            <a:r>
              <a:rPr lang="en-US" sz="2000" baseline="30000"/>
              <a:t>2 </a:t>
            </a:r>
            <a:r>
              <a:rPr lang="en-US" sz="2000"/>
              <a:t>– (5/6)</a:t>
            </a:r>
            <a:r>
              <a:rPr lang="en-US" sz="2000" baseline="30000"/>
              <a:t>2</a:t>
            </a:r>
            <a:r>
              <a:rPr lang="en-US" sz="2000"/>
              <a:t> = 0.278</a:t>
            </a:r>
          </a:p>
        </p:txBody>
      </p:sp>
      <p:sp>
        <p:nvSpPr>
          <p:cNvPr id="860173" name="Text Box 13"/>
          <p:cNvSpPr txBox="1">
            <a:spLocks noChangeArrowheads="1"/>
          </p:cNvSpPr>
          <p:nvPr/>
        </p:nvSpPr>
        <p:spPr bwMode="auto">
          <a:xfrm>
            <a:off x="3124200" y="5105400"/>
            <a:ext cx="5181600" cy="854075"/>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Gini = 1 – (2/6)</a:t>
            </a:r>
            <a:r>
              <a:rPr lang="en-US" sz="2000" baseline="30000"/>
              <a:t>2 </a:t>
            </a:r>
            <a:r>
              <a:rPr lang="en-US" sz="2000"/>
              <a:t>– (4/6)</a:t>
            </a:r>
            <a:r>
              <a:rPr lang="en-US" sz="2000" baseline="30000"/>
              <a:t>2</a:t>
            </a:r>
            <a:r>
              <a:rPr lang="en-US" sz="2000"/>
              <a:t> = 0.444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Splitting Based on GINI</a:t>
            </a:r>
          </a:p>
        </p:txBody>
      </p:sp>
      <p:sp>
        <p:nvSpPr>
          <p:cNvPr id="817155" name="Rectangle 3"/>
          <p:cNvSpPr>
            <a:spLocks noGrp="1" noChangeArrowheads="1"/>
          </p:cNvSpPr>
          <p:nvPr>
            <p:ph type="body" sz="half" idx="1"/>
          </p:nvPr>
        </p:nvSpPr>
        <p:spPr>
          <a:xfrm>
            <a:off x="381000" y="1143000"/>
            <a:ext cx="8382000" cy="4438650"/>
          </a:xfrm>
        </p:spPr>
        <p:txBody>
          <a:bodyPr/>
          <a:lstStyle/>
          <a:p>
            <a:pPr marL="342900" indent="-342900"/>
            <a:r>
              <a:rPr lang="en-US" sz="2400" dirty="0"/>
              <a:t>Used in CART, SLIQ, SPRINT.</a:t>
            </a:r>
          </a:p>
          <a:p>
            <a:pPr marL="342900" indent="-342900"/>
            <a:r>
              <a:rPr lang="en-US" sz="2400" dirty="0"/>
              <a:t>When a node p is split into k partitions (children), the quality of split is computed as,</a:t>
            </a:r>
          </a:p>
          <a:p>
            <a:pPr marL="342900" indent="-342900"/>
            <a:endParaRPr lang="en-US" sz="2400" dirty="0"/>
          </a:p>
          <a:p>
            <a:pPr marL="342900" indent="-342900"/>
            <a:endParaRPr lang="en-US" sz="2400" dirty="0"/>
          </a:p>
          <a:p>
            <a:pPr marL="342900" indent="-342900">
              <a:buFont typeface="Monotype Sorts" pitchFamily="2" charset="2"/>
              <a:buNone/>
            </a:pPr>
            <a:r>
              <a:rPr lang="en-US" sz="2400" dirty="0"/>
              <a:t>	</a:t>
            </a:r>
          </a:p>
          <a:p>
            <a:pPr marL="342900" indent="-342900">
              <a:buFont typeface="Monotype Sorts" pitchFamily="2" charset="2"/>
              <a:buNone/>
            </a:pPr>
            <a:endParaRPr lang="en-US" sz="2400" dirty="0"/>
          </a:p>
          <a:p>
            <a:pPr marL="342900" indent="-342900">
              <a:buFont typeface="Monotype Sorts" pitchFamily="2" charset="2"/>
              <a:buNone/>
            </a:pPr>
            <a:r>
              <a:rPr lang="en-US" sz="2400" dirty="0"/>
              <a:t>	where,	</a:t>
            </a:r>
            <a:r>
              <a:rPr lang="en-US" sz="2400" dirty="0" err="1"/>
              <a:t>n</a:t>
            </a:r>
            <a:r>
              <a:rPr lang="en-US" sz="2400" baseline="-25000" dirty="0" err="1"/>
              <a:t>i</a:t>
            </a:r>
            <a:r>
              <a:rPr lang="en-US" sz="2400" dirty="0"/>
              <a:t> = number of records at child </a:t>
            </a:r>
            <a:r>
              <a:rPr lang="en-US" sz="2400" dirty="0" err="1"/>
              <a:t>i</a:t>
            </a:r>
            <a:r>
              <a:rPr lang="en-US" sz="2400" dirty="0"/>
              <a:t>,</a:t>
            </a:r>
          </a:p>
          <a:p>
            <a:pPr marL="342900" indent="-342900">
              <a:buFont typeface="Monotype Sorts" pitchFamily="2" charset="2"/>
              <a:buNone/>
            </a:pPr>
            <a:r>
              <a:rPr lang="en-US" sz="2400" dirty="0"/>
              <a:t>    			n</a:t>
            </a:r>
            <a:r>
              <a:rPr lang="en-US" sz="2400" baseline="-25000" dirty="0"/>
              <a:t> </a:t>
            </a:r>
            <a:r>
              <a:rPr lang="en-US" sz="2400" dirty="0"/>
              <a:t> = number of records at node p.</a:t>
            </a:r>
            <a:endParaRPr lang="en-US" sz="3200" dirty="0"/>
          </a:p>
        </p:txBody>
      </p:sp>
      <p:graphicFrame>
        <p:nvGraphicFramePr>
          <p:cNvPr id="817156" name="Object 4"/>
          <p:cNvGraphicFramePr>
            <a:graphicFrameLocks noChangeAspect="1"/>
          </p:cNvGraphicFramePr>
          <p:nvPr/>
        </p:nvGraphicFramePr>
        <p:xfrm>
          <a:off x="2667000" y="2590800"/>
          <a:ext cx="3886200" cy="1104900"/>
        </p:xfrm>
        <a:graphic>
          <a:graphicData uri="http://schemas.openxmlformats.org/presentationml/2006/ole">
            <p:oleObj spid="_x0000_s817156" name="Equation" r:id="rId4" imgW="1511280" imgH="43164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28600" y="152400"/>
            <a:ext cx="8610600" cy="533400"/>
          </a:xfrm>
        </p:spPr>
        <p:txBody>
          <a:bodyPr/>
          <a:lstStyle/>
          <a:p>
            <a:r>
              <a:rPr lang="en-US" dirty="0"/>
              <a:t>Binary Attributes: Computing GINI Index</a:t>
            </a:r>
          </a:p>
        </p:txBody>
      </p:sp>
      <p:sp>
        <p:nvSpPr>
          <p:cNvPr id="911363" name="Rectangle 3"/>
          <p:cNvSpPr>
            <a:spLocks noChangeArrowheads="1"/>
          </p:cNvSpPr>
          <p:nvPr/>
        </p:nvSpPr>
        <p:spPr bwMode="auto">
          <a:xfrm>
            <a:off x="304800" y="1143000"/>
            <a:ext cx="8178800" cy="2009775"/>
          </a:xfrm>
          <a:prstGeom prst="rect">
            <a:avLst/>
          </a:prstGeom>
          <a:noFill/>
          <a:ln w="9525">
            <a:noFill/>
            <a:miter lim="800000"/>
            <a:headEnd/>
            <a:tailEnd/>
          </a:ln>
        </p:spPr>
        <p:txBody>
          <a:bodyPr/>
          <a:lstStyle/>
          <a:p>
            <a:pPr marL="292100" indent="-292100">
              <a:spcBef>
                <a:spcPct val="10000"/>
              </a:spcBef>
              <a:spcAft>
                <a:spcPts val="400"/>
              </a:spcAft>
              <a:buClr>
                <a:srgbClr val="0C7B9C"/>
              </a:buClr>
              <a:buSzPct val="75000"/>
              <a:buFont typeface="Monotype Sorts" pitchFamily="2" charset="2"/>
              <a:buChar char="l"/>
            </a:pPr>
            <a:r>
              <a:rPr lang="en-US" sz="2400" b="0" dirty="0"/>
              <a:t>Splits into two partitions</a:t>
            </a:r>
          </a:p>
          <a:p>
            <a:pPr marL="292100" indent="-292100">
              <a:spcBef>
                <a:spcPct val="10000"/>
              </a:spcBef>
              <a:spcAft>
                <a:spcPts val="400"/>
              </a:spcAft>
              <a:buClr>
                <a:srgbClr val="0C7B9C"/>
              </a:buClr>
              <a:buSzPct val="75000"/>
              <a:buFont typeface="Monotype Sorts" pitchFamily="2" charset="2"/>
              <a:buChar char="l"/>
            </a:pPr>
            <a:r>
              <a:rPr lang="en-US" sz="2400" b="0" dirty="0"/>
              <a:t>Effect of Weighing partitions: </a:t>
            </a:r>
          </a:p>
          <a:p>
            <a:pPr marL="800100" lvl="1" indent="-342900">
              <a:spcBef>
                <a:spcPct val="10000"/>
              </a:spcBef>
              <a:spcAft>
                <a:spcPts val="400"/>
              </a:spcAft>
              <a:buClr>
                <a:srgbClr val="0C7B9C"/>
              </a:buClr>
              <a:buSzPct val="100000"/>
              <a:buFont typeface="Arial" charset="0"/>
              <a:buChar char="–"/>
            </a:pPr>
            <a:r>
              <a:rPr lang="en-US" sz="2400" b="0" dirty="0"/>
              <a:t>Larger and Purer Partitions are sought for.</a:t>
            </a:r>
          </a:p>
        </p:txBody>
      </p:sp>
      <p:sp>
        <p:nvSpPr>
          <p:cNvPr id="91136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B?</a:t>
            </a:r>
            <a:endParaRPr lang="en-US" sz="2400" b="0">
              <a:latin typeface="Times New Roman" charset="0"/>
            </a:endParaRPr>
          </a:p>
        </p:txBody>
      </p:sp>
      <p:sp>
        <p:nvSpPr>
          <p:cNvPr id="911365" name="Line 5"/>
          <p:cNvSpPr>
            <a:spLocks noChangeShapeType="1"/>
          </p:cNvSpPr>
          <p:nvPr/>
        </p:nvSpPr>
        <p:spPr bwMode="auto">
          <a:xfrm flipH="1">
            <a:off x="3082925" y="3319463"/>
            <a:ext cx="1108075" cy="725487"/>
          </a:xfrm>
          <a:prstGeom prst="line">
            <a:avLst/>
          </a:prstGeom>
          <a:noFill/>
          <a:ln w="9525">
            <a:solidFill>
              <a:schemeClr val="tx1"/>
            </a:solidFill>
            <a:round/>
            <a:headEnd/>
            <a:tailEnd/>
          </a:ln>
          <a:effectLst/>
        </p:spPr>
        <p:txBody>
          <a:bodyPr wrap="none" anchor="ctr"/>
          <a:lstStyle/>
          <a:p>
            <a:endParaRPr lang="tr-TR"/>
          </a:p>
        </p:txBody>
      </p:sp>
      <p:sp>
        <p:nvSpPr>
          <p:cNvPr id="911366" name="Line 6"/>
          <p:cNvSpPr>
            <a:spLocks noChangeShapeType="1"/>
          </p:cNvSpPr>
          <p:nvPr/>
        </p:nvSpPr>
        <p:spPr bwMode="auto">
          <a:xfrm>
            <a:off x="4191000" y="3319463"/>
            <a:ext cx="1184275" cy="725487"/>
          </a:xfrm>
          <a:prstGeom prst="line">
            <a:avLst/>
          </a:prstGeom>
          <a:noFill/>
          <a:ln w="9525">
            <a:solidFill>
              <a:schemeClr val="tx1"/>
            </a:solidFill>
            <a:round/>
            <a:headEnd/>
            <a:tailEnd/>
          </a:ln>
          <a:effectLst/>
        </p:spPr>
        <p:txBody>
          <a:bodyPr wrap="none" anchor="ctr"/>
          <a:lstStyle/>
          <a:p>
            <a:endParaRPr lang="tr-TR"/>
          </a:p>
        </p:txBody>
      </p:sp>
      <p:sp>
        <p:nvSpPr>
          <p:cNvPr id="911367" name="Text Box 7"/>
          <p:cNvSpPr txBox="1">
            <a:spLocks noChangeArrowheads="1"/>
          </p:cNvSpPr>
          <p:nvPr/>
        </p:nvSpPr>
        <p:spPr bwMode="auto">
          <a:xfrm>
            <a:off x="2809875" y="3435350"/>
            <a:ext cx="539750" cy="366713"/>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11368" name="Text Box 8"/>
          <p:cNvSpPr txBox="1">
            <a:spLocks noChangeArrowheads="1"/>
          </p:cNvSpPr>
          <p:nvPr/>
        </p:nvSpPr>
        <p:spPr bwMode="auto">
          <a:xfrm>
            <a:off x="5299075" y="3435350"/>
            <a:ext cx="463550" cy="366713"/>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1136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N1</a:t>
            </a:r>
          </a:p>
        </p:txBody>
      </p:sp>
      <p:sp>
        <p:nvSpPr>
          <p:cNvPr id="91137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N2</a:t>
            </a:r>
          </a:p>
        </p:txBody>
      </p:sp>
      <p:graphicFrame>
        <p:nvGraphicFramePr>
          <p:cNvPr id="911371" name="Object 11"/>
          <p:cNvGraphicFramePr>
            <a:graphicFrameLocks noChangeAspect="1"/>
          </p:cNvGraphicFramePr>
          <p:nvPr/>
        </p:nvGraphicFramePr>
        <p:xfrm>
          <a:off x="6553200" y="2590800"/>
          <a:ext cx="1981200" cy="1790700"/>
        </p:xfrm>
        <a:graphic>
          <a:graphicData uri="http://schemas.openxmlformats.org/presentationml/2006/ole">
            <p:oleObj spid="_x0000_s911371" name="Document" r:id="rId4" imgW="3177000" imgH="3053520" progId="Word.Document.8">
              <p:embed/>
            </p:oleObj>
          </a:graphicData>
        </a:graphic>
      </p:graphicFrame>
      <p:graphicFrame>
        <p:nvGraphicFramePr>
          <p:cNvPr id="911372" name="Object 12"/>
          <p:cNvGraphicFramePr>
            <a:graphicFrameLocks noChangeAspect="1"/>
          </p:cNvGraphicFramePr>
          <p:nvPr/>
        </p:nvGraphicFramePr>
        <p:xfrm>
          <a:off x="3276600" y="4648200"/>
          <a:ext cx="1905000" cy="1471613"/>
        </p:xfrm>
        <a:graphic>
          <a:graphicData uri="http://schemas.openxmlformats.org/presentationml/2006/ole">
            <p:oleObj spid="_x0000_s911372" name="Document" r:id="rId5" imgW="3265920" imgH="2548080" progId="Word.Document.8">
              <p:embed/>
            </p:oleObj>
          </a:graphicData>
        </a:graphic>
      </p:graphicFrame>
      <p:sp>
        <p:nvSpPr>
          <p:cNvPr id="911373" name="Text Box 13"/>
          <p:cNvSpPr txBox="1">
            <a:spLocks noChangeArrowheads="1"/>
          </p:cNvSpPr>
          <p:nvPr/>
        </p:nvSpPr>
        <p:spPr bwMode="auto">
          <a:xfrm>
            <a:off x="381000" y="4191000"/>
            <a:ext cx="2438400" cy="2073275"/>
          </a:xfrm>
          <a:prstGeom prst="rect">
            <a:avLst/>
          </a:prstGeom>
          <a:noFill/>
          <a:ln w="12700">
            <a:noFill/>
            <a:miter lim="800000"/>
            <a:headEnd/>
            <a:tailEnd/>
          </a:ln>
          <a:effectLst/>
        </p:spPr>
        <p:txBody>
          <a:bodyPr>
            <a:spAutoFit/>
          </a:bodyPr>
          <a:lstStyle/>
          <a:p>
            <a:pPr>
              <a:spcBef>
                <a:spcPct val="50000"/>
              </a:spcBef>
            </a:pPr>
            <a:r>
              <a:rPr lang="en-US" sz="2000"/>
              <a:t>Gini(N1) </a:t>
            </a:r>
            <a:br>
              <a:rPr lang="en-US" sz="2000"/>
            </a:br>
            <a:r>
              <a:rPr lang="en-US" sz="2000"/>
              <a:t>= 1 – (5/6)</a:t>
            </a:r>
            <a:r>
              <a:rPr lang="en-US" sz="2000" baseline="30000"/>
              <a:t>2 </a:t>
            </a:r>
            <a:r>
              <a:rPr lang="en-US" sz="2000"/>
              <a:t>– (2/6)</a:t>
            </a:r>
            <a:r>
              <a:rPr lang="en-US" sz="2000" baseline="30000"/>
              <a:t>2</a:t>
            </a:r>
            <a:r>
              <a:rPr lang="en-US" sz="2000"/>
              <a:t> </a:t>
            </a:r>
            <a:br>
              <a:rPr lang="en-US" sz="2000"/>
            </a:br>
            <a:r>
              <a:rPr lang="en-US" sz="2000"/>
              <a:t>= 0.194 </a:t>
            </a:r>
          </a:p>
          <a:p>
            <a:pPr>
              <a:spcBef>
                <a:spcPct val="50000"/>
              </a:spcBef>
            </a:pPr>
            <a:r>
              <a:rPr lang="en-US" sz="2000"/>
              <a:t>Gini(N2) </a:t>
            </a:r>
            <a:br>
              <a:rPr lang="en-US" sz="2000"/>
            </a:br>
            <a:r>
              <a:rPr lang="en-US" sz="2000"/>
              <a:t>= 1 – (1/6)</a:t>
            </a:r>
            <a:r>
              <a:rPr lang="en-US" sz="2000" baseline="30000"/>
              <a:t>2 </a:t>
            </a:r>
            <a:r>
              <a:rPr lang="en-US" sz="2000"/>
              <a:t>– (4/6)</a:t>
            </a:r>
            <a:r>
              <a:rPr lang="en-US" sz="2000" baseline="30000"/>
              <a:t>2</a:t>
            </a:r>
            <a:r>
              <a:rPr lang="en-US" sz="2000"/>
              <a:t> </a:t>
            </a:r>
            <a:br>
              <a:rPr lang="en-US" sz="2000"/>
            </a:br>
            <a:r>
              <a:rPr lang="en-US" sz="2000"/>
              <a:t>= 0.528</a:t>
            </a:r>
          </a:p>
        </p:txBody>
      </p:sp>
      <p:sp>
        <p:nvSpPr>
          <p:cNvPr id="911374" name="Text Box 14"/>
          <p:cNvSpPr txBox="1">
            <a:spLocks noChangeArrowheads="1"/>
          </p:cNvSpPr>
          <p:nvPr/>
        </p:nvSpPr>
        <p:spPr bwMode="auto">
          <a:xfrm>
            <a:off x="5943600" y="4648200"/>
            <a:ext cx="2438400" cy="1311275"/>
          </a:xfrm>
          <a:prstGeom prst="rect">
            <a:avLst/>
          </a:prstGeom>
          <a:noFill/>
          <a:ln w="12700">
            <a:noFill/>
            <a:miter lim="800000"/>
            <a:headEnd/>
            <a:tailEnd/>
          </a:ln>
          <a:effectLst/>
        </p:spPr>
        <p:txBody>
          <a:bodyPr>
            <a:spAutoFit/>
          </a:bodyPr>
          <a:lstStyle/>
          <a:p>
            <a:pPr>
              <a:spcBef>
                <a:spcPct val="50000"/>
              </a:spcBef>
            </a:pPr>
            <a:r>
              <a:rPr lang="en-US" sz="2000"/>
              <a:t>Gini(Children) </a:t>
            </a:r>
            <a:br>
              <a:rPr lang="en-US" sz="2000"/>
            </a:br>
            <a:r>
              <a:rPr lang="en-US" sz="2000"/>
              <a:t>= 7/12 * 0.194 + </a:t>
            </a:r>
            <a:br>
              <a:rPr lang="en-US" sz="2000"/>
            </a:br>
            <a:r>
              <a:rPr lang="en-US" sz="2000"/>
              <a:t>   5/12 * 0.528</a:t>
            </a:r>
            <a:br>
              <a:rPr lang="en-US" sz="2000"/>
            </a:br>
            <a:r>
              <a:rPr lang="en-US" sz="2000"/>
              <a:t>= 0.333</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381000" y="152400"/>
            <a:ext cx="8458200" cy="533400"/>
          </a:xfrm>
        </p:spPr>
        <p:txBody>
          <a:bodyPr/>
          <a:lstStyle/>
          <a:p>
            <a:r>
              <a:rPr lang="en-US" sz="2800" dirty="0"/>
              <a:t>Categorical Attributes: Computing </a:t>
            </a:r>
            <a:r>
              <a:rPr lang="en-US" sz="2800" dirty="0" err="1"/>
              <a:t>Gini</a:t>
            </a:r>
            <a:r>
              <a:rPr lang="en-US" sz="2800" dirty="0"/>
              <a:t> Index</a:t>
            </a:r>
          </a:p>
        </p:txBody>
      </p:sp>
      <p:sp>
        <p:nvSpPr>
          <p:cNvPr id="819203" name="Rectangle 3"/>
          <p:cNvSpPr>
            <a:spLocks noGrp="1" noChangeArrowheads="1"/>
          </p:cNvSpPr>
          <p:nvPr>
            <p:ph type="body" idx="1"/>
          </p:nvPr>
        </p:nvSpPr>
        <p:spPr/>
        <p:txBody>
          <a:bodyPr/>
          <a:lstStyle/>
          <a:p>
            <a:r>
              <a:rPr lang="en-US" sz="2400" dirty="0"/>
              <a:t>For each distinct value, gather counts for each class in the dataset</a:t>
            </a:r>
          </a:p>
          <a:p>
            <a:r>
              <a:rPr lang="en-US" sz="2400" dirty="0"/>
              <a:t>Use the count matrix to make decisions</a:t>
            </a:r>
          </a:p>
        </p:txBody>
      </p:sp>
      <p:graphicFrame>
        <p:nvGraphicFramePr>
          <p:cNvPr id="819204" name="Object 4"/>
          <p:cNvGraphicFramePr>
            <a:graphicFrameLocks noChangeAspect="1"/>
          </p:cNvGraphicFramePr>
          <p:nvPr/>
        </p:nvGraphicFramePr>
        <p:xfrm>
          <a:off x="3886200" y="3810000"/>
          <a:ext cx="2609850" cy="1768475"/>
        </p:xfrm>
        <a:graphic>
          <a:graphicData uri="http://schemas.openxmlformats.org/presentationml/2006/ole">
            <p:oleObj spid="_x0000_s819204" name="Document" r:id="rId4" imgW="5848560" imgH="4005360" progId="Word.Document.8">
              <p:embed/>
            </p:oleObj>
          </a:graphicData>
        </a:graphic>
      </p:graphicFrame>
      <p:graphicFrame>
        <p:nvGraphicFramePr>
          <p:cNvPr id="819205" name="Object 5"/>
          <p:cNvGraphicFramePr>
            <a:graphicFrameLocks noChangeAspect="1"/>
          </p:cNvGraphicFramePr>
          <p:nvPr/>
        </p:nvGraphicFramePr>
        <p:xfrm>
          <a:off x="6381750" y="3810000"/>
          <a:ext cx="2609850" cy="1768475"/>
        </p:xfrm>
        <a:graphic>
          <a:graphicData uri="http://schemas.openxmlformats.org/presentationml/2006/ole">
            <p:oleObj spid="_x0000_s819205" name="Document" r:id="rId5" imgW="5848560" imgH="4005360" progId="Word.Document.8">
              <p:embed/>
            </p:oleObj>
          </a:graphicData>
        </a:graphic>
      </p:graphicFrame>
      <p:graphicFrame>
        <p:nvGraphicFramePr>
          <p:cNvPr id="819206" name="Object 6"/>
          <p:cNvGraphicFramePr>
            <a:graphicFrameLocks noChangeAspect="1"/>
          </p:cNvGraphicFramePr>
          <p:nvPr/>
        </p:nvGraphicFramePr>
        <p:xfrm>
          <a:off x="304800" y="3810000"/>
          <a:ext cx="2744788" cy="1524000"/>
        </p:xfrm>
        <a:graphic>
          <a:graphicData uri="http://schemas.openxmlformats.org/presentationml/2006/ole">
            <p:oleObj spid="_x0000_s819206" name="Document" r:id="rId6" imgW="6205680" imgH="3191040" progId="Word.Document.8">
              <p:embed/>
            </p:oleObj>
          </a:graphicData>
        </a:graphic>
      </p:graphicFrame>
      <p:sp>
        <p:nvSpPr>
          <p:cNvPr id="819207" name="Line 7"/>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ffectLst/>
        </p:spPr>
        <p:txBody>
          <a:bodyPr wrap="none" anchor="ctr"/>
          <a:lstStyle/>
          <a:p>
            <a:endParaRPr lang="tr-TR"/>
          </a:p>
        </p:txBody>
      </p:sp>
      <p:sp>
        <p:nvSpPr>
          <p:cNvPr id="819208" name="Text Box 8"/>
          <p:cNvSpPr txBox="1">
            <a:spLocks noChangeArrowheads="1"/>
          </p:cNvSpPr>
          <p:nvPr/>
        </p:nvSpPr>
        <p:spPr bwMode="auto">
          <a:xfrm>
            <a:off x="915988" y="2868613"/>
            <a:ext cx="1752600" cy="396875"/>
          </a:xfrm>
          <a:prstGeom prst="rect">
            <a:avLst/>
          </a:prstGeom>
          <a:noFill/>
          <a:ln w="9525">
            <a:noFill/>
            <a:miter lim="800000"/>
            <a:headEnd/>
            <a:tailEnd/>
          </a:ln>
          <a:effectLst/>
        </p:spPr>
        <p:txBody>
          <a:bodyPr wrap="none">
            <a:spAutoFit/>
          </a:bodyPr>
          <a:lstStyle/>
          <a:p>
            <a:r>
              <a:rPr lang="en-US" sz="2000" b="0">
                <a:latin typeface="Times New Roman" charset="0"/>
              </a:rPr>
              <a:t>Multi-way split</a:t>
            </a:r>
          </a:p>
        </p:txBody>
      </p:sp>
      <p:sp>
        <p:nvSpPr>
          <p:cNvPr id="819209" name="Text Box 9"/>
          <p:cNvSpPr txBox="1">
            <a:spLocks noChangeArrowheads="1"/>
          </p:cNvSpPr>
          <p:nvPr/>
        </p:nvSpPr>
        <p:spPr bwMode="auto">
          <a:xfrm>
            <a:off x="4719638" y="2868613"/>
            <a:ext cx="3138487" cy="701675"/>
          </a:xfrm>
          <a:prstGeom prst="rect">
            <a:avLst/>
          </a:prstGeom>
          <a:noFill/>
          <a:ln w="9525">
            <a:noFill/>
            <a:miter lim="800000"/>
            <a:headEnd/>
            <a:tailEnd/>
          </a:ln>
          <a:effectLst/>
        </p:spPr>
        <p:txBody>
          <a:bodyPr wrap="none">
            <a:spAutoFit/>
          </a:bodyPr>
          <a:lstStyle/>
          <a:p>
            <a:pPr algn="ctr"/>
            <a:r>
              <a:rPr lang="en-US" sz="2000" b="0">
                <a:latin typeface="Times New Roman" charset="0"/>
              </a:rPr>
              <a:t>Two-way split </a:t>
            </a:r>
          </a:p>
          <a:p>
            <a:pPr algn="ctr"/>
            <a:r>
              <a:rPr lang="en-US" sz="2000" b="0">
                <a:latin typeface="Times New Roman" charset="0"/>
              </a:rPr>
              <a:t>(find best partition of values)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8" name="Rectangle 4"/>
          <p:cNvSpPr>
            <a:spLocks noGrp="1" noChangeArrowheads="1"/>
          </p:cNvSpPr>
          <p:nvPr>
            <p:ph type="title"/>
          </p:nvPr>
        </p:nvSpPr>
        <p:spPr/>
        <p:txBody>
          <a:bodyPr/>
          <a:lstStyle/>
          <a:p>
            <a:r>
              <a:rPr lang="en-US" sz="2800" dirty="0"/>
              <a:t>Continuous Attributes: Computing </a:t>
            </a:r>
            <a:r>
              <a:rPr lang="en-US" sz="2800" dirty="0" err="1"/>
              <a:t>Gini</a:t>
            </a:r>
            <a:r>
              <a:rPr lang="en-US" sz="2800" dirty="0"/>
              <a:t> Index</a:t>
            </a:r>
          </a:p>
        </p:txBody>
      </p:sp>
      <p:sp>
        <p:nvSpPr>
          <p:cNvPr id="820229" name="Rectangle 5"/>
          <p:cNvSpPr>
            <a:spLocks noGrp="1" noChangeArrowheads="1"/>
          </p:cNvSpPr>
          <p:nvPr>
            <p:ph type="body" sz="half" idx="1"/>
          </p:nvPr>
        </p:nvSpPr>
        <p:spPr>
          <a:xfrm>
            <a:off x="411163" y="1143000"/>
            <a:ext cx="4999037" cy="5181600"/>
          </a:xfrm>
        </p:spPr>
        <p:txBody>
          <a:bodyPr/>
          <a:lstStyle/>
          <a:p>
            <a:pPr>
              <a:lnSpc>
                <a:spcPct val="90000"/>
              </a:lnSpc>
            </a:pPr>
            <a:r>
              <a:rPr lang="en-US" sz="2000" dirty="0"/>
              <a:t>Use Binary Decisions based on one value</a:t>
            </a:r>
          </a:p>
          <a:p>
            <a:pPr>
              <a:lnSpc>
                <a:spcPct val="90000"/>
              </a:lnSpc>
            </a:pPr>
            <a:r>
              <a:rPr lang="en-US" sz="2000" dirty="0"/>
              <a:t>Several Choices for the splitting value</a:t>
            </a:r>
          </a:p>
          <a:p>
            <a:pPr lvl="1">
              <a:lnSpc>
                <a:spcPct val="90000"/>
              </a:lnSpc>
            </a:pPr>
            <a:r>
              <a:rPr lang="en-US" sz="2000" dirty="0"/>
              <a:t>Number of possible splitting values </a:t>
            </a:r>
            <a:br>
              <a:rPr lang="en-US" sz="2000" dirty="0"/>
            </a:br>
            <a:r>
              <a:rPr lang="en-US" sz="2000" dirty="0"/>
              <a:t>= Number of distinct values</a:t>
            </a:r>
          </a:p>
          <a:p>
            <a:pPr>
              <a:lnSpc>
                <a:spcPct val="90000"/>
              </a:lnSpc>
            </a:pPr>
            <a:r>
              <a:rPr lang="en-US" sz="2000" dirty="0"/>
              <a:t>Each splitting value has a count matrix associated with it</a:t>
            </a:r>
          </a:p>
          <a:p>
            <a:pPr lvl="1">
              <a:lnSpc>
                <a:spcPct val="90000"/>
              </a:lnSpc>
            </a:pPr>
            <a:r>
              <a:rPr lang="en-US" sz="2000" dirty="0"/>
              <a:t>Class counts in each of the partitions, A &lt; v and A </a:t>
            </a:r>
            <a:r>
              <a:rPr lang="en-US" sz="2000" dirty="0">
                <a:sym typeface="Symbol" pitchFamily="18" charset="2"/>
              </a:rPr>
              <a:t></a:t>
            </a:r>
            <a:r>
              <a:rPr lang="en-US" sz="2000" dirty="0"/>
              <a:t> v</a:t>
            </a:r>
          </a:p>
          <a:p>
            <a:pPr>
              <a:lnSpc>
                <a:spcPct val="90000"/>
              </a:lnSpc>
            </a:pPr>
            <a:r>
              <a:rPr lang="en-US" sz="2000" dirty="0"/>
              <a:t>Simple method to choose best v</a:t>
            </a:r>
          </a:p>
          <a:p>
            <a:pPr lvl="1">
              <a:lnSpc>
                <a:spcPct val="90000"/>
              </a:lnSpc>
            </a:pPr>
            <a:r>
              <a:rPr lang="en-US" sz="2000" dirty="0"/>
              <a:t>For each v, scan the database to gather count matrix and compute its </a:t>
            </a:r>
            <a:r>
              <a:rPr lang="en-US" sz="2000" dirty="0" err="1"/>
              <a:t>Gini</a:t>
            </a:r>
            <a:r>
              <a:rPr lang="en-US" sz="2000" dirty="0"/>
              <a:t> index</a:t>
            </a:r>
          </a:p>
          <a:p>
            <a:pPr lvl="1">
              <a:lnSpc>
                <a:spcPct val="90000"/>
              </a:lnSpc>
            </a:pPr>
            <a:r>
              <a:rPr lang="en-US" sz="2000" dirty="0"/>
              <a:t>Computationally Inefficient! Repetition of work.</a:t>
            </a:r>
          </a:p>
        </p:txBody>
      </p:sp>
      <p:graphicFrame>
        <p:nvGraphicFramePr>
          <p:cNvPr id="820230" name="Object 6"/>
          <p:cNvGraphicFramePr>
            <a:graphicFrameLocks noChangeAspect="1"/>
          </p:cNvGraphicFramePr>
          <p:nvPr>
            <p:ph sz="quarter" idx="2"/>
          </p:nvPr>
        </p:nvGraphicFramePr>
        <p:xfrm>
          <a:off x="5607050" y="1143000"/>
          <a:ext cx="3213100" cy="3429000"/>
        </p:xfrm>
        <a:graphic>
          <a:graphicData uri="http://schemas.openxmlformats.org/presentationml/2006/ole">
            <p:oleObj spid="_x0000_s820230" name="Document" r:id="rId4" imgW="5415994" imgH="5779818" progId="Word.Document.8">
              <p:embed/>
            </p:oleObj>
          </a:graphicData>
        </a:graphic>
      </p:graphicFrame>
      <p:graphicFrame>
        <p:nvGraphicFramePr>
          <p:cNvPr id="820232" name="Object 8"/>
          <p:cNvGraphicFramePr>
            <a:graphicFrameLocks noChangeAspect="1"/>
          </p:cNvGraphicFramePr>
          <p:nvPr>
            <p:ph sz="quarter" idx="3"/>
          </p:nvPr>
        </p:nvGraphicFramePr>
        <p:xfrm>
          <a:off x="6950075" y="4572000"/>
          <a:ext cx="1050925" cy="1676400"/>
        </p:xfrm>
        <a:graphic>
          <a:graphicData uri="http://schemas.openxmlformats.org/presentationml/2006/ole">
            <p:oleObj spid="_x0000_s820232" name="Visio" r:id="rId5" imgW="1611935" imgH="2570756" progId="">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228600" y="152400"/>
            <a:ext cx="8686800" cy="533400"/>
          </a:xfrm>
        </p:spPr>
        <p:txBody>
          <a:bodyPr/>
          <a:lstStyle/>
          <a:p>
            <a:r>
              <a:rPr lang="en-US" sz="2800" dirty="0"/>
              <a:t>Continuous Attributes: Computing </a:t>
            </a:r>
            <a:r>
              <a:rPr lang="en-US" sz="2800" dirty="0" err="1"/>
              <a:t>Gini</a:t>
            </a:r>
            <a:r>
              <a:rPr lang="en-US" sz="2800" dirty="0"/>
              <a:t> Index...</a:t>
            </a:r>
          </a:p>
        </p:txBody>
      </p:sp>
      <p:sp>
        <p:nvSpPr>
          <p:cNvPr id="821251" name="Rectangle 3"/>
          <p:cNvSpPr>
            <a:spLocks noGrp="1" noChangeArrowheads="1"/>
          </p:cNvSpPr>
          <p:nvPr>
            <p:ph type="body" idx="1"/>
          </p:nvPr>
        </p:nvSpPr>
        <p:spPr>
          <a:xfrm>
            <a:off x="381000" y="1219200"/>
            <a:ext cx="8178800" cy="1524000"/>
          </a:xfrm>
          <a:noFill/>
          <a:ln/>
        </p:spPr>
        <p:txBody>
          <a:bodyPr/>
          <a:lstStyle/>
          <a:p>
            <a:pPr marL="342900" indent="-342900">
              <a:lnSpc>
                <a:spcPct val="90000"/>
              </a:lnSpc>
            </a:pPr>
            <a:r>
              <a:rPr lang="en-US" sz="2000" dirty="0"/>
              <a:t>For efficient computation: for each attribute,</a:t>
            </a:r>
          </a:p>
          <a:p>
            <a:pPr marL="742950" lvl="1" indent="-285750">
              <a:lnSpc>
                <a:spcPct val="90000"/>
              </a:lnSpc>
            </a:pPr>
            <a:r>
              <a:rPr lang="en-US" sz="2000" dirty="0"/>
              <a:t>Sort the attribute on values</a:t>
            </a:r>
          </a:p>
          <a:p>
            <a:pPr marL="742950" lvl="1" indent="-285750">
              <a:lnSpc>
                <a:spcPct val="90000"/>
              </a:lnSpc>
            </a:pPr>
            <a:r>
              <a:rPr lang="en-US" sz="2000" dirty="0"/>
              <a:t>Linearly scan these values, each time updating the count matrix and computing </a:t>
            </a:r>
            <a:r>
              <a:rPr lang="en-US" sz="2000" dirty="0" err="1"/>
              <a:t>gini</a:t>
            </a:r>
            <a:r>
              <a:rPr lang="en-US" sz="2000" dirty="0"/>
              <a:t> index</a:t>
            </a:r>
          </a:p>
          <a:p>
            <a:pPr marL="742950" lvl="1" indent="-285750">
              <a:lnSpc>
                <a:spcPct val="90000"/>
              </a:lnSpc>
            </a:pPr>
            <a:r>
              <a:rPr lang="en-US" sz="2000" dirty="0"/>
              <a:t>Choose the split position that has the least </a:t>
            </a:r>
            <a:r>
              <a:rPr lang="en-US" sz="2000" dirty="0" err="1"/>
              <a:t>gini</a:t>
            </a:r>
            <a:r>
              <a:rPr lang="en-US" sz="2000" dirty="0"/>
              <a:t> index</a:t>
            </a:r>
          </a:p>
        </p:txBody>
      </p:sp>
      <p:grpSp>
        <p:nvGrpSpPr>
          <p:cNvPr id="821258" name="Group 10"/>
          <p:cNvGrpSpPr>
            <a:grpSpLocks/>
          </p:cNvGrpSpPr>
          <p:nvPr/>
        </p:nvGrpSpPr>
        <p:grpSpPr bwMode="auto">
          <a:xfrm>
            <a:off x="76200" y="3321050"/>
            <a:ext cx="9182100" cy="2622550"/>
            <a:chOff x="144" y="2360"/>
            <a:chExt cx="5784"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p:oleObj spid="_x0000_s821252" name="Document" r:id="rId4" imgW="10585440" imgH="3557880" progId="Word.Document.8">
                <p:embed/>
              </p:oleObj>
            </a:graphicData>
          </a:graphic>
        </p:graphicFrame>
        <p:sp>
          <p:nvSpPr>
            <p:cNvPr id="821253"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tr-TR"/>
            </a:p>
          </p:txBody>
        </p:sp>
        <p:grpSp>
          <p:nvGrpSpPr>
            <p:cNvPr id="821254" name="Group 6"/>
            <p:cNvGrpSpPr>
              <a:grpSpLocks/>
            </p:cNvGrpSpPr>
            <p:nvPr/>
          </p:nvGrpSpPr>
          <p:grpSpPr bwMode="auto">
            <a:xfrm>
              <a:off x="144" y="2928"/>
              <a:ext cx="1200" cy="212"/>
              <a:chOff x="144" y="2832"/>
              <a:chExt cx="1200" cy="212"/>
            </a:xfrm>
          </p:grpSpPr>
          <p:sp>
            <p:nvSpPr>
              <p:cNvPr id="821255" name="Text Box 7"/>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821256"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tr-TR"/>
              </a:p>
            </p:txBody>
          </p:sp>
        </p:grpSp>
        <p:sp>
          <p:nvSpPr>
            <p:cNvPr id="821257" name="Text Box 9"/>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a:spcBef>
                  <a:spcPct val="50000"/>
                </a:spcBef>
              </a:pPr>
              <a:r>
                <a:rPr lang="en-US" sz="1600"/>
                <a:t>Sorted Values</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sz="2800" dirty="0"/>
              <a:t>Alternative Splitting Criteria based on INFO</a:t>
            </a:r>
            <a:endParaRPr lang="en-US" dirty="0"/>
          </a:p>
        </p:txBody>
      </p:sp>
      <p:sp>
        <p:nvSpPr>
          <p:cNvPr id="822275" name="Rectangle 3"/>
          <p:cNvSpPr>
            <a:spLocks noGrp="1" noChangeArrowheads="1"/>
          </p:cNvSpPr>
          <p:nvPr>
            <p:ph type="body" idx="1"/>
          </p:nvPr>
        </p:nvSpPr>
        <p:spPr>
          <a:xfrm>
            <a:off x="152400" y="1143000"/>
            <a:ext cx="8763000" cy="5181600"/>
          </a:xfrm>
        </p:spPr>
        <p:txBody>
          <a:bodyPr/>
          <a:lstStyle/>
          <a:p>
            <a:pPr marL="342900" indent="-342900"/>
            <a:r>
              <a:rPr lang="en-US" dirty="0"/>
              <a:t>Entropy at a given node t:</a:t>
            </a:r>
          </a:p>
          <a:p>
            <a:pPr marL="742950" lvl="1" indent="-285750"/>
            <a:endParaRPr lang="en-US" dirty="0"/>
          </a:p>
          <a:p>
            <a:pPr lvl="4"/>
            <a:endParaRPr lang="en-US" dirty="0"/>
          </a:p>
          <a:p>
            <a:pPr marL="1085850" lvl="2" indent="-228600">
              <a:buFont typeface="Wingdings" pitchFamily="2" charset="2"/>
              <a:buNone/>
            </a:pPr>
            <a:r>
              <a:rPr lang="en-US" sz="2000" dirty="0"/>
              <a:t>(NOTE: </a:t>
            </a:r>
            <a:r>
              <a:rPr lang="en-US" sz="2000" i="1" dirty="0">
                <a:latin typeface="Times New Roman" charset="0"/>
              </a:rPr>
              <a:t>p( j | t) </a:t>
            </a:r>
            <a:r>
              <a:rPr lang="en-US" sz="2000" dirty="0"/>
              <a:t>is the relative frequency of class j at node t).</a:t>
            </a:r>
            <a:endParaRPr lang="en-US" dirty="0"/>
          </a:p>
          <a:p>
            <a:pPr marL="742950" lvl="1" indent="-285750"/>
            <a:r>
              <a:rPr lang="en-US" dirty="0"/>
              <a:t>Measures homogeneity of a node. </a:t>
            </a:r>
          </a:p>
          <a:p>
            <a:pPr marL="1085850" lvl="2" indent="-228600"/>
            <a:r>
              <a:rPr lang="en-US" dirty="0"/>
              <a:t>Maximum (log </a:t>
            </a:r>
            <a:r>
              <a:rPr lang="en-US" dirty="0" err="1"/>
              <a:t>n</a:t>
            </a:r>
            <a:r>
              <a:rPr lang="en-US" baseline="-25000" dirty="0" err="1"/>
              <a:t>c</a:t>
            </a:r>
            <a:r>
              <a:rPr lang="en-US" dirty="0"/>
              <a:t>) when records are equally distributed among all classes implying least information</a:t>
            </a:r>
          </a:p>
          <a:p>
            <a:pPr marL="1085850" lvl="2" indent="-228600"/>
            <a:r>
              <a:rPr lang="en-US" dirty="0"/>
              <a:t>Minimum (0.0) when all records belong to one class, implying most information</a:t>
            </a:r>
          </a:p>
          <a:p>
            <a:pPr marL="742950" lvl="1" indent="-285750"/>
            <a:r>
              <a:rPr lang="en-US" dirty="0"/>
              <a:t>Entropy based computations are similar to the GINI index computations</a:t>
            </a:r>
          </a:p>
        </p:txBody>
      </p:sp>
      <p:graphicFrame>
        <p:nvGraphicFramePr>
          <p:cNvPr id="822276" name="Object 4"/>
          <p:cNvGraphicFramePr>
            <a:graphicFrameLocks noChangeAspect="1"/>
          </p:cNvGraphicFramePr>
          <p:nvPr/>
        </p:nvGraphicFramePr>
        <p:xfrm>
          <a:off x="2057400" y="1752600"/>
          <a:ext cx="5803900" cy="615950"/>
        </p:xfrm>
        <a:graphic>
          <a:graphicData uri="http://schemas.openxmlformats.org/presentationml/2006/ole">
            <p:oleObj spid="_x0000_s822276" name="Equation" r:id="rId4" imgW="4165560" imgH="44424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dirty="0"/>
              <a:t>Examples for computing Entropy</a:t>
            </a:r>
          </a:p>
        </p:txBody>
      </p:sp>
      <p:graphicFrame>
        <p:nvGraphicFramePr>
          <p:cNvPr id="863235" name="Object 3"/>
          <p:cNvGraphicFramePr>
            <a:graphicFrameLocks noChangeAspect="1"/>
          </p:cNvGraphicFramePr>
          <p:nvPr/>
        </p:nvGraphicFramePr>
        <p:xfrm>
          <a:off x="304800" y="2339975"/>
          <a:ext cx="2362200" cy="936625"/>
        </p:xfrm>
        <a:graphic>
          <a:graphicData uri="http://schemas.openxmlformats.org/presentationml/2006/ole">
            <p:oleObj spid="_x0000_s863235" name="Document" r:id="rId3" imgW="3239280" imgH="1357560" progId="Word.Document.8">
              <p:embed/>
            </p:oleObj>
          </a:graphicData>
        </a:graphic>
      </p:graphicFrame>
      <p:graphicFrame>
        <p:nvGraphicFramePr>
          <p:cNvPr id="863236" name="Object 4"/>
          <p:cNvGraphicFramePr>
            <a:graphicFrameLocks noChangeAspect="1"/>
          </p:cNvGraphicFramePr>
          <p:nvPr/>
        </p:nvGraphicFramePr>
        <p:xfrm>
          <a:off x="381000" y="5181600"/>
          <a:ext cx="2286000" cy="938213"/>
        </p:xfrm>
        <a:graphic>
          <a:graphicData uri="http://schemas.openxmlformats.org/presentationml/2006/ole">
            <p:oleObj spid="_x0000_s863236" name="Document" r:id="rId4" imgW="3239280" imgH="1381680" progId="Word.Document.8">
              <p:embed/>
            </p:oleObj>
          </a:graphicData>
        </a:graphic>
      </p:graphicFrame>
      <p:graphicFrame>
        <p:nvGraphicFramePr>
          <p:cNvPr id="863237" name="Object 5"/>
          <p:cNvGraphicFramePr>
            <a:graphicFrameLocks noChangeAspect="1"/>
          </p:cNvGraphicFramePr>
          <p:nvPr/>
        </p:nvGraphicFramePr>
        <p:xfrm>
          <a:off x="381000" y="3817938"/>
          <a:ext cx="2286000" cy="906462"/>
        </p:xfrm>
        <a:graphic>
          <a:graphicData uri="http://schemas.openxmlformats.org/presentationml/2006/ole">
            <p:oleObj spid="_x0000_s863237" name="Document" r:id="rId5" imgW="3239280" imgH="1357560" progId="Word.Document.8">
              <p:embed/>
            </p:oleObj>
          </a:graphicData>
        </a:graphic>
      </p:graphicFrame>
      <p:sp>
        <p:nvSpPr>
          <p:cNvPr id="863238" name="Text Box 6"/>
          <p:cNvSpPr txBox="1">
            <a:spLocks noChangeArrowheads="1"/>
          </p:cNvSpPr>
          <p:nvPr/>
        </p:nvSpPr>
        <p:spPr bwMode="auto">
          <a:xfrm>
            <a:off x="2895600" y="2339975"/>
            <a:ext cx="5943600" cy="854075"/>
          </a:xfrm>
          <a:prstGeom prst="rect">
            <a:avLst/>
          </a:prstGeom>
          <a:noFill/>
          <a:ln w="12700">
            <a:noFill/>
            <a:miter lim="800000"/>
            <a:headEnd/>
            <a:tailEnd/>
          </a:ln>
          <a:effectLst/>
        </p:spPr>
        <p:txBody>
          <a:bodyPr>
            <a:spAutoFit/>
          </a:bodyPr>
          <a:lstStyle/>
          <a:p>
            <a:pPr>
              <a:spcBef>
                <a:spcPct val="50000"/>
              </a:spcBef>
            </a:pPr>
            <a:r>
              <a:rPr lang="en-US" sz="2000" dirty="0"/>
              <a:t>P(C1) = 0/6 = 0     P(C2) = 6/6 = 1</a:t>
            </a:r>
          </a:p>
          <a:p>
            <a:pPr>
              <a:spcBef>
                <a:spcPct val="50000"/>
              </a:spcBef>
            </a:pPr>
            <a:r>
              <a:rPr lang="en-US" sz="2000" dirty="0"/>
              <a:t>Entropy = – 0 log 0</a:t>
            </a:r>
            <a:r>
              <a:rPr lang="en-US" sz="2000" baseline="30000" dirty="0"/>
              <a:t> </a:t>
            </a:r>
            <a:r>
              <a:rPr lang="en-US" sz="2000" dirty="0"/>
              <a:t>– 1 log 1 = – 0 – 0 = 0 </a:t>
            </a:r>
          </a:p>
        </p:txBody>
      </p:sp>
      <p:sp>
        <p:nvSpPr>
          <p:cNvPr id="863240" name="Text Box 8"/>
          <p:cNvSpPr txBox="1">
            <a:spLocks noChangeArrowheads="1"/>
          </p:cNvSpPr>
          <p:nvPr/>
        </p:nvSpPr>
        <p:spPr bwMode="auto">
          <a:xfrm>
            <a:off x="2971800" y="3733800"/>
            <a:ext cx="6172200" cy="854075"/>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Entropy = – (1/6) log</a:t>
            </a:r>
            <a:r>
              <a:rPr lang="en-US" sz="2000" baseline="-25000"/>
              <a:t>2</a:t>
            </a:r>
            <a:r>
              <a:rPr lang="en-US" sz="2000"/>
              <a:t> (1/6)</a:t>
            </a:r>
            <a:r>
              <a:rPr lang="en-US" sz="2000" baseline="30000"/>
              <a:t> </a:t>
            </a:r>
            <a:r>
              <a:rPr lang="en-US" sz="2000"/>
              <a:t>– (5/6) log</a:t>
            </a:r>
            <a:r>
              <a:rPr lang="en-US" sz="2000" baseline="-25000"/>
              <a:t>2</a:t>
            </a:r>
            <a:r>
              <a:rPr lang="en-US" sz="2000"/>
              <a:t> (1/6) = 0.65</a:t>
            </a:r>
          </a:p>
        </p:txBody>
      </p:sp>
      <p:sp>
        <p:nvSpPr>
          <p:cNvPr id="863241" name="Text Box 9"/>
          <p:cNvSpPr txBox="1">
            <a:spLocks noChangeArrowheads="1"/>
          </p:cNvSpPr>
          <p:nvPr/>
        </p:nvSpPr>
        <p:spPr bwMode="auto">
          <a:xfrm>
            <a:off x="2971800" y="5105400"/>
            <a:ext cx="6172200" cy="854075"/>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Entropy = – (2/6) log</a:t>
            </a:r>
            <a:r>
              <a:rPr lang="en-US" sz="2000" baseline="-25000"/>
              <a:t>2</a:t>
            </a:r>
            <a:r>
              <a:rPr lang="en-US" sz="2000"/>
              <a:t> (2/6)</a:t>
            </a:r>
            <a:r>
              <a:rPr lang="en-US" sz="2000" baseline="30000"/>
              <a:t> </a:t>
            </a:r>
            <a:r>
              <a:rPr lang="en-US" sz="2000"/>
              <a:t>– (4/6) log</a:t>
            </a:r>
            <a:r>
              <a:rPr lang="en-US" sz="2000" baseline="-25000"/>
              <a:t>2</a:t>
            </a:r>
            <a:r>
              <a:rPr lang="en-US" sz="2000"/>
              <a:t> (4/6) = 0.92</a:t>
            </a:r>
          </a:p>
        </p:txBody>
      </p:sp>
      <p:graphicFrame>
        <p:nvGraphicFramePr>
          <p:cNvPr id="863242" name="Object 10"/>
          <p:cNvGraphicFramePr>
            <a:graphicFrameLocks noChangeAspect="1"/>
          </p:cNvGraphicFramePr>
          <p:nvPr/>
        </p:nvGraphicFramePr>
        <p:xfrm>
          <a:off x="1758950" y="1219200"/>
          <a:ext cx="5945188" cy="615950"/>
        </p:xfrm>
        <a:graphic>
          <a:graphicData uri="http://schemas.openxmlformats.org/presentationml/2006/ole">
            <p:oleObj spid="_x0000_s863242" name="Equation" r:id="rId6" imgW="4267080" imgH="4442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dirty="0"/>
              <a:t>Examples of Classification Task</a:t>
            </a:r>
          </a:p>
        </p:txBody>
      </p:sp>
      <p:sp>
        <p:nvSpPr>
          <p:cNvPr id="919555" name="Rectangle 3"/>
          <p:cNvSpPr>
            <a:spLocks noGrp="1" noChangeArrowheads="1"/>
          </p:cNvSpPr>
          <p:nvPr>
            <p:ph type="body" idx="1"/>
          </p:nvPr>
        </p:nvSpPr>
        <p:spPr/>
        <p:txBody>
          <a:bodyPr/>
          <a:lstStyle/>
          <a:p>
            <a:r>
              <a:rPr lang="en-US" dirty="0"/>
              <a:t>Predicting tumor cells as benign or malignant</a:t>
            </a:r>
          </a:p>
          <a:p>
            <a:pPr lvl="4"/>
            <a:endParaRPr lang="en-US" dirty="0"/>
          </a:p>
          <a:p>
            <a:r>
              <a:rPr lang="en-US" dirty="0"/>
              <a:t>Classifying credit card transactions </a:t>
            </a:r>
            <a:br>
              <a:rPr lang="en-US" dirty="0"/>
            </a:br>
            <a:r>
              <a:rPr lang="en-US" dirty="0"/>
              <a:t>as legitimate or fraudulent</a:t>
            </a:r>
          </a:p>
          <a:p>
            <a:pPr lvl="4"/>
            <a:endParaRPr lang="en-US" dirty="0"/>
          </a:p>
          <a:p>
            <a:r>
              <a:rPr lang="en-US" dirty="0"/>
              <a:t>Classifying secondary structures of protein </a:t>
            </a:r>
            <a:br>
              <a:rPr lang="en-US" dirty="0"/>
            </a:br>
            <a:r>
              <a:rPr lang="en-US" dirty="0"/>
              <a:t>as alpha-helix, beta-sheet, or random </a:t>
            </a:r>
            <a:br>
              <a:rPr lang="en-US" dirty="0"/>
            </a:br>
            <a:r>
              <a:rPr lang="en-US" dirty="0"/>
              <a:t>coil</a:t>
            </a:r>
          </a:p>
          <a:p>
            <a:pPr lvl="4"/>
            <a:endParaRPr lang="en-US" dirty="0"/>
          </a:p>
          <a:p>
            <a:r>
              <a:rPr lang="en-US" dirty="0"/>
              <a:t>Categorizing news stories as finance, </a:t>
            </a:r>
            <a:br>
              <a:rPr lang="en-US" dirty="0"/>
            </a:br>
            <a:r>
              <a:rPr lang="en-US" dirty="0"/>
              <a:t>weather, entertainment, sports, etc</a:t>
            </a:r>
          </a:p>
        </p:txBody>
      </p:sp>
      <p:grpSp>
        <p:nvGrpSpPr>
          <p:cNvPr id="919556" name="Group 4"/>
          <p:cNvGrpSpPr>
            <a:grpSpLocks/>
          </p:cNvGrpSpPr>
          <p:nvPr/>
        </p:nvGrpSpPr>
        <p:grpSpPr bwMode="auto">
          <a:xfrm>
            <a:off x="6629400" y="1828800"/>
            <a:ext cx="2057400" cy="1417638"/>
            <a:chOff x="3360" y="768"/>
            <a:chExt cx="1296" cy="893"/>
          </a:xfrm>
        </p:grpSpPr>
        <p:pic>
          <p:nvPicPr>
            <p:cNvPr id="919557" name="Picture 5" descr="story-3dimensional-2"/>
            <p:cNvPicPr>
              <a:picLocks noChangeAspect="1" noChangeArrowheads="1"/>
            </p:cNvPicPr>
            <p:nvPr/>
          </p:nvPicPr>
          <p:blipFill>
            <a:blip r:embed="rId4" cstate="print"/>
            <a:srcRect/>
            <a:stretch>
              <a:fillRect/>
            </a:stretch>
          </p:blipFill>
          <p:spPr bwMode="auto">
            <a:xfrm>
              <a:off x="3418" y="768"/>
              <a:ext cx="1238" cy="893"/>
            </a:xfrm>
            <a:prstGeom prst="rect">
              <a:avLst/>
            </a:prstGeom>
            <a:noFill/>
          </p:spPr>
        </p:pic>
        <p:graphicFrame>
          <p:nvGraphicFramePr>
            <p:cNvPr id="919558" name="Object 6"/>
            <p:cNvGraphicFramePr>
              <a:graphicFrameLocks noChangeAspect="1"/>
            </p:cNvGraphicFramePr>
            <p:nvPr/>
          </p:nvGraphicFramePr>
          <p:xfrm>
            <a:off x="3370" y="1155"/>
            <a:ext cx="432" cy="429"/>
          </p:xfrm>
          <a:graphic>
            <a:graphicData uri="http://schemas.openxmlformats.org/presentationml/2006/ole">
              <p:oleObj spid="_x0000_s919558" name="VISIO" r:id="rId5" imgW="618480" imgH="614520" progId="">
                <p:embed/>
              </p:oleObj>
            </a:graphicData>
          </a:graphic>
        </p:graphicFrame>
        <p:graphicFrame>
          <p:nvGraphicFramePr>
            <p:cNvPr id="919559" name="Object 7"/>
            <p:cNvGraphicFramePr>
              <a:graphicFrameLocks noChangeAspect="1"/>
            </p:cNvGraphicFramePr>
            <p:nvPr/>
          </p:nvGraphicFramePr>
          <p:xfrm>
            <a:off x="3360" y="912"/>
            <a:ext cx="432" cy="355"/>
          </p:xfrm>
          <a:graphic>
            <a:graphicData uri="http://schemas.openxmlformats.org/presentationml/2006/ole">
              <p:oleObj spid="_x0000_s919559" name="VISIO" r:id="rId6" imgW="807120" imgH="662760" progId="">
                <p:embed/>
              </p:oleObj>
            </a:graphicData>
          </a:graphic>
        </p:graphicFrame>
      </p:grpSp>
      <p:pic>
        <p:nvPicPr>
          <p:cNvPr id="919560" name="Picture 8" descr="pro"/>
          <p:cNvPicPr>
            <a:picLocks noChangeAspect="1" noChangeArrowheads="1"/>
          </p:cNvPicPr>
          <p:nvPr/>
        </p:nvPicPr>
        <p:blipFill>
          <a:blip r:embed="rId7" cstate="print"/>
          <a:srcRect/>
          <a:stretch>
            <a:fillRect/>
          </a:stretch>
        </p:blipFill>
        <p:spPr bwMode="auto">
          <a:xfrm>
            <a:off x="7075488" y="3886200"/>
            <a:ext cx="1535112" cy="231933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sz="2800" dirty="0"/>
              <a:t>Splitting Based on INFO...</a:t>
            </a:r>
            <a:endParaRPr lang="en-US" dirty="0"/>
          </a:p>
        </p:txBody>
      </p:sp>
      <p:sp>
        <p:nvSpPr>
          <p:cNvPr id="823299" name="Rectangle 3"/>
          <p:cNvSpPr>
            <a:spLocks noGrp="1" noChangeArrowheads="1"/>
          </p:cNvSpPr>
          <p:nvPr>
            <p:ph type="body" sz="half" idx="1"/>
          </p:nvPr>
        </p:nvSpPr>
        <p:spPr>
          <a:xfrm>
            <a:off x="381000" y="1143000"/>
            <a:ext cx="8382000" cy="4953000"/>
          </a:xfrm>
        </p:spPr>
        <p:txBody>
          <a:bodyPr/>
          <a:lstStyle/>
          <a:p>
            <a:pPr marL="342900" indent="-342900"/>
            <a:r>
              <a:rPr lang="en-US" sz="2400" dirty="0"/>
              <a:t>Information Gain: </a:t>
            </a:r>
          </a:p>
          <a:p>
            <a:pPr marL="742950" lvl="1" indent="-285750"/>
            <a:endParaRPr lang="en-US" sz="2400" dirty="0"/>
          </a:p>
          <a:p>
            <a:pPr marL="1146175" lvl="2" indent="-228600">
              <a:buFont typeface="Wingdings" pitchFamily="2" charset="2"/>
              <a:buNone/>
            </a:pPr>
            <a:endParaRPr lang="en-US" sz="2000" dirty="0"/>
          </a:p>
          <a:p>
            <a:pPr marL="1146175" lvl="2" indent="-228600">
              <a:buFont typeface="Wingdings" pitchFamily="2" charset="2"/>
              <a:buNone/>
            </a:pPr>
            <a:endParaRPr lang="en-US" sz="2000" dirty="0"/>
          </a:p>
          <a:p>
            <a:pPr marL="1146175" lvl="2" indent="-228600">
              <a:buFont typeface="Wingdings" pitchFamily="2" charset="2"/>
              <a:buNone/>
            </a:pPr>
            <a:r>
              <a:rPr lang="en-US" sz="2000" dirty="0"/>
              <a:t>		Parent Node, p is split into k partitions;</a:t>
            </a:r>
          </a:p>
          <a:p>
            <a:pPr marL="1146175" lvl="2" indent="-228600">
              <a:buFont typeface="Wingdings" pitchFamily="2" charset="2"/>
              <a:buNone/>
            </a:pPr>
            <a:r>
              <a:rPr lang="en-US" sz="2000" dirty="0"/>
              <a:t>		</a:t>
            </a:r>
            <a:r>
              <a:rPr lang="en-US" sz="2000" dirty="0" err="1"/>
              <a:t>n</a:t>
            </a:r>
            <a:r>
              <a:rPr lang="en-US" sz="2000" baseline="-25000" dirty="0" err="1"/>
              <a:t>i</a:t>
            </a:r>
            <a:r>
              <a:rPr lang="en-US" sz="2000" dirty="0"/>
              <a:t> is number of records in partition </a:t>
            </a:r>
            <a:r>
              <a:rPr lang="en-US" sz="2000" dirty="0" err="1"/>
              <a:t>i</a:t>
            </a:r>
            <a:endParaRPr lang="en-US" sz="2000" dirty="0"/>
          </a:p>
          <a:p>
            <a:pPr marL="742950" lvl="1" indent="-285750"/>
            <a:r>
              <a:rPr lang="en-US" sz="2400" dirty="0"/>
              <a:t>Measures Reduction in Entropy achieved because of the split. Choose the split that achieves most reduction (maximizes GAIN)</a:t>
            </a:r>
          </a:p>
          <a:p>
            <a:pPr marL="742950" lvl="1" indent="-285750"/>
            <a:r>
              <a:rPr lang="en-US" sz="2400" dirty="0"/>
              <a:t>Used in ID3 and C4.5</a:t>
            </a:r>
          </a:p>
          <a:p>
            <a:pPr marL="742950" lvl="1" indent="-285750"/>
            <a:r>
              <a:rPr lang="en-US" sz="2400" dirty="0"/>
              <a:t>Disadvantage: Tends to prefer splits that result in large number of partitions, each being small but pure.</a:t>
            </a:r>
          </a:p>
        </p:txBody>
      </p:sp>
      <p:graphicFrame>
        <p:nvGraphicFramePr>
          <p:cNvPr id="823300" name="Object 4"/>
          <p:cNvGraphicFramePr>
            <a:graphicFrameLocks noChangeAspect="1"/>
          </p:cNvGraphicFramePr>
          <p:nvPr/>
        </p:nvGraphicFramePr>
        <p:xfrm>
          <a:off x="1752600" y="1676400"/>
          <a:ext cx="6189663" cy="966788"/>
        </p:xfrm>
        <a:graphic>
          <a:graphicData uri="http://schemas.openxmlformats.org/presentationml/2006/ole">
            <p:oleObj spid="_x0000_s823300" name="Equation" r:id="rId4" imgW="5041800" imgH="78732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sz="2800" dirty="0" smtClean="0"/>
              <a:t>Splitting Based on INFO...</a:t>
            </a:r>
            <a:endParaRPr lang="en-US" dirty="0"/>
          </a:p>
        </p:txBody>
      </p:sp>
      <p:sp>
        <p:nvSpPr>
          <p:cNvPr id="824323" name="Rectangle 3"/>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sz="2400" dirty="0"/>
              <a:t>Gain Ratio: </a:t>
            </a:r>
          </a:p>
          <a:p>
            <a:pPr marL="742950" lvl="1" indent="-285750">
              <a:lnSpc>
                <a:spcPct val="90000"/>
              </a:lnSpc>
            </a:pPr>
            <a:endParaRPr lang="en-US" sz="2400" dirty="0"/>
          </a:p>
          <a:p>
            <a:pPr marL="742950" lvl="1" indent="-285750">
              <a:lnSpc>
                <a:spcPct val="90000"/>
              </a:lnSpc>
            </a:pPr>
            <a:endParaRPr lang="en-US" sz="2400" dirty="0"/>
          </a:p>
          <a:p>
            <a:pPr marL="1146175" lvl="2" indent="-228600">
              <a:lnSpc>
                <a:spcPct val="90000"/>
              </a:lnSpc>
            </a:pPr>
            <a:endParaRPr lang="en-US" sz="2000" dirty="0"/>
          </a:p>
          <a:p>
            <a:pPr marL="1146175" lvl="2" indent="-228600">
              <a:lnSpc>
                <a:spcPct val="90000"/>
              </a:lnSpc>
            </a:pPr>
            <a:endParaRPr lang="en-US" sz="2000" dirty="0"/>
          </a:p>
          <a:p>
            <a:pPr marL="1146175" lvl="2" indent="-228600">
              <a:lnSpc>
                <a:spcPct val="90000"/>
              </a:lnSpc>
              <a:buFont typeface="Wingdings" pitchFamily="2" charset="2"/>
              <a:buNone/>
            </a:pPr>
            <a:r>
              <a:rPr lang="en-US" sz="2000" dirty="0"/>
              <a:t>Parent Node, p is split into k partitions</a:t>
            </a:r>
          </a:p>
          <a:p>
            <a:pPr marL="1146175" lvl="2" indent="-228600">
              <a:lnSpc>
                <a:spcPct val="90000"/>
              </a:lnSpc>
              <a:buFont typeface="Wingdings" pitchFamily="2" charset="2"/>
              <a:buNone/>
            </a:pPr>
            <a:r>
              <a:rPr lang="en-US" sz="2000" dirty="0" err="1"/>
              <a:t>n</a:t>
            </a:r>
            <a:r>
              <a:rPr lang="en-US" sz="2000" baseline="-25000" dirty="0" err="1"/>
              <a:t>i</a:t>
            </a:r>
            <a:r>
              <a:rPr lang="en-US" sz="2000" dirty="0"/>
              <a:t> is the number of records in partition </a:t>
            </a:r>
            <a:r>
              <a:rPr lang="en-US" sz="2000" dirty="0" err="1"/>
              <a:t>i</a:t>
            </a:r>
            <a:endParaRPr lang="en-US" sz="2000" dirty="0"/>
          </a:p>
          <a:p>
            <a:pPr marL="1146175" lvl="2" indent="-228600">
              <a:lnSpc>
                <a:spcPct val="90000"/>
              </a:lnSpc>
              <a:buFont typeface="Wingdings" pitchFamily="2" charset="2"/>
              <a:buNone/>
            </a:pPr>
            <a:endParaRPr lang="en-US" sz="800" dirty="0"/>
          </a:p>
          <a:p>
            <a:pPr marL="742950" lvl="1" indent="-285750">
              <a:lnSpc>
                <a:spcPct val="90000"/>
              </a:lnSpc>
            </a:pPr>
            <a:r>
              <a:rPr lang="en-US" sz="2400" dirty="0"/>
              <a:t>Adjusts Information Gain by the entropy of the partitioning (</a:t>
            </a:r>
            <a:r>
              <a:rPr lang="en-US" sz="2400" dirty="0" err="1"/>
              <a:t>SplitINFO</a:t>
            </a:r>
            <a:r>
              <a:rPr lang="en-US" sz="2400" dirty="0"/>
              <a:t>). Higher entropy partitioning (large number of small partitions) is penalized!</a:t>
            </a:r>
          </a:p>
          <a:p>
            <a:pPr marL="742950" lvl="1" indent="-285750">
              <a:lnSpc>
                <a:spcPct val="90000"/>
              </a:lnSpc>
            </a:pPr>
            <a:r>
              <a:rPr lang="en-US" sz="2400" dirty="0"/>
              <a:t>Used in C4.5</a:t>
            </a:r>
          </a:p>
          <a:p>
            <a:pPr marL="742950" lvl="1" indent="-285750">
              <a:lnSpc>
                <a:spcPct val="90000"/>
              </a:lnSpc>
            </a:pPr>
            <a:r>
              <a:rPr lang="en-US" sz="2400" dirty="0"/>
              <a:t>Designed to overcome the disadvantage of Information Gain</a:t>
            </a:r>
          </a:p>
        </p:txBody>
      </p:sp>
      <p:graphicFrame>
        <p:nvGraphicFramePr>
          <p:cNvPr id="824325" name="Object 5"/>
          <p:cNvGraphicFramePr>
            <a:graphicFrameLocks noChangeAspect="1"/>
          </p:cNvGraphicFramePr>
          <p:nvPr/>
        </p:nvGraphicFramePr>
        <p:xfrm>
          <a:off x="609600" y="1752600"/>
          <a:ext cx="4114800" cy="927100"/>
        </p:xfrm>
        <a:graphic>
          <a:graphicData uri="http://schemas.openxmlformats.org/presentationml/2006/ole">
            <p:oleObj spid="_x0000_s824325" name="Equation" r:id="rId4" imgW="3340080" imgH="799920" progId="Equation.3">
              <p:embed/>
            </p:oleObj>
          </a:graphicData>
        </a:graphic>
      </p:graphicFrame>
      <p:graphicFrame>
        <p:nvGraphicFramePr>
          <p:cNvPr id="824326" name="Object 6"/>
          <p:cNvGraphicFramePr>
            <a:graphicFrameLocks noChangeAspect="1"/>
          </p:cNvGraphicFramePr>
          <p:nvPr/>
        </p:nvGraphicFramePr>
        <p:xfrm>
          <a:off x="4800600" y="1752600"/>
          <a:ext cx="4194175" cy="935038"/>
        </p:xfrm>
        <a:graphic>
          <a:graphicData uri="http://schemas.openxmlformats.org/presentationml/2006/ole">
            <p:oleObj spid="_x0000_s824326" name="Equation" r:id="rId5" imgW="2958840" imgH="7236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81000" y="152400"/>
            <a:ext cx="8534400" cy="533400"/>
          </a:xfrm>
        </p:spPr>
        <p:txBody>
          <a:bodyPr/>
          <a:lstStyle/>
          <a:p>
            <a:r>
              <a:rPr lang="en-US" sz="2800" dirty="0"/>
              <a:t>Splitting Criteria based on Classification Error</a:t>
            </a:r>
            <a:endParaRPr lang="en-US" dirty="0"/>
          </a:p>
        </p:txBody>
      </p:sp>
      <p:sp>
        <p:nvSpPr>
          <p:cNvPr id="831491" name="Rectangle 3"/>
          <p:cNvSpPr>
            <a:spLocks noGrp="1" noChangeArrowheads="1"/>
          </p:cNvSpPr>
          <p:nvPr>
            <p:ph type="body" idx="1"/>
          </p:nvPr>
        </p:nvSpPr>
        <p:spPr/>
        <p:txBody>
          <a:bodyPr/>
          <a:lstStyle/>
          <a:p>
            <a:pPr marL="342900" indent="-342900"/>
            <a:r>
              <a:rPr lang="en-US" dirty="0"/>
              <a:t>Classification error at a node t :</a:t>
            </a:r>
          </a:p>
          <a:p>
            <a:pPr marL="342900" indent="-342900"/>
            <a:endParaRPr lang="en-US" dirty="0"/>
          </a:p>
          <a:p>
            <a:pPr marL="342900" indent="-342900"/>
            <a:endParaRPr lang="en-US" dirty="0"/>
          </a:p>
          <a:p>
            <a:pPr marL="342900" indent="-342900"/>
            <a:endParaRPr lang="en-US" dirty="0"/>
          </a:p>
          <a:p>
            <a:pPr marL="342900" indent="-342900"/>
            <a:r>
              <a:rPr lang="en-US" sz="2400" dirty="0"/>
              <a:t>Measures misclassification error made by a node. </a:t>
            </a:r>
          </a:p>
          <a:p>
            <a:pPr marL="1085850" lvl="2" indent="-228600"/>
            <a:r>
              <a:rPr lang="en-US" sz="2000" dirty="0"/>
              <a:t>Maximum (1 - 1/</a:t>
            </a:r>
            <a:r>
              <a:rPr lang="en-US" sz="2000" dirty="0" err="1"/>
              <a:t>n</a:t>
            </a:r>
            <a:r>
              <a:rPr lang="en-US" sz="2000" baseline="-25000" dirty="0" err="1"/>
              <a:t>c</a:t>
            </a:r>
            <a:r>
              <a:rPr lang="en-US" sz="2000" dirty="0"/>
              <a:t>) when records are equally distributed among all classes, implying least interesting information</a:t>
            </a:r>
          </a:p>
          <a:p>
            <a:pPr marL="1085850" lvl="2" indent="-228600"/>
            <a:r>
              <a:rPr lang="en-US" sz="2000" dirty="0"/>
              <a:t>Minimum (0.0) when all records belong to one class, implying most interesting information</a:t>
            </a:r>
          </a:p>
        </p:txBody>
      </p:sp>
      <p:graphicFrame>
        <p:nvGraphicFramePr>
          <p:cNvPr id="831492" name="Object 4"/>
          <p:cNvGraphicFramePr>
            <a:graphicFrameLocks noChangeAspect="1"/>
          </p:cNvGraphicFramePr>
          <p:nvPr/>
        </p:nvGraphicFramePr>
        <p:xfrm>
          <a:off x="1752600" y="1981200"/>
          <a:ext cx="4953000" cy="650875"/>
        </p:xfrm>
        <a:graphic>
          <a:graphicData uri="http://schemas.openxmlformats.org/presentationml/2006/ole">
            <p:oleObj spid="_x0000_s831492" name="Equation" r:id="rId4" imgW="3073320" imgH="40608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dirty="0"/>
              <a:t>Examples for Computing Error</a:t>
            </a:r>
          </a:p>
        </p:txBody>
      </p:sp>
      <p:graphicFrame>
        <p:nvGraphicFramePr>
          <p:cNvPr id="864259" name="Object 3"/>
          <p:cNvGraphicFramePr>
            <a:graphicFrameLocks noChangeAspect="1"/>
          </p:cNvGraphicFramePr>
          <p:nvPr/>
        </p:nvGraphicFramePr>
        <p:xfrm>
          <a:off x="304800" y="2339975"/>
          <a:ext cx="2362200" cy="936625"/>
        </p:xfrm>
        <a:graphic>
          <a:graphicData uri="http://schemas.openxmlformats.org/presentationml/2006/ole">
            <p:oleObj spid="_x0000_s864259" name="Document" r:id="rId3" imgW="3239280" imgH="1357560" progId="Word.Document.8">
              <p:embed/>
            </p:oleObj>
          </a:graphicData>
        </a:graphic>
      </p:graphicFrame>
      <p:graphicFrame>
        <p:nvGraphicFramePr>
          <p:cNvPr id="864260" name="Object 4"/>
          <p:cNvGraphicFramePr>
            <a:graphicFrameLocks noChangeAspect="1"/>
          </p:cNvGraphicFramePr>
          <p:nvPr/>
        </p:nvGraphicFramePr>
        <p:xfrm>
          <a:off x="381000" y="5181600"/>
          <a:ext cx="2286000" cy="938213"/>
        </p:xfrm>
        <a:graphic>
          <a:graphicData uri="http://schemas.openxmlformats.org/presentationml/2006/ole">
            <p:oleObj spid="_x0000_s864260" name="Document" r:id="rId4" imgW="3239280" imgH="1381680" progId="Word.Document.8">
              <p:embed/>
            </p:oleObj>
          </a:graphicData>
        </a:graphic>
      </p:graphicFrame>
      <p:graphicFrame>
        <p:nvGraphicFramePr>
          <p:cNvPr id="864261" name="Object 5"/>
          <p:cNvGraphicFramePr>
            <a:graphicFrameLocks noChangeAspect="1"/>
          </p:cNvGraphicFramePr>
          <p:nvPr/>
        </p:nvGraphicFramePr>
        <p:xfrm>
          <a:off x="381000" y="3817938"/>
          <a:ext cx="2286000" cy="906462"/>
        </p:xfrm>
        <a:graphic>
          <a:graphicData uri="http://schemas.openxmlformats.org/presentationml/2006/ole">
            <p:oleObj spid="_x0000_s864261" name="Document" r:id="rId5" imgW="3239280" imgH="1357560" progId="Word.Document.8">
              <p:embed/>
            </p:oleObj>
          </a:graphicData>
        </a:graphic>
      </p:graphicFrame>
      <p:sp>
        <p:nvSpPr>
          <p:cNvPr id="864262" name="Text Box 6"/>
          <p:cNvSpPr txBox="1">
            <a:spLocks noChangeArrowheads="1"/>
          </p:cNvSpPr>
          <p:nvPr/>
        </p:nvSpPr>
        <p:spPr bwMode="auto">
          <a:xfrm>
            <a:off x="2895600" y="2339975"/>
            <a:ext cx="5943600" cy="854075"/>
          </a:xfrm>
          <a:prstGeom prst="rect">
            <a:avLst/>
          </a:prstGeom>
          <a:noFill/>
          <a:ln w="12700">
            <a:noFill/>
            <a:miter lim="800000"/>
            <a:headEnd/>
            <a:tailEnd/>
          </a:ln>
          <a:effectLst/>
        </p:spPr>
        <p:txBody>
          <a:bodyPr>
            <a:spAutoFit/>
          </a:bodyPr>
          <a:lstStyle/>
          <a:p>
            <a:pPr>
              <a:spcBef>
                <a:spcPct val="50000"/>
              </a:spcBef>
            </a:pPr>
            <a:r>
              <a:rPr lang="en-US" sz="2000"/>
              <a:t>P(C1) = 0/6 = 0     P(C2) = 6/6 = 1</a:t>
            </a:r>
          </a:p>
          <a:p>
            <a:pPr>
              <a:spcBef>
                <a:spcPct val="50000"/>
              </a:spcBef>
            </a:pPr>
            <a:r>
              <a:rPr lang="en-US" sz="2000"/>
              <a:t>Error = 1 – max (0, 1) = 1 – 1 = 0 </a:t>
            </a:r>
          </a:p>
        </p:txBody>
      </p:sp>
      <p:sp>
        <p:nvSpPr>
          <p:cNvPr id="864263" name="Text Box 7"/>
          <p:cNvSpPr txBox="1">
            <a:spLocks noChangeArrowheads="1"/>
          </p:cNvSpPr>
          <p:nvPr/>
        </p:nvSpPr>
        <p:spPr bwMode="auto">
          <a:xfrm>
            <a:off x="2971800" y="3733800"/>
            <a:ext cx="5105400" cy="854075"/>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Error = 1 – max (1/6, 5/6) = 1 – 5/6 = 1/6</a:t>
            </a:r>
          </a:p>
        </p:txBody>
      </p:sp>
      <p:sp>
        <p:nvSpPr>
          <p:cNvPr id="864264" name="Text Box 8"/>
          <p:cNvSpPr txBox="1">
            <a:spLocks noChangeArrowheads="1"/>
          </p:cNvSpPr>
          <p:nvPr/>
        </p:nvSpPr>
        <p:spPr bwMode="auto">
          <a:xfrm>
            <a:off x="2971800" y="5105400"/>
            <a:ext cx="6172200" cy="854075"/>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Error = 1 – max (2/6, 4/6) = 1 – 4/6 = 1/3</a:t>
            </a:r>
          </a:p>
        </p:txBody>
      </p:sp>
      <p:graphicFrame>
        <p:nvGraphicFramePr>
          <p:cNvPr id="864266" name="Object 10"/>
          <p:cNvGraphicFramePr>
            <a:graphicFrameLocks noChangeAspect="1"/>
          </p:cNvGraphicFramePr>
          <p:nvPr/>
        </p:nvGraphicFramePr>
        <p:xfrm>
          <a:off x="1828800" y="1219200"/>
          <a:ext cx="4953000" cy="650875"/>
        </p:xfrm>
        <a:graphic>
          <a:graphicData uri="http://schemas.openxmlformats.org/presentationml/2006/ole">
            <p:oleObj spid="_x0000_s864266" name="Equation" r:id="rId6" imgW="3073320" imgH="40608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t>Comparison among Splitting Criteria</a:t>
            </a:r>
          </a:p>
        </p:txBody>
      </p:sp>
      <p:pic>
        <p:nvPicPr>
          <p:cNvPr id="832515" name="Picture 3"/>
          <p:cNvPicPr>
            <a:picLocks noChangeAspect="1" noChangeArrowheads="1"/>
          </p:cNvPicPr>
          <p:nvPr/>
        </p:nvPicPr>
        <p:blipFill>
          <a:blip r:embed="rId2" cstate="print"/>
          <a:srcRect/>
          <a:stretch>
            <a:fillRect/>
          </a:stretch>
        </p:blipFill>
        <p:spPr bwMode="auto">
          <a:xfrm>
            <a:off x="1447800" y="1676400"/>
            <a:ext cx="6248400" cy="4686300"/>
          </a:xfrm>
          <a:prstGeom prst="rect">
            <a:avLst/>
          </a:prstGeom>
          <a:noFill/>
          <a:ln w="12700">
            <a:noFill/>
            <a:miter lim="800000"/>
            <a:headEnd/>
            <a:tailEnd/>
          </a:ln>
          <a:effectLst/>
        </p:spPr>
      </p:pic>
      <p:sp>
        <p:nvSpPr>
          <p:cNvPr id="832516" name="Text Box 4"/>
          <p:cNvSpPr txBox="1">
            <a:spLocks noChangeArrowheads="1"/>
          </p:cNvSpPr>
          <p:nvPr/>
        </p:nvSpPr>
        <p:spPr bwMode="auto">
          <a:xfrm>
            <a:off x="381000" y="1219200"/>
            <a:ext cx="4724400" cy="457200"/>
          </a:xfrm>
          <a:prstGeom prst="rect">
            <a:avLst/>
          </a:prstGeom>
          <a:noFill/>
          <a:ln w="12700">
            <a:noFill/>
            <a:miter lim="800000"/>
            <a:headEnd/>
            <a:tailEnd/>
          </a:ln>
          <a:effectLst/>
        </p:spPr>
        <p:txBody>
          <a:bodyPr>
            <a:spAutoFit/>
          </a:bodyPr>
          <a:lstStyle/>
          <a:p>
            <a:pPr>
              <a:spcBef>
                <a:spcPct val="50000"/>
              </a:spcBef>
            </a:pPr>
            <a:r>
              <a:rPr lang="en-US" sz="2400"/>
              <a:t>For a 2-class problem: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en-US"/>
              <a:t>Misclassification Error vs Gini</a:t>
            </a:r>
          </a:p>
        </p:txBody>
      </p:sp>
      <p:sp>
        <p:nvSpPr>
          <p:cNvPr id="880643" name="Oval 3"/>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A?</a:t>
            </a:r>
            <a:endParaRPr lang="en-US" sz="2400" b="0">
              <a:latin typeface="Times New Roman" charset="0"/>
            </a:endParaRPr>
          </a:p>
        </p:txBody>
      </p:sp>
      <p:sp>
        <p:nvSpPr>
          <p:cNvPr id="880644" name="Line 4"/>
          <p:cNvSpPr>
            <a:spLocks noChangeShapeType="1"/>
          </p:cNvSpPr>
          <p:nvPr/>
        </p:nvSpPr>
        <p:spPr bwMode="auto">
          <a:xfrm flipH="1">
            <a:off x="2549525" y="1752600"/>
            <a:ext cx="1108075" cy="725488"/>
          </a:xfrm>
          <a:prstGeom prst="line">
            <a:avLst/>
          </a:prstGeom>
          <a:noFill/>
          <a:ln w="9525">
            <a:solidFill>
              <a:schemeClr val="tx1"/>
            </a:solidFill>
            <a:round/>
            <a:headEnd/>
            <a:tailEnd/>
          </a:ln>
          <a:effectLst/>
        </p:spPr>
        <p:txBody>
          <a:bodyPr wrap="none" anchor="ctr"/>
          <a:lstStyle/>
          <a:p>
            <a:endParaRPr lang="tr-TR"/>
          </a:p>
        </p:txBody>
      </p:sp>
      <p:sp>
        <p:nvSpPr>
          <p:cNvPr id="880645" name="Line 5"/>
          <p:cNvSpPr>
            <a:spLocks noChangeShapeType="1"/>
          </p:cNvSpPr>
          <p:nvPr/>
        </p:nvSpPr>
        <p:spPr bwMode="auto">
          <a:xfrm>
            <a:off x="3657600" y="1752600"/>
            <a:ext cx="1184275" cy="725488"/>
          </a:xfrm>
          <a:prstGeom prst="line">
            <a:avLst/>
          </a:prstGeom>
          <a:noFill/>
          <a:ln w="9525">
            <a:solidFill>
              <a:schemeClr val="tx1"/>
            </a:solidFill>
            <a:round/>
            <a:headEnd/>
            <a:tailEnd/>
          </a:ln>
          <a:effectLst/>
        </p:spPr>
        <p:txBody>
          <a:bodyPr wrap="none" anchor="ctr"/>
          <a:lstStyle/>
          <a:p>
            <a:endParaRPr lang="tr-TR"/>
          </a:p>
        </p:txBody>
      </p:sp>
      <p:sp>
        <p:nvSpPr>
          <p:cNvPr id="880646" name="Text Box 6"/>
          <p:cNvSpPr txBox="1">
            <a:spLocks noChangeArrowheads="1"/>
          </p:cNvSpPr>
          <p:nvPr/>
        </p:nvSpPr>
        <p:spPr bwMode="auto">
          <a:xfrm>
            <a:off x="2276475" y="1868488"/>
            <a:ext cx="5397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880647" name="Text Box 7"/>
          <p:cNvSpPr txBox="1">
            <a:spLocks noChangeArrowheads="1"/>
          </p:cNvSpPr>
          <p:nvPr/>
        </p:nvSpPr>
        <p:spPr bwMode="auto">
          <a:xfrm>
            <a:off x="4765675" y="1868488"/>
            <a:ext cx="4635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880648" name="Rectangle 8"/>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N1</a:t>
            </a:r>
          </a:p>
        </p:txBody>
      </p:sp>
      <p:sp>
        <p:nvSpPr>
          <p:cNvPr id="880649" name="Rectangle 9"/>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N2</a:t>
            </a:r>
          </a:p>
        </p:txBody>
      </p:sp>
      <p:graphicFrame>
        <p:nvGraphicFramePr>
          <p:cNvPr id="880650" name="Object 10"/>
          <p:cNvGraphicFramePr>
            <a:graphicFrameLocks noChangeAspect="1"/>
          </p:cNvGraphicFramePr>
          <p:nvPr/>
        </p:nvGraphicFramePr>
        <p:xfrm>
          <a:off x="6243638" y="1217613"/>
          <a:ext cx="1968500" cy="1893887"/>
        </p:xfrm>
        <a:graphic>
          <a:graphicData uri="http://schemas.openxmlformats.org/presentationml/2006/ole">
            <p:oleObj spid="_x0000_s880650" name="Document" r:id="rId3" imgW="3177000" imgH="3053520" progId="Word.Document.8">
              <p:embed/>
            </p:oleObj>
          </a:graphicData>
        </a:graphic>
      </p:graphicFrame>
      <p:graphicFrame>
        <p:nvGraphicFramePr>
          <p:cNvPr id="880651" name="Object 11"/>
          <p:cNvGraphicFramePr>
            <a:graphicFrameLocks noChangeAspect="1"/>
          </p:cNvGraphicFramePr>
          <p:nvPr/>
        </p:nvGraphicFramePr>
        <p:xfrm>
          <a:off x="2971800" y="3733800"/>
          <a:ext cx="1905000" cy="1471613"/>
        </p:xfrm>
        <a:graphic>
          <a:graphicData uri="http://schemas.openxmlformats.org/presentationml/2006/ole">
            <p:oleObj spid="_x0000_s880651" name="Document" r:id="rId4" imgW="3265920" imgH="2548080" progId="Word.Document.8">
              <p:embed/>
            </p:oleObj>
          </a:graphicData>
        </a:graphic>
      </p:graphicFrame>
      <p:sp>
        <p:nvSpPr>
          <p:cNvPr id="880652" name="Text Box 12"/>
          <p:cNvSpPr txBox="1">
            <a:spLocks noChangeArrowheads="1"/>
          </p:cNvSpPr>
          <p:nvPr/>
        </p:nvSpPr>
        <p:spPr bwMode="auto">
          <a:xfrm>
            <a:off x="304800" y="3581400"/>
            <a:ext cx="2438400" cy="2073275"/>
          </a:xfrm>
          <a:prstGeom prst="rect">
            <a:avLst/>
          </a:prstGeom>
          <a:noFill/>
          <a:ln w="12700">
            <a:noFill/>
            <a:miter lim="800000"/>
            <a:headEnd/>
            <a:tailEnd/>
          </a:ln>
          <a:effectLst/>
        </p:spPr>
        <p:txBody>
          <a:bodyPr>
            <a:spAutoFit/>
          </a:bodyPr>
          <a:lstStyle/>
          <a:p>
            <a:pPr>
              <a:spcBef>
                <a:spcPct val="50000"/>
              </a:spcBef>
            </a:pPr>
            <a:r>
              <a:rPr lang="en-US" sz="2000"/>
              <a:t>Gini(N1) </a:t>
            </a:r>
            <a:br>
              <a:rPr lang="en-US" sz="2000"/>
            </a:br>
            <a:r>
              <a:rPr lang="en-US" sz="2000"/>
              <a:t>= 1 – (3/3)</a:t>
            </a:r>
            <a:r>
              <a:rPr lang="en-US" sz="2000" baseline="30000"/>
              <a:t>2 </a:t>
            </a:r>
            <a:r>
              <a:rPr lang="en-US" sz="2000"/>
              <a:t>– (0/3)</a:t>
            </a:r>
            <a:r>
              <a:rPr lang="en-US" sz="2000" baseline="30000"/>
              <a:t>2</a:t>
            </a:r>
            <a:r>
              <a:rPr lang="en-US" sz="2000"/>
              <a:t> </a:t>
            </a:r>
            <a:br>
              <a:rPr lang="en-US" sz="2000"/>
            </a:br>
            <a:r>
              <a:rPr lang="en-US" sz="2000"/>
              <a:t>= 0 </a:t>
            </a:r>
          </a:p>
          <a:p>
            <a:pPr>
              <a:spcBef>
                <a:spcPct val="50000"/>
              </a:spcBef>
            </a:pPr>
            <a:r>
              <a:rPr lang="en-US" sz="2000"/>
              <a:t>Gini(N2) </a:t>
            </a:r>
            <a:br>
              <a:rPr lang="en-US" sz="2000"/>
            </a:br>
            <a:r>
              <a:rPr lang="en-US" sz="2000"/>
              <a:t>= 1 – (4/7)</a:t>
            </a:r>
            <a:r>
              <a:rPr lang="en-US" sz="2000" baseline="30000"/>
              <a:t>2 </a:t>
            </a:r>
            <a:r>
              <a:rPr lang="en-US" sz="2000"/>
              <a:t>– (3/7)</a:t>
            </a:r>
            <a:r>
              <a:rPr lang="en-US" sz="2000" baseline="30000"/>
              <a:t>2</a:t>
            </a:r>
            <a:r>
              <a:rPr lang="en-US" sz="2000"/>
              <a:t> </a:t>
            </a:r>
            <a:br>
              <a:rPr lang="en-US" sz="2000"/>
            </a:br>
            <a:r>
              <a:rPr lang="en-US" sz="2000"/>
              <a:t>= 0.489</a:t>
            </a:r>
          </a:p>
        </p:txBody>
      </p:sp>
      <p:sp>
        <p:nvSpPr>
          <p:cNvPr id="880653" name="Text Box 13"/>
          <p:cNvSpPr txBox="1">
            <a:spLocks noChangeArrowheads="1"/>
          </p:cNvSpPr>
          <p:nvPr/>
        </p:nvSpPr>
        <p:spPr bwMode="auto">
          <a:xfrm>
            <a:off x="5638800" y="3810000"/>
            <a:ext cx="2438400" cy="1768475"/>
          </a:xfrm>
          <a:prstGeom prst="rect">
            <a:avLst/>
          </a:prstGeom>
          <a:noFill/>
          <a:ln w="12700">
            <a:noFill/>
            <a:miter lim="800000"/>
            <a:headEnd/>
            <a:tailEnd/>
          </a:ln>
          <a:effectLst/>
        </p:spPr>
        <p:txBody>
          <a:bodyPr>
            <a:spAutoFit/>
          </a:bodyPr>
          <a:lstStyle/>
          <a:p>
            <a:pPr>
              <a:spcBef>
                <a:spcPct val="50000"/>
              </a:spcBef>
            </a:pPr>
            <a:r>
              <a:rPr lang="en-US" sz="2000"/>
              <a:t>Gini(Children) </a:t>
            </a:r>
            <a:br>
              <a:rPr lang="en-US" sz="2000"/>
            </a:br>
            <a:r>
              <a:rPr lang="en-US" sz="2000"/>
              <a:t>= 3/10 * 0 </a:t>
            </a:r>
            <a:br>
              <a:rPr lang="en-US" sz="2000"/>
            </a:br>
            <a:r>
              <a:rPr lang="en-US" sz="2000"/>
              <a:t>+ 7/10 * 0.489</a:t>
            </a:r>
            <a:br>
              <a:rPr lang="en-US" sz="2000"/>
            </a:br>
            <a:r>
              <a:rPr lang="en-US" sz="2000"/>
              <a:t>= 0.342</a:t>
            </a:r>
          </a:p>
          <a:p>
            <a:pPr>
              <a:spcBef>
                <a:spcPct val="50000"/>
              </a:spcBef>
            </a:pPr>
            <a:r>
              <a:rPr lang="en-US" sz="2000">
                <a:solidFill>
                  <a:srgbClr val="FF0000"/>
                </a:solidFill>
              </a:rPr>
              <a:t>Gini improves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dirty="0"/>
              <a:t>Tree Induction</a:t>
            </a:r>
          </a:p>
        </p:txBody>
      </p:sp>
      <p:sp>
        <p:nvSpPr>
          <p:cNvPr id="935939" name="Rectangle 3"/>
          <p:cNvSpPr>
            <a:spLocks noGrp="1" noChangeArrowheads="1"/>
          </p:cNvSpPr>
          <p:nvPr>
            <p:ph type="body" idx="1"/>
          </p:nvPr>
        </p:nvSpPr>
        <p:spPr/>
        <p:txBody>
          <a:bodyPr/>
          <a:lstStyle/>
          <a:p>
            <a:r>
              <a:rPr lang="en-US" dirty="0"/>
              <a:t>Greedy strategy.</a:t>
            </a:r>
          </a:p>
          <a:p>
            <a:pPr lvl="1"/>
            <a:r>
              <a:rPr lang="en-US" dirty="0"/>
              <a:t>Split the records based on an attribute test that optimizes certain criterion.</a:t>
            </a:r>
          </a:p>
          <a:p>
            <a:endParaRPr lang="en-US" dirty="0"/>
          </a:p>
          <a:p>
            <a:r>
              <a:rPr lang="en-US" dirty="0"/>
              <a:t>Issues</a:t>
            </a:r>
          </a:p>
          <a:p>
            <a:pPr lvl="1"/>
            <a:r>
              <a:rPr lang="en-US" dirty="0"/>
              <a:t>Determine how to split the records</a:t>
            </a:r>
          </a:p>
          <a:p>
            <a:pPr lvl="2"/>
            <a:r>
              <a:rPr lang="en-US" dirty="0"/>
              <a:t>How to specify the attribute test condition?</a:t>
            </a:r>
          </a:p>
          <a:p>
            <a:pPr lvl="2"/>
            <a:r>
              <a:rPr lang="en-US" dirty="0"/>
              <a:t>How to determine the best split?</a:t>
            </a:r>
          </a:p>
          <a:p>
            <a:pPr lvl="1"/>
            <a:r>
              <a:rPr lang="en-US" dirty="0">
                <a:solidFill>
                  <a:srgbClr val="FF0000"/>
                </a:solidFill>
              </a:rPr>
              <a:t>Determine when to stop splitting</a:t>
            </a:r>
          </a:p>
          <a:p>
            <a:pPr lvl="1"/>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dirty="0" smtClean="0"/>
              <a:t>Stopping Criteria for Tree Induction</a:t>
            </a:r>
            <a:endParaRPr lang="en-US" dirty="0"/>
          </a:p>
        </p:txBody>
      </p:sp>
      <p:sp>
        <p:nvSpPr>
          <p:cNvPr id="934915" name="Rectangle 3"/>
          <p:cNvSpPr>
            <a:spLocks noGrp="1" noChangeArrowheads="1"/>
          </p:cNvSpPr>
          <p:nvPr>
            <p:ph type="body" idx="1"/>
          </p:nvPr>
        </p:nvSpPr>
        <p:spPr/>
        <p:txBody>
          <a:bodyPr/>
          <a:lstStyle/>
          <a:p>
            <a:r>
              <a:rPr lang="en-US" dirty="0"/>
              <a:t>Stop expanding a node when all the records belong to the same class</a:t>
            </a:r>
          </a:p>
          <a:p>
            <a:endParaRPr lang="en-US" dirty="0"/>
          </a:p>
          <a:p>
            <a:r>
              <a:rPr lang="en-US" dirty="0"/>
              <a:t>Stop expanding a node when all the records have similar attribute values</a:t>
            </a:r>
          </a:p>
          <a:p>
            <a:endParaRPr lang="en-US" dirty="0"/>
          </a:p>
          <a:p>
            <a:r>
              <a:rPr lang="en-US" dirty="0"/>
              <a:t>Early termination (to be discussed later)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dirty="0"/>
              <a:t>Decision Tree Based Classification</a:t>
            </a:r>
          </a:p>
        </p:txBody>
      </p:sp>
      <p:sp>
        <p:nvSpPr>
          <p:cNvPr id="899075" name="Rectangle 3"/>
          <p:cNvSpPr>
            <a:spLocks noGrp="1" noChangeArrowheads="1"/>
          </p:cNvSpPr>
          <p:nvPr>
            <p:ph type="body" idx="1"/>
          </p:nvPr>
        </p:nvSpPr>
        <p:spPr/>
        <p:txBody>
          <a:bodyPr/>
          <a:lstStyle/>
          <a:p>
            <a:r>
              <a:rPr lang="en-US" dirty="0"/>
              <a:t>Advantages:</a:t>
            </a:r>
          </a:p>
          <a:p>
            <a:pPr lvl="1"/>
            <a:r>
              <a:rPr lang="en-US" dirty="0"/>
              <a:t>Inexpensive to construct</a:t>
            </a:r>
          </a:p>
          <a:p>
            <a:pPr lvl="1"/>
            <a:r>
              <a:rPr lang="en-US" dirty="0"/>
              <a:t>Extremely fast at classifying unknown records</a:t>
            </a:r>
          </a:p>
          <a:p>
            <a:pPr lvl="1"/>
            <a:r>
              <a:rPr lang="en-US" dirty="0"/>
              <a:t>Easy to interpret for small-sized trees</a:t>
            </a:r>
          </a:p>
          <a:p>
            <a:pPr lvl="1"/>
            <a:r>
              <a:rPr lang="en-US" dirty="0"/>
              <a:t>Accuracy is comparable to other classification techniques for many simple data sets</a:t>
            </a:r>
          </a:p>
          <a:p>
            <a:pPr lvl="1"/>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3074"/>
          <p:cNvSpPr>
            <a:spLocks noGrp="1" noChangeArrowheads="1"/>
          </p:cNvSpPr>
          <p:nvPr>
            <p:ph type="title"/>
          </p:nvPr>
        </p:nvSpPr>
        <p:spPr/>
        <p:txBody>
          <a:bodyPr/>
          <a:lstStyle/>
          <a:p>
            <a:r>
              <a:rPr lang="en-US"/>
              <a:t>Example: C4.5</a:t>
            </a:r>
          </a:p>
        </p:txBody>
      </p:sp>
      <p:sp>
        <p:nvSpPr>
          <p:cNvPr id="881667" name="Rectangle 3075"/>
          <p:cNvSpPr>
            <a:spLocks noGrp="1" noChangeArrowheads="1"/>
          </p:cNvSpPr>
          <p:nvPr>
            <p:ph type="body" idx="1"/>
          </p:nvPr>
        </p:nvSpPr>
        <p:spPr/>
        <p:txBody>
          <a:bodyPr/>
          <a:lstStyle/>
          <a:p>
            <a:r>
              <a:rPr lang="en-US" dirty="0"/>
              <a:t>Simple depth-first construction.</a:t>
            </a:r>
          </a:p>
          <a:p>
            <a:r>
              <a:rPr lang="en-US" dirty="0"/>
              <a:t>Uses Information Gain</a:t>
            </a:r>
          </a:p>
          <a:p>
            <a:r>
              <a:rPr lang="en-US" dirty="0"/>
              <a:t>Sorts Continuous Attributes at each node.</a:t>
            </a:r>
          </a:p>
          <a:p>
            <a:r>
              <a:rPr lang="en-US" dirty="0"/>
              <a:t>Needs entire data to fit in memory.</a:t>
            </a:r>
          </a:p>
          <a:p>
            <a:r>
              <a:rPr lang="en-US" dirty="0"/>
              <a:t>Unsuitable for Large Datasets.</a:t>
            </a:r>
          </a:p>
          <a:p>
            <a:pPr lvl="1"/>
            <a:r>
              <a:rPr lang="en-US" dirty="0"/>
              <a:t>Needs out-of-core sorting.</a:t>
            </a:r>
          </a:p>
          <a:p>
            <a:pPr lvl="1"/>
            <a:endParaRPr lang="en-US" dirty="0"/>
          </a:p>
          <a:p>
            <a:r>
              <a:rPr lang="en-US" dirty="0"/>
              <a:t>You can download the software from:</a:t>
            </a:r>
            <a:br>
              <a:rPr lang="en-US" dirty="0"/>
            </a:br>
            <a:r>
              <a:rPr lang="en-US" sz="2400" dirty="0">
                <a:hlinkClick r:id="rId3"/>
              </a:rPr>
              <a:t>http://www.cse.unsw.edu.au/~quinlan/c4.5r8.tar.gz</a:t>
            </a:r>
            <a:endParaRPr lang="en-US" sz="2400" dirty="0"/>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dirty="0"/>
              <a:t>Classification Techniques</a:t>
            </a:r>
          </a:p>
        </p:txBody>
      </p:sp>
      <p:sp>
        <p:nvSpPr>
          <p:cNvPr id="806917" name="Rectangle 5"/>
          <p:cNvSpPr>
            <a:spLocks noGrp="1" noChangeArrowheads="1"/>
          </p:cNvSpPr>
          <p:nvPr>
            <p:ph type="body" idx="1"/>
          </p:nvPr>
        </p:nvSpPr>
        <p:spPr/>
        <p:txBody>
          <a:bodyPr/>
          <a:lstStyle/>
          <a:p>
            <a:r>
              <a:rPr lang="en-US" dirty="0"/>
              <a:t>Decision Tree based Methods</a:t>
            </a:r>
          </a:p>
          <a:p>
            <a:r>
              <a:rPr lang="en-US" dirty="0"/>
              <a:t>Rule-based Methods</a:t>
            </a:r>
          </a:p>
          <a:p>
            <a:r>
              <a:rPr lang="en-US" dirty="0"/>
              <a:t>Memory based reasoning</a:t>
            </a:r>
          </a:p>
          <a:p>
            <a:r>
              <a:rPr lang="en-US" dirty="0"/>
              <a:t>Neural Networks</a:t>
            </a:r>
          </a:p>
          <a:p>
            <a:r>
              <a:rPr lang="en-US" dirty="0"/>
              <a:t>Naïve </a:t>
            </a:r>
            <a:r>
              <a:rPr lang="en-US" dirty="0" err="1"/>
              <a:t>Bayes</a:t>
            </a:r>
            <a:r>
              <a:rPr lang="en-US" dirty="0"/>
              <a:t> and Bayesian Belief Networks</a:t>
            </a:r>
          </a:p>
          <a:p>
            <a:r>
              <a:rPr lang="en-US" dirty="0"/>
              <a:t>Support Vector Machines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dirty="0"/>
              <a:t>Practical Issues of Classification</a:t>
            </a:r>
          </a:p>
        </p:txBody>
      </p:sp>
      <p:sp>
        <p:nvSpPr>
          <p:cNvPr id="936963" name="Rectangle 3"/>
          <p:cNvSpPr>
            <a:spLocks noGrp="1" noChangeArrowheads="1"/>
          </p:cNvSpPr>
          <p:nvPr>
            <p:ph type="body" idx="1"/>
          </p:nvPr>
        </p:nvSpPr>
        <p:spPr/>
        <p:txBody>
          <a:bodyPr/>
          <a:lstStyle/>
          <a:p>
            <a:r>
              <a:rPr lang="en-US" dirty="0" err="1"/>
              <a:t>Underfitting</a:t>
            </a:r>
            <a:r>
              <a:rPr lang="en-US" dirty="0"/>
              <a:t> and </a:t>
            </a:r>
            <a:r>
              <a:rPr lang="en-US" dirty="0" err="1"/>
              <a:t>Overfitting</a:t>
            </a:r>
            <a:endParaRPr lang="en-US" dirty="0"/>
          </a:p>
          <a:p>
            <a:endParaRPr lang="en-US" dirty="0"/>
          </a:p>
          <a:p>
            <a:r>
              <a:rPr lang="en-US" dirty="0"/>
              <a:t>Missing Values</a:t>
            </a:r>
          </a:p>
          <a:p>
            <a:endParaRPr lang="en-US" dirty="0"/>
          </a:p>
          <a:p>
            <a:r>
              <a:rPr lang="en-US" dirty="0"/>
              <a:t>Costs of Classification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dirty="0" err="1"/>
              <a:t>Underfitting</a:t>
            </a:r>
            <a:r>
              <a:rPr lang="en-US" dirty="0"/>
              <a:t> and </a:t>
            </a:r>
            <a:r>
              <a:rPr lang="en-US" dirty="0" err="1"/>
              <a:t>Overfitting</a:t>
            </a:r>
            <a:r>
              <a:rPr lang="en-US" dirty="0"/>
              <a:t> (Example)</a:t>
            </a:r>
          </a:p>
        </p:txBody>
      </p:sp>
      <p:pic>
        <p:nvPicPr>
          <p:cNvPr id="937987" name="Picture 3"/>
          <p:cNvPicPr>
            <a:picLocks noChangeAspect="1" noChangeArrowheads="1"/>
          </p:cNvPicPr>
          <p:nvPr/>
        </p:nvPicPr>
        <p:blipFill>
          <a:blip r:embed="rId3" cstate="print"/>
          <a:srcRect l="8139" t="5307" r="5814" b="5804"/>
          <a:stretch>
            <a:fillRect/>
          </a:stretch>
        </p:blipFill>
        <p:spPr bwMode="auto">
          <a:xfrm>
            <a:off x="304800" y="1143000"/>
            <a:ext cx="5638800" cy="5105400"/>
          </a:xfrm>
          <a:prstGeom prst="rect">
            <a:avLst/>
          </a:prstGeom>
          <a:noFill/>
          <a:ln w="12700">
            <a:noFill/>
            <a:miter lim="800000"/>
            <a:headEnd/>
            <a:tailEnd/>
          </a:ln>
          <a:effectLst/>
        </p:spPr>
      </p:pic>
      <p:sp>
        <p:nvSpPr>
          <p:cNvPr id="937988" name="Text Box 4"/>
          <p:cNvSpPr txBox="1">
            <a:spLocks noChangeArrowheads="1"/>
          </p:cNvSpPr>
          <p:nvPr/>
        </p:nvSpPr>
        <p:spPr bwMode="auto">
          <a:xfrm>
            <a:off x="6172200" y="1905000"/>
            <a:ext cx="2743200" cy="3530600"/>
          </a:xfrm>
          <a:prstGeom prst="rect">
            <a:avLst/>
          </a:prstGeom>
          <a:noFill/>
          <a:ln w="12700">
            <a:noFill/>
            <a:miter lim="800000"/>
            <a:headEnd/>
            <a:tailEnd/>
          </a:ln>
          <a:effectLst/>
        </p:spPr>
        <p:txBody>
          <a:bodyPr>
            <a:spAutoFit/>
          </a:bodyPr>
          <a:lstStyle/>
          <a:p>
            <a:pPr>
              <a:spcBef>
                <a:spcPct val="50000"/>
              </a:spcBef>
            </a:pPr>
            <a:r>
              <a:rPr lang="en-US" sz="1800"/>
              <a:t>500 circular and 500 triangular data points.</a:t>
            </a:r>
          </a:p>
          <a:p>
            <a:pPr>
              <a:spcBef>
                <a:spcPct val="50000"/>
              </a:spcBef>
            </a:pPr>
            <a:endParaRPr lang="en-US" sz="1800"/>
          </a:p>
          <a:p>
            <a:pPr>
              <a:spcBef>
                <a:spcPct val="50000"/>
              </a:spcBef>
            </a:pPr>
            <a:r>
              <a:rPr lang="en-US" sz="1800"/>
              <a:t>Circular points:</a:t>
            </a:r>
          </a:p>
          <a:p>
            <a:pPr>
              <a:spcBef>
                <a:spcPct val="50000"/>
              </a:spcBef>
            </a:pPr>
            <a:r>
              <a:rPr lang="en-US" sz="1800"/>
              <a:t>0.5 </a:t>
            </a:r>
            <a:r>
              <a:rPr lang="en-US" sz="1800">
                <a:sym typeface="Symbol" pitchFamily="18" charset="2"/>
              </a:rPr>
              <a:t> 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 1</a:t>
            </a:r>
            <a:endParaRPr lang="en-US" sz="1800"/>
          </a:p>
          <a:p>
            <a:pPr>
              <a:spcBef>
                <a:spcPct val="50000"/>
              </a:spcBef>
            </a:pPr>
            <a:endParaRPr lang="en-US" sz="1800"/>
          </a:p>
          <a:p>
            <a:pPr>
              <a:spcBef>
                <a:spcPct val="50000"/>
              </a:spcBef>
            </a:pPr>
            <a:r>
              <a:rPr lang="en-US" sz="1800"/>
              <a:t>Triangular points:</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&gt; 0.5 or</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&lt; 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a:t>Underfitting and Overfitting</a:t>
            </a:r>
          </a:p>
        </p:txBody>
      </p:sp>
      <p:pic>
        <p:nvPicPr>
          <p:cNvPr id="939011" name="Picture 3"/>
          <p:cNvPicPr>
            <a:picLocks noChangeAspect="1" noChangeArrowheads="1"/>
          </p:cNvPicPr>
          <p:nvPr/>
        </p:nvPicPr>
        <p:blipFill>
          <a:blip r:embed="rId2" cstate="print"/>
          <a:srcRect/>
          <a:stretch>
            <a:fillRect/>
          </a:stretch>
        </p:blipFill>
        <p:spPr bwMode="auto">
          <a:xfrm>
            <a:off x="609600" y="1066800"/>
            <a:ext cx="6096000" cy="4572000"/>
          </a:xfrm>
          <a:prstGeom prst="rect">
            <a:avLst/>
          </a:prstGeom>
          <a:noFill/>
          <a:ln w="12700">
            <a:noFill/>
            <a:miter lim="800000"/>
            <a:headEnd/>
            <a:tailEnd/>
          </a:ln>
          <a:effectLst/>
        </p:spPr>
      </p:pic>
      <p:sp>
        <p:nvSpPr>
          <p:cNvPr id="939012" name="Line 4"/>
          <p:cNvSpPr>
            <a:spLocks noChangeShapeType="1"/>
          </p:cNvSpPr>
          <p:nvPr/>
        </p:nvSpPr>
        <p:spPr bwMode="auto">
          <a:xfrm>
            <a:off x="4267200" y="1219200"/>
            <a:ext cx="0" cy="4114800"/>
          </a:xfrm>
          <a:prstGeom prst="line">
            <a:avLst/>
          </a:prstGeom>
          <a:noFill/>
          <a:ln w="25400">
            <a:solidFill>
              <a:srgbClr val="800000"/>
            </a:solidFill>
            <a:prstDash val="dash"/>
            <a:round/>
            <a:headEnd/>
            <a:tailEnd/>
          </a:ln>
          <a:effectLst/>
        </p:spPr>
        <p:txBody>
          <a:bodyPr/>
          <a:lstStyle/>
          <a:p>
            <a:endParaRPr lang="tr-TR"/>
          </a:p>
        </p:txBody>
      </p:sp>
      <p:sp>
        <p:nvSpPr>
          <p:cNvPr id="939013" name="Text Box 5"/>
          <p:cNvSpPr txBox="1">
            <a:spLocks noChangeArrowheads="1"/>
          </p:cNvSpPr>
          <p:nvPr/>
        </p:nvSpPr>
        <p:spPr bwMode="auto">
          <a:xfrm>
            <a:off x="4343400" y="1447800"/>
            <a:ext cx="1600200" cy="366713"/>
          </a:xfrm>
          <a:prstGeom prst="rect">
            <a:avLst/>
          </a:prstGeom>
          <a:noFill/>
          <a:ln w="12700">
            <a:noFill/>
            <a:miter lim="800000"/>
            <a:headEnd/>
            <a:tailEnd/>
          </a:ln>
          <a:effectLst/>
        </p:spPr>
        <p:txBody>
          <a:bodyPr>
            <a:spAutoFit/>
          </a:bodyPr>
          <a:lstStyle/>
          <a:p>
            <a:pPr>
              <a:spcBef>
                <a:spcPct val="50000"/>
              </a:spcBef>
            </a:pPr>
            <a:r>
              <a:rPr lang="en-US" sz="1800"/>
              <a:t>Overfitting</a:t>
            </a:r>
            <a:endParaRPr lang="en-US" sz="1800">
              <a:sym typeface="Symbol" pitchFamily="18" charset="2"/>
            </a:endParaRPr>
          </a:p>
        </p:txBody>
      </p:sp>
      <p:sp>
        <p:nvSpPr>
          <p:cNvPr id="939014" name="Text Box 6"/>
          <p:cNvSpPr txBox="1">
            <a:spLocks noChangeArrowheads="1"/>
          </p:cNvSpPr>
          <p:nvPr/>
        </p:nvSpPr>
        <p:spPr bwMode="auto">
          <a:xfrm>
            <a:off x="457200" y="5881688"/>
            <a:ext cx="8458200" cy="366712"/>
          </a:xfrm>
          <a:prstGeom prst="rect">
            <a:avLst/>
          </a:prstGeom>
          <a:noFill/>
          <a:ln w="12700">
            <a:noFill/>
            <a:miter lim="800000"/>
            <a:headEnd/>
            <a:tailEnd/>
          </a:ln>
          <a:effectLst/>
        </p:spPr>
        <p:txBody>
          <a:bodyPr>
            <a:spAutoFit/>
          </a:bodyPr>
          <a:lstStyle/>
          <a:p>
            <a:pPr>
              <a:spcBef>
                <a:spcPct val="50000"/>
              </a:spcBef>
            </a:pPr>
            <a:r>
              <a:rPr lang="en-US" sz="1800"/>
              <a:t>Underfitting</a:t>
            </a:r>
            <a:r>
              <a:rPr lang="en-US" sz="1800" b="0"/>
              <a:t>: when model is too simple, both training and test errors are large </a:t>
            </a:r>
            <a:endParaRPr lang="en-US" sz="1800" b="0">
              <a:sym typeface="Symbol" pitchFamily="18"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t>Overfitting due to Noise </a:t>
            </a:r>
          </a:p>
        </p:txBody>
      </p:sp>
      <p:pic>
        <p:nvPicPr>
          <p:cNvPr id="940035" name="Picture 3"/>
          <p:cNvPicPr>
            <a:picLocks noChangeAspect="1" noChangeArrowheads="1"/>
          </p:cNvPicPr>
          <p:nvPr/>
        </p:nvPicPr>
        <p:blipFill>
          <a:blip r:embed="rId2" cstate="print"/>
          <a:srcRect t="4819" b="3615"/>
          <a:stretch>
            <a:fillRect/>
          </a:stretch>
        </p:blipFill>
        <p:spPr bwMode="auto">
          <a:xfrm>
            <a:off x="1295400" y="1066800"/>
            <a:ext cx="6324600" cy="4343400"/>
          </a:xfrm>
          <a:prstGeom prst="rect">
            <a:avLst/>
          </a:prstGeom>
          <a:noFill/>
          <a:ln w="12700">
            <a:noFill/>
            <a:miter lim="800000"/>
            <a:headEnd/>
            <a:tailEnd/>
          </a:ln>
          <a:effectLst/>
        </p:spPr>
      </p:pic>
      <p:sp>
        <p:nvSpPr>
          <p:cNvPr id="940036" name="Text Box 4"/>
          <p:cNvSpPr txBox="1">
            <a:spLocks noChangeArrowheads="1"/>
          </p:cNvSpPr>
          <p:nvPr/>
        </p:nvSpPr>
        <p:spPr bwMode="auto">
          <a:xfrm>
            <a:off x="1676400" y="5715000"/>
            <a:ext cx="5791200" cy="366713"/>
          </a:xfrm>
          <a:prstGeom prst="rect">
            <a:avLst/>
          </a:prstGeom>
          <a:noFill/>
          <a:ln w="12700">
            <a:noFill/>
            <a:miter lim="800000"/>
            <a:headEnd/>
            <a:tailEnd/>
          </a:ln>
          <a:effectLst/>
        </p:spPr>
        <p:txBody>
          <a:bodyPr>
            <a:spAutoFit/>
          </a:bodyPr>
          <a:lstStyle/>
          <a:p>
            <a:pPr>
              <a:spcBef>
                <a:spcPct val="50000"/>
              </a:spcBef>
            </a:pPr>
            <a:r>
              <a:rPr lang="en-US" sz="1800"/>
              <a:t>Decision boundary is distorted by noise point</a:t>
            </a:r>
            <a:endParaRPr lang="en-US" sz="1800">
              <a:sym typeface="Symbol" pitchFamily="18" charset="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381000" y="152400"/>
            <a:ext cx="8610600" cy="533400"/>
          </a:xfrm>
        </p:spPr>
        <p:txBody>
          <a:bodyPr/>
          <a:lstStyle/>
          <a:p>
            <a:r>
              <a:rPr lang="en-US"/>
              <a:t>Overfitting due to Insufficient Examples</a:t>
            </a:r>
          </a:p>
        </p:txBody>
      </p:sp>
      <p:sp>
        <p:nvSpPr>
          <p:cNvPr id="941059" name="Text Box 3"/>
          <p:cNvSpPr txBox="1">
            <a:spLocks noChangeArrowheads="1"/>
          </p:cNvSpPr>
          <p:nvPr/>
        </p:nvSpPr>
        <p:spPr bwMode="auto">
          <a:xfrm>
            <a:off x="609600" y="4724400"/>
            <a:ext cx="7620000" cy="1603375"/>
          </a:xfrm>
          <a:prstGeom prst="rect">
            <a:avLst/>
          </a:prstGeom>
          <a:noFill/>
          <a:ln w="12700">
            <a:noFill/>
            <a:miter lim="800000"/>
            <a:headEnd/>
            <a:tailEnd/>
          </a:ln>
          <a:effectLst/>
        </p:spPr>
        <p:txBody>
          <a:bodyPr>
            <a:spAutoFit/>
          </a:bodyPr>
          <a:lstStyle/>
          <a:p>
            <a:pPr>
              <a:spcBef>
                <a:spcPct val="50000"/>
              </a:spcBef>
            </a:pPr>
            <a:r>
              <a:rPr lang="en-US" sz="1800" dirty="0">
                <a:sym typeface="Symbol" pitchFamily="18" charset="2"/>
              </a:rPr>
              <a:t>Lack of data points in the lower half of the diagram makes it difficult to predict correctly the class labels of that region </a:t>
            </a:r>
          </a:p>
          <a:p>
            <a:pPr>
              <a:spcBef>
                <a:spcPct val="50000"/>
              </a:spcBef>
            </a:pPr>
            <a:r>
              <a:rPr lang="en-US" sz="1800" dirty="0"/>
              <a:t>- Insufficient number of training records in the region causes the decision tree to predict the test examples using other training records that are irrelevant to the classification task</a:t>
            </a:r>
            <a:endParaRPr lang="en-US" sz="1800" dirty="0">
              <a:sym typeface="Symbol" pitchFamily="18" charset="2"/>
            </a:endParaRPr>
          </a:p>
        </p:txBody>
      </p:sp>
      <p:pic>
        <p:nvPicPr>
          <p:cNvPr id="941060" name="Picture 4"/>
          <p:cNvPicPr>
            <a:picLocks noGrp="1" noChangeAspect="1" noChangeArrowheads="1"/>
          </p:cNvPicPr>
          <p:nvPr>
            <p:ph idx="1"/>
          </p:nvPr>
        </p:nvPicPr>
        <p:blipFill>
          <a:blip r:embed="rId3" cstate="print"/>
          <a:srcRect l="7072" t="4857" r="5357" b="4857"/>
          <a:stretch>
            <a:fillRect/>
          </a:stretch>
        </p:blipFill>
        <p:spPr>
          <a:xfrm>
            <a:off x="1828800" y="1117600"/>
            <a:ext cx="4470400" cy="3454400"/>
          </a:xfrm>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dirty="0"/>
              <a:t>Notes on </a:t>
            </a:r>
            <a:r>
              <a:rPr lang="en-US" dirty="0" err="1"/>
              <a:t>Overfitting</a:t>
            </a:r>
            <a:endParaRPr lang="en-US" dirty="0"/>
          </a:p>
        </p:txBody>
      </p:sp>
      <p:sp>
        <p:nvSpPr>
          <p:cNvPr id="942083" name="Rectangle 3"/>
          <p:cNvSpPr>
            <a:spLocks noGrp="1" noChangeArrowheads="1"/>
          </p:cNvSpPr>
          <p:nvPr>
            <p:ph type="body" idx="1"/>
          </p:nvPr>
        </p:nvSpPr>
        <p:spPr/>
        <p:txBody>
          <a:bodyPr/>
          <a:lstStyle/>
          <a:p>
            <a:r>
              <a:rPr lang="en-US" dirty="0" err="1"/>
              <a:t>Overfitting</a:t>
            </a:r>
            <a:r>
              <a:rPr lang="en-US" dirty="0"/>
              <a:t> results in decision trees that are more complex than necessary</a:t>
            </a:r>
          </a:p>
          <a:p>
            <a:endParaRPr lang="en-US" dirty="0"/>
          </a:p>
          <a:p>
            <a:r>
              <a:rPr lang="en-US" dirty="0"/>
              <a:t>Training error no longer provides a good estimate of how well the tree will perform on previously unseen records</a:t>
            </a:r>
          </a:p>
          <a:p>
            <a:endParaRPr lang="en-US" dirty="0"/>
          </a:p>
          <a:p>
            <a:r>
              <a:rPr lang="en-US" dirty="0"/>
              <a:t>Need new ways for estimating errors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dirty="0"/>
              <a:t>Estimating Generalization Errors</a:t>
            </a:r>
          </a:p>
        </p:txBody>
      </p:sp>
      <p:sp>
        <p:nvSpPr>
          <p:cNvPr id="943107" name="Rectangle 3"/>
          <p:cNvSpPr>
            <a:spLocks noGrp="1" noChangeArrowheads="1"/>
          </p:cNvSpPr>
          <p:nvPr>
            <p:ph type="body" idx="1"/>
          </p:nvPr>
        </p:nvSpPr>
        <p:spPr/>
        <p:txBody>
          <a:bodyPr/>
          <a:lstStyle/>
          <a:p>
            <a:pPr>
              <a:lnSpc>
                <a:spcPct val="80000"/>
              </a:lnSpc>
            </a:pPr>
            <a:r>
              <a:rPr lang="en-US" sz="2400" dirty="0">
                <a:solidFill>
                  <a:srgbClr val="FF0000"/>
                </a:solidFill>
              </a:rPr>
              <a:t>Re-substitution errors:</a:t>
            </a:r>
            <a:r>
              <a:rPr lang="en-US" sz="2400" dirty="0"/>
              <a:t> error on training (</a:t>
            </a:r>
            <a:r>
              <a:rPr lang="en-US" sz="2400" dirty="0">
                <a:sym typeface="Symbol" pitchFamily="18" charset="2"/>
              </a:rPr>
              <a:t> </a:t>
            </a:r>
            <a:r>
              <a:rPr lang="en-US" sz="2400" dirty="0"/>
              <a:t>e(t) )</a:t>
            </a:r>
          </a:p>
          <a:p>
            <a:pPr>
              <a:lnSpc>
                <a:spcPct val="80000"/>
              </a:lnSpc>
            </a:pPr>
            <a:r>
              <a:rPr lang="en-US" sz="2400" dirty="0">
                <a:solidFill>
                  <a:srgbClr val="FF0000"/>
                </a:solidFill>
              </a:rPr>
              <a:t>Generalization errors:</a:t>
            </a:r>
            <a:r>
              <a:rPr lang="en-US" sz="2400" dirty="0"/>
              <a:t> error on testing (</a:t>
            </a:r>
            <a:r>
              <a:rPr lang="en-US" sz="2400" dirty="0">
                <a:sym typeface="Symbol" pitchFamily="18" charset="2"/>
              </a:rPr>
              <a:t></a:t>
            </a:r>
            <a:r>
              <a:rPr lang="en-US" sz="2400" dirty="0"/>
              <a:t> e’(t))</a:t>
            </a:r>
          </a:p>
          <a:p>
            <a:pPr lvl="4">
              <a:lnSpc>
                <a:spcPct val="80000"/>
              </a:lnSpc>
            </a:pPr>
            <a:endParaRPr lang="en-US" sz="600" dirty="0"/>
          </a:p>
          <a:p>
            <a:pPr>
              <a:lnSpc>
                <a:spcPct val="80000"/>
              </a:lnSpc>
            </a:pPr>
            <a:r>
              <a:rPr lang="en-US" sz="2400" dirty="0"/>
              <a:t>Methods for estimating generalization errors:</a:t>
            </a:r>
          </a:p>
          <a:p>
            <a:pPr lvl="1">
              <a:lnSpc>
                <a:spcPct val="80000"/>
              </a:lnSpc>
            </a:pPr>
            <a:r>
              <a:rPr lang="en-US" sz="2400" dirty="0">
                <a:solidFill>
                  <a:srgbClr val="FF0000"/>
                </a:solidFill>
              </a:rPr>
              <a:t>Optimistic approach:</a:t>
            </a:r>
            <a:r>
              <a:rPr lang="en-US" sz="2400" dirty="0"/>
              <a:t>  e’(t) = e(t)</a:t>
            </a:r>
          </a:p>
          <a:p>
            <a:pPr lvl="1">
              <a:lnSpc>
                <a:spcPct val="80000"/>
              </a:lnSpc>
            </a:pPr>
            <a:r>
              <a:rPr lang="en-US" sz="2400" dirty="0">
                <a:solidFill>
                  <a:srgbClr val="FF0000"/>
                </a:solidFill>
              </a:rPr>
              <a:t>Pessimistic approach:</a:t>
            </a:r>
            <a:r>
              <a:rPr lang="en-US" sz="2400" dirty="0"/>
              <a:t> </a:t>
            </a:r>
          </a:p>
          <a:p>
            <a:pPr lvl="2">
              <a:lnSpc>
                <a:spcPct val="80000"/>
              </a:lnSpc>
            </a:pPr>
            <a:r>
              <a:rPr lang="en-US" sz="2000" dirty="0"/>
              <a:t>  For each leaf node: e’(t) = (e(t)+0.5) </a:t>
            </a:r>
          </a:p>
          <a:p>
            <a:pPr lvl="2">
              <a:lnSpc>
                <a:spcPct val="80000"/>
              </a:lnSpc>
            </a:pPr>
            <a:r>
              <a:rPr lang="en-US" sz="2000" dirty="0"/>
              <a:t>  Total errors: e’(T) = </a:t>
            </a:r>
            <a:r>
              <a:rPr lang="en-US" sz="2000" dirty="0">
                <a:sym typeface="Symbol" pitchFamily="18" charset="2"/>
              </a:rPr>
              <a:t>e(T) + N  0.5 (N: number of leaf nodes)</a:t>
            </a:r>
          </a:p>
          <a:p>
            <a:pPr lvl="2">
              <a:lnSpc>
                <a:spcPct val="80000"/>
              </a:lnSpc>
            </a:pPr>
            <a:r>
              <a:rPr lang="en-US" sz="2000" dirty="0">
                <a:sym typeface="Symbol" pitchFamily="18" charset="2"/>
              </a:rPr>
              <a:t>  For a tree with 30 leaf nodes and 10 errors on training </a:t>
            </a:r>
            <a:br>
              <a:rPr lang="en-US" sz="2000" dirty="0">
                <a:sym typeface="Symbol" pitchFamily="18" charset="2"/>
              </a:rPr>
            </a:br>
            <a:r>
              <a:rPr lang="en-US" sz="2000" dirty="0">
                <a:sym typeface="Symbol" pitchFamily="18" charset="2"/>
              </a:rPr>
              <a:t>    (out of 1000 instances):</a:t>
            </a:r>
            <a:br>
              <a:rPr lang="en-US" sz="2000" dirty="0">
                <a:sym typeface="Symbol" pitchFamily="18" charset="2"/>
              </a:rPr>
            </a:br>
            <a:r>
              <a:rPr lang="en-US" sz="2000" dirty="0">
                <a:sym typeface="Symbol" pitchFamily="18" charset="2"/>
              </a:rPr>
              <a:t>          Training error = 10/1000 = 1%</a:t>
            </a:r>
          </a:p>
          <a:p>
            <a:pPr lvl="2">
              <a:lnSpc>
                <a:spcPct val="80000"/>
              </a:lnSpc>
              <a:buFont typeface="Wingdings" pitchFamily="2" charset="2"/>
              <a:buNone/>
            </a:pPr>
            <a:r>
              <a:rPr lang="en-US" sz="2000" dirty="0">
                <a:sym typeface="Symbol" pitchFamily="18" charset="2"/>
              </a:rPr>
              <a:t>          Generalization error = (10 + 300.5)/1000 = 2.5%</a:t>
            </a:r>
          </a:p>
          <a:p>
            <a:pPr lvl="1">
              <a:lnSpc>
                <a:spcPct val="80000"/>
              </a:lnSpc>
            </a:pPr>
            <a:r>
              <a:rPr lang="en-US" sz="2400" dirty="0">
                <a:solidFill>
                  <a:srgbClr val="FF0000"/>
                </a:solidFill>
                <a:sym typeface="Symbol" pitchFamily="18" charset="2"/>
              </a:rPr>
              <a:t>Reduced error pruning (REP):</a:t>
            </a:r>
          </a:p>
          <a:p>
            <a:pPr lvl="2">
              <a:lnSpc>
                <a:spcPct val="80000"/>
              </a:lnSpc>
            </a:pPr>
            <a:r>
              <a:rPr lang="en-US" sz="2000" dirty="0">
                <a:sym typeface="Symbol" pitchFamily="18" charset="2"/>
              </a:rPr>
              <a:t> uses validation data set to estimate generalization</a:t>
            </a:r>
            <a:br>
              <a:rPr lang="en-US" sz="2000" dirty="0">
                <a:sym typeface="Symbol" pitchFamily="18" charset="2"/>
              </a:rPr>
            </a:br>
            <a:r>
              <a:rPr lang="en-US" sz="2000" dirty="0">
                <a:sym typeface="Symbol" pitchFamily="18" charset="2"/>
              </a:rPr>
              <a:t>    error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a:t>Occam’s Razor</a:t>
            </a:r>
          </a:p>
        </p:txBody>
      </p:sp>
      <p:sp>
        <p:nvSpPr>
          <p:cNvPr id="944131" name="Rectangle 3"/>
          <p:cNvSpPr>
            <a:spLocks noGrp="1" noChangeArrowheads="1"/>
          </p:cNvSpPr>
          <p:nvPr>
            <p:ph type="body" idx="1"/>
          </p:nvPr>
        </p:nvSpPr>
        <p:spPr/>
        <p:txBody>
          <a:bodyPr/>
          <a:lstStyle/>
          <a:p>
            <a:r>
              <a:rPr lang="en-US" dirty="0"/>
              <a:t>Given two models of similar generalization errors,  one should prefer the simpler model over the more complex model</a:t>
            </a:r>
          </a:p>
          <a:p>
            <a:endParaRPr lang="en-US" dirty="0"/>
          </a:p>
          <a:p>
            <a:r>
              <a:rPr lang="en-US" dirty="0"/>
              <a:t> For complex models, there is a greater chance that it was fitted accidentally by errors in data</a:t>
            </a:r>
          </a:p>
          <a:p>
            <a:endParaRPr lang="en-US" dirty="0"/>
          </a:p>
          <a:p>
            <a:r>
              <a:rPr lang="en-US" dirty="0"/>
              <a:t> Therefore, one should include model complexity when evaluating a model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dirty="0"/>
              <a:t>How to Address </a:t>
            </a:r>
            <a:r>
              <a:rPr lang="en-US" dirty="0" err="1"/>
              <a:t>Overfitting</a:t>
            </a:r>
            <a:endParaRPr lang="en-US" dirty="0"/>
          </a:p>
        </p:txBody>
      </p:sp>
      <p:sp>
        <p:nvSpPr>
          <p:cNvPr id="946179" name="Rectangle 3"/>
          <p:cNvSpPr>
            <a:spLocks noGrp="1" noChangeArrowheads="1"/>
          </p:cNvSpPr>
          <p:nvPr>
            <p:ph type="body" idx="1"/>
          </p:nvPr>
        </p:nvSpPr>
        <p:spPr>
          <a:xfrm>
            <a:off x="228600" y="1143000"/>
            <a:ext cx="8763000" cy="5181600"/>
          </a:xfrm>
        </p:spPr>
        <p:txBody>
          <a:bodyPr/>
          <a:lstStyle/>
          <a:p>
            <a:r>
              <a:rPr lang="en-US" sz="2400" dirty="0">
                <a:solidFill>
                  <a:srgbClr val="FF0000"/>
                </a:solidFill>
              </a:rPr>
              <a:t>Pre-Pruning (Early Stopping Rule)</a:t>
            </a:r>
          </a:p>
          <a:p>
            <a:pPr lvl="1"/>
            <a:r>
              <a:rPr lang="en-US" sz="2400" dirty="0"/>
              <a:t>Stop the algorithm before it becomes a fully-grown tree</a:t>
            </a:r>
          </a:p>
          <a:p>
            <a:pPr lvl="1"/>
            <a:r>
              <a:rPr lang="en-US" sz="2400" dirty="0"/>
              <a:t>Typical stopping conditions for a node:</a:t>
            </a:r>
          </a:p>
          <a:p>
            <a:pPr lvl="2"/>
            <a:r>
              <a:rPr lang="en-US" sz="2000" dirty="0"/>
              <a:t> Stop if all instances belong to the same class</a:t>
            </a:r>
          </a:p>
          <a:p>
            <a:pPr lvl="2"/>
            <a:r>
              <a:rPr lang="en-US" sz="2000" dirty="0"/>
              <a:t> Stop if all the attribute values are the same</a:t>
            </a:r>
          </a:p>
          <a:p>
            <a:pPr lvl="1"/>
            <a:r>
              <a:rPr lang="en-US" sz="2400" dirty="0"/>
              <a:t>More restrictive conditions:</a:t>
            </a:r>
          </a:p>
          <a:p>
            <a:pPr lvl="2"/>
            <a:r>
              <a:rPr lang="en-US" sz="2000" dirty="0"/>
              <a:t> Stop if number of instances is less than some user-specified threshold</a:t>
            </a:r>
          </a:p>
          <a:p>
            <a:pPr lvl="2"/>
            <a:r>
              <a:rPr lang="en-US" sz="2000" dirty="0"/>
              <a:t> Stop if class distribution of instances are independent of the available features (e.g., using </a:t>
            </a:r>
            <a:r>
              <a:rPr lang="en-US" sz="2000" dirty="0">
                <a:sym typeface="Symbol" pitchFamily="18" charset="2"/>
              </a:rPr>
              <a:t></a:t>
            </a:r>
            <a:r>
              <a:rPr lang="en-US" sz="2000" baseline="30000" dirty="0">
                <a:sym typeface="Symbol" pitchFamily="18" charset="2"/>
              </a:rPr>
              <a:t> 2</a:t>
            </a:r>
            <a:r>
              <a:rPr lang="en-US" sz="2000" dirty="0">
                <a:sym typeface="Symbol" pitchFamily="18" charset="2"/>
              </a:rPr>
              <a:t> test)</a:t>
            </a:r>
            <a:endParaRPr lang="en-US" sz="2000" baseline="30000" dirty="0"/>
          </a:p>
          <a:p>
            <a:pPr lvl="2"/>
            <a:r>
              <a:rPr lang="en-US" sz="2000" dirty="0"/>
              <a:t> Stop if expanding the current node does not improve impurity</a:t>
            </a:r>
            <a:br>
              <a:rPr lang="en-US" sz="2000" dirty="0"/>
            </a:br>
            <a:r>
              <a:rPr lang="en-US" sz="2000" dirty="0"/>
              <a:t>    measures (e.g., </a:t>
            </a:r>
            <a:r>
              <a:rPr lang="en-US" sz="2000" dirty="0" err="1"/>
              <a:t>Gini</a:t>
            </a:r>
            <a:r>
              <a:rPr lang="en-US" sz="2000" dirty="0"/>
              <a:t> or information gain).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a:lstStyle/>
          <a:p>
            <a:r>
              <a:rPr lang="en-US" dirty="0"/>
              <a:t>How to Address </a:t>
            </a:r>
            <a:r>
              <a:rPr lang="en-US" dirty="0" err="1"/>
              <a:t>Overfitting</a:t>
            </a:r>
            <a:r>
              <a:rPr lang="en-US" dirty="0"/>
              <a:t>…</a:t>
            </a:r>
          </a:p>
        </p:txBody>
      </p:sp>
      <p:sp>
        <p:nvSpPr>
          <p:cNvPr id="947203" name="Rectangle 3"/>
          <p:cNvSpPr>
            <a:spLocks noGrp="1" noChangeArrowheads="1"/>
          </p:cNvSpPr>
          <p:nvPr>
            <p:ph type="body" idx="1"/>
          </p:nvPr>
        </p:nvSpPr>
        <p:spPr/>
        <p:txBody>
          <a:bodyPr/>
          <a:lstStyle/>
          <a:p>
            <a:r>
              <a:rPr lang="en-US" dirty="0">
                <a:solidFill>
                  <a:srgbClr val="FF0000"/>
                </a:solidFill>
              </a:rPr>
              <a:t>Post-pruning</a:t>
            </a:r>
          </a:p>
          <a:p>
            <a:pPr lvl="1"/>
            <a:r>
              <a:rPr lang="en-US" dirty="0"/>
              <a:t>Grow decision tree to its entirety</a:t>
            </a:r>
          </a:p>
          <a:p>
            <a:pPr lvl="1"/>
            <a:r>
              <a:rPr lang="en-US" dirty="0"/>
              <a:t>Trim the nodes of the decision tree in a bottom-up fashion</a:t>
            </a:r>
          </a:p>
          <a:p>
            <a:pPr lvl="1"/>
            <a:r>
              <a:rPr lang="en-US" dirty="0"/>
              <a:t>If generalization error improves after trimming, replace sub-tree by a leaf node.</a:t>
            </a:r>
          </a:p>
          <a:p>
            <a:pPr lvl="1"/>
            <a:r>
              <a:rPr lang="en-US" dirty="0"/>
              <a:t>Class label of leaf node is determined from majority class of instances in the </a:t>
            </a:r>
            <a:r>
              <a:rPr lang="en-US" dirty="0" smtClean="0"/>
              <a:t>sub-tree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t>Example of a Decision Tree</a:t>
            </a:r>
          </a:p>
        </p:txBody>
      </p:sp>
      <p:grpSp>
        <p:nvGrpSpPr>
          <p:cNvPr id="889859" name="Group 3"/>
          <p:cNvGrpSpPr>
            <a:grpSpLocks/>
          </p:cNvGrpSpPr>
          <p:nvPr/>
        </p:nvGrpSpPr>
        <p:grpSpPr bwMode="auto">
          <a:xfrm>
            <a:off x="228600" y="1371600"/>
            <a:ext cx="3587750" cy="4311650"/>
            <a:chOff x="288" y="951"/>
            <a:chExt cx="2260"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p:oleObj spid="_x0000_s889860" name="Document" r:id="rId3" imgW="5405040" imgH="5780160" progId="Word.Document.8">
                <p:embed/>
              </p:oleObj>
            </a:graphicData>
          </a:graphic>
        </p:graphicFrame>
        <p:sp>
          <p:nvSpPr>
            <p:cNvPr id="889861" name="Text Box 5"/>
            <p:cNvSpPr txBox="1">
              <a:spLocks noChangeArrowheads="1"/>
            </p:cNvSpPr>
            <p:nvPr/>
          </p:nvSpPr>
          <p:spPr bwMode="auto">
            <a:xfrm rot="-2416809">
              <a:off x="672"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2" name="Text Box 6"/>
            <p:cNvSpPr txBox="1">
              <a:spLocks noChangeArrowheads="1"/>
            </p:cNvSpPr>
            <p:nvPr/>
          </p:nvSpPr>
          <p:spPr bwMode="auto">
            <a:xfrm rot="-2416809">
              <a:off x="1104"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3" name="Text Box 7"/>
            <p:cNvSpPr txBox="1">
              <a:spLocks noChangeArrowheads="1"/>
            </p:cNvSpPr>
            <p:nvPr/>
          </p:nvSpPr>
          <p:spPr bwMode="auto">
            <a:xfrm rot="-2416809">
              <a:off x="1632" y="951"/>
              <a:ext cx="805"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89864" name="Text Box 8"/>
            <p:cNvSpPr txBox="1">
              <a:spLocks noChangeArrowheads="1"/>
            </p:cNvSpPr>
            <p:nvPr/>
          </p:nvSpPr>
          <p:spPr bwMode="auto">
            <a:xfrm rot="-2416809">
              <a:off x="2112" y="1047"/>
              <a:ext cx="436"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889865"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66"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67"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68"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69"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70"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89871"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89872"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89873"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89874"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89875" name="Text Box 19"/>
          <p:cNvSpPr txBox="1">
            <a:spLocks noChangeArrowheads="1"/>
          </p:cNvSpPr>
          <p:nvPr/>
        </p:nvSpPr>
        <p:spPr bwMode="auto">
          <a:xfrm>
            <a:off x="6929438" y="5029200"/>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89876"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89877" name="Text Box 21"/>
          <p:cNvSpPr txBox="1">
            <a:spLocks noChangeArrowheads="1"/>
          </p:cNvSpPr>
          <p:nvPr/>
        </p:nvSpPr>
        <p:spPr bwMode="auto">
          <a:xfrm>
            <a:off x="5610225" y="5032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78"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89879" name="Text Box 23"/>
          <p:cNvSpPr txBox="1">
            <a:spLocks noChangeArrowheads="1"/>
          </p:cNvSpPr>
          <p:nvPr/>
        </p:nvSpPr>
        <p:spPr bwMode="auto">
          <a:xfrm>
            <a:off x="5043488" y="34480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89880"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89881" name="Text Box 25"/>
          <p:cNvSpPr txBox="1">
            <a:spLocks noChangeArrowheads="1"/>
          </p:cNvSpPr>
          <p:nvPr/>
        </p:nvSpPr>
        <p:spPr bwMode="auto">
          <a:xfrm>
            <a:off x="7920038" y="426720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82" name="Text Box 26"/>
          <p:cNvSpPr txBox="1">
            <a:spLocks noChangeArrowheads="1"/>
          </p:cNvSpPr>
          <p:nvPr/>
        </p:nvSpPr>
        <p:spPr bwMode="auto">
          <a:xfrm>
            <a:off x="5060950" y="298450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89883" name="Text Box 27"/>
          <p:cNvSpPr txBox="1">
            <a:spLocks noChangeArrowheads="1"/>
          </p:cNvSpPr>
          <p:nvPr/>
        </p:nvSpPr>
        <p:spPr bwMode="auto">
          <a:xfrm>
            <a:off x="6926263" y="298450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89884" name="Text Box 28"/>
          <p:cNvSpPr txBox="1">
            <a:spLocks noChangeArrowheads="1"/>
          </p:cNvSpPr>
          <p:nvPr/>
        </p:nvSpPr>
        <p:spPr bwMode="auto">
          <a:xfrm>
            <a:off x="7908925" y="3749675"/>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89885" name="Text Box 29"/>
          <p:cNvSpPr txBox="1">
            <a:spLocks noChangeArrowheads="1"/>
          </p:cNvSpPr>
          <p:nvPr/>
        </p:nvSpPr>
        <p:spPr bwMode="auto">
          <a:xfrm>
            <a:off x="5692775" y="3778250"/>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89886" name="Text Box 30"/>
          <p:cNvSpPr txBox="1">
            <a:spLocks noChangeArrowheads="1"/>
          </p:cNvSpPr>
          <p:nvPr/>
        </p:nvSpPr>
        <p:spPr bwMode="auto">
          <a:xfrm>
            <a:off x="5313363"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89887" name="Text Box 31"/>
          <p:cNvSpPr txBox="1">
            <a:spLocks noChangeArrowheads="1"/>
          </p:cNvSpPr>
          <p:nvPr/>
        </p:nvSpPr>
        <p:spPr bwMode="auto">
          <a:xfrm>
            <a:off x="7088188"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89888" name="Text Box 32"/>
          <p:cNvSpPr txBox="1">
            <a:spLocks noChangeArrowheads="1"/>
          </p:cNvSpPr>
          <p:nvPr/>
        </p:nvSpPr>
        <p:spPr bwMode="auto">
          <a:xfrm>
            <a:off x="6427788" y="1766888"/>
            <a:ext cx="2241550" cy="366712"/>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889889"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ffectLst/>
        </p:spPr>
        <p:txBody>
          <a:bodyPr wrap="none" anchor="ctr"/>
          <a:lstStyle/>
          <a:p>
            <a:endParaRPr lang="tr-TR"/>
          </a:p>
        </p:txBody>
      </p:sp>
      <p:sp>
        <p:nvSpPr>
          <p:cNvPr id="889890"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p:spPr>
        <p:txBody>
          <a:bodyPr wrap="none" anchor="ctr"/>
          <a:lstStyle/>
          <a:p>
            <a:endParaRPr lang="tr-TR"/>
          </a:p>
        </p:txBody>
      </p:sp>
      <p:sp>
        <p:nvSpPr>
          <p:cNvPr id="889891"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ffectLst/>
        </p:spPr>
        <p:txBody>
          <a:bodyPr wrap="none" anchor="ctr"/>
          <a:lstStyle/>
          <a:p>
            <a:endParaRPr lang="tr-TR"/>
          </a:p>
        </p:txBody>
      </p:sp>
      <p:sp>
        <p:nvSpPr>
          <p:cNvPr id="889892" name="Text Box 36"/>
          <p:cNvSpPr txBox="1">
            <a:spLocks noChangeArrowheads="1"/>
          </p:cNvSpPr>
          <p:nvPr/>
        </p:nvSpPr>
        <p:spPr bwMode="auto">
          <a:xfrm>
            <a:off x="762000" y="5867400"/>
            <a:ext cx="25146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889893" name="Text Box 37"/>
          <p:cNvSpPr txBox="1">
            <a:spLocks noChangeArrowheads="1"/>
          </p:cNvSpPr>
          <p:nvPr/>
        </p:nvSpPr>
        <p:spPr bwMode="auto">
          <a:xfrm>
            <a:off x="5029200" y="5835650"/>
            <a:ext cx="3124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p:txBody>
          <a:bodyPr/>
          <a:lstStyle/>
          <a:p>
            <a:r>
              <a:rPr lang="en-US" dirty="0"/>
              <a:t>Example of Post-Pruning</a:t>
            </a:r>
          </a:p>
        </p:txBody>
      </p:sp>
      <p:graphicFrame>
        <p:nvGraphicFramePr>
          <p:cNvPr id="948227" name="Object 3"/>
          <p:cNvGraphicFramePr>
            <a:graphicFrameLocks noChangeAspect="1"/>
          </p:cNvGraphicFramePr>
          <p:nvPr/>
        </p:nvGraphicFramePr>
        <p:xfrm>
          <a:off x="1447800" y="3017838"/>
          <a:ext cx="4689475" cy="2390775"/>
        </p:xfrm>
        <a:graphic>
          <a:graphicData uri="http://schemas.openxmlformats.org/presentationml/2006/ole">
            <p:oleObj spid="_x0000_s948227" name="VISIO" r:id="rId4" imgW="4689360" imgH="2390760" progId="">
              <p:embed/>
            </p:oleObj>
          </a:graphicData>
        </a:graphic>
      </p:graphicFrame>
      <p:graphicFrame>
        <p:nvGraphicFramePr>
          <p:cNvPr id="948228" name="Group 4"/>
          <p:cNvGraphicFramePr>
            <a:graphicFrameLocks noGrp="1"/>
          </p:cNvGraphicFramePr>
          <p:nvPr/>
        </p:nvGraphicFramePr>
        <p:xfrm>
          <a:off x="914400" y="1524000"/>
          <a:ext cx="1905000" cy="1219200"/>
        </p:xfrm>
        <a:graphic>
          <a:graphicData uri="http://schemas.openxmlformats.org/drawingml/2006/table">
            <a:tbl>
              <a:tblPr/>
              <a:tblGrid>
                <a:gridCol w="1447800"/>
                <a:gridCol w="457200"/>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gridSpan="2">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tr-TR"/>
                    </a:p>
                  </a:txBody>
                  <a:tcPr/>
                </a:tc>
              </a:tr>
            </a:tbl>
          </a:graphicData>
        </a:graphic>
      </p:graphicFrame>
      <p:sp>
        <p:nvSpPr>
          <p:cNvPr id="948241" name="Text Box 17"/>
          <p:cNvSpPr txBox="1">
            <a:spLocks noChangeArrowheads="1"/>
          </p:cNvSpPr>
          <p:nvPr/>
        </p:nvSpPr>
        <p:spPr bwMode="auto">
          <a:xfrm>
            <a:off x="4495800" y="1066800"/>
            <a:ext cx="4648200" cy="2430463"/>
          </a:xfrm>
          <a:prstGeom prst="rect">
            <a:avLst/>
          </a:prstGeom>
          <a:noFill/>
          <a:ln w="12700">
            <a:noFill/>
            <a:miter lim="800000"/>
            <a:headEnd/>
            <a:tailEnd/>
          </a:ln>
          <a:effectLst/>
        </p:spPr>
        <p:txBody>
          <a:bodyPr>
            <a:spAutoFit/>
          </a:bodyPr>
          <a:lstStyle/>
          <a:p>
            <a:pPr>
              <a:spcBef>
                <a:spcPct val="50000"/>
              </a:spcBef>
            </a:pPr>
            <a:r>
              <a:rPr lang="en-US" sz="1800" dirty="0"/>
              <a:t>Training Error (Before splitting) = 10/30</a:t>
            </a:r>
          </a:p>
          <a:p>
            <a:pPr>
              <a:spcBef>
                <a:spcPct val="50000"/>
              </a:spcBef>
            </a:pPr>
            <a:r>
              <a:rPr lang="en-US" sz="1800" dirty="0"/>
              <a:t>Pessimistic error = (10 + 0.5)/30 = 10.5/30</a:t>
            </a:r>
          </a:p>
          <a:p>
            <a:pPr>
              <a:spcBef>
                <a:spcPct val="50000"/>
              </a:spcBef>
            </a:pPr>
            <a:r>
              <a:rPr lang="en-US" sz="1800" dirty="0"/>
              <a:t>Training Error (After splitting) = 9/30</a:t>
            </a:r>
          </a:p>
          <a:p>
            <a:pPr>
              <a:spcBef>
                <a:spcPct val="50000"/>
              </a:spcBef>
            </a:pPr>
            <a:r>
              <a:rPr lang="en-US" sz="1800" dirty="0"/>
              <a:t>Pessimistic error (After splitting)</a:t>
            </a:r>
          </a:p>
          <a:p>
            <a:pPr>
              <a:spcBef>
                <a:spcPct val="50000"/>
              </a:spcBef>
            </a:pPr>
            <a:r>
              <a:rPr lang="en-US" sz="1800" dirty="0"/>
              <a:t>	= (9 + 4 </a:t>
            </a:r>
            <a:r>
              <a:rPr lang="en-US" sz="1800" dirty="0">
                <a:sym typeface="Symbol" pitchFamily="18" charset="2"/>
              </a:rPr>
              <a:t> 0.5)/30 = 11/30</a:t>
            </a:r>
          </a:p>
          <a:p>
            <a:pPr>
              <a:spcBef>
                <a:spcPct val="50000"/>
              </a:spcBef>
            </a:pPr>
            <a:r>
              <a:rPr lang="en-US" sz="1800" dirty="0"/>
              <a:t>	</a:t>
            </a:r>
            <a:r>
              <a:rPr lang="en-US" sz="1800" dirty="0">
                <a:solidFill>
                  <a:srgbClr val="FF0000"/>
                </a:solidFill>
              </a:rPr>
              <a:t>PRUNE!</a:t>
            </a:r>
          </a:p>
        </p:txBody>
      </p:sp>
      <p:graphicFrame>
        <p:nvGraphicFramePr>
          <p:cNvPr id="948242" name="Group 18"/>
          <p:cNvGraphicFramePr>
            <a:graphicFrameLocks noGrp="1"/>
          </p:cNvGraphicFramePr>
          <p:nvPr/>
        </p:nvGraphicFramePr>
        <p:xfrm>
          <a:off x="1524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53" name="Group 29"/>
          <p:cNvGraphicFramePr>
            <a:graphicFrameLocks noGrp="1"/>
          </p:cNvGraphicFramePr>
          <p:nvPr/>
        </p:nvGraphicFramePr>
        <p:xfrm>
          <a:off x="19812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64" name="Group 40"/>
          <p:cNvGraphicFramePr>
            <a:graphicFrameLocks noGrp="1"/>
          </p:cNvGraphicFramePr>
          <p:nvPr/>
        </p:nvGraphicFramePr>
        <p:xfrm>
          <a:off x="38100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48275" name="Group 51"/>
          <p:cNvGraphicFramePr>
            <a:graphicFrameLocks noGrp="1"/>
          </p:cNvGraphicFramePr>
          <p:nvPr/>
        </p:nvGraphicFramePr>
        <p:xfrm>
          <a:off x="56388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dirty="0"/>
              <a:t>Examples of Post-pruning</a:t>
            </a:r>
          </a:p>
        </p:txBody>
      </p:sp>
      <p:sp>
        <p:nvSpPr>
          <p:cNvPr id="949251" name="Rectangle 3"/>
          <p:cNvSpPr>
            <a:spLocks noGrp="1" noChangeArrowheads="1"/>
          </p:cNvSpPr>
          <p:nvPr>
            <p:ph type="body" idx="1"/>
          </p:nvPr>
        </p:nvSpPr>
        <p:spPr>
          <a:xfrm>
            <a:off x="411163" y="1143000"/>
            <a:ext cx="4618037" cy="5181600"/>
          </a:xfrm>
        </p:spPr>
        <p:txBody>
          <a:bodyPr/>
          <a:lstStyle/>
          <a:p>
            <a:pPr lvl="1"/>
            <a:r>
              <a:rPr lang="en-US" sz="2400" dirty="0"/>
              <a:t>Optimistic error?</a:t>
            </a:r>
          </a:p>
          <a:p>
            <a:pPr lvl="1"/>
            <a:endParaRPr lang="en-US" sz="2400" dirty="0"/>
          </a:p>
          <a:p>
            <a:pPr lvl="1"/>
            <a:endParaRPr lang="en-US" sz="2400" dirty="0"/>
          </a:p>
          <a:p>
            <a:pPr lvl="1"/>
            <a:r>
              <a:rPr lang="en-US" sz="2400" dirty="0"/>
              <a:t>Pessimistic error?</a:t>
            </a:r>
          </a:p>
          <a:p>
            <a:pPr lvl="1">
              <a:buFont typeface="Arial" charset="0"/>
              <a:buNone/>
            </a:pPr>
            <a:endParaRPr lang="en-US" sz="2400" dirty="0"/>
          </a:p>
          <a:p>
            <a:pPr lvl="1">
              <a:buFont typeface="Arial" charset="0"/>
              <a:buNone/>
            </a:pPr>
            <a:endParaRPr lang="en-US" sz="2400" dirty="0"/>
          </a:p>
          <a:p>
            <a:pPr lvl="1"/>
            <a:r>
              <a:rPr lang="en-US" sz="2400" dirty="0"/>
              <a:t>Reduced error pruning?</a:t>
            </a:r>
            <a:endParaRPr lang="en-US" sz="1800" dirty="0"/>
          </a:p>
        </p:txBody>
      </p:sp>
      <p:grpSp>
        <p:nvGrpSpPr>
          <p:cNvPr id="949252" name="Group 4"/>
          <p:cNvGrpSpPr>
            <a:grpSpLocks/>
          </p:cNvGrpSpPr>
          <p:nvPr/>
        </p:nvGrpSpPr>
        <p:grpSpPr bwMode="auto">
          <a:xfrm>
            <a:off x="5867400" y="1143000"/>
            <a:ext cx="2743200" cy="1752600"/>
            <a:chOff x="3312" y="720"/>
            <a:chExt cx="2112" cy="1584"/>
          </a:xfrm>
        </p:grpSpPr>
        <p:sp>
          <p:nvSpPr>
            <p:cNvPr id="949253" name="Oval 5"/>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tr-TR"/>
            </a:p>
          </p:txBody>
        </p:sp>
        <p:sp>
          <p:nvSpPr>
            <p:cNvPr id="949254" name="Line 6"/>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tr-TR"/>
            </a:p>
          </p:txBody>
        </p:sp>
        <p:sp>
          <p:nvSpPr>
            <p:cNvPr id="949255" name="Line 7"/>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tr-TR"/>
            </a:p>
          </p:txBody>
        </p:sp>
        <p:sp>
          <p:nvSpPr>
            <p:cNvPr id="949256" name="Rectangle 8"/>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a:r>
                <a:rPr lang="en-US" sz="1800"/>
                <a:t>C0: 11</a:t>
              </a:r>
            </a:p>
            <a:p>
              <a:pPr algn="ctr"/>
              <a:r>
                <a:rPr lang="en-US" sz="1800"/>
                <a:t>C1: 3</a:t>
              </a:r>
            </a:p>
          </p:txBody>
        </p:sp>
        <p:sp>
          <p:nvSpPr>
            <p:cNvPr id="949257" name="Rectangle 9"/>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a:r>
                <a:rPr lang="en-US" sz="2000"/>
                <a:t>C0: 2</a:t>
              </a:r>
            </a:p>
            <a:p>
              <a:pPr algn="ctr"/>
              <a:r>
                <a:rPr lang="en-US" sz="2000"/>
                <a:t>C1: 4</a:t>
              </a:r>
            </a:p>
          </p:txBody>
        </p:sp>
      </p:grpSp>
      <p:grpSp>
        <p:nvGrpSpPr>
          <p:cNvPr id="949258" name="Group 10"/>
          <p:cNvGrpSpPr>
            <a:grpSpLocks/>
          </p:cNvGrpSpPr>
          <p:nvPr/>
        </p:nvGrpSpPr>
        <p:grpSpPr bwMode="auto">
          <a:xfrm>
            <a:off x="5867400" y="4191000"/>
            <a:ext cx="2743200" cy="1752600"/>
            <a:chOff x="3312" y="720"/>
            <a:chExt cx="2112" cy="1584"/>
          </a:xfrm>
        </p:grpSpPr>
        <p:sp>
          <p:nvSpPr>
            <p:cNvPr id="949259" name="Oval 11"/>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tr-TR"/>
            </a:p>
          </p:txBody>
        </p:sp>
        <p:sp>
          <p:nvSpPr>
            <p:cNvPr id="949260" name="Line 12"/>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tr-TR"/>
            </a:p>
          </p:txBody>
        </p:sp>
        <p:sp>
          <p:nvSpPr>
            <p:cNvPr id="949261" name="Line 13"/>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tr-TR"/>
            </a:p>
          </p:txBody>
        </p:sp>
        <p:sp>
          <p:nvSpPr>
            <p:cNvPr id="949262" name="Rectangle 14"/>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a:r>
                <a:rPr lang="en-US" sz="1800"/>
                <a:t>C0: 14</a:t>
              </a:r>
            </a:p>
            <a:p>
              <a:pPr algn="ctr"/>
              <a:r>
                <a:rPr lang="en-US" sz="1800"/>
                <a:t>C1: 3</a:t>
              </a:r>
            </a:p>
          </p:txBody>
        </p:sp>
        <p:sp>
          <p:nvSpPr>
            <p:cNvPr id="949263" name="Rectangle 15"/>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a:r>
                <a:rPr lang="en-US" sz="2000"/>
                <a:t>C0: 2</a:t>
              </a:r>
            </a:p>
            <a:p>
              <a:pPr algn="ctr"/>
              <a:r>
                <a:rPr lang="en-US" sz="2000"/>
                <a:t>C1: 2</a:t>
              </a:r>
            </a:p>
          </p:txBody>
        </p:sp>
      </p:grpSp>
      <p:sp>
        <p:nvSpPr>
          <p:cNvPr id="949264" name="Text Box 16"/>
          <p:cNvSpPr txBox="1">
            <a:spLocks noChangeArrowheads="1"/>
          </p:cNvSpPr>
          <p:nvPr/>
        </p:nvSpPr>
        <p:spPr bwMode="auto">
          <a:xfrm>
            <a:off x="1371600" y="1828800"/>
            <a:ext cx="2819400" cy="304800"/>
          </a:xfrm>
          <a:prstGeom prst="rect">
            <a:avLst/>
          </a:prstGeom>
          <a:noFill/>
          <a:ln w="12700">
            <a:noFill/>
            <a:miter lim="800000"/>
            <a:headEnd/>
            <a:tailEnd/>
          </a:ln>
          <a:effectLst/>
        </p:spPr>
        <p:txBody>
          <a:bodyPr>
            <a:spAutoFit/>
          </a:bodyPr>
          <a:lstStyle/>
          <a:p>
            <a:pPr>
              <a:spcBef>
                <a:spcPct val="50000"/>
              </a:spcBef>
            </a:pPr>
            <a:r>
              <a:rPr lang="en-US"/>
              <a:t>Don’t prune for both cases</a:t>
            </a:r>
          </a:p>
        </p:txBody>
      </p:sp>
      <p:sp>
        <p:nvSpPr>
          <p:cNvPr id="949265" name="Text Box 17"/>
          <p:cNvSpPr txBox="1">
            <a:spLocks noChangeArrowheads="1"/>
          </p:cNvSpPr>
          <p:nvPr/>
        </p:nvSpPr>
        <p:spPr bwMode="auto">
          <a:xfrm>
            <a:off x="1371600" y="3200400"/>
            <a:ext cx="3276600" cy="304800"/>
          </a:xfrm>
          <a:prstGeom prst="rect">
            <a:avLst/>
          </a:prstGeom>
          <a:noFill/>
          <a:ln w="12700">
            <a:noFill/>
            <a:miter lim="800000"/>
            <a:headEnd/>
            <a:tailEnd/>
          </a:ln>
          <a:effectLst/>
        </p:spPr>
        <p:txBody>
          <a:bodyPr>
            <a:spAutoFit/>
          </a:bodyPr>
          <a:lstStyle/>
          <a:p>
            <a:pPr>
              <a:spcBef>
                <a:spcPct val="50000"/>
              </a:spcBef>
            </a:pPr>
            <a:r>
              <a:rPr lang="en-US"/>
              <a:t>Don’t prune case 1, prune case 2</a:t>
            </a:r>
          </a:p>
        </p:txBody>
      </p:sp>
      <p:sp>
        <p:nvSpPr>
          <p:cNvPr id="949266" name="Text Box 18"/>
          <p:cNvSpPr txBox="1">
            <a:spLocks noChangeArrowheads="1"/>
          </p:cNvSpPr>
          <p:nvPr/>
        </p:nvSpPr>
        <p:spPr bwMode="auto">
          <a:xfrm>
            <a:off x="5181600" y="1143000"/>
            <a:ext cx="1219200" cy="366713"/>
          </a:xfrm>
          <a:prstGeom prst="rect">
            <a:avLst/>
          </a:prstGeom>
          <a:noFill/>
          <a:ln w="12700">
            <a:noFill/>
            <a:miter lim="800000"/>
            <a:headEnd/>
            <a:tailEnd/>
          </a:ln>
          <a:effectLst/>
        </p:spPr>
        <p:txBody>
          <a:bodyPr>
            <a:spAutoFit/>
          </a:bodyPr>
          <a:lstStyle/>
          <a:p>
            <a:pPr>
              <a:spcBef>
                <a:spcPct val="50000"/>
              </a:spcBef>
            </a:pPr>
            <a:r>
              <a:rPr lang="en-US" sz="1800"/>
              <a:t>Case 1:</a:t>
            </a:r>
          </a:p>
        </p:txBody>
      </p:sp>
      <p:sp>
        <p:nvSpPr>
          <p:cNvPr id="949267" name="Text Box 19"/>
          <p:cNvSpPr txBox="1">
            <a:spLocks noChangeArrowheads="1"/>
          </p:cNvSpPr>
          <p:nvPr/>
        </p:nvSpPr>
        <p:spPr bwMode="auto">
          <a:xfrm>
            <a:off x="5181600" y="4205288"/>
            <a:ext cx="1219200" cy="366712"/>
          </a:xfrm>
          <a:prstGeom prst="rect">
            <a:avLst/>
          </a:prstGeom>
          <a:noFill/>
          <a:ln w="12700">
            <a:noFill/>
            <a:miter lim="800000"/>
            <a:headEnd/>
            <a:tailEnd/>
          </a:ln>
          <a:effectLst/>
        </p:spPr>
        <p:txBody>
          <a:bodyPr>
            <a:spAutoFit/>
          </a:bodyPr>
          <a:lstStyle/>
          <a:p>
            <a:pPr>
              <a:spcBef>
                <a:spcPct val="50000"/>
              </a:spcBef>
            </a:pPr>
            <a:r>
              <a:rPr lang="en-US" sz="1800"/>
              <a:t>Case 2:</a:t>
            </a:r>
          </a:p>
        </p:txBody>
      </p:sp>
      <p:sp>
        <p:nvSpPr>
          <p:cNvPr id="949268" name="Text Box 20"/>
          <p:cNvSpPr txBox="1">
            <a:spLocks noChangeArrowheads="1"/>
          </p:cNvSpPr>
          <p:nvPr/>
        </p:nvSpPr>
        <p:spPr bwMode="auto">
          <a:xfrm>
            <a:off x="1371600" y="4724400"/>
            <a:ext cx="3276600" cy="304800"/>
          </a:xfrm>
          <a:prstGeom prst="rect">
            <a:avLst/>
          </a:prstGeom>
          <a:noFill/>
          <a:ln w="12700">
            <a:noFill/>
            <a:miter lim="800000"/>
            <a:headEnd/>
            <a:tailEnd/>
          </a:ln>
          <a:effectLst/>
        </p:spPr>
        <p:txBody>
          <a:bodyPr>
            <a:spAutoFit/>
          </a:bodyPr>
          <a:lstStyle/>
          <a:p>
            <a:pPr>
              <a:spcBef>
                <a:spcPct val="50000"/>
              </a:spcBef>
            </a:pPr>
            <a:r>
              <a:rPr lang="en-US"/>
              <a:t>Depends on validation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9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9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64" grpId="0" autoUpdateAnimBg="0"/>
      <p:bldP spid="949265" grpId="0" autoUpdateAnimBg="0"/>
      <p:bldP spid="94926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dirty="0"/>
              <a:t>Other Issues</a:t>
            </a:r>
          </a:p>
        </p:txBody>
      </p:sp>
      <p:sp>
        <p:nvSpPr>
          <p:cNvPr id="954371" name="Rectangle 3"/>
          <p:cNvSpPr>
            <a:spLocks noGrp="1" noChangeArrowheads="1"/>
          </p:cNvSpPr>
          <p:nvPr>
            <p:ph type="body" idx="1"/>
          </p:nvPr>
        </p:nvSpPr>
        <p:spPr/>
        <p:txBody>
          <a:bodyPr/>
          <a:lstStyle/>
          <a:p>
            <a:r>
              <a:rPr lang="en-US" dirty="0" smtClean="0"/>
              <a:t>Data Fragmentation</a:t>
            </a:r>
          </a:p>
          <a:p>
            <a:r>
              <a:rPr lang="en-US" dirty="0" smtClean="0"/>
              <a:t>Search Strategy</a:t>
            </a:r>
          </a:p>
          <a:p>
            <a:r>
              <a:rPr lang="en-US" dirty="0" smtClean="0"/>
              <a:t>Expressiveness</a:t>
            </a:r>
          </a:p>
          <a:p>
            <a:r>
              <a:rPr lang="en-US" dirty="0" smtClean="0"/>
              <a:t>Tree Replication</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r>
              <a:rPr lang="en-US" dirty="0"/>
              <a:t>Data Fragmentation</a:t>
            </a:r>
          </a:p>
        </p:txBody>
      </p:sp>
      <p:sp>
        <p:nvSpPr>
          <p:cNvPr id="955395" name="Rectangle 3"/>
          <p:cNvSpPr>
            <a:spLocks noGrp="1" noChangeArrowheads="1"/>
          </p:cNvSpPr>
          <p:nvPr>
            <p:ph type="body" idx="1"/>
          </p:nvPr>
        </p:nvSpPr>
        <p:spPr/>
        <p:txBody>
          <a:bodyPr/>
          <a:lstStyle/>
          <a:p>
            <a:r>
              <a:rPr lang="en-US" dirty="0"/>
              <a:t>Number of instances gets smaller as you traverse down the tree</a:t>
            </a:r>
          </a:p>
          <a:p>
            <a:endParaRPr lang="en-US" dirty="0"/>
          </a:p>
          <a:p>
            <a:r>
              <a:rPr lang="en-US" dirty="0"/>
              <a:t>Number of instances at the leaf nodes could be too small to make any statistically significant decision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r>
              <a:rPr lang="en-US" dirty="0"/>
              <a:t>Search Strategy</a:t>
            </a:r>
          </a:p>
        </p:txBody>
      </p:sp>
      <p:sp>
        <p:nvSpPr>
          <p:cNvPr id="956419" name="Rectangle 3"/>
          <p:cNvSpPr>
            <a:spLocks noGrp="1" noChangeArrowheads="1"/>
          </p:cNvSpPr>
          <p:nvPr>
            <p:ph type="body" idx="1"/>
          </p:nvPr>
        </p:nvSpPr>
        <p:spPr/>
        <p:txBody>
          <a:bodyPr/>
          <a:lstStyle/>
          <a:p>
            <a:r>
              <a:rPr lang="en-US" dirty="0"/>
              <a:t>Finding an optimal decision tree is NP-hard</a:t>
            </a:r>
          </a:p>
          <a:p>
            <a:pPr lvl="4"/>
            <a:endParaRPr lang="en-US" dirty="0"/>
          </a:p>
          <a:p>
            <a:r>
              <a:rPr lang="en-US" dirty="0"/>
              <a:t>The algorithm presented so far uses a greedy, top-down, recursive partitioning strategy to induce a reasonable solution</a:t>
            </a:r>
          </a:p>
          <a:p>
            <a:pPr lvl="4"/>
            <a:endParaRPr lang="en-US" dirty="0"/>
          </a:p>
          <a:p>
            <a:r>
              <a:rPr lang="en-US" dirty="0"/>
              <a:t>Other strategies?</a:t>
            </a:r>
          </a:p>
          <a:p>
            <a:pPr lvl="1"/>
            <a:r>
              <a:rPr lang="en-US" dirty="0"/>
              <a:t>Bottom-up</a:t>
            </a:r>
          </a:p>
          <a:p>
            <a:pPr lvl="1"/>
            <a:r>
              <a:rPr lang="en-US" dirty="0"/>
              <a:t>Bi-directional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dirty="0"/>
              <a:t>Expressiveness</a:t>
            </a:r>
          </a:p>
        </p:txBody>
      </p:sp>
      <p:sp>
        <p:nvSpPr>
          <p:cNvPr id="957443" name="Rectangle 3"/>
          <p:cNvSpPr>
            <a:spLocks noGrp="1" noChangeArrowheads="1"/>
          </p:cNvSpPr>
          <p:nvPr>
            <p:ph type="body" idx="1"/>
          </p:nvPr>
        </p:nvSpPr>
        <p:spPr/>
        <p:txBody>
          <a:bodyPr/>
          <a:lstStyle/>
          <a:p>
            <a:pPr>
              <a:lnSpc>
                <a:spcPct val="90000"/>
              </a:lnSpc>
            </a:pPr>
            <a:r>
              <a:rPr lang="en-US" sz="2400" dirty="0"/>
              <a:t>Decision tree provides expressive representation for learning discrete-valued function</a:t>
            </a:r>
          </a:p>
          <a:p>
            <a:pPr lvl="1">
              <a:lnSpc>
                <a:spcPct val="90000"/>
              </a:lnSpc>
            </a:pPr>
            <a:r>
              <a:rPr lang="en-US" sz="2400" dirty="0"/>
              <a:t>But they do not generalize well to certain types of Boolean functions</a:t>
            </a:r>
          </a:p>
          <a:p>
            <a:pPr lvl="2">
              <a:lnSpc>
                <a:spcPct val="90000"/>
              </a:lnSpc>
            </a:pPr>
            <a:r>
              <a:rPr lang="en-US" sz="2000" dirty="0"/>
              <a:t> Example: parity function: </a:t>
            </a:r>
          </a:p>
          <a:p>
            <a:pPr lvl="3">
              <a:lnSpc>
                <a:spcPct val="90000"/>
              </a:lnSpc>
            </a:pPr>
            <a:r>
              <a:rPr lang="en-US" sz="1800" dirty="0"/>
              <a:t>Class = 1 if there is an even number of Boolean attributes with truth value = True</a:t>
            </a:r>
          </a:p>
          <a:p>
            <a:pPr lvl="3">
              <a:lnSpc>
                <a:spcPct val="90000"/>
              </a:lnSpc>
            </a:pPr>
            <a:r>
              <a:rPr lang="en-US" sz="1800" dirty="0"/>
              <a:t>Class = 0 if there is an odd number of Boolean attributes with truth value = True</a:t>
            </a:r>
          </a:p>
          <a:p>
            <a:pPr lvl="2">
              <a:lnSpc>
                <a:spcPct val="90000"/>
              </a:lnSpc>
            </a:pPr>
            <a:r>
              <a:rPr lang="en-US" sz="2000" dirty="0"/>
              <a:t> For accurate modeling, must have a complete tree</a:t>
            </a:r>
          </a:p>
          <a:p>
            <a:pPr lvl="4">
              <a:lnSpc>
                <a:spcPct val="90000"/>
              </a:lnSpc>
            </a:pPr>
            <a:endParaRPr lang="en-US" sz="1800" dirty="0"/>
          </a:p>
          <a:p>
            <a:pPr>
              <a:lnSpc>
                <a:spcPct val="90000"/>
              </a:lnSpc>
            </a:pPr>
            <a:r>
              <a:rPr lang="en-US" sz="2400" dirty="0"/>
              <a:t>Not expressive enough for modeling continuous variables</a:t>
            </a:r>
          </a:p>
          <a:p>
            <a:pPr lvl="1">
              <a:lnSpc>
                <a:spcPct val="90000"/>
              </a:lnSpc>
            </a:pPr>
            <a:r>
              <a:rPr lang="en-US" sz="2400" dirty="0"/>
              <a:t>Particularly when test condition involves only a single attribute at-a-time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dirty="0"/>
              <a:t>Decision Boundary</a:t>
            </a:r>
          </a:p>
        </p:txBody>
      </p:sp>
      <p:graphicFrame>
        <p:nvGraphicFramePr>
          <p:cNvPr id="958467" name="Object 3"/>
          <p:cNvGraphicFramePr>
            <a:graphicFrameLocks noChangeAspect="1"/>
          </p:cNvGraphicFramePr>
          <p:nvPr>
            <p:ph idx="1"/>
          </p:nvPr>
        </p:nvGraphicFramePr>
        <p:xfrm>
          <a:off x="457200" y="1143000"/>
          <a:ext cx="8318500" cy="3573463"/>
        </p:xfrm>
        <a:graphic>
          <a:graphicData uri="http://schemas.openxmlformats.org/presentationml/2006/ole">
            <p:oleObj spid="_x0000_s958467" name="Visio" r:id="rId4" imgW="8908491" imgH="3827261" progId="">
              <p:embed/>
            </p:oleObj>
          </a:graphicData>
        </a:graphic>
      </p:graphicFrame>
      <p:sp>
        <p:nvSpPr>
          <p:cNvPr id="958468" name="Text Box 4"/>
          <p:cNvSpPr txBox="1">
            <a:spLocks noChangeArrowheads="1"/>
          </p:cNvSpPr>
          <p:nvPr/>
        </p:nvSpPr>
        <p:spPr bwMode="auto">
          <a:xfrm>
            <a:off x="533400" y="4876800"/>
            <a:ext cx="8001000" cy="1328738"/>
          </a:xfrm>
          <a:prstGeom prst="rect">
            <a:avLst/>
          </a:prstGeom>
          <a:noFill/>
          <a:ln w="12700">
            <a:noFill/>
            <a:miter lim="800000"/>
            <a:headEnd/>
            <a:tailEnd/>
          </a:ln>
          <a:effectLst/>
        </p:spPr>
        <p:txBody>
          <a:bodyPr>
            <a:spAutoFit/>
          </a:bodyPr>
          <a:lstStyle/>
          <a:p>
            <a:pPr>
              <a:spcBef>
                <a:spcPct val="50000"/>
              </a:spcBef>
              <a:buFontTx/>
              <a:buChar char="•"/>
            </a:pPr>
            <a:r>
              <a:rPr lang="en-US" sz="1800" dirty="0"/>
              <a:t> Border line between two neighboring regions of different classes is known as decision boundary</a:t>
            </a:r>
          </a:p>
          <a:p>
            <a:pPr>
              <a:spcBef>
                <a:spcPct val="50000"/>
              </a:spcBef>
              <a:buFontTx/>
              <a:buChar char="•"/>
            </a:pPr>
            <a:r>
              <a:rPr lang="en-US" sz="1800" dirty="0"/>
              <a:t> Decision boundary is parallel to axes because test condition involves a single attribute at-a-time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dirty="0"/>
              <a:t>Oblique Decision Trees</a:t>
            </a:r>
          </a:p>
        </p:txBody>
      </p:sp>
      <p:pic>
        <p:nvPicPr>
          <p:cNvPr id="959491" name="Picture 3"/>
          <p:cNvPicPr>
            <a:picLocks noChangeAspect="1" noChangeArrowheads="1"/>
          </p:cNvPicPr>
          <p:nvPr/>
        </p:nvPicPr>
        <p:blipFill>
          <a:blip r:embed="rId3" cstate="print"/>
          <a:srcRect l="7353" t="6654" r="7353" b="5882"/>
          <a:stretch>
            <a:fillRect/>
          </a:stretch>
        </p:blipFill>
        <p:spPr bwMode="auto">
          <a:xfrm>
            <a:off x="228600" y="1066800"/>
            <a:ext cx="4953000" cy="3810000"/>
          </a:xfrm>
          <a:prstGeom prst="rect">
            <a:avLst/>
          </a:prstGeom>
          <a:noFill/>
          <a:ln w="12700">
            <a:noFill/>
            <a:miter lim="800000"/>
            <a:headEnd/>
            <a:tailEnd/>
          </a:ln>
          <a:effectLst/>
        </p:spPr>
      </p:pic>
      <p:grpSp>
        <p:nvGrpSpPr>
          <p:cNvPr id="959492" name="Group 4"/>
          <p:cNvGrpSpPr>
            <a:grpSpLocks/>
          </p:cNvGrpSpPr>
          <p:nvPr/>
        </p:nvGrpSpPr>
        <p:grpSpPr bwMode="auto">
          <a:xfrm>
            <a:off x="5638800" y="1981200"/>
            <a:ext cx="3200400" cy="2286000"/>
            <a:chOff x="3552" y="1248"/>
            <a:chExt cx="2016" cy="1440"/>
          </a:xfrm>
        </p:grpSpPr>
        <p:sp>
          <p:nvSpPr>
            <p:cNvPr id="959493" name="Oval 5"/>
            <p:cNvSpPr>
              <a:spLocks noChangeArrowheads="1"/>
            </p:cNvSpPr>
            <p:nvPr/>
          </p:nvSpPr>
          <p:spPr bwMode="auto">
            <a:xfrm>
              <a:off x="4080" y="1248"/>
              <a:ext cx="1008" cy="480"/>
            </a:xfrm>
            <a:prstGeom prst="ellipse">
              <a:avLst/>
            </a:prstGeom>
            <a:noFill/>
            <a:ln w="38100">
              <a:solidFill>
                <a:srgbClr val="FF0000"/>
              </a:solidFill>
              <a:round/>
              <a:headEnd/>
              <a:tailEnd/>
            </a:ln>
            <a:effectLst/>
          </p:spPr>
          <p:txBody>
            <a:bodyPr wrap="none" anchor="ctr"/>
            <a:lstStyle/>
            <a:p>
              <a:pPr algn="ctr"/>
              <a:r>
                <a:rPr lang="en-US" sz="2000"/>
                <a:t>x + y &lt; 1</a:t>
              </a:r>
            </a:p>
          </p:txBody>
        </p:sp>
        <p:sp>
          <p:nvSpPr>
            <p:cNvPr id="959494" name="Line 6"/>
            <p:cNvSpPr>
              <a:spLocks noChangeShapeType="1"/>
            </p:cNvSpPr>
            <p:nvPr/>
          </p:nvSpPr>
          <p:spPr bwMode="auto">
            <a:xfrm flipH="1">
              <a:off x="4032" y="1728"/>
              <a:ext cx="528" cy="480"/>
            </a:xfrm>
            <a:prstGeom prst="line">
              <a:avLst/>
            </a:prstGeom>
            <a:noFill/>
            <a:ln w="12700">
              <a:solidFill>
                <a:schemeClr val="tx1"/>
              </a:solidFill>
              <a:round/>
              <a:headEnd/>
              <a:tailEnd type="triangle" w="med" len="med"/>
            </a:ln>
            <a:effectLst/>
          </p:spPr>
          <p:txBody>
            <a:bodyPr/>
            <a:lstStyle/>
            <a:p>
              <a:endParaRPr lang="tr-TR"/>
            </a:p>
          </p:txBody>
        </p:sp>
        <p:sp>
          <p:nvSpPr>
            <p:cNvPr id="959495" name="Line 7"/>
            <p:cNvSpPr>
              <a:spLocks noChangeShapeType="1"/>
            </p:cNvSpPr>
            <p:nvPr/>
          </p:nvSpPr>
          <p:spPr bwMode="auto">
            <a:xfrm>
              <a:off x="4560" y="1728"/>
              <a:ext cx="624" cy="432"/>
            </a:xfrm>
            <a:prstGeom prst="line">
              <a:avLst/>
            </a:prstGeom>
            <a:noFill/>
            <a:ln w="12700">
              <a:solidFill>
                <a:schemeClr val="tx1"/>
              </a:solidFill>
              <a:round/>
              <a:headEnd/>
              <a:tailEnd type="triangle" w="med" len="med"/>
            </a:ln>
            <a:effectLst/>
          </p:spPr>
          <p:txBody>
            <a:bodyPr/>
            <a:lstStyle/>
            <a:p>
              <a:endParaRPr lang="tr-TR"/>
            </a:p>
          </p:txBody>
        </p:sp>
        <p:sp>
          <p:nvSpPr>
            <p:cNvPr id="959496" name="Rectangle 8"/>
            <p:cNvSpPr>
              <a:spLocks noChangeArrowheads="1"/>
            </p:cNvSpPr>
            <p:nvPr/>
          </p:nvSpPr>
          <p:spPr bwMode="auto">
            <a:xfrm>
              <a:off x="3552" y="2208"/>
              <a:ext cx="816" cy="480"/>
            </a:xfrm>
            <a:prstGeom prst="rect">
              <a:avLst/>
            </a:prstGeom>
            <a:noFill/>
            <a:ln w="25400">
              <a:solidFill>
                <a:srgbClr val="1C5A61"/>
              </a:solidFill>
              <a:miter lim="800000"/>
              <a:headEnd/>
              <a:tailEnd/>
            </a:ln>
            <a:effectLst/>
          </p:spPr>
          <p:txBody>
            <a:bodyPr wrap="none" anchor="ctr"/>
            <a:lstStyle/>
            <a:p>
              <a:pPr algn="ctr"/>
              <a:r>
                <a:rPr lang="en-US" sz="1800"/>
                <a:t>Class = </a:t>
              </a:r>
              <a:r>
                <a:rPr lang="en-US" sz="2400">
                  <a:solidFill>
                    <a:srgbClr val="FF0000"/>
                  </a:solidFill>
                </a:rPr>
                <a:t>+</a:t>
              </a:r>
              <a:r>
                <a:rPr lang="en-US" sz="1800"/>
                <a:t> </a:t>
              </a:r>
            </a:p>
          </p:txBody>
        </p:sp>
        <p:sp>
          <p:nvSpPr>
            <p:cNvPr id="959497" name="Rectangle 9"/>
            <p:cNvSpPr>
              <a:spLocks noChangeArrowheads="1"/>
            </p:cNvSpPr>
            <p:nvPr/>
          </p:nvSpPr>
          <p:spPr bwMode="auto">
            <a:xfrm>
              <a:off x="4752" y="2208"/>
              <a:ext cx="816" cy="480"/>
            </a:xfrm>
            <a:prstGeom prst="rect">
              <a:avLst/>
            </a:prstGeom>
            <a:noFill/>
            <a:ln w="25400">
              <a:solidFill>
                <a:srgbClr val="1C5A61"/>
              </a:solidFill>
              <a:miter lim="800000"/>
              <a:headEnd/>
              <a:tailEnd/>
            </a:ln>
            <a:effectLst/>
          </p:spPr>
          <p:txBody>
            <a:bodyPr wrap="none" anchor="ctr"/>
            <a:lstStyle/>
            <a:p>
              <a:pPr algn="ctr"/>
              <a:r>
                <a:rPr lang="en-US" sz="1800"/>
                <a:t>Class =     </a:t>
              </a:r>
            </a:p>
          </p:txBody>
        </p:sp>
        <p:sp>
          <p:nvSpPr>
            <p:cNvPr id="959498" name="Oval 10"/>
            <p:cNvSpPr>
              <a:spLocks noChangeArrowheads="1"/>
            </p:cNvSpPr>
            <p:nvPr/>
          </p:nvSpPr>
          <p:spPr bwMode="auto">
            <a:xfrm>
              <a:off x="5376" y="2400"/>
              <a:ext cx="96" cy="96"/>
            </a:xfrm>
            <a:prstGeom prst="ellipse">
              <a:avLst/>
            </a:prstGeom>
            <a:solidFill>
              <a:srgbClr val="0000FF"/>
            </a:solidFill>
            <a:ln w="12700">
              <a:solidFill>
                <a:schemeClr val="tx1"/>
              </a:solidFill>
              <a:round/>
              <a:headEnd/>
              <a:tailEnd/>
            </a:ln>
            <a:effectLst/>
          </p:spPr>
          <p:txBody>
            <a:bodyPr wrap="none" anchor="ctr"/>
            <a:lstStyle/>
            <a:p>
              <a:endParaRPr lang="tr-TR"/>
            </a:p>
          </p:txBody>
        </p:sp>
      </p:grpSp>
      <p:sp>
        <p:nvSpPr>
          <p:cNvPr id="959499" name="Text Box 11"/>
          <p:cNvSpPr txBox="1">
            <a:spLocks noChangeArrowheads="1"/>
          </p:cNvSpPr>
          <p:nvPr/>
        </p:nvSpPr>
        <p:spPr bwMode="auto">
          <a:xfrm>
            <a:off x="533400" y="5056188"/>
            <a:ext cx="8001000" cy="1192212"/>
          </a:xfrm>
          <a:prstGeom prst="rect">
            <a:avLst/>
          </a:prstGeom>
          <a:noFill/>
          <a:ln w="12700">
            <a:noFill/>
            <a:miter lim="800000"/>
            <a:headEnd/>
            <a:tailEnd/>
          </a:ln>
          <a:effectLst/>
        </p:spPr>
        <p:txBody>
          <a:bodyPr>
            <a:spAutoFit/>
          </a:bodyPr>
          <a:lstStyle/>
          <a:p>
            <a:pPr>
              <a:spcBef>
                <a:spcPct val="50000"/>
              </a:spcBef>
              <a:buFontTx/>
              <a:buChar char="•"/>
            </a:pPr>
            <a:r>
              <a:rPr lang="en-US" sz="1800" dirty="0"/>
              <a:t> Test condition may involve multiple attributes</a:t>
            </a:r>
          </a:p>
          <a:p>
            <a:pPr>
              <a:spcBef>
                <a:spcPct val="50000"/>
              </a:spcBef>
              <a:buFontTx/>
              <a:buChar char="•"/>
            </a:pPr>
            <a:r>
              <a:rPr lang="en-US" sz="1800" dirty="0"/>
              <a:t> More expressive representation</a:t>
            </a:r>
          </a:p>
          <a:p>
            <a:pPr>
              <a:spcBef>
                <a:spcPct val="50000"/>
              </a:spcBef>
              <a:buFontTx/>
              <a:buChar char="•"/>
            </a:pPr>
            <a:r>
              <a:rPr lang="en-US" sz="1800" dirty="0"/>
              <a:t> Finding optimal test condition is computationally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59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dirty="0"/>
              <a:t>Tree Replication</a:t>
            </a:r>
          </a:p>
        </p:txBody>
      </p:sp>
      <p:graphicFrame>
        <p:nvGraphicFramePr>
          <p:cNvPr id="960515" name="Object 3"/>
          <p:cNvGraphicFramePr>
            <a:graphicFrameLocks noChangeAspect="1"/>
          </p:cNvGraphicFramePr>
          <p:nvPr/>
        </p:nvGraphicFramePr>
        <p:xfrm>
          <a:off x="914400" y="1128713"/>
          <a:ext cx="5867400" cy="4319587"/>
        </p:xfrm>
        <a:graphic>
          <a:graphicData uri="http://schemas.openxmlformats.org/presentationml/2006/ole">
            <p:oleObj spid="_x0000_s960515" name="VISIO" r:id="rId4" imgW="9533880" imgH="7019280" progId="">
              <p:embed/>
            </p:oleObj>
          </a:graphicData>
        </a:graphic>
      </p:graphicFrame>
      <p:sp>
        <p:nvSpPr>
          <p:cNvPr id="960516" name="Text Box 4"/>
          <p:cNvSpPr txBox="1">
            <a:spLocks noChangeArrowheads="1"/>
          </p:cNvSpPr>
          <p:nvPr/>
        </p:nvSpPr>
        <p:spPr bwMode="auto">
          <a:xfrm>
            <a:off x="533400" y="5805488"/>
            <a:ext cx="8001000" cy="366712"/>
          </a:xfrm>
          <a:prstGeom prst="rect">
            <a:avLst/>
          </a:prstGeom>
          <a:noFill/>
          <a:ln w="12700">
            <a:noFill/>
            <a:miter lim="800000"/>
            <a:headEnd/>
            <a:tailEnd/>
          </a:ln>
          <a:effectLst/>
        </p:spPr>
        <p:txBody>
          <a:bodyPr>
            <a:spAutoFit/>
          </a:bodyPr>
          <a:lstStyle/>
          <a:p>
            <a:pPr>
              <a:spcBef>
                <a:spcPct val="50000"/>
              </a:spcBef>
              <a:buFontTx/>
              <a:buChar char="•"/>
            </a:pPr>
            <a:r>
              <a:rPr lang="en-US" sz="1800" dirty="0"/>
              <a:t> Same </a:t>
            </a:r>
            <a:r>
              <a:rPr lang="en-US" sz="1800" dirty="0" err="1"/>
              <a:t>subtree</a:t>
            </a:r>
            <a:r>
              <a:rPr lang="en-US" sz="1800" dirty="0"/>
              <a:t> appears in multiple branches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dirty="0"/>
              <a:t>Model Evaluation</a:t>
            </a:r>
          </a:p>
        </p:txBody>
      </p:sp>
      <p:sp>
        <p:nvSpPr>
          <p:cNvPr id="961539" name="Rectangle 3"/>
          <p:cNvSpPr>
            <a:spLocks noGrp="1" noChangeArrowheads="1"/>
          </p:cNvSpPr>
          <p:nvPr>
            <p:ph type="body" idx="1"/>
          </p:nvPr>
        </p:nvSpPr>
        <p:spPr/>
        <p:txBody>
          <a:bodyPr/>
          <a:lstStyle/>
          <a:p>
            <a:r>
              <a:rPr lang="en-US" dirty="0"/>
              <a:t>Metrics for Performance Evaluation</a:t>
            </a:r>
          </a:p>
          <a:p>
            <a:pPr lvl="1"/>
            <a:r>
              <a:rPr lang="en-US" dirty="0"/>
              <a:t>How to evaluate the performance of a model?</a:t>
            </a:r>
          </a:p>
          <a:p>
            <a:pPr lvl="1">
              <a:buFont typeface="Arial" charset="0"/>
              <a:buNone/>
            </a:pPr>
            <a:endParaRPr lang="en-US" dirty="0"/>
          </a:p>
          <a:p>
            <a:r>
              <a:rPr lang="en-US" dirty="0"/>
              <a:t>Methods for Performance Evaluation</a:t>
            </a:r>
          </a:p>
          <a:p>
            <a:pPr lvl="1"/>
            <a:r>
              <a:rPr lang="en-US" dirty="0"/>
              <a:t>How to obtain reliable estimates?</a:t>
            </a:r>
          </a:p>
          <a:p>
            <a:pPr lvl="1"/>
            <a:endParaRPr lang="en-US" dirty="0"/>
          </a:p>
          <a:p>
            <a:r>
              <a:rPr lang="en-US" dirty="0"/>
              <a:t>Methods for Model Comparison</a:t>
            </a:r>
          </a:p>
          <a:p>
            <a:pPr lvl="1"/>
            <a:r>
              <a:rPr lang="en-US" dirty="0"/>
              <a:t>How to compare the relative performance among competing models?</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Another Example of Decision Tree</a:t>
            </a:r>
          </a:p>
        </p:txBody>
      </p:sp>
      <p:graphicFrame>
        <p:nvGraphicFramePr>
          <p:cNvPr id="834563" name="Object 3"/>
          <p:cNvGraphicFramePr>
            <a:graphicFrameLocks noChangeAspect="1"/>
          </p:cNvGraphicFramePr>
          <p:nvPr/>
        </p:nvGraphicFramePr>
        <p:xfrm>
          <a:off x="457200" y="2133600"/>
          <a:ext cx="3565525" cy="3687763"/>
        </p:xfrm>
        <a:graphic>
          <a:graphicData uri="http://schemas.openxmlformats.org/presentationml/2006/ole">
            <p:oleObj spid="_x0000_s834563" name="Document" r:id="rId4" imgW="5405040" imgH="5780160" progId="Word.Document.8">
              <p:embed/>
            </p:oleObj>
          </a:graphicData>
        </a:graphic>
      </p:graphicFrame>
      <p:sp>
        <p:nvSpPr>
          <p:cNvPr id="834564" name="Text Box 4"/>
          <p:cNvSpPr txBox="1">
            <a:spLocks noChangeArrowheads="1"/>
          </p:cNvSpPr>
          <p:nvPr/>
        </p:nvSpPr>
        <p:spPr bwMode="auto">
          <a:xfrm rot="-2416809">
            <a:off x="10668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5" name="Text Box 5"/>
          <p:cNvSpPr txBox="1">
            <a:spLocks noChangeArrowheads="1"/>
          </p:cNvSpPr>
          <p:nvPr/>
        </p:nvSpPr>
        <p:spPr bwMode="auto">
          <a:xfrm rot="-2416809">
            <a:off x="17526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6" name="Text Box 6"/>
          <p:cNvSpPr txBox="1">
            <a:spLocks noChangeArrowheads="1"/>
          </p:cNvSpPr>
          <p:nvPr/>
        </p:nvSpPr>
        <p:spPr bwMode="auto">
          <a:xfrm rot="-2416809">
            <a:off x="2590800" y="1509713"/>
            <a:ext cx="12779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34567" name="Text Box 7"/>
          <p:cNvSpPr txBox="1">
            <a:spLocks noChangeArrowheads="1"/>
          </p:cNvSpPr>
          <p:nvPr/>
        </p:nvSpPr>
        <p:spPr bwMode="auto">
          <a:xfrm rot="-2416809">
            <a:off x="3352800" y="1662113"/>
            <a:ext cx="6921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834568"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69"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70"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71"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72"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73"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34574"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34575"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34576"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34577"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34578" name="Text Box 18"/>
          <p:cNvSpPr txBox="1">
            <a:spLocks noChangeArrowheads="1"/>
          </p:cNvSpPr>
          <p:nvPr/>
        </p:nvSpPr>
        <p:spPr bwMode="auto">
          <a:xfrm>
            <a:off x="7969250" y="4021138"/>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34579"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34580" name="Text Box 20"/>
          <p:cNvSpPr txBox="1">
            <a:spLocks noChangeArrowheads="1"/>
          </p:cNvSpPr>
          <p:nvPr/>
        </p:nvSpPr>
        <p:spPr bwMode="auto">
          <a:xfrm>
            <a:off x="6650038" y="4024313"/>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34581"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34582" name="Text Box 22"/>
          <p:cNvSpPr txBox="1">
            <a:spLocks noChangeArrowheads="1"/>
          </p:cNvSpPr>
          <p:nvPr/>
        </p:nvSpPr>
        <p:spPr bwMode="auto">
          <a:xfrm>
            <a:off x="4443413" y="24701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834595" name="Group 35"/>
          <p:cNvGrpSpPr>
            <a:grpSpLocks/>
          </p:cNvGrpSpPr>
          <p:nvPr/>
        </p:nvGrpSpPr>
        <p:grpSpPr bwMode="auto">
          <a:xfrm>
            <a:off x="5594350" y="3232150"/>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34584" name="Text Box 24"/>
            <p:cNvSpPr txBox="1">
              <a:spLocks noChangeArrowheads="1"/>
            </p:cNvSpPr>
            <p:nvPr/>
          </p:nvSpPr>
          <p:spPr bwMode="auto">
            <a:xfrm>
              <a:off x="4975" y="2340"/>
              <a:ext cx="308"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834585" name="Text Box 25"/>
          <p:cNvSpPr txBox="1">
            <a:spLocks noChangeArrowheads="1"/>
          </p:cNvSpPr>
          <p:nvPr/>
        </p:nvSpPr>
        <p:spPr bwMode="auto">
          <a:xfrm>
            <a:off x="5518150" y="27749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34586" name="Text Box 26"/>
          <p:cNvSpPr txBox="1">
            <a:spLocks noChangeArrowheads="1"/>
          </p:cNvSpPr>
          <p:nvPr/>
        </p:nvSpPr>
        <p:spPr bwMode="auto">
          <a:xfrm>
            <a:off x="7270750" y="2698750"/>
            <a:ext cx="442913"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34587" name="Text Box 27"/>
          <p:cNvSpPr txBox="1">
            <a:spLocks noChangeArrowheads="1"/>
          </p:cNvSpPr>
          <p:nvPr/>
        </p:nvSpPr>
        <p:spPr bwMode="auto">
          <a:xfrm>
            <a:off x="4146550" y="1936750"/>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34588" name="Text Box 28"/>
          <p:cNvSpPr txBox="1">
            <a:spLocks noChangeArrowheads="1"/>
          </p:cNvSpPr>
          <p:nvPr/>
        </p:nvSpPr>
        <p:spPr bwMode="auto">
          <a:xfrm>
            <a:off x="5746750" y="1708150"/>
            <a:ext cx="1398588" cy="581025"/>
          </a:xfrm>
          <a:prstGeom prst="rect">
            <a:avLst/>
          </a:prstGeom>
          <a:noFill/>
          <a:ln w="12700">
            <a:noFill/>
            <a:miter lim="800000"/>
            <a:headEnd/>
            <a:tailEnd/>
          </a:ln>
          <a:effectLst/>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34589" name="Text Box 29"/>
          <p:cNvSpPr txBox="1">
            <a:spLocks noChangeArrowheads="1"/>
          </p:cNvSpPr>
          <p:nvPr/>
        </p:nvSpPr>
        <p:spPr bwMode="auto">
          <a:xfrm>
            <a:off x="6353175"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34590" name="Text Box 30"/>
          <p:cNvSpPr txBox="1">
            <a:spLocks noChangeArrowheads="1"/>
          </p:cNvSpPr>
          <p:nvPr/>
        </p:nvSpPr>
        <p:spPr bwMode="auto">
          <a:xfrm>
            <a:off x="8128000"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34597" name="Text Box 37"/>
          <p:cNvSpPr txBox="1">
            <a:spLocks noChangeArrowheads="1"/>
          </p:cNvSpPr>
          <p:nvPr/>
        </p:nvSpPr>
        <p:spPr bwMode="auto">
          <a:xfrm>
            <a:off x="4343400" y="5029200"/>
            <a:ext cx="4419600" cy="641350"/>
          </a:xfrm>
          <a:prstGeom prst="rect">
            <a:avLst/>
          </a:prstGeom>
          <a:noFill/>
          <a:ln w="12700">
            <a:noFill/>
            <a:miter lim="800000"/>
            <a:headEnd/>
            <a:tailEnd/>
          </a:ln>
          <a:effectLst/>
        </p:spPr>
        <p:txBody>
          <a:bodyPr>
            <a:spAutoFit/>
          </a:bodyPr>
          <a:lstStyle/>
          <a:p>
            <a:pPr>
              <a:spcBef>
                <a:spcPct val="50000"/>
              </a:spcBef>
            </a:pPr>
            <a:r>
              <a:rPr lang="en-US" sz="1800">
                <a:solidFill>
                  <a:srgbClr val="CC3300"/>
                </a:solidFill>
              </a:rPr>
              <a:t>There could be more than one tree that fits the same data!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dirty="0"/>
              <a:t>Model Evaluation</a:t>
            </a:r>
          </a:p>
        </p:txBody>
      </p:sp>
      <p:sp>
        <p:nvSpPr>
          <p:cNvPr id="962563" name="Rectangle 3"/>
          <p:cNvSpPr>
            <a:spLocks noGrp="1" noChangeArrowheads="1"/>
          </p:cNvSpPr>
          <p:nvPr>
            <p:ph type="body" idx="1"/>
          </p:nvPr>
        </p:nvSpPr>
        <p:spPr/>
        <p:txBody>
          <a:bodyPr/>
          <a:lstStyle/>
          <a:p>
            <a:r>
              <a:rPr lang="en-US" dirty="0">
                <a:solidFill>
                  <a:srgbClr val="FF0000"/>
                </a:solidFill>
              </a:rPr>
              <a:t>Metrics for Performance Evaluation</a:t>
            </a:r>
          </a:p>
          <a:p>
            <a:pPr lvl="1"/>
            <a:r>
              <a:rPr lang="en-US" dirty="0"/>
              <a:t>How to evaluate the performance of a model?</a:t>
            </a:r>
          </a:p>
          <a:p>
            <a:pPr lvl="1">
              <a:buFont typeface="Arial" charset="0"/>
              <a:buNone/>
            </a:pPr>
            <a:endParaRPr lang="en-US" dirty="0"/>
          </a:p>
          <a:p>
            <a:r>
              <a:rPr lang="en-US" dirty="0"/>
              <a:t>Methods for Performance Evaluation</a:t>
            </a:r>
          </a:p>
          <a:p>
            <a:pPr lvl="1"/>
            <a:r>
              <a:rPr lang="en-US" dirty="0"/>
              <a:t>How to obtain reliable estimates?</a:t>
            </a:r>
          </a:p>
          <a:p>
            <a:pPr lvl="1"/>
            <a:endParaRPr lang="en-US" dirty="0"/>
          </a:p>
          <a:p>
            <a:r>
              <a:rPr lang="en-US" dirty="0"/>
              <a:t>Methods for Model Comparison</a:t>
            </a:r>
          </a:p>
          <a:p>
            <a:pPr lvl="1"/>
            <a:r>
              <a:rPr lang="en-US" dirty="0"/>
              <a:t>How to compare the relative performance among competing models?</a:t>
            </a:r>
          </a:p>
          <a:p>
            <a:pPr lvl="1"/>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dirty="0"/>
              <a:t>Metrics for Performance Evaluation</a:t>
            </a:r>
          </a:p>
        </p:txBody>
      </p:sp>
      <p:sp>
        <p:nvSpPr>
          <p:cNvPr id="963587" name="Rectangle 3"/>
          <p:cNvSpPr>
            <a:spLocks noGrp="1" noChangeArrowheads="1"/>
          </p:cNvSpPr>
          <p:nvPr>
            <p:ph type="body" idx="1"/>
          </p:nvPr>
        </p:nvSpPr>
        <p:spPr/>
        <p:txBody>
          <a:bodyPr/>
          <a:lstStyle/>
          <a:p>
            <a:r>
              <a:rPr lang="en-US" dirty="0"/>
              <a:t>Focus on the predictive capability of a model</a:t>
            </a:r>
          </a:p>
          <a:p>
            <a:pPr lvl="1"/>
            <a:r>
              <a:rPr lang="en-US" dirty="0"/>
              <a:t>Rather than how fast it takes to classify or build models, scalability, etc.</a:t>
            </a:r>
          </a:p>
          <a:p>
            <a:r>
              <a:rPr lang="en-US" dirty="0"/>
              <a:t>Confusion Matrix:</a:t>
            </a:r>
          </a:p>
        </p:txBody>
      </p:sp>
      <p:graphicFrame>
        <p:nvGraphicFramePr>
          <p:cNvPr id="963588" name="Group 4"/>
          <p:cNvGraphicFramePr>
            <a:graphicFrameLocks noGrp="1"/>
          </p:cNvGraphicFramePr>
          <p:nvPr/>
        </p:nvGraphicFramePr>
        <p:xfrm>
          <a:off x="381000" y="33782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611" name="Text Box 27"/>
          <p:cNvSpPr txBox="1">
            <a:spLocks noChangeArrowheads="1"/>
          </p:cNvSpPr>
          <p:nvPr/>
        </p:nvSpPr>
        <p:spPr bwMode="auto">
          <a:xfrm>
            <a:off x="6629400" y="4292600"/>
            <a:ext cx="2209800" cy="1262063"/>
          </a:xfrm>
          <a:prstGeom prst="rect">
            <a:avLst/>
          </a:prstGeom>
          <a:noFill/>
          <a:ln w="12700">
            <a:noFill/>
            <a:miter lim="800000"/>
            <a:headEnd/>
            <a:tailEnd/>
          </a:ln>
          <a:effectLst/>
        </p:spPr>
        <p:txBody>
          <a:bodyPr>
            <a:spAutoFit/>
          </a:bodyPr>
          <a:lstStyle/>
          <a:p>
            <a:pPr>
              <a:spcBef>
                <a:spcPct val="50000"/>
              </a:spcBef>
            </a:pPr>
            <a:r>
              <a:rPr lang="en-US"/>
              <a:t>a: TP (true positive)</a:t>
            </a:r>
          </a:p>
          <a:p>
            <a:pPr>
              <a:spcBef>
                <a:spcPct val="50000"/>
              </a:spcBef>
            </a:pPr>
            <a:r>
              <a:rPr lang="en-US"/>
              <a:t>b: FN (false negative)</a:t>
            </a:r>
          </a:p>
          <a:p>
            <a:pPr>
              <a:spcBef>
                <a:spcPct val="50000"/>
              </a:spcBef>
            </a:pPr>
            <a:r>
              <a:rPr lang="en-US"/>
              <a:t>c: FP (false positive)</a:t>
            </a:r>
          </a:p>
          <a:p>
            <a:pPr>
              <a:spcBef>
                <a:spcPct val="50000"/>
              </a:spcBef>
            </a:pPr>
            <a:r>
              <a:rPr lang="en-US"/>
              <a:t>d: TN (true negative)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dirty="0"/>
              <a:t>Metrics for Performance Evaluation…</a:t>
            </a:r>
          </a:p>
        </p:txBody>
      </p:sp>
      <p:sp>
        <p:nvSpPr>
          <p:cNvPr id="964611" name="Rectangle 3"/>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r>
              <a:rPr lang="en-US"/>
              <a:t>Most widely-used metric:</a:t>
            </a:r>
          </a:p>
          <a:p>
            <a:endParaRPr lang="en-US"/>
          </a:p>
        </p:txBody>
      </p:sp>
      <p:graphicFrame>
        <p:nvGraphicFramePr>
          <p:cNvPr id="964612" name="Group 4"/>
          <p:cNvGraphicFramePr>
            <a:graphicFrameLocks noGrp="1"/>
          </p:cNvGraphicFramePr>
          <p:nvPr/>
        </p:nvGraphicFramePr>
        <p:xfrm>
          <a:off x="1524000" y="12192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4635" name="Object 27"/>
          <p:cNvGraphicFramePr>
            <a:graphicFrameLocks noChangeAspect="1"/>
          </p:cNvGraphicFramePr>
          <p:nvPr/>
        </p:nvGraphicFramePr>
        <p:xfrm>
          <a:off x="609600" y="5105400"/>
          <a:ext cx="7583488" cy="969963"/>
        </p:xfrm>
        <a:graphic>
          <a:graphicData uri="http://schemas.openxmlformats.org/presentationml/2006/ole">
            <p:oleObj spid="_x0000_s964635" name="Equation" r:id="rId3" imgW="5663880" imgH="72360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dirty="0"/>
              <a:t>Limitation of Accuracy</a:t>
            </a:r>
          </a:p>
        </p:txBody>
      </p:sp>
      <p:sp>
        <p:nvSpPr>
          <p:cNvPr id="965635" name="Rectangle 3"/>
          <p:cNvSpPr>
            <a:spLocks noGrp="1" noChangeArrowheads="1"/>
          </p:cNvSpPr>
          <p:nvPr>
            <p:ph type="body" idx="1"/>
          </p:nvPr>
        </p:nvSpPr>
        <p:spPr/>
        <p:txBody>
          <a:bodyPr/>
          <a:lstStyle/>
          <a:p>
            <a:r>
              <a:rPr lang="en-US" dirty="0"/>
              <a:t>Consider a 2-class problem</a:t>
            </a:r>
          </a:p>
          <a:p>
            <a:pPr lvl="1"/>
            <a:r>
              <a:rPr lang="en-US" dirty="0"/>
              <a:t>Number of Class 0 examples = 9990</a:t>
            </a:r>
          </a:p>
          <a:p>
            <a:pPr lvl="1"/>
            <a:r>
              <a:rPr lang="en-US" dirty="0"/>
              <a:t>Number of Class 1 examples = 10</a:t>
            </a:r>
          </a:p>
          <a:p>
            <a:pPr lvl="1"/>
            <a:endParaRPr lang="en-US" dirty="0"/>
          </a:p>
          <a:p>
            <a:r>
              <a:rPr lang="en-US" dirty="0"/>
              <a:t>If model predicts everything to be class 0, accuracy is 9990/10000 = 99.9 %</a:t>
            </a:r>
          </a:p>
          <a:p>
            <a:pPr lvl="1"/>
            <a:r>
              <a:rPr lang="en-US" dirty="0"/>
              <a:t>Accuracy is misleading because model does not detect any class 1 example</a:t>
            </a:r>
          </a:p>
          <a:p>
            <a:endParaRPr lang="en-US" dirty="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dirty="0"/>
              <a:t>Cost Matrix</a:t>
            </a:r>
          </a:p>
        </p:txBody>
      </p:sp>
      <p:graphicFrame>
        <p:nvGraphicFramePr>
          <p:cNvPr id="966659" name="Group 3"/>
          <p:cNvGraphicFramePr>
            <a:graphicFrameLocks noGrp="1"/>
          </p:cNvGraphicFramePr>
          <p:nvPr/>
        </p:nvGraphicFramePr>
        <p:xfrm>
          <a:off x="1447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6682" name="Rectangle 26"/>
          <p:cNvSpPr>
            <a:spLocks noChangeArrowheads="1"/>
          </p:cNvSpPr>
          <p:nvPr/>
        </p:nvSpPr>
        <p:spPr bwMode="auto">
          <a:xfrm>
            <a:off x="685800" y="5105400"/>
            <a:ext cx="7848600" cy="914400"/>
          </a:xfrm>
          <a:prstGeom prst="rect">
            <a:avLst/>
          </a:prstGeom>
          <a:noFill/>
          <a:ln w="12700">
            <a:noFill/>
            <a:miter lim="800000"/>
            <a:headEnd/>
            <a:tailEnd/>
          </a:ln>
          <a:effectLst/>
        </p:spPr>
        <p:txBody>
          <a:bodyPr lIns="90488" tIns="44450" rIns="90488" bIns="44450"/>
          <a:lstStyle/>
          <a:p>
            <a:pPr marL="292100" indent="-292100">
              <a:spcBef>
                <a:spcPct val="50000"/>
              </a:spcBef>
            </a:pPr>
            <a:r>
              <a:rPr lang="en-US" sz="2400" b="0" dirty="0"/>
              <a:t>C(</a:t>
            </a:r>
            <a:r>
              <a:rPr lang="en-US" sz="2400" b="0" dirty="0" err="1"/>
              <a:t>i|j</a:t>
            </a:r>
            <a:r>
              <a:rPr lang="en-US" sz="2400" b="0" dirty="0"/>
              <a:t>): Cost of misclassifying class j example as class </a:t>
            </a:r>
            <a:r>
              <a:rPr lang="en-US" sz="2400" b="0" dirty="0" err="1"/>
              <a:t>i</a:t>
            </a:r>
            <a:endParaRPr lang="en-US" sz="2400" b="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1026"/>
          <p:cNvSpPr>
            <a:spLocks noGrp="1" noChangeArrowheads="1"/>
          </p:cNvSpPr>
          <p:nvPr>
            <p:ph type="title"/>
          </p:nvPr>
        </p:nvSpPr>
        <p:spPr/>
        <p:txBody>
          <a:bodyPr/>
          <a:lstStyle/>
          <a:p>
            <a:r>
              <a:rPr lang="en-US" dirty="0"/>
              <a:t>Computing Cost of Classification</a:t>
            </a:r>
          </a:p>
        </p:txBody>
      </p:sp>
      <p:graphicFrame>
        <p:nvGraphicFramePr>
          <p:cNvPr id="967683" name="Group 1027"/>
          <p:cNvGraphicFramePr>
            <a:graphicFrameLocks noGrp="1"/>
          </p:cNvGraphicFramePr>
          <p:nvPr/>
        </p:nvGraphicFramePr>
        <p:xfrm>
          <a:off x="2895600" y="11430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Cost Matrix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06" name="Group 1050"/>
          <p:cNvGraphicFramePr>
            <a:graphicFrameLocks noGrp="1"/>
          </p:cNvGraphicFramePr>
          <p:nvPr/>
        </p:nvGraphicFramePr>
        <p:xfrm>
          <a:off x="6858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29" name="Group 1073"/>
          <p:cNvGraphicFramePr>
            <a:graphicFrameLocks noGrp="1"/>
          </p:cNvGraphicFramePr>
          <p:nvPr/>
        </p:nvGraphicFramePr>
        <p:xfrm>
          <a:off x="49530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tr-TR"/>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7752" name="Rectangle 1096"/>
          <p:cNvSpPr>
            <a:spLocks noChangeArrowheads="1"/>
          </p:cNvSpPr>
          <p:nvPr/>
        </p:nvSpPr>
        <p:spPr bwMode="auto">
          <a:xfrm>
            <a:off x="762000" y="5334000"/>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80%</a:t>
            </a:r>
          </a:p>
          <a:p>
            <a:pPr marL="292100" indent="-292100">
              <a:spcBef>
                <a:spcPct val="10000"/>
              </a:spcBef>
              <a:spcAft>
                <a:spcPts val="400"/>
              </a:spcAft>
              <a:buClr>
                <a:srgbClr val="0C7B9C"/>
              </a:buClr>
              <a:buSzPct val="75000"/>
              <a:buFont typeface="Monotype Sorts" pitchFamily="2" charset="2"/>
              <a:buNone/>
            </a:pPr>
            <a:r>
              <a:rPr lang="en-US" sz="2400" b="0"/>
              <a:t>Cost = 3910</a:t>
            </a:r>
          </a:p>
        </p:txBody>
      </p:sp>
      <p:sp>
        <p:nvSpPr>
          <p:cNvPr id="967753" name="Rectangle 1097"/>
          <p:cNvSpPr>
            <a:spLocks noChangeArrowheads="1"/>
          </p:cNvSpPr>
          <p:nvPr/>
        </p:nvSpPr>
        <p:spPr bwMode="auto">
          <a:xfrm>
            <a:off x="5181600" y="5334000"/>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90%</a:t>
            </a:r>
          </a:p>
          <a:p>
            <a:pPr marL="292100" indent="-292100">
              <a:spcBef>
                <a:spcPct val="10000"/>
              </a:spcBef>
              <a:spcAft>
                <a:spcPts val="400"/>
              </a:spcAft>
              <a:buClr>
                <a:srgbClr val="0C7B9C"/>
              </a:buClr>
              <a:buSzPct val="75000"/>
              <a:buFont typeface="Monotype Sorts" pitchFamily="2" charset="2"/>
              <a:buNone/>
            </a:pPr>
            <a:r>
              <a:rPr lang="en-US" sz="2400" b="0"/>
              <a:t>Cost = 4255</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dirty="0"/>
              <a:t>Cost </a:t>
            </a:r>
            <a:r>
              <a:rPr lang="en-US" dirty="0" err="1"/>
              <a:t>vs</a:t>
            </a:r>
            <a:r>
              <a:rPr lang="en-US" dirty="0"/>
              <a:t> Accuracy</a:t>
            </a:r>
          </a:p>
        </p:txBody>
      </p:sp>
      <p:graphicFrame>
        <p:nvGraphicFramePr>
          <p:cNvPr id="968707" name="Group 3"/>
          <p:cNvGraphicFramePr>
            <a:graphicFrameLocks noGrp="1"/>
          </p:cNvGraphicFramePr>
          <p:nvPr>
            <p:ph idx="1"/>
          </p:nvPr>
        </p:nvGraphicFramePr>
        <p:xfrm>
          <a:off x="411163" y="1143000"/>
          <a:ext cx="4389437" cy="2243138"/>
        </p:xfrm>
        <a:graphic>
          <a:graphicData uri="http://schemas.openxmlformats.org/drawingml/2006/table">
            <a:tbl>
              <a:tblPr/>
              <a:tblGrid>
                <a:gridCol w="1096962"/>
                <a:gridCol w="1098550"/>
                <a:gridCol w="1096963"/>
                <a:gridCol w="1096962"/>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8730" name="Group 26"/>
          <p:cNvGraphicFramePr>
            <a:graphicFrameLocks noGrp="1"/>
          </p:cNvGraphicFramePr>
          <p:nvPr/>
        </p:nvGraphicFramePr>
        <p:xfrm>
          <a:off x="381000" y="3886200"/>
          <a:ext cx="4389438" cy="2243138"/>
        </p:xfrm>
        <a:graphic>
          <a:graphicData uri="http://schemas.openxmlformats.org/drawingml/2006/table">
            <a:tbl>
              <a:tblPr/>
              <a:tblGrid>
                <a:gridCol w="1096963"/>
                <a:gridCol w="1098550"/>
                <a:gridCol w="1096962"/>
                <a:gridCol w="1096963"/>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tr-TR"/>
                    </a:p>
                  </a:txBody>
                  <a:tcPr/>
                </a:tc>
                <a:tc hMerge="1">
                  <a:txBody>
                    <a:bodyPr/>
                    <a:lstStyle/>
                    <a:p>
                      <a:endParaRPr lang="tr-TR"/>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tr-TR"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tr-TR"/>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68753" name="Group 49"/>
          <p:cNvGrpSpPr>
            <a:grpSpLocks/>
          </p:cNvGrpSpPr>
          <p:nvPr/>
        </p:nvGrpSpPr>
        <p:grpSpPr bwMode="auto">
          <a:xfrm>
            <a:off x="5105400" y="1143000"/>
            <a:ext cx="3733800" cy="4964113"/>
            <a:chOff x="3216" y="720"/>
            <a:chExt cx="2352" cy="3127"/>
          </a:xfrm>
        </p:grpSpPr>
        <p:sp>
          <p:nvSpPr>
            <p:cNvPr id="968754" name="Text Box 50"/>
            <p:cNvSpPr txBox="1">
              <a:spLocks noChangeArrowheads="1"/>
            </p:cNvSpPr>
            <p:nvPr/>
          </p:nvSpPr>
          <p:spPr bwMode="auto">
            <a:xfrm>
              <a:off x="3264" y="1536"/>
              <a:ext cx="2256" cy="2311"/>
            </a:xfrm>
            <a:prstGeom prst="rect">
              <a:avLst/>
            </a:prstGeom>
            <a:noFill/>
            <a:ln w="12700">
              <a:noFill/>
              <a:miter lim="800000"/>
              <a:headEnd/>
              <a:tailEnd/>
            </a:ln>
            <a:effectLst/>
          </p:spPr>
          <p:txBody>
            <a:bodyPr>
              <a:spAutoFit/>
            </a:bodyPr>
            <a:lstStyle/>
            <a:p>
              <a:pPr>
                <a:spcBef>
                  <a:spcPct val="50000"/>
                </a:spcBef>
              </a:pPr>
              <a:r>
                <a:rPr lang="en-US" sz="1800" b="0" dirty="0"/>
                <a:t>N = a + b + c + d</a:t>
              </a:r>
            </a:p>
            <a:p>
              <a:pPr>
                <a:spcBef>
                  <a:spcPct val="50000"/>
                </a:spcBef>
              </a:pPr>
              <a:endParaRPr lang="en-US" sz="1800" b="0" dirty="0"/>
            </a:p>
            <a:p>
              <a:pPr>
                <a:spcBef>
                  <a:spcPct val="50000"/>
                </a:spcBef>
              </a:pPr>
              <a:r>
                <a:rPr lang="en-US" sz="1800" b="0" dirty="0"/>
                <a:t>Accuracy = (a + d)/N</a:t>
              </a:r>
            </a:p>
            <a:p>
              <a:pPr>
                <a:spcBef>
                  <a:spcPct val="50000"/>
                </a:spcBef>
              </a:pPr>
              <a:endParaRPr lang="en-US" sz="1800" b="0" dirty="0"/>
            </a:p>
            <a:p>
              <a:pPr>
                <a:spcBef>
                  <a:spcPct val="50000"/>
                </a:spcBef>
              </a:pPr>
              <a:r>
                <a:rPr lang="en-US" sz="1800" b="0" dirty="0"/>
                <a:t>Cost = p (a + d) + q (b + c)</a:t>
              </a:r>
            </a:p>
            <a:p>
              <a:pPr>
                <a:spcBef>
                  <a:spcPct val="50000"/>
                </a:spcBef>
              </a:pPr>
              <a:r>
                <a:rPr lang="en-US" sz="1800" b="0" dirty="0"/>
                <a:t>        = p (a + d) + q (N – a – d)</a:t>
              </a:r>
            </a:p>
            <a:p>
              <a:pPr>
                <a:spcBef>
                  <a:spcPct val="50000"/>
                </a:spcBef>
              </a:pPr>
              <a:r>
                <a:rPr lang="en-US" sz="1800" b="0" dirty="0"/>
                <a:t>        = q N – (q – p)(a + d)</a:t>
              </a:r>
            </a:p>
            <a:p>
              <a:pPr>
                <a:spcBef>
                  <a:spcPct val="50000"/>
                </a:spcBef>
              </a:pPr>
              <a:r>
                <a:rPr lang="en-US" sz="1800" b="0" dirty="0"/>
                <a:t>        = N [q – (q-p) </a:t>
              </a:r>
              <a:r>
                <a:rPr lang="en-US" sz="1800" b="0" dirty="0">
                  <a:sym typeface="Symbol" pitchFamily="18" charset="2"/>
                </a:rPr>
                <a:t> </a:t>
              </a:r>
              <a:r>
                <a:rPr lang="en-US" sz="1800" b="0" dirty="0"/>
                <a:t>Accuracy] </a:t>
              </a:r>
            </a:p>
            <a:p>
              <a:pPr>
                <a:spcBef>
                  <a:spcPct val="50000"/>
                </a:spcBef>
              </a:pPr>
              <a:endParaRPr lang="en-US" sz="1800" b="0" dirty="0"/>
            </a:p>
          </p:txBody>
        </p:sp>
        <p:sp>
          <p:nvSpPr>
            <p:cNvPr id="968755" name="Rectangle 51"/>
            <p:cNvSpPr>
              <a:spLocks noChangeArrowheads="1"/>
            </p:cNvSpPr>
            <p:nvPr/>
          </p:nvSpPr>
          <p:spPr bwMode="auto">
            <a:xfrm>
              <a:off x="3216" y="720"/>
              <a:ext cx="2352" cy="577"/>
            </a:xfrm>
            <a:prstGeom prst="rect">
              <a:avLst/>
            </a:prstGeom>
            <a:noFill/>
            <a:ln w="12700">
              <a:noFill/>
              <a:miter lim="800000"/>
              <a:headEnd/>
              <a:tailEnd/>
            </a:ln>
            <a:effectLst/>
          </p:spPr>
          <p:txBody>
            <a:bodyPr>
              <a:spAutoFit/>
            </a:bodyPr>
            <a:lstStyle/>
            <a:p>
              <a:r>
                <a:rPr lang="en-US" sz="1800" b="0" dirty="0"/>
                <a:t>Accuracy is proportional to cost if</a:t>
              </a:r>
              <a:br>
                <a:rPr lang="en-US" sz="1800" b="0" dirty="0"/>
              </a:br>
              <a:r>
                <a:rPr lang="en-US" sz="1800" b="0" dirty="0"/>
                <a:t>1. C(</a:t>
              </a:r>
              <a:r>
                <a:rPr lang="en-US" sz="1800" b="0" dirty="0" err="1"/>
                <a:t>Yes|No</a:t>
              </a:r>
              <a:r>
                <a:rPr lang="en-US" sz="1800" b="0" dirty="0"/>
                <a:t>)=C(</a:t>
              </a:r>
              <a:r>
                <a:rPr lang="en-US" sz="1800" b="0" dirty="0" err="1"/>
                <a:t>No|Yes</a:t>
              </a:r>
              <a:r>
                <a:rPr lang="en-US" sz="1800" b="0" dirty="0"/>
                <a:t>) = q </a:t>
              </a:r>
              <a:br>
                <a:rPr lang="en-US" sz="1800" b="0" dirty="0"/>
              </a:br>
              <a:r>
                <a:rPr lang="en-US" sz="1800" b="0" dirty="0"/>
                <a:t>2. C(</a:t>
              </a:r>
              <a:r>
                <a:rPr lang="en-US" sz="1800" b="0" dirty="0" err="1"/>
                <a:t>Yes|Yes</a:t>
              </a:r>
              <a:r>
                <a:rPr lang="en-US" sz="1800" b="0" dirty="0"/>
                <a:t>)=C(</a:t>
              </a:r>
              <a:r>
                <a:rPr lang="en-US" sz="1800" b="0" dirty="0" err="1"/>
                <a:t>No|No</a:t>
              </a:r>
              <a:r>
                <a:rPr lang="en-US" sz="1800" b="0" dirty="0"/>
                <a:t>) = 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68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dirty="0"/>
              <a:t>Cost-Sensitive Measures</a:t>
            </a:r>
          </a:p>
        </p:txBody>
      </p:sp>
      <p:graphicFrame>
        <p:nvGraphicFramePr>
          <p:cNvPr id="969731" name="Object 3"/>
          <p:cNvGraphicFramePr>
            <a:graphicFrameLocks noChangeAspect="1"/>
          </p:cNvGraphicFramePr>
          <p:nvPr/>
        </p:nvGraphicFramePr>
        <p:xfrm>
          <a:off x="2133600" y="990600"/>
          <a:ext cx="4800600" cy="2716213"/>
        </p:xfrm>
        <a:graphic>
          <a:graphicData uri="http://schemas.openxmlformats.org/presentationml/2006/ole">
            <p:oleObj spid="_x0000_s969731" name="Equation" r:id="rId4" imgW="4241520" imgH="2400120" progId="Equation.3">
              <p:embed/>
            </p:oleObj>
          </a:graphicData>
        </a:graphic>
      </p:graphicFrame>
      <p:sp>
        <p:nvSpPr>
          <p:cNvPr id="969732" name="Rectangle 4"/>
          <p:cNvSpPr>
            <a:spLocks noChangeArrowheads="1"/>
          </p:cNvSpPr>
          <p:nvPr/>
        </p:nvSpPr>
        <p:spPr bwMode="auto">
          <a:xfrm>
            <a:off x="152400" y="3962400"/>
            <a:ext cx="8839200" cy="2133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a:t>Precision is biased towards C(</a:t>
            </a:r>
            <a:r>
              <a:rPr lang="en-US" sz="2400" b="0" dirty="0" err="1"/>
              <a:t>Yes|Yes</a:t>
            </a:r>
            <a:r>
              <a:rPr lang="en-US" sz="2400" b="0" dirty="0"/>
              <a:t>) &amp; C(</a:t>
            </a:r>
            <a:r>
              <a:rPr lang="en-US" sz="2400" b="0" dirty="0" err="1"/>
              <a:t>Yes|No</a:t>
            </a:r>
            <a:r>
              <a:rPr lang="en-US" sz="2400" b="0" dirty="0"/>
              <a:t>)</a:t>
            </a:r>
          </a:p>
          <a:p>
            <a:pPr marL="292100" indent="-292100">
              <a:spcBef>
                <a:spcPct val="10000"/>
              </a:spcBef>
              <a:spcAft>
                <a:spcPts val="400"/>
              </a:spcAft>
              <a:buClr>
                <a:srgbClr val="0C7B9C"/>
              </a:buClr>
              <a:buSzPct val="75000"/>
              <a:buFont typeface="Monotype Sorts" pitchFamily="2" charset="2"/>
              <a:buChar char="l"/>
            </a:pPr>
            <a:r>
              <a:rPr lang="en-US" sz="2400" b="0" dirty="0"/>
              <a:t>Recall is biased towards C(</a:t>
            </a:r>
            <a:r>
              <a:rPr lang="en-US" sz="2400" b="0" dirty="0" err="1"/>
              <a:t>Yes|Yes</a:t>
            </a:r>
            <a:r>
              <a:rPr lang="en-US" sz="2400" b="0" dirty="0"/>
              <a:t>) &amp; C(</a:t>
            </a:r>
            <a:r>
              <a:rPr lang="en-US" sz="2400" b="0" dirty="0" err="1"/>
              <a:t>No|Yes</a:t>
            </a:r>
            <a:r>
              <a:rPr lang="en-US" sz="2400" b="0" dirty="0"/>
              <a:t>)</a:t>
            </a:r>
          </a:p>
          <a:p>
            <a:pPr marL="292100" indent="-292100">
              <a:spcBef>
                <a:spcPct val="10000"/>
              </a:spcBef>
              <a:spcAft>
                <a:spcPts val="400"/>
              </a:spcAft>
              <a:buClr>
                <a:srgbClr val="0C7B9C"/>
              </a:buClr>
              <a:buSzPct val="75000"/>
              <a:buFont typeface="Monotype Sorts" pitchFamily="2" charset="2"/>
              <a:buChar char="l"/>
            </a:pPr>
            <a:r>
              <a:rPr lang="en-US" sz="2400" b="0" dirty="0"/>
              <a:t>F-measure is biased towards all except C(</a:t>
            </a:r>
            <a:r>
              <a:rPr lang="en-US" sz="2400" b="0" dirty="0" err="1"/>
              <a:t>No|No</a:t>
            </a:r>
            <a:r>
              <a:rPr lang="en-US" sz="2400" b="0" dirty="0"/>
              <a:t>)</a:t>
            </a:r>
          </a:p>
        </p:txBody>
      </p:sp>
      <p:graphicFrame>
        <p:nvGraphicFramePr>
          <p:cNvPr id="969733" name="Object 5"/>
          <p:cNvGraphicFramePr>
            <a:graphicFrameLocks noChangeAspect="1"/>
          </p:cNvGraphicFramePr>
          <p:nvPr/>
        </p:nvGraphicFramePr>
        <p:xfrm>
          <a:off x="1371600" y="5410200"/>
          <a:ext cx="6019800" cy="914400"/>
        </p:xfrm>
        <a:graphic>
          <a:graphicData uri="http://schemas.openxmlformats.org/presentationml/2006/ole">
            <p:oleObj spid="_x0000_s969733" name="Equation" r:id="rId5" imgW="5270400" imgH="79992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dirty="0"/>
              <a:t>Model Evaluation</a:t>
            </a:r>
          </a:p>
        </p:txBody>
      </p:sp>
      <p:sp>
        <p:nvSpPr>
          <p:cNvPr id="970755" name="Rectangle 3"/>
          <p:cNvSpPr>
            <a:spLocks noGrp="1" noChangeArrowheads="1"/>
          </p:cNvSpPr>
          <p:nvPr>
            <p:ph type="body" idx="1"/>
          </p:nvPr>
        </p:nvSpPr>
        <p:spPr/>
        <p:txBody>
          <a:bodyPr/>
          <a:lstStyle/>
          <a:p>
            <a:r>
              <a:rPr lang="en-US" dirty="0"/>
              <a:t>Metrics for Performance Evaluation</a:t>
            </a:r>
          </a:p>
          <a:p>
            <a:pPr lvl="1"/>
            <a:r>
              <a:rPr lang="en-US" dirty="0"/>
              <a:t>How to evaluate the performance of a model?</a:t>
            </a:r>
          </a:p>
          <a:p>
            <a:pPr lvl="1">
              <a:buFont typeface="Arial" charset="0"/>
              <a:buNone/>
            </a:pPr>
            <a:endParaRPr lang="en-US" dirty="0"/>
          </a:p>
          <a:p>
            <a:r>
              <a:rPr lang="en-US" dirty="0">
                <a:solidFill>
                  <a:srgbClr val="FF0000"/>
                </a:solidFill>
              </a:rPr>
              <a:t>Methods for Performance Evaluation</a:t>
            </a:r>
          </a:p>
          <a:p>
            <a:pPr lvl="1"/>
            <a:r>
              <a:rPr lang="en-US" dirty="0"/>
              <a:t>How to obtain reliable estimates?</a:t>
            </a:r>
          </a:p>
          <a:p>
            <a:pPr lvl="1"/>
            <a:endParaRPr lang="en-US" dirty="0"/>
          </a:p>
          <a:p>
            <a:r>
              <a:rPr lang="en-US" dirty="0"/>
              <a:t>Methods for Model Comparison</a:t>
            </a:r>
          </a:p>
          <a:p>
            <a:pPr lvl="1"/>
            <a:r>
              <a:rPr lang="en-US" dirty="0"/>
              <a:t>How to compare the relative performance among competing models?</a:t>
            </a:r>
          </a:p>
          <a:p>
            <a:pPr lvl="1"/>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Methods for Performance Evaluation</a:t>
            </a:r>
          </a:p>
        </p:txBody>
      </p:sp>
      <p:sp>
        <p:nvSpPr>
          <p:cNvPr id="971779" name="Rectangle 3"/>
          <p:cNvSpPr>
            <a:spLocks noGrp="1" noChangeArrowheads="1"/>
          </p:cNvSpPr>
          <p:nvPr>
            <p:ph type="body" idx="1"/>
          </p:nvPr>
        </p:nvSpPr>
        <p:spPr/>
        <p:txBody>
          <a:bodyPr/>
          <a:lstStyle/>
          <a:p>
            <a:r>
              <a:rPr lang="en-US" dirty="0"/>
              <a:t>How to obtain a reliable estimate of performance?</a:t>
            </a:r>
          </a:p>
          <a:p>
            <a:endParaRPr lang="en-US" dirty="0"/>
          </a:p>
          <a:p>
            <a:r>
              <a:rPr lang="en-US" dirty="0"/>
              <a:t>Performance of a model may depend on other factors besides the learning algorithm:</a:t>
            </a:r>
          </a:p>
          <a:p>
            <a:pPr lvl="1"/>
            <a:r>
              <a:rPr lang="en-US" dirty="0"/>
              <a:t>Class distribution</a:t>
            </a:r>
          </a:p>
          <a:p>
            <a:pPr lvl="1"/>
            <a:r>
              <a:rPr lang="en-US" dirty="0"/>
              <a:t>Cost of misclassification</a:t>
            </a:r>
          </a:p>
          <a:p>
            <a:pPr lvl="1"/>
            <a:r>
              <a:rPr lang="en-US" dirty="0"/>
              <a:t>Size of training and test sets</a:t>
            </a:r>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Decision Tree Classification Task</a:t>
            </a:r>
          </a:p>
        </p:txBody>
      </p:sp>
      <p:graphicFrame>
        <p:nvGraphicFramePr>
          <p:cNvPr id="921603"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921603" name="Visio" r:id="rId3" imgW="8424875" imgH="6279741" progId="">
              <p:embed/>
            </p:oleObj>
          </a:graphicData>
        </a:graphic>
      </p:graphicFrame>
      <p:sp>
        <p:nvSpPr>
          <p:cNvPr id="921604"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p:spPr>
        <p:txBody>
          <a:bodyPr/>
          <a:lstStyle/>
          <a:p>
            <a:endParaRPr lang="tr-TR"/>
          </a:p>
        </p:txBody>
      </p:sp>
      <p:sp>
        <p:nvSpPr>
          <p:cNvPr id="921605" name="Text Box 5"/>
          <p:cNvSpPr txBox="1">
            <a:spLocks noChangeArrowheads="1"/>
          </p:cNvSpPr>
          <p:nvPr/>
        </p:nvSpPr>
        <p:spPr bwMode="auto">
          <a:xfrm>
            <a:off x="7086600" y="4114800"/>
            <a:ext cx="1219200" cy="517525"/>
          </a:xfrm>
          <a:prstGeom prst="rect">
            <a:avLst/>
          </a:prstGeom>
          <a:noFill/>
          <a:ln w="12700">
            <a:noFill/>
            <a:miter lim="800000"/>
            <a:headEnd/>
            <a:tailEnd/>
          </a:ln>
          <a:effectLst/>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en-US" dirty="0"/>
              <a:t>Learning Curve</a:t>
            </a:r>
          </a:p>
        </p:txBody>
      </p:sp>
      <p:grpSp>
        <p:nvGrpSpPr>
          <p:cNvPr id="972803" name="Group 3"/>
          <p:cNvGrpSpPr>
            <a:grpSpLocks/>
          </p:cNvGrpSpPr>
          <p:nvPr/>
        </p:nvGrpSpPr>
        <p:grpSpPr bwMode="auto">
          <a:xfrm>
            <a:off x="76200" y="1219200"/>
            <a:ext cx="5715000" cy="4857750"/>
            <a:chOff x="48" y="768"/>
            <a:chExt cx="3600" cy="3060"/>
          </a:xfrm>
        </p:grpSpPr>
        <p:pic>
          <p:nvPicPr>
            <p:cNvPr id="972804" name="Picture 4"/>
            <p:cNvPicPr>
              <a:picLocks noChangeAspect="1" noChangeArrowheads="1"/>
            </p:cNvPicPr>
            <p:nvPr/>
          </p:nvPicPr>
          <p:blipFill>
            <a:blip r:embed="rId3" cstate="print"/>
            <a:srcRect l="5882" r="5882"/>
            <a:stretch>
              <a:fillRect/>
            </a:stretch>
          </p:blipFill>
          <p:spPr bwMode="auto">
            <a:xfrm>
              <a:off x="48" y="768"/>
              <a:ext cx="3600" cy="3060"/>
            </a:xfrm>
            <a:prstGeom prst="rect">
              <a:avLst/>
            </a:prstGeom>
            <a:noFill/>
            <a:ln w="12700">
              <a:noFill/>
              <a:miter lim="800000"/>
              <a:headEnd/>
              <a:tailEnd/>
            </a:ln>
            <a:effectLst/>
          </p:spPr>
        </p:pic>
        <p:sp>
          <p:nvSpPr>
            <p:cNvPr id="972805" name="Line 5"/>
            <p:cNvSpPr>
              <a:spLocks noChangeShapeType="1"/>
            </p:cNvSpPr>
            <p:nvPr/>
          </p:nvSpPr>
          <p:spPr bwMode="auto">
            <a:xfrm>
              <a:off x="336" y="1214"/>
              <a:ext cx="3168" cy="0"/>
            </a:xfrm>
            <a:prstGeom prst="line">
              <a:avLst/>
            </a:prstGeom>
            <a:noFill/>
            <a:ln w="12700">
              <a:solidFill>
                <a:schemeClr val="tx1"/>
              </a:solidFill>
              <a:prstDash val="dash"/>
              <a:round/>
              <a:headEnd/>
              <a:tailEnd/>
            </a:ln>
            <a:effectLst/>
          </p:spPr>
          <p:txBody>
            <a:bodyPr/>
            <a:lstStyle/>
            <a:p>
              <a:endParaRPr lang="tr-TR"/>
            </a:p>
          </p:txBody>
        </p:sp>
      </p:grpSp>
      <p:sp>
        <p:nvSpPr>
          <p:cNvPr id="972806" name="Rectangle 6"/>
          <p:cNvSpPr>
            <a:spLocks noChangeArrowheads="1"/>
          </p:cNvSpPr>
          <p:nvPr/>
        </p:nvSpPr>
        <p:spPr bwMode="auto">
          <a:xfrm>
            <a:off x="5638800" y="1143000"/>
            <a:ext cx="3352800" cy="4922838"/>
          </a:xfrm>
          <a:prstGeom prst="rect">
            <a:avLst/>
          </a:prstGeom>
          <a:noFill/>
          <a:ln w="12700">
            <a:noFill/>
            <a:miter lim="800000"/>
            <a:headEnd/>
            <a:tailEnd/>
          </a:ln>
          <a:effectLst/>
        </p:spPr>
        <p:txBody>
          <a:bodyPr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000" b="0" dirty="0"/>
              <a:t>Learning curve shows how accuracy changes with varying sample size</a:t>
            </a:r>
          </a:p>
          <a:p>
            <a:pPr marL="292100" indent="-292100">
              <a:spcBef>
                <a:spcPct val="10000"/>
              </a:spcBef>
              <a:spcAft>
                <a:spcPts val="400"/>
              </a:spcAft>
              <a:buClr>
                <a:srgbClr val="0C7B9C"/>
              </a:buClr>
              <a:buSzPct val="75000"/>
              <a:buFont typeface="Monotype Sorts" pitchFamily="2" charset="2"/>
              <a:buChar char="l"/>
            </a:pPr>
            <a:r>
              <a:rPr lang="en-US" sz="2000" b="0" dirty="0"/>
              <a:t>Requires a sampling schedule for creating learning curve:</a:t>
            </a:r>
          </a:p>
          <a:p>
            <a:pPr marL="800100" lvl="1" indent="-342900">
              <a:spcBef>
                <a:spcPct val="10000"/>
              </a:spcBef>
              <a:spcAft>
                <a:spcPts val="400"/>
              </a:spcAft>
              <a:buClr>
                <a:srgbClr val="0C7B9C"/>
              </a:buClr>
              <a:buSzPct val="75000"/>
              <a:buFont typeface="Monotype Sorts" pitchFamily="2" charset="2"/>
              <a:buChar char="l"/>
            </a:pPr>
            <a:r>
              <a:rPr lang="en-US" sz="2000" b="0" dirty="0"/>
              <a:t>Arithmetic sampling</a:t>
            </a:r>
            <a:br>
              <a:rPr lang="en-US" sz="2000" b="0" dirty="0"/>
            </a:br>
            <a:r>
              <a:rPr lang="en-US" sz="2000" b="0" dirty="0"/>
              <a:t>(Langley, et al)</a:t>
            </a:r>
          </a:p>
          <a:p>
            <a:pPr marL="800100" lvl="1" indent="-342900">
              <a:spcBef>
                <a:spcPct val="10000"/>
              </a:spcBef>
              <a:spcAft>
                <a:spcPts val="400"/>
              </a:spcAft>
              <a:buClr>
                <a:srgbClr val="0C7B9C"/>
              </a:buClr>
              <a:buSzPct val="75000"/>
              <a:buFont typeface="Monotype Sorts" pitchFamily="2" charset="2"/>
              <a:buChar char="l"/>
            </a:pPr>
            <a:r>
              <a:rPr lang="en-US" sz="2000" b="0" dirty="0"/>
              <a:t>Geometric sampling</a:t>
            </a:r>
            <a:br>
              <a:rPr lang="en-US" sz="2000" b="0" dirty="0"/>
            </a:br>
            <a:r>
              <a:rPr lang="en-US" sz="2000" b="0" dirty="0"/>
              <a:t>(Provost et al)</a:t>
            </a:r>
          </a:p>
          <a:p>
            <a:pPr marL="292100" indent="-292100">
              <a:spcBef>
                <a:spcPct val="10000"/>
              </a:spcBef>
              <a:spcAft>
                <a:spcPts val="400"/>
              </a:spcAft>
              <a:buClr>
                <a:srgbClr val="0C7B9C"/>
              </a:buClr>
              <a:buSzPct val="75000"/>
              <a:buFont typeface="Monotype Sorts" pitchFamily="2" charset="2"/>
              <a:buNone/>
            </a:pPr>
            <a:endParaRPr lang="en-US" sz="2000" b="0" dirty="0"/>
          </a:p>
          <a:p>
            <a:pPr marL="292100" indent="-292100">
              <a:spcBef>
                <a:spcPct val="10000"/>
              </a:spcBef>
              <a:spcAft>
                <a:spcPts val="400"/>
              </a:spcAft>
              <a:buClr>
                <a:srgbClr val="0C7B9C"/>
              </a:buClr>
              <a:buSzPct val="75000"/>
              <a:buFont typeface="Monotype Sorts" pitchFamily="2" charset="2"/>
              <a:buNone/>
            </a:pPr>
            <a:r>
              <a:rPr lang="en-US" sz="2000" b="0" dirty="0"/>
              <a:t>Effect of small sample size:</a:t>
            </a:r>
          </a:p>
          <a:p>
            <a:pPr marL="800100" lvl="1" indent="-342900">
              <a:spcBef>
                <a:spcPct val="10000"/>
              </a:spcBef>
              <a:spcAft>
                <a:spcPts val="400"/>
              </a:spcAft>
              <a:buClr>
                <a:srgbClr val="0C7B9C"/>
              </a:buClr>
              <a:buSzPct val="75000"/>
              <a:buFontTx/>
              <a:buChar char="-"/>
            </a:pPr>
            <a:r>
              <a:rPr lang="en-US" sz="2000" b="0" dirty="0"/>
              <a:t>Bias in the estimate</a:t>
            </a:r>
          </a:p>
          <a:p>
            <a:pPr marL="800100" lvl="1" indent="-342900">
              <a:spcBef>
                <a:spcPct val="10000"/>
              </a:spcBef>
              <a:spcAft>
                <a:spcPts val="400"/>
              </a:spcAft>
              <a:buClr>
                <a:srgbClr val="0C7B9C"/>
              </a:buClr>
              <a:buSzPct val="75000"/>
              <a:buFontTx/>
              <a:buChar char="-"/>
            </a:pPr>
            <a:r>
              <a:rPr lang="en-US" sz="2000" b="0" dirty="0"/>
              <a:t>Variance of estimate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dirty="0"/>
              <a:t>Methods of Estimation</a:t>
            </a:r>
          </a:p>
        </p:txBody>
      </p:sp>
      <p:sp>
        <p:nvSpPr>
          <p:cNvPr id="973827" name="Rectangle 3"/>
          <p:cNvSpPr>
            <a:spLocks noGrp="1" noChangeArrowheads="1"/>
          </p:cNvSpPr>
          <p:nvPr>
            <p:ph type="body" idx="1"/>
          </p:nvPr>
        </p:nvSpPr>
        <p:spPr>
          <a:xfrm>
            <a:off x="304800" y="990600"/>
            <a:ext cx="8580438" cy="5181600"/>
          </a:xfrm>
        </p:spPr>
        <p:txBody>
          <a:bodyPr/>
          <a:lstStyle/>
          <a:p>
            <a:pPr>
              <a:lnSpc>
                <a:spcPct val="90000"/>
              </a:lnSpc>
            </a:pPr>
            <a:r>
              <a:rPr lang="en-US" sz="2400" dirty="0"/>
              <a:t>Holdout</a:t>
            </a:r>
          </a:p>
          <a:p>
            <a:pPr lvl="1">
              <a:lnSpc>
                <a:spcPct val="90000"/>
              </a:lnSpc>
            </a:pPr>
            <a:r>
              <a:rPr lang="en-US" sz="2400" dirty="0"/>
              <a:t>Reserve 2/3 for training and 1/3 for testing </a:t>
            </a:r>
          </a:p>
          <a:p>
            <a:pPr>
              <a:lnSpc>
                <a:spcPct val="90000"/>
              </a:lnSpc>
            </a:pPr>
            <a:r>
              <a:rPr lang="en-US" sz="2400" dirty="0"/>
              <a:t>Random </a:t>
            </a:r>
            <a:r>
              <a:rPr lang="en-US" sz="2400" dirty="0" err="1"/>
              <a:t>subsampling</a:t>
            </a:r>
            <a:endParaRPr lang="en-US" sz="2400" dirty="0"/>
          </a:p>
          <a:p>
            <a:pPr lvl="1">
              <a:lnSpc>
                <a:spcPct val="90000"/>
              </a:lnSpc>
            </a:pPr>
            <a:r>
              <a:rPr lang="en-US" sz="2400" dirty="0"/>
              <a:t>Repeated holdout</a:t>
            </a:r>
          </a:p>
          <a:p>
            <a:pPr>
              <a:lnSpc>
                <a:spcPct val="90000"/>
              </a:lnSpc>
            </a:pPr>
            <a:r>
              <a:rPr lang="en-US" sz="2400" dirty="0"/>
              <a:t>Cross validation</a:t>
            </a:r>
          </a:p>
          <a:p>
            <a:pPr lvl="1">
              <a:lnSpc>
                <a:spcPct val="90000"/>
              </a:lnSpc>
            </a:pPr>
            <a:r>
              <a:rPr lang="en-US" sz="2400" dirty="0"/>
              <a:t>Partition data into k disjoint subsets</a:t>
            </a:r>
          </a:p>
          <a:p>
            <a:pPr lvl="1">
              <a:lnSpc>
                <a:spcPct val="90000"/>
              </a:lnSpc>
            </a:pPr>
            <a:r>
              <a:rPr lang="en-US" sz="2400" dirty="0"/>
              <a:t>k-fold: train on k-1 partitions, test on the remaining one</a:t>
            </a:r>
          </a:p>
          <a:p>
            <a:pPr lvl="1">
              <a:lnSpc>
                <a:spcPct val="90000"/>
              </a:lnSpc>
            </a:pPr>
            <a:r>
              <a:rPr lang="en-US" sz="2400" dirty="0"/>
              <a:t>Leave-one-out:   k=n</a:t>
            </a:r>
          </a:p>
          <a:p>
            <a:pPr>
              <a:lnSpc>
                <a:spcPct val="90000"/>
              </a:lnSpc>
            </a:pPr>
            <a:r>
              <a:rPr lang="en-US" sz="2400" dirty="0"/>
              <a:t>Stratified sampling </a:t>
            </a:r>
          </a:p>
          <a:p>
            <a:pPr lvl="1">
              <a:lnSpc>
                <a:spcPct val="90000"/>
              </a:lnSpc>
            </a:pPr>
            <a:r>
              <a:rPr lang="en-US" sz="2400" dirty="0"/>
              <a:t>oversampling </a:t>
            </a:r>
            <a:r>
              <a:rPr lang="en-US" sz="2400" dirty="0" err="1"/>
              <a:t>vs</a:t>
            </a:r>
            <a:r>
              <a:rPr lang="en-US" sz="2400" dirty="0"/>
              <a:t> </a:t>
            </a:r>
            <a:r>
              <a:rPr lang="en-US" sz="2400" dirty="0" err="1"/>
              <a:t>undersampling</a:t>
            </a:r>
            <a:endParaRPr lang="en-US" sz="2400" dirty="0"/>
          </a:p>
          <a:p>
            <a:pPr>
              <a:lnSpc>
                <a:spcPct val="90000"/>
              </a:lnSpc>
            </a:pPr>
            <a:r>
              <a:rPr lang="en-US" sz="2400" dirty="0"/>
              <a:t>Bootstrap</a:t>
            </a:r>
          </a:p>
          <a:p>
            <a:pPr lvl="1">
              <a:lnSpc>
                <a:spcPct val="90000"/>
              </a:lnSpc>
            </a:pPr>
            <a:r>
              <a:rPr lang="en-US" sz="2400" dirty="0"/>
              <a:t>Sampling with replacement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dirty="0"/>
              <a:t>Model Evaluation</a:t>
            </a:r>
          </a:p>
        </p:txBody>
      </p:sp>
      <p:sp>
        <p:nvSpPr>
          <p:cNvPr id="974851" name="Rectangle 3"/>
          <p:cNvSpPr>
            <a:spLocks noGrp="1" noChangeArrowheads="1"/>
          </p:cNvSpPr>
          <p:nvPr>
            <p:ph type="body" idx="1"/>
          </p:nvPr>
        </p:nvSpPr>
        <p:spPr/>
        <p:txBody>
          <a:bodyPr/>
          <a:lstStyle/>
          <a:p>
            <a:r>
              <a:rPr lang="en-US" dirty="0"/>
              <a:t>Metrics for Performance Evaluation</a:t>
            </a:r>
          </a:p>
          <a:p>
            <a:pPr lvl="1"/>
            <a:r>
              <a:rPr lang="en-US" dirty="0"/>
              <a:t>How to evaluate the performance of a model?</a:t>
            </a:r>
          </a:p>
          <a:p>
            <a:pPr lvl="1">
              <a:buFont typeface="Arial" charset="0"/>
              <a:buNone/>
            </a:pPr>
            <a:endParaRPr lang="en-US" dirty="0"/>
          </a:p>
          <a:p>
            <a:r>
              <a:rPr lang="en-US" dirty="0"/>
              <a:t>Methods for Performance Evaluation</a:t>
            </a:r>
          </a:p>
          <a:p>
            <a:pPr lvl="1"/>
            <a:r>
              <a:rPr lang="en-US" dirty="0"/>
              <a:t>How to obtain reliable estimates?</a:t>
            </a:r>
          </a:p>
          <a:p>
            <a:pPr lvl="1"/>
            <a:endParaRPr lang="en-US" dirty="0"/>
          </a:p>
          <a:p>
            <a:r>
              <a:rPr lang="en-US" dirty="0">
                <a:solidFill>
                  <a:srgbClr val="FF0000"/>
                </a:solidFill>
              </a:rPr>
              <a:t>Methods for Model Comparison</a:t>
            </a:r>
          </a:p>
          <a:p>
            <a:pPr lvl="1"/>
            <a:r>
              <a:rPr lang="en-US" dirty="0"/>
              <a:t>How to compare the relative performance among competing models?</a:t>
            </a:r>
          </a:p>
          <a:p>
            <a:pPr lvl="1"/>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1000" y="152400"/>
            <a:ext cx="8534400" cy="533400"/>
          </a:xfrm>
        </p:spPr>
        <p:txBody>
          <a:bodyPr/>
          <a:lstStyle/>
          <a:p>
            <a:r>
              <a:rPr lang="en-US" dirty="0"/>
              <a:t>ROC (Receiver Operating Characteristic)</a:t>
            </a:r>
          </a:p>
        </p:txBody>
      </p:sp>
      <p:sp>
        <p:nvSpPr>
          <p:cNvPr id="975875" name="Rectangle 3"/>
          <p:cNvSpPr>
            <a:spLocks noGrp="1" noChangeArrowheads="1"/>
          </p:cNvSpPr>
          <p:nvPr>
            <p:ph type="body" idx="1"/>
          </p:nvPr>
        </p:nvSpPr>
        <p:spPr/>
        <p:txBody>
          <a:bodyPr/>
          <a:lstStyle/>
          <a:p>
            <a:pPr>
              <a:lnSpc>
                <a:spcPct val="90000"/>
              </a:lnSpc>
            </a:pPr>
            <a:r>
              <a:rPr lang="en-US" dirty="0"/>
              <a:t>Developed in 1950s for signal detection theory to analyze noisy signals </a:t>
            </a:r>
          </a:p>
          <a:p>
            <a:pPr lvl="1">
              <a:lnSpc>
                <a:spcPct val="90000"/>
              </a:lnSpc>
            </a:pPr>
            <a:r>
              <a:rPr lang="en-US" dirty="0"/>
              <a:t>Characterize the trade-off between positive hits and false alarms</a:t>
            </a:r>
          </a:p>
          <a:p>
            <a:pPr>
              <a:lnSpc>
                <a:spcPct val="90000"/>
              </a:lnSpc>
            </a:pPr>
            <a:r>
              <a:rPr lang="en-US" dirty="0"/>
              <a:t>ROC curve plots TP (on the y-axis) against FP (on the x-axis)</a:t>
            </a:r>
          </a:p>
          <a:p>
            <a:pPr>
              <a:lnSpc>
                <a:spcPct val="90000"/>
              </a:lnSpc>
            </a:pPr>
            <a:r>
              <a:rPr lang="en-US" dirty="0"/>
              <a:t>Performance of each classifier represented as a point on the ROC curve</a:t>
            </a:r>
          </a:p>
          <a:p>
            <a:pPr lvl="1">
              <a:lnSpc>
                <a:spcPct val="90000"/>
              </a:lnSpc>
            </a:pPr>
            <a:r>
              <a:rPr lang="en-US" dirty="0"/>
              <a:t>changing the threshold of algorithm, sample distribution or cost matrix changes the location of the point</a:t>
            </a:r>
          </a:p>
          <a:p>
            <a:pPr>
              <a:lnSpc>
                <a:spcPct val="90000"/>
              </a:lnSpc>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en-US" dirty="0"/>
              <a:t>ROC Curve</a:t>
            </a:r>
          </a:p>
        </p:txBody>
      </p:sp>
      <p:pic>
        <p:nvPicPr>
          <p:cNvPr id="976899" name="Picture 3"/>
          <p:cNvPicPr>
            <a:picLocks noChangeAspect="1" noChangeArrowheads="1"/>
          </p:cNvPicPr>
          <p:nvPr/>
        </p:nvPicPr>
        <p:blipFill>
          <a:blip r:embed="rId3" cstate="print"/>
          <a:srcRect l="4286" r="5714"/>
          <a:stretch>
            <a:fillRect/>
          </a:stretch>
        </p:blipFill>
        <p:spPr bwMode="auto">
          <a:xfrm>
            <a:off x="0" y="1828800"/>
            <a:ext cx="4343400" cy="3619500"/>
          </a:xfrm>
          <a:prstGeom prst="rect">
            <a:avLst/>
          </a:prstGeom>
          <a:noFill/>
          <a:ln w="12700">
            <a:noFill/>
            <a:miter lim="800000"/>
            <a:headEnd/>
            <a:tailEnd/>
          </a:ln>
          <a:effectLst/>
        </p:spPr>
      </p:pic>
      <p:sp>
        <p:nvSpPr>
          <p:cNvPr id="976900"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a:effectLst/>
        </p:spPr>
        <p:txBody>
          <a:bodyPr wrap="none" anchor="ctr"/>
          <a:lstStyle/>
          <a:p>
            <a:endParaRPr lang="tr-TR"/>
          </a:p>
        </p:txBody>
      </p:sp>
      <p:grpSp>
        <p:nvGrpSpPr>
          <p:cNvPr id="976901" name="Group 5"/>
          <p:cNvGrpSpPr>
            <a:grpSpLocks/>
          </p:cNvGrpSpPr>
          <p:nvPr/>
        </p:nvGrpSpPr>
        <p:grpSpPr bwMode="auto">
          <a:xfrm>
            <a:off x="457200" y="1676400"/>
            <a:ext cx="8534400" cy="4648200"/>
            <a:chOff x="288" y="1056"/>
            <a:chExt cx="5376" cy="2928"/>
          </a:xfrm>
        </p:grpSpPr>
        <p:pic>
          <p:nvPicPr>
            <p:cNvPr id="976902" name="Picture 6"/>
            <p:cNvPicPr>
              <a:picLocks noChangeAspect="1" noChangeArrowheads="1"/>
            </p:cNvPicPr>
            <p:nvPr/>
          </p:nvPicPr>
          <p:blipFill>
            <a:blip r:embed="rId4" cstate="print"/>
            <a:srcRect l="3069" r="6557"/>
            <a:stretch>
              <a:fillRect/>
            </a:stretch>
          </p:blipFill>
          <p:spPr bwMode="auto">
            <a:xfrm>
              <a:off x="2736" y="1056"/>
              <a:ext cx="2928" cy="2928"/>
            </a:xfrm>
            <a:prstGeom prst="rect">
              <a:avLst/>
            </a:prstGeom>
            <a:noFill/>
            <a:ln w="12700">
              <a:noFill/>
              <a:miter lim="800000"/>
              <a:headEnd/>
              <a:tailEnd/>
            </a:ln>
            <a:effectLst/>
          </p:spPr>
        </p:pic>
        <p:sp>
          <p:nvSpPr>
            <p:cNvPr id="976903" name="Text Box 7"/>
            <p:cNvSpPr txBox="1">
              <a:spLocks noChangeArrowheads="1"/>
            </p:cNvSpPr>
            <p:nvPr/>
          </p:nvSpPr>
          <p:spPr bwMode="auto">
            <a:xfrm>
              <a:off x="288" y="3408"/>
              <a:ext cx="3360" cy="538"/>
            </a:xfrm>
            <a:prstGeom prst="rect">
              <a:avLst/>
            </a:prstGeom>
            <a:noFill/>
            <a:ln w="12700">
              <a:noFill/>
              <a:miter lim="800000"/>
              <a:headEnd/>
              <a:tailEnd/>
            </a:ln>
            <a:effectLst/>
          </p:spPr>
          <p:txBody>
            <a:bodyPr>
              <a:spAutoFit/>
            </a:bodyPr>
            <a:lstStyle/>
            <a:p>
              <a:pPr>
                <a:spcBef>
                  <a:spcPct val="50000"/>
                </a:spcBef>
              </a:pPr>
              <a:r>
                <a:rPr lang="en-US" sz="2000"/>
                <a:t>At threshold t:</a:t>
              </a:r>
            </a:p>
            <a:p>
              <a:pPr>
                <a:spcBef>
                  <a:spcPct val="50000"/>
                </a:spcBef>
              </a:pPr>
              <a:r>
                <a:rPr lang="en-US" sz="2000"/>
                <a:t>TP=0.5, FN=0.5, FP=0.12, FN=0.88</a:t>
              </a:r>
            </a:p>
          </p:txBody>
        </p:sp>
        <p:sp>
          <p:nvSpPr>
            <p:cNvPr id="976904" name="Line 8"/>
            <p:cNvSpPr>
              <a:spLocks noChangeShapeType="1"/>
            </p:cNvSpPr>
            <p:nvPr/>
          </p:nvSpPr>
          <p:spPr bwMode="auto">
            <a:xfrm flipV="1">
              <a:off x="2160" y="2544"/>
              <a:ext cx="1104" cy="1104"/>
            </a:xfrm>
            <a:prstGeom prst="line">
              <a:avLst/>
            </a:prstGeom>
            <a:noFill/>
            <a:ln w="38100">
              <a:solidFill>
                <a:schemeClr val="tx1"/>
              </a:solidFill>
              <a:prstDash val="sysDot"/>
              <a:round/>
              <a:headEnd/>
              <a:tailEnd type="triangle" w="med" len="med"/>
            </a:ln>
            <a:effectLst/>
          </p:spPr>
          <p:txBody>
            <a:bodyPr/>
            <a:lstStyle/>
            <a:p>
              <a:endParaRPr lang="tr-TR"/>
            </a:p>
          </p:txBody>
        </p:sp>
      </p:grpSp>
      <p:sp>
        <p:nvSpPr>
          <p:cNvPr id="976905" name="Text Box 9"/>
          <p:cNvSpPr txBox="1">
            <a:spLocks noChangeArrowheads="1"/>
          </p:cNvSpPr>
          <p:nvPr/>
        </p:nvSpPr>
        <p:spPr bwMode="auto">
          <a:xfrm>
            <a:off x="228600" y="1066800"/>
            <a:ext cx="8229600" cy="779463"/>
          </a:xfrm>
          <a:prstGeom prst="rect">
            <a:avLst/>
          </a:prstGeom>
          <a:noFill/>
          <a:ln w="12700">
            <a:noFill/>
            <a:miter lim="800000"/>
            <a:headEnd/>
            <a:tailEnd/>
          </a:ln>
          <a:effectLst/>
        </p:spPr>
        <p:txBody>
          <a:bodyPr>
            <a:spAutoFit/>
          </a:bodyPr>
          <a:lstStyle/>
          <a:p>
            <a:pPr>
              <a:spcBef>
                <a:spcPct val="50000"/>
              </a:spcBef>
            </a:pPr>
            <a:r>
              <a:rPr lang="en-US" sz="1800" dirty="0"/>
              <a:t>- 1-dimensional data set containing 2 classes (positive and negative)</a:t>
            </a:r>
          </a:p>
          <a:p>
            <a:pPr>
              <a:spcBef>
                <a:spcPct val="50000"/>
              </a:spcBef>
            </a:pPr>
            <a:r>
              <a:rPr lang="en-US" sz="1800" dirty="0"/>
              <a:t>- any points located at x &gt; t is classified as positive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6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dirty="0"/>
              <a:t>ROC Curve</a:t>
            </a:r>
          </a:p>
        </p:txBody>
      </p:sp>
      <p:sp>
        <p:nvSpPr>
          <p:cNvPr id="977923" name="Rectangle 3"/>
          <p:cNvSpPr>
            <a:spLocks noGrp="1" noChangeArrowheads="1"/>
          </p:cNvSpPr>
          <p:nvPr>
            <p:ph type="body" idx="1"/>
          </p:nvPr>
        </p:nvSpPr>
        <p:spPr>
          <a:xfrm>
            <a:off x="304800" y="1143000"/>
            <a:ext cx="4343400" cy="5181600"/>
          </a:xfrm>
        </p:spPr>
        <p:txBody>
          <a:bodyPr/>
          <a:lstStyle/>
          <a:p>
            <a:pPr>
              <a:buFont typeface="Monotype Sorts" pitchFamily="2" charset="2"/>
              <a:buNone/>
            </a:pPr>
            <a:r>
              <a:rPr lang="en-US" sz="2400" dirty="0"/>
              <a:t>(TP,FP):</a:t>
            </a:r>
          </a:p>
          <a:p>
            <a:r>
              <a:rPr lang="en-US" sz="2400" dirty="0"/>
              <a:t>(0,0): declare everything</a:t>
            </a:r>
            <a:br>
              <a:rPr lang="en-US" sz="2400" dirty="0"/>
            </a:br>
            <a:r>
              <a:rPr lang="en-US" sz="2400" dirty="0"/>
              <a:t>          to be negative class</a:t>
            </a:r>
          </a:p>
          <a:p>
            <a:r>
              <a:rPr lang="en-US" sz="2400" dirty="0"/>
              <a:t>(1,1): declare everything</a:t>
            </a:r>
            <a:br>
              <a:rPr lang="en-US" sz="2400" dirty="0"/>
            </a:br>
            <a:r>
              <a:rPr lang="en-US" sz="2400" dirty="0"/>
              <a:t>         to be positive class</a:t>
            </a:r>
          </a:p>
          <a:p>
            <a:r>
              <a:rPr lang="en-US" sz="2400" dirty="0"/>
              <a:t>(1,0): ideal</a:t>
            </a:r>
          </a:p>
          <a:p>
            <a:pPr>
              <a:buFont typeface="Monotype Sorts" pitchFamily="2" charset="2"/>
              <a:buNone/>
            </a:pPr>
            <a:endParaRPr lang="en-US" sz="2400" dirty="0"/>
          </a:p>
          <a:p>
            <a:r>
              <a:rPr lang="en-US" sz="2400" dirty="0"/>
              <a:t>Diagonal line:</a:t>
            </a:r>
          </a:p>
          <a:p>
            <a:pPr lvl="1"/>
            <a:r>
              <a:rPr lang="en-US" sz="2400" dirty="0"/>
              <a:t>Random guessing</a:t>
            </a:r>
          </a:p>
          <a:p>
            <a:pPr lvl="1"/>
            <a:r>
              <a:rPr lang="en-US" sz="2400" dirty="0"/>
              <a:t>Below diagonal line:</a:t>
            </a:r>
          </a:p>
          <a:p>
            <a:pPr lvl="2"/>
            <a:r>
              <a:rPr lang="en-US" sz="2000" dirty="0"/>
              <a:t> prediction is opposite of the true class</a:t>
            </a:r>
          </a:p>
        </p:txBody>
      </p:sp>
      <p:pic>
        <p:nvPicPr>
          <p:cNvPr id="977924" name="Picture 4"/>
          <p:cNvPicPr>
            <a:picLocks noChangeAspect="1" noChangeArrowheads="1"/>
          </p:cNvPicPr>
          <p:nvPr/>
        </p:nvPicPr>
        <p:blipFill>
          <a:blip r:embed="rId3" cstate="print"/>
          <a:srcRect l="3069" r="6557"/>
          <a:stretch>
            <a:fillRect/>
          </a:stretch>
        </p:blipFill>
        <p:spPr bwMode="auto">
          <a:xfrm>
            <a:off x="4267200" y="1143000"/>
            <a:ext cx="4800600" cy="48006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dirty="0"/>
              <a:t>Using ROC for Model Comparison</a:t>
            </a:r>
          </a:p>
        </p:txBody>
      </p:sp>
      <p:pic>
        <p:nvPicPr>
          <p:cNvPr id="978947" name="Picture 3"/>
          <p:cNvPicPr>
            <a:picLocks noChangeAspect="1" noChangeArrowheads="1"/>
          </p:cNvPicPr>
          <p:nvPr/>
        </p:nvPicPr>
        <p:blipFill>
          <a:blip r:embed="rId3" cstate="print"/>
          <a:srcRect l="5362" r="8220"/>
          <a:stretch>
            <a:fillRect/>
          </a:stretch>
        </p:blipFill>
        <p:spPr bwMode="auto">
          <a:xfrm>
            <a:off x="76200" y="1219200"/>
            <a:ext cx="5257800" cy="4562475"/>
          </a:xfrm>
          <a:prstGeom prst="rect">
            <a:avLst/>
          </a:prstGeom>
          <a:noFill/>
          <a:ln w="12700">
            <a:noFill/>
            <a:miter lim="800000"/>
            <a:headEnd/>
            <a:tailEnd/>
          </a:ln>
          <a:effectLst/>
        </p:spPr>
      </p:pic>
      <p:sp>
        <p:nvSpPr>
          <p:cNvPr id="978948" name="Rectangle 4"/>
          <p:cNvSpPr>
            <a:spLocks noChangeArrowheads="1"/>
          </p:cNvSpPr>
          <p:nvPr/>
        </p:nvSpPr>
        <p:spPr bwMode="auto">
          <a:xfrm>
            <a:off x="5410200" y="1143000"/>
            <a:ext cx="3581400" cy="5181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a:t>No model consistently outperform the other</a:t>
            </a:r>
          </a:p>
          <a:p>
            <a:pPr marL="800100" lvl="1" indent="-342900">
              <a:spcBef>
                <a:spcPct val="10000"/>
              </a:spcBef>
              <a:spcAft>
                <a:spcPts val="400"/>
              </a:spcAft>
              <a:buClr>
                <a:srgbClr val="0C7B9C"/>
              </a:buClr>
              <a:buSzPct val="75000"/>
              <a:buFont typeface="Monotype Sorts" pitchFamily="2" charset="2"/>
              <a:buChar char="l"/>
            </a:pPr>
            <a:r>
              <a:rPr lang="en-US" sz="2400" b="0" dirty="0"/>
              <a:t>M</a:t>
            </a:r>
            <a:r>
              <a:rPr lang="en-US" sz="2400" b="0" baseline="-25000" dirty="0"/>
              <a:t>1</a:t>
            </a:r>
            <a:r>
              <a:rPr lang="en-US" sz="2400" b="0" dirty="0"/>
              <a:t> is better for small FPR</a:t>
            </a:r>
          </a:p>
          <a:p>
            <a:pPr marL="800100" lvl="1" indent="-342900">
              <a:spcBef>
                <a:spcPct val="10000"/>
              </a:spcBef>
              <a:spcAft>
                <a:spcPts val="400"/>
              </a:spcAft>
              <a:buClr>
                <a:srgbClr val="0C7B9C"/>
              </a:buClr>
              <a:buSzPct val="75000"/>
              <a:buFont typeface="Monotype Sorts" pitchFamily="2" charset="2"/>
              <a:buChar char="l"/>
            </a:pPr>
            <a:r>
              <a:rPr lang="en-US" sz="2400" b="0" dirty="0"/>
              <a:t>M</a:t>
            </a:r>
            <a:r>
              <a:rPr lang="en-US" sz="2400" b="0" baseline="-25000" dirty="0"/>
              <a:t>2</a:t>
            </a:r>
            <a:r>
              <a:rPr lang="en-US" sz="2400" b="0" dirty="0"/>
              <a:t> is better for large FPR</a:t>
            </a:r>
          </a:p>
          <a:p>
            <a:pPr marL="800100" lvl="1" indent="-342900">
              <a:spcBef>
                <a:spcPct val="10000"/>
              </a:spcBef>
              <a:spcAft>
                <a:spcPts val="400"/>
              </a:spcAft>
              <a:buClr>
                <a:srgbClr val="0C7B9C"/>
              </a:buClr>
              <a:buSzPct val="75000"/>
              <a:buFont typeface="Monotype Sorts" pitchFamily="2" charset="2"/>
              <a:buNone/>
            </a:pPr>
            <a:endParaRPr lang="en-US" sz="1000" b="0" dirty="0"/>
          </a:p>
          <a:p>
            <a:pPr marL="292100" indent="-292100">
              <a:spcBef>
                <a:spcPct val="10000"/>
              </a:spcBef>
              <a:spcAft>
                <a:spcPts val="400"/>
              </a:spcAft>
              <a:buClr>
                <a:srgbClr val="0C7B9C"/>
              </a:buClr>
              <a:buSzPct val="75000"/>
              <a:buFont typeface="Monotype Sorts" pitchFamily="2" charset="2"/>
              <a:buChar char="l"/>
            </a:pPr>
            <a:r>
              <a:rPr lang="en-US" sz="2400" b="0" dirty="0"/>
              <a:t>Area Under the ROC curve</a:t>
            </a:r>
          </a:p>
          <a:p>
            <a:pPr marL="800100" lvl="1" indent="-342900">
              <a:spcBef>
                <a:spcPct val="10000"/>
              </a:spcBef>
              <a:spcAft>
                <a:spcPts val="400"/>
              </a:spcAft>
              <a:buClr>
                <a:srgbClr val="0C7B9C"/>
              </a:buClr>
              <a:buSzPct val="75000"/>
              <a:buFont typeface="Monotype Sorts" pitchFamily="2" charset="2"/>
              <a:buChar char="l"/>
            </a:pPr>
            <a:r>
              <a:rPr lang="en-US" sz="1800" b="0" dirty="0"/>
              <a:t>Ideal: </a:t>
            </a:r>
          </a:p>
          <a:p>
            <a:pPr lvl="2">
              <a:spcBef>
                <a:spcPct val="10000"/>
              </a:spcBef>
              <a:spcAft>
                <a:spcPts val="400"/>
              </a:spcAft>
              <a:buClr>
                <a:schemeClr val="tx1"/>
              </a:buClr>
              <a:buSzPct val="75000"/>
              <a:buFont typeface="Wingdings" pitchFamily="2" charset="2"/>
              <a:buChar char="§"/>
            </a:pPr>
            <a:r>
              <a:rPr lang="en-US" sz="1800" b="0" dirty="0"/>
              <a:t> Area = 1</a:t>
            </a:r>
          </a:p>
          <a:p>
            <a:pPr marL="800100" lvl="1" indent="-342900">
              <a:spcBef>
                <a:spcPct val="10000"/>
              </a:spcBef>
              <a:spcAft>
                <a:spcPts val="400"/>
              </a:spcAft>
              <a:buClr>
                <a:srgbClr val="0C7B9C"/>
              </a:buClr>
              <a:buSzPct val="75000"/>
              <a:buFont typeface="Monotype Sorts" pitchFamily="2" charset="2"/>
              <a:buChar char="l"/>
            </a:pPr>
            <a:r>
              <a:rPr lang="en-US" sz="1800" b="0" dirty="0"/>
              <a:t>Random guess:</a:t>
            </a:r>
          </a:p>
          <a:p>
            <a:pPr lvl="2">
              <a:spcBef>
                <a:spcPct val="10000"/>
              </a:spcBef>
              <a:spcAft>
                <a:spcPts val="400"/>
              </a:spcAft>
              <a:buClr>
                <a:schemeClr val="tx1"/>
              </a:buClr>
              <a:buSzPct val="75000"/>
              <a:buFont typeface="Wingdings" pitchFamily="2" charset="2"/>
              <a:buChar char="§"/>
            </a:pPr>
            <a:r>
              <a:rPr lang="en-US" sz="1800" b="0" dirty="0"/>
              <a:t> Area = 0.5</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dirty="0"/>
              <a:t>How to Construct an ROC curve</a:t>
            </a:r>
          </a:p>
        </p:txBody>
      </p:sp>
      <p:graphicFrame>
        <p:nvGraphicFramePr>
          <p:cNvPr id="979971" name="Group 3"/>
          <p:cNvGraphicFramePr>
            <a:graphicFrameLocks noGrp="1"/>
          </p:cNvGraphicFramePr>
          <p:nvPr/>
        </p:nvGraphicFramePr>
        <p:xfrm>
          <a:off x="381000" y="1371600"/>
          <a:ext cx="3886200" cy="4064004"/>
        </p:xfrm>
        <a:graphic>
          <a:graphicData uri="http://schemas.openxmlformats.org/drawingml/2006/table">
            <a:tbl>
              <a:tblPr/>
              <a:tblGrid>
                <a:gridCol w="1295400"/>
                <a:gridCol w="1295400"/>
                <a:gridCol w="1295400"/>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0021" name="Text Box 53"/>
          <p:cNvSpPr txBox="1">
            <a:spLocks noChangeArrowheads="1"/>
          </p:cNvSpPr>
          <p:nvPr/>
        </p:nvSpPr>
        <p:spPr bwMode="auto">
          <a:xfrm>
            <a:off x="4572000" y="1066800"/>
            <a:ext cx="4343400" cy="5021263"/>
          </a:xfrm>
          <a:prstGeom prst="rect">
            <a:avLst/>
          </a:prstGeom>
          <a:noFill/>
          <a:ln w="12700">
            <a:noFill/>
            <a:miter lim="800000"/>
            <a:headEnd/>
            <a:tailEnd/>
          </a:ln>
          <a:effectLst/>
        </p:spPr>
        <p:txBody>
          <a:bodyPr>
            <a:spAutoFit/>
          </a:bodyPr>
          <a:lstStyle/>
          <a:p>
            <a:pPr>
              <a:spcBef>
                <a:spcPct val="50000"/>
              </a:spcBef>
              <a:buFontTx/>
              <a:buChar char="•"/>
            </a:pPr>
            <a:r>
              <a:rPr lang="en-US" sz="2400" b="0" dirty="0"/>
              <a:t> Use classifier that produces posterior probability for each test instance P(+|A)</a:t>
            </a:r>
          </a:p>
          <a:p>
            <a:pPr>
              <a:spcBef>
                <a:spcPct val="50000"/>
              </a:spcBef>
              <a:buFontTx/>
              <a:buChar char="•"/>
            </a:pPr>
            <a:r>
              <a:rPr lang="en-US" sz="2400" b="0" dirty="0"/>
              <a:t> Sort the instances according to P(+|A) in decreasing order</a:t>
            </a:r>
          </a:p>
          <a:p>
            <a:pPr>
              <a:spcBef>
                <a:spcPct val="50000"/>
              </a:spcBef>
              <a:buFontTx/>
              <a:buChar char="•"/>
            </a:pPr>
            <a:r>
              <a:rPr lang="en-US" sz="2400" b="0" dirty="0"/>
              <a:t> Apply threshold at each unique value of P(+|A)</a:t>
            </a:r>
          </a:p>
          <a:p>
            <a:pPr>
              <a:spcBef>
                <a:spcPct val="50000"/>
              </a:spcBef>
              <a:buFontTx/>
              <a:buChar char="•"/>
            </a:pPr>
            <a:r>
              <a:rPr lang="en-US" sz="2400" b="0" dirty="0"/>
              <a:t> Count the number of TP, FP, </a:t>
            </a:r>
            <a:br>
              <a:rPr lang="en-US" sz="2400" b="0" dirty="0"/>
            </a:br>
            <a:r>
              <a:rPr lang="en-US" sz="2400" b="0" dirty="0"/>
              <a:t>  TN, FN at each threshold</a:t>
            </a:r>
          </a:p>
          <a:p>
            <a:pPr>
              <a:spcBef>
                <a:spcPct val="50000"/>
              </a:spcBef>
              <a:buFontTx/>
              <a:buChar char="•"/>
            </a:pPr>
            <a:r>
              <a:rPr lang="en-US" sz="2400" b="0" dirty="0"/>
              <a:t> TP rate, TPR = TP/(TP+FN)</a:t>
            </a:r>
          </a:p>
          <a:p>
            <a:pPr>
              <a:spcBef>
                <a:spcPct val="50000"/>
              </a:spcBef>
              <a:buFontTx/>
              <a:buChar char="•"/>
            </a:pPr>
            <a:r>
              <a:rPr lang="en-US" sz="2400" b="0" dirty="0"/>
              <a:t> FP rate, FPR = FP/(FP + TN)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dirty="0"/>
              <a:t>How to construct an ROC curve</a:t>
            </a:r>
          </a:p>
        </p:txBody>
      </p:sp>
      <p:graphicFrame>
        <p:nvGraphicFramePr>
          <p:cNvPr id="980995" name="Object 3"/>
          <p:cNvGraphicFramePr>
            <a:graphicFrameLocks noChangeAspect="1"/>
          </p:cNvGraphicFramePr>
          <p:nvPr/>
        </p:nvGraphicFramePr>
        <p:xfrm>
          <a:off x="1447800" y="1066800"/>
          <a:ext cx="6457950" cy="2381250"/>
        </p:xfrm>
        <a:graphic>
          <a:graphicData uri="http://schemas.openxmlformats.org/presentationml/2006/ole">
            <p:oleObj spid="_x0000_s980995" name="Document" r:id="rId3" imgW="10594440" imgH="3913200" progId="Word.Document.8">
              <p:embed/>
            </p:oleObj>
          </a:graphicData>
        </a:graphic>
      </p:graphicFrame>
      <p:pic>
        <p:nvPicPr>
          <p:cNvPr id="980996" name="Picture 4"/>
          <p:cNvPicPr>
            <a:picLocks noChangeAspect="1" noChangeArrowheads="1"/>
          </p:cNvPicPr>
          <p:nvPr/>
        </p:nvPicPr>
        <p:blipFill>
          <a:blip r:embed="rId4" cstate="print"/>
          <a:srcRect l="5769" t="5128" r="3847" b="5128"/>
          <a:stretch>
            <a:fillRect/>
          </a:stretch>
        </p:blipFill>
        <p:spPr bwMode="auto">
          <a:xfrm>
            <a:off x="2819400" y="3449638"/>
            <a:ext cx="3962400" cy="2951162"/>
          </a:xfrm>
          <a:prstGeom prst="rect">
            <a:avLst/>
          </a:prstGeom>
          <a:noFill/>
          <a:ln w="12700">
            <a:noFill/>
            <a:miter lim="800000"/>
            <a:headEnd/>
            <a:tailEnd/>
          </a:ln>
          <a:effectLst/>
        </p:spPr>
      </p:pic>
      <p:sp>
        <p:nvSpPr>
          <p:cNvPr id="980997" name="Text Box 5"/>
          <p:cNvSpPr txBox="1">
            <a:spLocks noChangeArrowheads="1"/>
          </p:cNvSpPr>
          <p:nvPr/>
        </p:nvSpPr>
        <p:spPr bwMode="auto">
          <a:xfrm>
            <a:off x="762000" y="1371600"/>
            <a:ext cx="1295400" cy="304800"/>
          </a:xfrm>
          <a:prstGeom prst="rect">
            <a:avLst/>
          </a:prstGeom>
          <a:noFill/>
          <a:ln w="12700">
            <a:noFill/>
            <a:miter lim="800000"/>
            <a:headEnd/>
            <a:tailEnd/>
          </a:ln>
          <a:effectLst/>
        </p:spPr>
        <p:txBody>
          <a:bodyPr>
            <a:spAutoFit/>
          </a:bodyPr>
          <a:lstStyle/>
          <a:p>
            <a:pPr>
              <a:spcBef>
                <a:spcPct val="50000"/>
              </a:spcBef>
            </a:pPr>
            <a:r>
              <a:rPr lang="en-US"/>
              <a:t>Threshold &gt;= </a:t>
            </a:r>
          </a:p>
        </p:txBody>
      </p:sp>
      <p:sp>
        <p:nvSpPr>
          <p:cNvPr id="980998" name="Text Box 6"/>
          <p:cNvSpPr txBox="1">
            <a:spLocks noChangeArrowheads="1"/>
          </p:cNvSpPr>
          <p:nvPr/>
        </p:nvSpPr>
        <p:spPr bwMode="auto">
          <a:xfrm>
            <a:off x="990600" y="4572000"/>
            <a:ext cx="1828800" cy="396875"/>
          </a:xfrm>
          <a:prstGeom prst="rect">
            <a:avLst/>
          </a:prstGeom>
          <a:noFill/>
          <a:ln w="12700">
            <a:noFill/>
            <a:miter lim="800000"/>
            <a:headEnd/>
            <a:tailEnd/>
          </a:ln>
          <a:effectLst/>
        </p:spPr>
        <p:txBody>
          <a:bodyPr>
            <a:spAutoFit/>
          </a:bodyPr>
          <a:lstStyle/>
          <a:p>
            <a:pPr>
              <a:spcBef>
                <a:spcPct val="50000"/>
              </a:spcBef>
            </a:pPr>
            <a:r>
              <a:rPr lang="en-US" sz="2000"/>
              <a:t>ROC Curve:</a:t>
            </a:r>
          </a:p>
        </p:txBody>
      </p:sp>
      <p:sp>
        <p:nvSpPr>
          <p:cNvPr id="980999" name="Line 7"/>
          <p:cNvSpPr>
            <a:spLocks noChangeShapeType="1"/>
          </p:cNvSpPr>
          <p:nvPr/>
        </p:nvSpPr>
        <p:spPr bwMode="auto">
          <a:xfrm>
            <a:off x="1219200" y="2895600"/>
            <a:ext cx="304800" cy="0"/>
          </a:xfrm>
          <a:prstGeom prst="line">
            <a:avLst/>
          </a:prstGeom>
          <a:noFill/>
          <a:ln w="12700">
            <a:solidFill>
              <a:schemeClr val="tx1"/>
            </a:solidFill>
            <a:round/>
            <a:headEnd/>
            <a:tailEnd type="triangle" w="med" len="med"/>
          </a:ln>
          <a:effectLst/>
        </p:spPr>
        <p:txBody>
          <a:bodyPr/>
          <a:lstStyle/>
          <a:p>
            <a:endParaRPr lang="tr-TR"/>
          </a:p>
        </p:txBody>
      </p:sp>
      <p:sp>
        <p:nvSpPr>
          <p:cNvPr id="981000" name="Line 8"/>
          <p:cNvSpPr>
            <a:spLocks noChangeShapeType="1"/>
          </p:cNvSpPr>
          <p:nvPr/>
        </p:nvSpPr>
        <p:spPr bwMode="auto">
          <a:xfrm>
            <a:off x="1219200" y="3200400"/>
            <a:ext cx="304800" cy="0"/>
          </a:xfrm>
          <a:prstGeom prst="line">
            <a:avLst/>
          </a:prstGeom>
          <a:noFill/>
          <a:ln w="12700">
            <a:solidFill>
              <a:schemeClr val="tx1"/>
            </a:solidFill>
            <a:round/>
            <a:headEnd/>
            <a:tailEnd type="triangle" w="med" len="med"/>
          </a:ln>
          <a:effectLst/>
        </p:spPr>
        <p:txBody>
          <a:bodyPr/>
          <a:lstStyle/>
          <a:p>
            <a:endParaRPr lang="tr-T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dirty="0"/>
              <a:t>Test of Significance</a:t>
            </a:r>
          </a:p>
        </p:txBody>
      </p:sp>
      <p:sp>
        <p:nvSpPr>
          <p:cNvPr id="982019" name="Rectangle 3"/>
          <p:cNvSpPr>
            <a:spLocks noGrp="1" noChangeArrowheads="1"/>
          </p:cNvSpPr>
          <p:nvPr>
            <p:ph type="body" idx="1"/>
          </p:nvPr>
        </p:nvSpPr>
        <p:spPr>
          <a:xfrm>
            <a:off x="381000" y="1143000"/>
            <a:ext cx="8382000" cy="5181600"/>
          </a:xfrm>
        </p:spPr>
        <p:txBody>
          <a:bodyPr/>
          <a:lstStyle/>
          <a:p>
            <a:r>
              <a:rPr lang="en-US" dirty="0"/>
              <a:t>Given two models:</a:t>
            </a:r>
          </a:p>
          <a:p>
            <a:pPr lvl="1"/>
            <a:r>
              <a:rPr lang="en-US" sz="2400" dirty="0"/>
              <a:t>Model M1: accuracy = 85%, tested on 30 instances</a:t>
            </a:r>
          </a:p>
          <a:p>
            <a:pPr lvl="1"/>
            <a:r>
              <a:rPr lang="en-US" sz="2400" dirty="0"/>
              <a:t>Model M2: accuracy = 75%, tested on 5000 instances</a:t>
            </a:r>
          </a:p>
          <a:p>
            <a:pPr lvl="4"/>
            <a:endParaRPr lang="en-US" sz="2400" dirty="0"/>
          </a:p>
          <a:p>
            <a:r>
              <a:rPr lang="en-US" dirty="0"/>
              <a:t>Can we say M1 is better than M2?</a:t>
            </a:r>
          </a:p>
          <a:p>
            <a:pPr lvl="1"/>
            <a:r>
              <a:rPr lang="en-US" sz="2400" dirty="0"/>
              <a:t>How much confidence can we place on accuracy of M1 and M2?</a:t>
            </a:r>
          </a:p>
          <a:p>
            <a:pPr lvl="1"/>
            <a:r>
              <a:rPr lang="en-US" sz="2400" dirty="0"/>
              <a:t>Can the difference in performance measure be explained as a result of random fluctuations in the test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Apply Model to Test Data</a:t>
            </a:r>
          </a:p>
        </p:txBody>
      </p:sp>
      <p:grpSp>
        <p:nvGrpSpPr>
          <p:cNvPr id="890883" name="Group 3"/>
          <p:cNvGrpSpPr>
            <a:grpSpLocks/>
          </p:cNvGrpSpPr>
          <p:nvPr/>
        </p:nvGrpSpPr>
        <p:grpSpPr bwMode="auto">
          <a:xfrm>
            <a:off x="685800" y="2362200"/>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tr-TR"/>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tr-TR"/>
            </a:p>
          </p:txBody>
        </p:sp>
        <p:sp>
          <p:nvSpPr>
            <p:cNvPr id="890894"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0896"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0898"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tr-TR"/>
            </a:p>
          </p:txBody>
        </p:sp>
        <p:sp>
          <p:nvSpPr>
            <p:cNvPr id="890900"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0901"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0902"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90903"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0904"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0905"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0906"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890907" name="Object 27"/>
          <p:cNvGraphicFramePr>
            <a:graphicFrameLocks noChangeAspect="1"/>
          </p:cNvGraphicFramePr>
          <p:nvPr/>
        </p:nvGraphicFramePr>
        <p:xfrm>
          <a:off x="4953000" y="1600200"/>
          <a:ext cx="3343275" cy="1133475"/>
        </p:xfrm>
        <a:graphic>
          <a:graphicData uri="http://schemas.openxmlformats.org/presentationml/2006/ole">
            <p:oleObj spid="_x0000_s890907" name="Document" r:id="rId3" imgW="4651200" imgH="1576440" progId="Word.Document.8">
              <p:embed/>
            </p:oleObj>
          </a:graphicData>
        </a:graphic>
      </p:graphicFrame>
      <p:sp>
        <p:nvSpPr>
          <p:cNvPr id="890908" name="Text Box 28"/>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0909" name="Text Box 29"/>
          <p:cNvSpPr txBox="1">
            <a:spLocks noChangeArrowheads="1"/>
          </p:cNvSpPr>
          <p:nvPr/>
        </p:nvSpPr>
        <p:spPr bwMode="auto">
          <a:xfrm>
            <a:off x="990600" y="1447800"/>
            <a:ext cx="3429000" cy="336550"/>
          </a:xfrm>
          <a:prstGeom prst="rect">
            <a:avLst/>
          </a:prstGeom>
          <a:noFill/>
          <a:ln w="12700">
            <a:noFill/>
            <a:miter lim="800000"/>
            <a:headEnd/>
            <a:tailEnd/>
          </a:ln>
          <a:effectLst/>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Start from the root of tree.</a:t>
            </a:r>
          </a:p>
        </p:txBody>
      </p:sp>
      <p:sp>
        <p:nvSpPr>
          <p:cNvPr id="890910"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dirty="0"/>
              <a:t>Confidence Interval for Accuracy</a:t>
            </a:r>
          </a:p>
        </p:txBody>
      </p:sp>
      <p:sp>
        <p:nvSpPr>
          <p:cNvPr id="983043" name="Rectangle 3"/>
          <p:cNvSpPr>
            <a:spLocks noGrp="1" noChangeArrowheads="1"/>
          </p:cNvSpPr>
          <p:nvPr>
            <p:ph type="body" idx="1"/>
          </p:nvPr>
        </p:nvSpPr>
        <p:spPr>
          <a:xfrm>
            <a:off x="304800" y="1066800"/>
            <a:ext cx="8686800" cy="5181600"/>
          </a:xfrm>
        </p:spPr>
        <p:txBody>
          <a:bodyPr/>
          <a:lstStyle/>
          <a:p>
            <a:r>
              <a:rPr lang="en-US" dirty="0"/>
              <a:t>Prediction can be regarded as a Bernoulli trial</a:t>
            </a:r>
          </a:p>
          <a:p>
            <a:pPr lvl="1"/>
            <a:r>
              <a:rPr lang="en-US" sz="2000" dirty="0"/>
              <a:t>A Bernoulli trial has 2 possible outcomes</a:t>
            </a:r>
          </a:p>
          <a:p>
            <a:pPr lvl="1"/>
            <a:r>
              <a:rPr lang="en-US" sz="2000" dirty="0"/>
              <a:t>Possible outcomes for prediction: correct or wrong</a:t>
            </a:r>
          </a:p>
          <a:p>
            <a:pPr lvl="1"/>
            <a:r>
              <a:rPr lang="en-US" sz="2000" dirty="0"/>
              <a:t>Collection of Bernoulli trials has a Binomial distribution:</a:t>
            </a:r>
          </a:p>
          <a:p>
            <a:pPr lvl="2"/>
            <a:r>
              <a:rPr lang="en-US" sz="2000" dirty="0"/>
              <a:t> x </a:t>
            </a:r>
            <a:r>
              <a:rPr lang="en-US" sz="2000" dirty="0">
                <a:sym typeface="Symbol" pitchFamily="18" charset="2"/>
              </a:rPr>
              <a:t> Bin(N, p)      x: number of correct predictions</a:t>
            </a:r>
          </a:p>
          <a:p>
            <a:pPr lvl="2"/>
            <a:r>
              <a:rPr lang="en-US" sz="2000" dirty="0">
                <a:sym typeface="Symbol" pitchFamily="18" charset="2"/>
              </a:rPr>
              <a:t> </a:t>
            </a:r>
            <a:r>
              <a:rPr lang="en-US" sz="2000" dirty="0" err="1">
                <a:sym typeface="Symbol" pitchFamily="18" charset="2"/>
              </a:rPr>
              <a:t>e.g</a:t>
            </a:r>
            <a:r>
              <a:rPr lang="en-US" sz="2000" dirty="0">
                <a:sym typeface="Symbol" pitchFamily="18" charset="2"/>
              </a:rPr>
              <a:t>:   Toss a fair coin 50 times, how many heads would turn up?</a:t>
            </a:r>
            <a:br>
              <a:rPr lang="en-US" sz="2000" dirty="0">
                <a:sym typeface="Symbol" pitchFamily="18" charset="2"/>
              </a:rPr>
            </a:br>
            <a:r>
              <a:rPr lang="en-US" sz="2000" dirty="0">
                <a:sym typeface="Symbol" pitchFamily="18" charset="2"/>
              </a:rPr>
              <a:t>  	   </a:t>
            </a:r>
            <a:r>
              <a:rPr lang="en-US" sz="2000" dirty="0"/>
              <a:t>Expected number of heads = </a:t>
            </a:r>
            <a:r>
              <a:rPr lang="en-US" sz="2000" dirty="0" err="1"/>
              <a:t>N</a:t>
            </a:r>
            <a:r>
              <a:rPr lang="en-US" sz="2000" dirty="0" err="1">
                <a:sym typeface="Symbol" pitchFamily="18" charset="2"/>
              </a:rPr>
              <a:t></a:t>
            </a:r>
            <a:r>
              <a:rPr lang="en-US" sz="2000" dirty="0" err="1"/>
              <a:t>p</a:t>
            </a:r>
            <a:r>
              <a:rPr lang="en-US" sz="2000" dirty="0"/>
              <a:t> = 50 </a:t>
            </a:r>
            <a:r>
              <a:rPr lang="en-US" sz="2000" dirty="0">
                <a:sym typeface="Symbol" pitchFamily="18" charset="2"/>
              </a:rPr>
              <a:t> 0.5 = 25</a:t>
            </a:r>
            <a:endParaRPr lang="en-US" sz="2000" dirty="0"/>
          </a:p>
          <a:p>
            <a:pPr lvl="3">
              <a:buFontTx/>
              <a:buNone/>
            </a:pPr>
            <a:endParaRPr lang="en-US" dirty="0"/>
          </a:p>
          <a:p>
            <a:r>
              <a:rPr lang="en-US" dirty="0"/>
              <a:t>Given x (# of correct predictions) or equivalently, acc=x/N, and N (# of test instances),</a:t>
            </a:r>
            <a:br>
              <a:rPr lang="en-US" dirty="0"/>
            </a:br>
            <a:r>
              <a:rPr lang="en-US" dirty="0"/>
              <a:t/>
            </a:r>
            <a:br>
              <a:rPr lang="en-US" dirty="0"/>
            </a:br>
            <a:r>
              <a:rPr lang="en-US" dirty="0"/>
              <a:t>	Can we predict p (true accuracy of model)?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dirty="0"/>
              <a:t>Confidence Interval for Accuracy</a:t>
            </a:r>
          </a:p>
        </p:txBody>
      </p:sp>
      <p:sp>
        <p:nvSpPr>
          <p:cNvPr id="984067" name="Rectangle 3"/>
          <p:cNvSpPr>
            <a:spLocks noGrp="1" noChangeArrowheads="1"/>
          </p:cNvSpPr>
          <p:nvPr>
            <p:ph type="body" idx="1"/>
          </p:nvPr>
        </p:nvSpPr>
        <p:spPr>
          <a:xfrm>
            <a:off x="215900" y="1143000"/>
            <a:ext cx="8318500" cy="5181600"/>
          </a:xfrm>
        </p:spPr>
        <p:txBody>
          <a:bodyPr/>
          <a:lstStyle/>
          <a:p>
            <a:r>
              <a:rPr lang="en-US" dirty="0"/>
              <a:t>For large test sets (N &gt; 30), </a:t>
            </a:r>
          </a:p>
          <a:p>
            <a:pPr lvl="1"/>
            <a:r>
              <a:rPr lang="en-US" sz="2400" dirty="0"/>
              <a:t>acc has a normal distribution </a:t>
            </a:r>
            <a:br>
              <a:rPr lang="en-US" sz="2400" dirty="0"/>
            </a:br>
            <a:r>
              <a:rPr lang="en-US" sz="2400" dirty="0"/>
              <a:t>with mean p and variance </a:t>
            </a:r>
            <a:br>
              <a:rPr lang="en-US" sz="2400" dirty="0"/>
            </a:br>
            <a:r>
              <a:rPr lang="en-US" sz="2400" dirty="0"/>
              <a:t>p(1-p)/N</a:t>
            </a:r>
            <a:endParaRPr lang="en-US" sz="2400" dirty="0">
              <a:sym typeface="Symbol" pitchFamily="18" charset="2"/>
            </a:endParaRPr>
          </a:p>
          <a:p>
            <a:pPr lvl="1">
              <a:buFont typeface="Arial" charset="0"/>
              <a:buNone/>
            </a:pPr>
            <a:endParaRPr lang="en-US" dirty="0">
              <a:sym typeface="Symbol" pitchFamily="18" charset="2"/>
            </a:endParaRPr>
          </a:p>
          <a:p>
            <a:pPr lvl="1">
              <a:buFont typeface="Arial" charset="0"/>
              <a:buNone/>
            </a:pPr>
            <a:endParaRPr lang="en-US" dirty="0">
              <a:sym typeface="Symbol" pitchFamily="18" charset="2"/>
            </a:endParaRPr>
          </a:p>
          <a:p>
            <a:pPr lvl="1">
              <a:buFont typeface="Arial" charset="0"/>
              <a:buNone/>
            </a:pPr>
            <a:endParaRPr lang="en-US" dirty="0">
              <a:sym typeface="Symbol" pitchFamily="18" charset="2"/>
            </a:endParaRPr>
          </a:p>
          <a:p>
            <a:pPr lvl="3"/>
            <a:endParaRPr lang="en-US" dirty="0">
              <a:sym typeface="Symbol" pitchFamily="18" charset="2"/>
            </a:endParaRPr>
          </a:p>
          <a:p>
            <a:r>
              <a:rPr lang="en-US" dirty="0">
                <a:sym typeface="Symbol" pitchFamily="18" charset="2"/>
              </a:rPr>
              <a:t>Confidence Interval for p:</a:t>
            </a:r>
            <a:endParaRPr lang="en-US" dirty="0"/>
          </a:p>
          <a:p>
            <a:pPr lvl="1">
              <a:buFont typeface="Arial" charset="0"/>
              <a:buNone/>
            </a:pPr>
            <a:endParaRPr lang="en-US" dirty="0">
              <a:sym typeface="Symbol" pitchFamily="18" charset="2"/>
            </a:endParaRPr>
          </a:p>
        </p:txBody>
      </p:sp>
      <p:graphicFrame>
        <p:nvGraphicFramePr>
          <p:cNvPr id="984068" name="Object 4"/>
          <p:cNvGraphicFramePr>
            <a:graphicFrameLocks noChangeAspect="1"/>
          </p:cNvGraphicFramePr>
          <p:nvPr/>
        </p:nvGraphicFramePr>
        <p:xfrm>
          <a:off x="609600" y="3048000"/>
          <a:ext cx="4110038" cy="1357313"/>
        </p:xfrm>
        <a:graphic>
          <a:graphicData uri="http://schemas.openxmlformats.org/presentationml/2006/ole">
            <p:oleObj spid="_x0000_s984068" name="Equation" r:id="rId4" imgW="3619440" imgH="1193760" progId="Equation.3">
              <p:embed/>
            </p:oleObj>
          </a:graphicData>
        </a:graphic>
      </p:graphicFrame>
      <p:pic>
        <p:nvPicPr>
          <p:cNvPr id="984069" name="Picture 5" descr="norm_conf"/>
          <p:cNvPicPr>
            <a:picLocks noChangeAspect="1" noChangeArrowheads="1"/>
          </p:cNvPicPr>
          <p:nvPr/>
        </p:nvPicPr>
        <p:blipFill>
          <a:blip r:embed="rId5" cstate="print"/>
          <a:srcRect l="11978" t="6569" b="12234"/>
          <a:stretch>
            <a:fillRect/>
          </a:stretch>
        </p:blipFill>
        <p:spPr bwMode="auto">
          <a:xfrm>
            <a:off x="5105400" y="1600200"/>
            <a:ext cx="3886200" cy="2082800"/>
          </a:xfrm>
          <a:prstGeom prst="rect">
            <a:avLst/>
          </a:prstGeom>
          <a:noFill/>
        </p:spPr>
      </p:pic>
      <p:sp>
        <p:nvSpPr>
          <p:cNvPr id="984070" name="Line 6"/>
          <p:cNvSpPr>
            <a:spLocks noChangeShapeType="1"/>
          </p:cNvSpPr>
          <p:nvPr/>
        </p:nvSpPr>
        <p:spPr bwMode="auto">
          <a:xfrm flipH="1">
            <a:off x="7162800" y="1447800"/>
            <a:ext cx="762000" cy="1066800"/>
          </a:xfrm>
          <a:prstGeom prst="line">
            <a:avLst/>
          </a:prstGeom>
          <a:noFill/>
          <a:ln w="12700">
            <a:solidFill>
              <a:srgbClr val="FF0000"/>
            </a:solidFill>
            <a:round/>
            <a:headEnd/>
            <a:tailEnd type="triangle" w="med" len="med"/>
          </a:ln>
          <a:effectLst/>
        </p:spPr>
        <p:txBody>
          <a:bodyPr/>
          <a:lstStyle/>
          <a:p>
            <a:endParaRPr lang="tr-TR"/>
          </a:p>
        </p:txBody>
      </p:sp>
      <p:sp>
        <p:nvSpPr>
          <p:cNvPr id="984071" name="Text Box 7"/>
          <p:cNvSpPr txBox="1">
            <a:spLocks noChangeArrowheads="1"/>
          </p:cNvSpPr>
          <p:nvPr/>
        </p:nvSpPr>
        <p:spPr bwMode="auto">
          <a:xfrm>
            <a:off x="6858000" y="1066800"/>
            <a:ext cx="1676400" cy="396875"/>
          </a:xfrm>
          <a:prstGeom prst="rect">
            <a:avLst/>
          </a:prstGeom>
          <a:noFill/>
          <a:ln w="12700">
            <a:noFill/>
            <a:miter lim="800000"/>
            <a:headEnd/>
            <a:tailEnd/>
          </a:ln>
          <a:effectLst/>
        </p:spPr>
        <p:txBody>
          <a:bodyPr>
            <a:spAutoFit/>
          </a:bodyPr>
          <a:lstStyle/>
          <a:p>
            <a:pPr>
              <a:spcBef>
                <a:spcPct val="50000"/>
              </a:spcBef>
            </a:pPr>
            <a:r>
              <a:rPr lang="en-US" sz="2000"/>
              <a:t>Area = 1 - </a:t>
            </a:r>
            <a:r>
              <a:rPr lang="en-US" sz="2000">
                <a:sym typeface="Symbol" pitchFamily="18" charset="2"/>
              </a:rPr>
              <a:t></a:t>
            </a:r>
            <a:endParaRPr lang="en-US" sz="2000"/>
          </a:p>
        </p:txBody>
      </p:sp>
      <p:sp>
        <p:nvSpPr>
          <p:cNvPr id="984072" name="Line 8"/>
          <p:cNvSpPr>
            <a:spLocks noChangeShapeType="1"/>
          </p:cNvSpPr>
          <p:nvPr/>
        </p:nvSpPr>
        <p:spPr bwMode="auto">
          <a:xfrm flipV="1">
            <a:off x="6172200" y="3505200"/>
            <a:ext cx="228600" cy="762000"/>
          </a:xfrm>
          <a:prstGeom prst="line">
            <a:avLst/>
          </a:prstGeom>
          <a:noFill/>
          <a:ln w="12700">
            <a:solidFill>
              <a:srgbClr val="FF0000"/>
            </a:solidFill>
            <a:round/>
            <a:headEnd/>
            <a:tailEnd type="triangle" w="med" len="med"/>
          </a:ln>
          <a:effectLst/>
        </p:spPr>
        <p:txBody>
          <a:bodyPr/>
          <a:lstStyle/>
          <a:p>
            <a:endParaRPr lang="tr-TR"/>
          </a:p>
        </p:txBody>
      </p:sp>
      <p:sp>
        <p:nvSpPr>
          <p:cNvPr id="984073" name="Text Box 9"/>
          <p:cNvSpPr txBox="1">
            <a:spLocks noChangeArrowheads="1"/>
          </p:cNvSpPr>
          <p:nvPr/>
        </p:nvSpPr>
        <p:spPr bwMode="auto">
          <a:xfrm>
            <a:off x="5791200" y="3962400"/>
            <a:ext cx="762000" cy="603250"/>
          </a:xfrm>
          <a:prstGeom prst="rect">
            <a:avLst/>
          </a:prstGeom>
          <a:noFill/>
          <a:ln w="12700">
            <a:noFill/>
            <a:miter lim="800000"/>
            <a:headEnd/>
            <a:tailEnd/>
          </a:ln>
          <a:effectLst/>
        </p:spPr>
        <p:txBody>
          <a:bodyPr>
            <a:spAutoFit/>
          </a:bodyPr>
          <a:lstStyle/>
          <a:p>
            <a:pPr>
              <a:lnSpc>
                <a:spcPct val="140000"/>
              </a:lnSpc>
              <a:spcBef>
                <a:spcPct val="50000"/>
              </a:spcBef>
              <a:spcAft>
                <a:spcPct val="50000"/>
              </a:spcAft>
            </a:pPr>
            <a:r>
              <a:rPr lang="en-US" sz="2400"/>
              <a:t>Z</a:t>
            </a:r>
            <a:r>
              <a:rPr lang="en-US" sz="2400" baseline="-25000">
                <a:sym typeface="Symbol" pitchFamily="18" charset="2"/>
              </a:rPr>
              <a:t>/2</a:t>
            </a:r>
            <a:endParaRPr lang="en-US" sz="2400"/>
          </a:p>
        </p:txBody>
      </p:sp>
      <p:sp>
        <p:nvSpPr>
          <p:cNvPr id="984074" name="Text Box 10"/>
          <p:cNvSpPr txBox="1">
            <a:spLocks noChangeArrowheads="1"/>
          </p:cNvSpPr>
          <p:nvPr/>
        </p:nvSpPr>
        <p:spPr bwMode="auto">
          <a:xfrm>
            <a:off x="7848600" y="3962400"/>
            <a:ext cx="1066800" cy="603250"/>
          </a:xfrm>
          <a:prstGeom prst="rect">
            <a:avLst/>
          </a:prstGeom>
          <a:noFill/>
          <a:ln w="12700">
            <a:noFill/>
            <a:miter lim="800000"/>
            <a:headEnd/>
            <a:tailEnd/>
          </a:ln>
          <a:effectLst/>
        </p:spPr>
        <p:txBody>
          <a:bodyPr>
            <a:spAutoFit/>
          </a:bodyPr>
          <a:lstStyle/>
          <a:p>
            <a:pPr>
              <a:lnSpc>
                <a:spcPct val="140000"/>
              </a:lnSpc>
              <a:spcBef>
                <a:spcPct val="50000"/>
              </a:spcBef>
              <a:spcAft>
                <a:spcPct val="50000"/>
              </a:spcAft>
            </a:pPr>
            <a:r>
              <a:rPr lang="en-US" sz="2400"/>
              <a:t>Z</a:t>
            </a:r>
            <a:r>
              <a:rPr lang="en-US" sz="2400" baseline="-25000">
                <a:sym typeface="Symbol" pitchFamily="18" charset="2"/>
              </a:rPr>
              <a:t>1-  /2</a:t>
            </a:r>
          </a:p>
        </p:txBody>
      </p:sp>
      <p:sp>
        <p:nvSpPr>
          <p:cNvPr id="984075" name="Line 11"/>
          <p:cNvSpPr>
            <a:spLocks noChangeShapeType="1"/>
          </p:cNvSpPr>
          <p:nvPr/>
        </p:nvSpPr>
        <p:spPr bwMode="auto">
          <a:xfrm flipH="1" flipV="1">
            <a:off x="7772400" y="3505200"/>
            <a:ext cx="152400" cy="685800"/>
          </a:xfrm>
          <a:prstGeom prst="line">
            <a:avLst/>
          </a:prstGeom>
          <a:noFill/>
          <a:ln w="12700">
            <a:solidFill>
              <a:srgbClr val="FF0000"/>
            </a:solidFill>
            <a:round/>
            <a:headEnd/>
            <a:tailEnd type="triangle" w="med" len="med"/>
          </a:ln>
          <a:effectLst/>
        </p:spPr>
        <p:txBody>
          <a:bodyPr/>
          <a:lstStyle/>
          <a:p>
            <a:endParaRPr lang="tr-TR"/>
          </a:p>
        </p:txBody>
      </p:sp>
      <p:graphicFrame>
        <p:nvGraphicFramePr>
          <p:cNvPr id="984076" name="Object 12"/>
          <p:cNvGraphicFramePr>
            <a:graphicFrameLocks noChangeAspect="1"/>
          </p:cNvGraphicFramePr>
          <p:nvPr/>
        </p:nvGraphicFramePr>
        <p:xfrm>
          <a:off x="457200" y="5281613"/>
          <a:ext cx="8358188" cy="1042987"/>
        </p:xfrm>
        <a:graphic>
          <a:graphicData uri="http://schemas.openxmlformats.org/presentationml/2006/ole">
            <p:oleObj spid="_x0000_s984076" name="Equation" r:id="rId6" imgW="6717960" imgH="838080" progId="Equation.3">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dirty="0"/>
              <a:t>Confidence Interval for Accuracy</a:t>
            </a:r>
          </a:p>
        </p:txBody>
      </p:sp>
      <p:sp>
        <p:nvSpPr>
          <p:cNvPr id="985091" name="Rectangle 3"/>
          <p:cNvSpPr>
            <a:spLocks noGrp="1" noChangeArrowheads="1"/>
          </p:cNvSpPr>
          <p:nvPr>
            <p:ph type="body" idx="1"/>
          </p:nvPr>
        </p:nvSpPr>
        <p:spPr/>
        <p:txBody>
          <a:bodyPr/>
          <a:lstStyle/>
          <a:p>
            <a:r>
              <a:rPr lang="en-US" dirty="0"/>
              <a:t>Consider a model that produces an accuracy of 80% when evaluated on 100 test instances:</a:t>
            </a:r>
          </a:p>
          <a:p>
            <a:pPr lvl="1"/>
            <a:r>
              <a:rPr lang="en-US" sz="2400" dirty="0"/>
              <a:t>N=100, acc = 0.8</a:t>
            </a:r>
          </a:p>
          <a:p>
            <a:pPr lvl="1"/>
            <a:r>
              <a:rPr lang="en-US" sz="2400" dirty="0"/>
              <a:t>Let 1-</a:t>
            </a:r>
            <a:r>
              <a:rPr lang="en-US" sz="2400" dirty="0">
                <a:sym typeface="Symbol" pitchFamily="18" charset="2"/>
              </a:rPr>
              <a:t> = 0.95 (95% confidence)</a:t>
            </a:r>
          </a:p>
          <a:p>
            <a:pPr lvl="1"/>
            <a:r>
              <a:rPr lang="en-US" sz="2400" dirty="0">
                <a:sym typeface="Symbol" pitchFamily="18" charset="2"/>
              </a:rPr>
              <a:t>From probability table, Z</a:t>
            </a:r>
            <a:r>
              <a:rPr lang="en-US" sz="2400" baseline="-25000" dirty="0">
                <a:sym typeface="Symbol" pitchFamily="18" charset="2"/>
              </a:rPr>
              <a:t>/2</a:t>
            </a:r>
            <a:r>
              <a:rPr lang="en-US" sz="2400" dirty="0">
                <a:sym typeface="Symbol" pitchFamily="18" charset="2"/>
              </a:rPr>
              <a:t>=1.96</a:t>
            </a:r>
            <a:r>
              <a:rPr lang="en-US" dirty="0">
                <a:sym typeface="Symbol" pitchFamily="18" charset="2"/>
              </a:rPr>
              <a:t> </a:t>
            </a:r>
          </a:p>
          <a:p>
            <a:pPr lvl="1">
              <a:buFont typeface="Arial" charset="0"/>
              <a:buNone/>
            </a:pPr>
            <a:endParaRPr lang="en-US" dirty="0"/>
          </a:p>
        </p:txBody>
      </p:sp>
      <p:graphicFrame>
        <p:nvGraphicFramePr>
          <p:cNvPr id="985092" name="Group 4"/>
          <p:cNvGraphicFramePr>
            <a:graphicFrameLocks noGrp="1"/>
          </p:cNvGraphicFramePr>
          <p:nvPr/>
        </p:nvGraphicFramePr>
        <p:xfrm>
          <a:off x="6934200" y="2209800"/>
          <a:ext cx="1600200" cy="2667000"/>
        </p:xfrm>
        <a:graphic>
          <a:graphicData uri="http://schemas.openxmlformats.org/drawingml/2006/table">
            <a:tbl>
              <a:tblPr/>
              <a:tblGrid>
                <a:gridCol w="800100"/>
                <a:gridCol w="800100"/>
              </a:tblGrid>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1-</a:t>
                      </a:r>
                      <a:r>
                        <a:rPr kumimoji="0" lang="en-US" sz="2400" b="0" i="0" u="none" strike="noStrike" cap="none" normalizeH="0" baseline="0" smtClean="0">
                          <a:ln>
                            <a:noFill/>
                          </a:ln>
                          <a:solidFill>
                            <a:schemeClr val="tx1"/>
                          </a:solidFill>
                          <a:effectLst/>
                          <a:latin typeface="Arial" charset="0"/>
                          <a:sym typeface="Symbol" pitchFamily="18" charset="2"/>
                        </a:rPr>
                        <a:t></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2.58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2.33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0.95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1.96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5112" name="Line 24"/>
          <p:cNvSpPr>
            <a:spLocks noChangeShapeType="1"/>
          </p:cNvSpPr>
          <p:nvPr/>
        </p:nvSpPr>
        <p:spPr bwMode="auto">
          <a:xfrm>
            <a:off x="5791200" y="3276600"/>
            <a:ext cx="1066800" cy="762000"/>
          </a:xfrm>
          <a:prstGeom prst="line">
            <a:avLst/>
          </a:prstGeom>
          <a:noFill/>
          <a:ln w="12700">
            <a:solidFill>
              <a:srgbClr val="FF0000"/>
            </a:solidFill>
            <a:round/>
            <a:headEnd/>
            <a:tailEnd type="triangle" w="med" len="med"/>
          </a:ln>
          <a:effectLst/>
        </p:spPr>
        <p:txBody>
          <a:bodyPr/>
          <a:lstStyle/>
          <a:p>
            <a:endParaRPr lang="tr-TR"/>
          </a:p>
        </p:txBody>
      </p:sp>
      <p:graphicFrame>
        <p:nvGraphicFramePr>
          <p:cNvPr id="985113" name="Group 25"/>
          <p:cNvGraphicFramePr>
            <a:graphicFrameLocks noGrp="1"/>
          </p:cNvGraphicFramePr>
          <p:nvPr/>
        </p:nvGraphicFramePr>
        <p:xfrm>
          <a:off x="381000" y="3810000"/>
          <a:ext cx="5791200" cy="2019300"/>
        </p:xfrm>
        <a:graphic>
          <a:graphicData uri="http://schemas.openxmlformats.org/drawingml/2006/table">
            <a:tbl>
              <a:tblPr/>
              <a:tblGrid>
                <a:gridCol w="1219200"/>
                <a:gridCol w="914400"/>
                <a:gridCol w="914400"/>
                <a:gridCol w="914400"/>
                <a:gridCol w="914400"/>
                <a:gridCol w="914400"/>
              </a:tblGrid>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p(lower)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0.670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p(upper)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0.866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dirty="0"/>
              <a:t>Comparing Performance of 2 Models</a:t>
            </a:r>
          </a:p>
        </p:txBody>
      </p:sp>
      <p:sp>
        <p:nvSpPr>
          <p:cNvPr id="986115" name="Rectangle 3"/>
          <p:cNvSpPr>
            <a:spLocks noGrp="1" noChangeArrowheads="1"/>
          </p:cNvSpPr>
          <p:nvPr>
            <p:ph type="body" idx="1"/>
          </p:nvPr>
        </p:nvSpPr>
        <p:spPr/>
        <p:txBody>
          <a:bodyPr/>
          <a:lstStyle/>
          <a:p>
            <a:r>
              <a:rPr lang="en-US" dirty="0"/>
              <a:t>Given two models, say M1 and M2, which is better?</a:t>
            </a:r>
          </a:p>
          <a:p>
            <a:pPr lvl="1"/>
            <a:r>
              <a:rPr lang="en-US" sz="2400" dirty="0"/>
              <a:t>M1 is tested on D1 (size=n1), found error rate = e</a:t>
            </a:r>
            <a:r>
              <a:rPr lang="en-US" sz="2400" baseline="-25000" dirty="0"/>
              <a:t>1</a:t>
            </a:r>
          </a:p>
          <a:p>
            <a:pPr lvl="1"/>
            <a:r>
              <a:rPr lang="en-US" sz="2400" dirty="0"/>
              <a:t>M2 is tested on D2 (size=n2), found error rate = e</a:t>
            </a:r>
            <a:r>
              <a:rPr lang="en-US" sz="2400" baseline="-25000" dirty="0"/>
              <a:t>2</a:t>
            </a:r>
          </a:p>
          <a:p>
            <a:pPr lvl="1"/>
            <a:r>
              <a:rPr lang="en-US" sz="2400" dirty="0"/>
              <a:t>Assume D1 and D2 are independent</a:t>
            </a:r>
          </a:p>
          <a:p>
            <a:pPr lvl="1"/>
            <a:r>
              <a:rPr lang="en-US" sz="2400" dirty="0"/>
              <a:t>If n1 and n2 are sufficiently large, then</a:t>
            </a:r>
          </a:p>
          <a:p>
            <a:pPr lvl="1"/>
            <a:endParaRPr lang="en-US" dirty="0"/>
          </a:p>
          <a:p>
            <a:pPr lvl="1"/>
            <a:endParaRPr lang="en-US" dirty="0"/>
          </a:p>
          <a:p>
            <a:pPr lvl="1"/>
            <a:endParaRPr lang="en-US" dirty="0"/>
          </a:p>
          <a:p>
            <a:pPr lvl="1"/>
            <a:r>
              <a:rPr lang="en-US" sz="2400" dirty="0"/>
              <a:t>Approximate</a:t>
            </a:r>
            <a:r>
              <a:rPr lang="en-US" dirty="0"/>
              <a:t>:</a:t>
            </a:r>
          </a:p>
        </p:txBody>
      </p:sp>
      <p:graphicFrame>
        <p:nvGraphicFramePr>
          <p:cNvPr id="986116" name="Object 4"/>
          <p:cNvGraphicFramePr>
            <a:graphicFrameLocks noChangeAspect="1"/>
          </p:cNvGraphicFramePr>
          <p:nvPr/>
        </p:nvGraphicFramePr>
        <p:xfrm>
          <a:off x="3276600" y="4043363"/>
          <a:ext cx="2209800" cy="1106487"/>
        </p:xfrm>
        <a:graphic>
          <a:graphicData uri="http://schemas.openxmlformats.org/presentationml/2006/ole">
            <p:oleObj spid="_x0000_s986116" name="Equation" r:id="rId4" imgW="914400" imgH="457200" progId="Equation.3">
              <p:embed/>
            </p:oleObj>
          </a:graphicData>
        </a:graphic>
      </p:graphicFrame>
      <p:graphicFrame>
        <p:nvGraphicFramePr>
          <p:cNvPr id="986117" name="Object 5"/>
          <p:cNvGraphicFramePr>
            <a:graphicFrameLocks noChangeAspect="1"/>
          </p:cNvGraphicFramePr>
          <p:nvPr/>
        </p:nvGraphicFramePr>
        <p:xfrm>
          <a:off x="3429000" y="5334000"/>
          <a:ext cx="1706563" cy="839788"/>
        </p:xfrm>
        <a:graphic>
          <a:graphicData uri="http://schemas.openxmlformats.org/presentationml/2006/ole">
            <p:oleObj spid="_x0000_s986117" name="Equation" r:id="rId5" imgW="1612800" imgH="799920" progId="Equation.3">
              <p:embed/>
            </p:oleObj>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dirty="0"/>
              <a:t>Comparing Performance of 2 Models</a:t>
            </a:r>
          </a:p>
        </p:txBody>
      </p:sp>
      <p:sp>
        <p:nvSpPr>
          <p:cNvPr id="987139" name="Rectangle 3"/>
          <p:cNvSpPr>
            <a:spLocks noGrp="1" noChangeArrowheads="1"/>
          </p:cNvSpPr>
          <p:nvPr>
            <p:ph type="body" idx="1"/>
          </p:nvPr>
        </p:nvSpPr>
        <p:spPr/>
        <p:txBody>
          <a:bodyPr/>
          <a:lstStyle/>
          <a:p>
            <a:r>
              <a:rPr lang="en-US" dirty="0"/>
              <a:t>To test if performance difference is statistically significant:  d = e1 – e2</a:t>
            </a:r>
          </a:p>
          <a:p>
            <a:pPr lvl="1"/>
            <a:r>
              <a:rPr lang="en-US" sz="2400" dirty="0"/>
              <a:t>d ~ </a:t>
            </a:r>
            <a:r>
              <a:rPr lang="en-US" sz="2400" i="1" dirty="0">
                <a:effectLst>
                  <a:outerShdw blurRad="38100" dist="38100" dir="2700000" algn="tl">
                    <a:srgbClr val="C0C0C0"/>
                  </a:outerShdw>
                </a:effectLst>
              </a:rPr>
              <a:t>N</a:t>
            </a:r>
            <a:r>
              <a:rPr lang="en-US" sz="2400" dirty="0"/>
              <a:t>(</a:t>
            </a:r>
            <a:r>
              <a:rPr lang="en-US" sz="2400" dirty="0" err="1"/>
              <a:t>d</a:t>
            </a:r>
            <a:r>
              <a:rPr lang="en-US" sz="2400" baseline="-25000" dirty="0" err="1"/>
              <a:t>t</a:t>
            </a:r>
            <a:r>
              <a:rPr lang="en-US" sz="2400" dirty="0" err="1"/>
              <a:t>,</a:t>
            </a:r>
            <a:r>
              <a:rPr lang="en-US" sz="2400" dirty="0" err="1">
                <a:sym typeface="Symbol" pitchFamily="18" charset="2"/>
              </a:rPr>
              <a:t></a:t>
            </a:r>
            <a:r>
              <a:rPr lang="en-US" sz="2400" baseline="-25000" dirty="0" err="1"/>
              <a:t>t</a:t>
            </a:r>
            <a:r>
              <a:rPr lang="en-US" sz="2400" dirty="0"/>
              <a:t>)   where </a:t>
            </a:r>
            <a:r>
              <a:rPr lang="en-US" sz="2400" dirty="0" err="1"/>
              <a:t>d</a:t>
            </a:r>
            <a:r>
              <a:rPr lang="en-US" sz="2400" baseline="-25000" dirty="0" err="1"/>
              <a:t>t</a:t>
            </a:r>
            <a:r>
              <a:rPr lang="en-US" sz="2400" dirty="0"/>
              <a:t> is the true difference</a:t>
            </a:r>
          </a:p>
          <a:p>
            <a:pPr lvl="1"/>
            <a:r>
              <a:rPr lang="en-US" sz="2400" dirty="0"/>
              <a:t>Since D1 and D2 are independent, their variance adds up:   </a:t>
            </a:r>
          </a:p>
          <a:p>
            <a:pPr lvl="1"/>
            <a:endParaRPr lang="en-US" sz="2400" dirty="0"/>
          </a:p>
          <a:p>
            <a:pPr lvl="1">
              <a:buFont typeface="Arial" charset="0"/>
              <a:buNone/>
            </a:pPr>
            <a:endParaRPr lang="en-US" sz="2400" dirty="0"/>
          </a:p>
          <a:p>
            <a:pPr lvl="1">
              <a:buFont typeface="Arial" charset="0"/>
              <a:buNone/>
            </a:pPr>
            <a:endParaRPr lang="en-US" sz="2400" dirty="0"/>
          </a:p>
          <a:p>
            <a:pPr lvl="1">
              <a:buFont typeface="Arial" charset="0"/>
              <a:buNone/>
            </a:pPr>
            <a:endParaRPr lang="en-US" sz="2400" dirty="0"/>
          </a:p>
          <a:p>
            <a:pPr lvl="1"/>
            <a:endParaRPr lang="en-US" sz="2400" dirty="0"/>
          </a:p>
          <a:p>
            <a:pPr lvl="1"/>
            <a:r>
              <a:rPr lang="en-US" sz="2400" dirty="0"/>
              <a:t>At (1-</a:t>
            </a:r>
            <a:r>
              <a:rPr lang="en-US" sz="2400" dirty="0">
                <a:sym typeface="Symbol" pitchFamily="18" charset="2"/>
              </a:rPr>
              <a:t>) confidence level, </a:t>
            </a:r>
          </a:p>
        </p:txBody>
      </p:sp>
      <p:graphicFrame>
        <p:nvGraphicFramePr>
          <p:cNvPr id="987140" name="Object 4"/>
          <p:cNvGraphicFramePr>
            <a:graphicFrameLocks noChangeAspect="1"/>
          </p:cNvGraphicFramePr>
          <p:nvPr/>
        </p:nvGraphicFramePr>
        <p:xfrm>
          <a:off x="2362200" y="3581400"/>
          <a:ext cx="4184650" cy="1566863"/>
        </p:xfrm>
        <a:graphic>
          <a:graphicData uri="http://schemas.openxmlformats.org/presentationml/2006/ole">
            <p:oleObj spid="_x0000_s987140" name="Equation" r:id="rId4" imgW="3187440" imgH="1193760" progId="Equation.3">
              <p:embed/>
            </p:oleObj>
          </a:graphicData>
        </a:graphic>
      </p:graphicFrame>
      <p:graphicFrame>
        <p:nvGraphicFramePr>
          <p:cNvPr id="987141" name="Object 5"/>
          <p:cNvGraphicFramePr>
            <a:graphicFrameLocks noChangeAspect="1"/>
          </p:cNvGraphicFramePr>
          <p:nvPr/>
        </p:nvGraphicFramePr>
        <p:xfrm>
          <a:off x="4908550" y="5545138"/>
          <a:ext cx="2755900" cy="627062"/>
        </p:xfrm>
        <a:graphic>
          <a:graphicData uri="http://schemas.openxmlformats.org/presentationml/2006/ole">
            <p:oleObj spid="_x0000_s987141" name="Equation" r:id="rId5" imgW="1676160" imgH="380880" progId="Equation.3">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dirty="0"/>
              <a:t>An Illustrative Example</a:t>
            </a:r>
          </a:p>
        </p:txBody>
      </p:sp>
      <p:sp>
        <p:nvSpPr>
          <p:cNvPr id="988163" name="Rectangle 3"/>
          <p:cNvSpPr>
            <a:spLocks noGrp="1" noChangeArrowheads="1"/>
          </p:cNvSpPr>
          <p:nvPr>
            <p:ph type="body" idx="1"/>
          </p:nvPr>
        </p:nvSpPr>
        <p:spPr/>
        <p:txBody>
          <a:bodyPr/>
          <a:lstStyle/>
          <a:p>
            <a:pPr>
              <a:lnSpc>
                <a:spcPct val="90000"/>
              </a:lnSpc>
            </a:pPr>
            <a:r>
              <a:rPr lang="en-US" dirty="0"/>
              <a:t>Given: M1: n1 = 30, e1 = 0.15</a:t>
            </a:r>
            <a:br>
              <a:rPr lang="en-US" dirty="0"/>
            </a:br>
            <a:r>
              <a:rPr lang="en-US" dirty="0"/>
              <a:t>	     M2: n2 = 5000, e2 = 0.25</a:t>
            </a:r>
          </a:p>
          <a:p>
            <a:pPr>
              <a:lnSpc>
                <a:spcPct val="90000"/>
              </a:lnSpc>
            </a:pPr>
            <a:r>
              <a:rPr lang="en-US" dirty="0"/>
              <a:t>d = |e2 – e1| = 0.1   (2-sided test)</a:t>
            </a:r>
          </a:p>
          <a:p>
            <a:pPr>
              <a:lnSpc>
                <a:spcPct val="90000"/>
              </a:lnSpc>
            </a:pPr>
            <a:endParaRPr lang="en-US" dirty="0"/>
          </a:p>
          <a:p>
            <a:pPr>
              <a:lnSpc>
                <a:spcPct val="90000"/>
              </a:lnSpc>
              <a:buFont typeface="Monotype Sorts" pitchFamily="2" charset="2"/>
              <a:buNone/>
            </a:pPr>
            <a:endParaRPr lang="en-US" dirty="0"/>
          </a:p>
          <a:p>
            <a:pPr>
              <a:lnSpc>
                <a:spcPct val="90000"/>
              </a:lnSpc>
              <a:buFont typeface="Monotype Sorts" pitchFamily="2" charset="2"/>
              <a:buNone/>
            </a:pPr>
            <a:endParaRPr lang="en-US" dirty="0"/>
          </a:p>
          <a:p>
            <a:pPr>
              <a:lnSpc>
                <a:spcPct val="90000"/>
              </a:lnSpc>
            </a:pPr>
            <a:r>
              <a:rPr lang="en-US" dirty="0"/>
              <a:t>At 95% confidence level, </a:t>
            </a:r>
            <a:r>
              <a:rPr lang="en-US" dirty="0">
                <a:sym typeface="Symbol" pitchFamily="18" charset="2"/>
              </a:rPr>
              <a:t>Z</a:t>
            </a:r>
            <a:r>
              <a:rPr lang="en-US" baseline="-25000" dirty="0">
                <a:sym typeface="Symbol" pitchFamily="18" charset="2"/>
              </a:rPr>
              <a:t>/2</a:t>
            </a:r>
            <a:r>
              <a:rPr lang="en-US" dirty="0">
                <a:sym typeface="Symbol" pitchFamily="18" charset="2"/>
              </a:rPr>
              <a:t>=1.96</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=&gt; Interval contains 0 =&gt; difference may not be</a:t>
            </a:r>
            <a:br>
              <a:rPr lang="en-US" dirty="0">
                <a:sym typeface="Symbol" pitchFamily="18" charset="2"/>
              </a:rPr>
            </a:br>
            <a:r>
              <a:rPr lang="en-US" dirty="0">
                <a:sym typeface="Symbol" pitchFamily="18" charset="2"/>
              </a:rPr>
              <a:t>				       statistically significant</a:t>
            </a:r>
          </a:p>
        </p:txBody>
      </p:sp>
      <p:graphicFrame>
        <p:nvGraphicFramePr>
          <p:cNvPr id="988164" name="Object 4"/>
          <p:cNvGraphicFramePr>
            <a:graphicFrameLocks noChangeAspect="1"/>
          </p:cNvGraphicFramePr>
          <p:nvPr/>
        </p:nvGraphicFramePr>
        <p:xfrm>
          <a:off x="990600" y="2743200"/>
          <a:ext cx="6665913" cy="903288"/>
        </p:xfrm>
        <a:graphic>
          <a:graphicData uri="http://schemas.openxmlformats.org/presentationml/2006/ole">
            <p:oleObj spid="_x0000_s988164" name="Equation" r:id="rId4" imgW="5346360" imgH="723600" progId="Equation.3">
              <p:embed/>
            </p:oleObj>
          </a:graphicData>
        </a:graphic>
      </p:graphicFrame>
      <p:graphicFrame>
        <p:nvGraphicFramePr>
          <p:cNvPr id="988165" name="Object 5"/>
          <p:cNvGraphicFramePr>
            <a:graphicFrameLocks noChangeAspect="1"/>
          </p:cNvGraphicFramePr>
          <p:nvPr/>
        </p:nvGraphicFramePr>
        <p:xfrm>
          <a:off x="1066800" y="4724400"/>
          <a:ext cx="6538913" cy="506413"/>
        </p:xfrm>
        <a:graphic>
          <a:graphicData uri="http://schemas.openxmlformats.org/presentationml/2006/ole">
            <p:oleObj spid="_x0000_s988165" name="Equation" r:id="rId5" imgW="5244840" imgH="406080" progId="Equation.3">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a:xfrm>
            <a:off x="381000" y="152400"/>
            <a:ext cx="8534400" cy="533400"/>
          </a:xfrm>
        </p:spPr>
        <p:txBody>
          <a:bodyPr/>
          <a:lstStyle/>
          <a:p>
            <a:r>
              <a:rPr lang="en-US" dirty="0"/>
              <a:t>Comparing Performance of 2 Algorithms</a:t>
            </a:r>
          </a:p>
        </p:txBody>
      </p:sp>
      <p:sp>
        <p:nvSpPr>
          <p:cNvPr id="989187" name="Rectangle 3"/>
          <p:cNvSpPr>
            <a:spLocks noGrp="1" noChangeArrowheads="1"/>
          </p:cNvSpPr>
          <p:nvPr>
            <p:ph type="body" idx="1"/>
          </p:nvPr>
        </p:nvSpPr>
        <p:spPr/>
        <p:txBody>
          <a:bodyPr/>
          <a:lstStyle/>
          <a:p>
            <a:r>
              <a:rPr lang="en-US" dirty="0"/>
              <a:t>Each learning algorithm may produce k models:</a:t>
            </a:r>
          </a:p>
          <a:p>
            <a:pPr lvl="1"/>
            <a:r>
              <a:rPr lang="en-US" sz="2400" dirty="0"/>
              <a:t>L1 may produce M11 , M12, …, M1k</a:t>
            </a:r>
          </a:p>
          <a:p>
            <a:pPr lvl="1"/>
            <a:r>
              <a:rPr lang="en-US" sz="2400" dirty="0"/>
              <a:t>L2 may produce M21 , M22, …, M2k</a:t>
            </a:r>
          </a:p>
          <a:p>
            <a:r>
              <a:rPr lang="en-US" dirty="0"/>
              <a:t>If models are generated on the same test sets D1,D2, …, </a:t>
            </a:r>
            <a:r>
              <a:rPr lang="en-US" dirty="0" err="1"/>
              <a:t>Dk</a:t>
            </a:r>
            <a:r>
              <a:rPr lang="en-US" dirty="0"/>
              <a:t> (e.g., via cross-validation)</a:t>
            </a:r>
          </a:p>
          <a:p>
            <a:pPr lvl="1"/>
            <a:r>
              <a:rPr lang="en-US" sz="2400" dirty="0"/>
              <a:t>For each set: compute </a:t>
            </a:r>
            <a:r>
              <a:rPr lang="en-US" sz="2400" dirty="0" err="1"/>
              <a:t>d</a:t>
            </a:r>
            <a:r>
              <a:rPr lang="en-US" sz="2400" baseline="-25000" dirty="0" err="1"/>
              <a:t>j</a:t>
            </a:r>
            <a:r>
              <a:rPr lang="en-US" sz="2400" dirty="0"/>
              <a:t> = e</a:t>
            </a:r>
            <a:r>
              <a:rPr lang="en-US" sz="2400" baseline="-25000" dirty="0"/>
              <a:t>1j</a:t>
            </a:r>
            <a:r>
              <a:rPr lang="en-US" sz="2400" dirty="0"/>
              <a:t> – e</a:t>
            </a:r>
            <a:r>
              <a:rPr lang="en-US" sz="2400" baseline="-25000" dirty="0"/>
              <a:t>2j</a:t>
            </a:r>
          </a:p>
          <a:p>
            <a:pPr lvl="1"/>
            <a:r>
              <a:rPr lang="en-US" sz="2400" dirty="0" err="1"/>
              <a:t>d</a:t>
            </a:r>
            <a:r>
              <a:rPr lang="en-US" sz="2400" baseline="-25000" dirty="0" err="1"/>
              <a:t>j</a:t>
            </a:r>
            <a:r>
              <a:rPr lang="en-US" sz="2400" dirty="0"/>
              <a:t> has mean </a:t>
            </a:r>
            <a:r>
              <a:rPr lang="en-US" sz="2400" dirty="0" err="1"/>
              <a:t>d</a:t>
            </a:r>
            <a:r>
              <a:rPr lang="en-US" sz="2400" baseline="-25000" dirty="0" err="1"/>
              <a:t>t</a:t>
            </a:r>
            <a:r>
              <a:rPr lang="en-US" sz="2400" dirty="0"/>
              <a:t> and variance </a:t>
            </a:r>
            <a:r>
              <a:rPr lang="en-US" sz="2400" dirty="0">
                <a:sym typeface="Symbol" pitchFamily="18" charset="2"/>
              </a:rPr>
              <a:t></a:t>
            </a:r>
            <a:r>
              <a:rPr lang="en-US" sz="2400" baseline="-25000" dirty="0"/>
              <a:t>t</a:t>
            </a:r>
            <a:endParaRPr lang="en-US" sz="2400" dirty="0"/>
          </a:p>
          <a:p>
            <a:pPr lvl="1"/>
            <a:r>
              <a:rPr lang="en-US" sz="2400" dirty="0"/>
              <a:t>Estimate: </a:t>
            </a:r>
          </a:p>
        </p:txBody>
      </p:sp>
      <p:graphicFrame>
        <p:nvGraphicFramePr>
          <p:cNvPr id="989188" name="Object 4"/>
          <p:cNvGraphicFramePr>
            <a:graphicFrameLocks noChangeAspect="1"/>
          </p:cNvGraphicFramePr>
          <p:nvPr/>
        </p:nvGraphicFramePr>
        <p:xfrm>
          <a:off x="2743200" y="4495800"/>
          <a:ext cx="2517775" cy="1800225"/>
        </p:xfrm>
        <a:graphic>
          <a:graphicData uri="http://schemas.openxmlformats.org/presentationml/2006/ole">
            <p:oleObj spid="_x0000_s989188" name="Equation" r:id="rId4" imgW="1917360" imgH="1371600" progId="Equation.3">
              <p:embed/>
            </p:oleObj>
          </a:graphicData>
        </a:graphic>
      </p:graphicFrame>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146476381</TotalTime>
  <Pages>3</Pages>
  <Words>6481</Words>
  <Application>Microsoft Office PowerPoint</Application>
  <PresentationFormat>Ekran Gösterisi (4:3)</PresentationFormat>
  <Paragraphs>1605</Paragraphs>
  <Slides>96</Slides>
  <Notes>74</Notes>
  <HiddenSlides>0</HiddenSlides>
  <MMClips>0</MMClips>
  <ScaleCrop>false</ScaleCrop>
  <HeadingPairs>
    <vt:vector size="6" baseType="variant">
      <vt:variant>
        <vt:lpstr>Tema</vt:lpstr>
      </vt:variant>
      <vt:variant>
        <vt:i4>1</vt:i4>
      </vt:variant>
      <vt:variant>
        <vt:lpstr>Katıştırılmış OLE Hizmet Programları</vt:lpstr>
      </vt:variant>
      <vt:variant>
        <vt:i4>4</vt:i4>
      </vt:variant>
      <vt:variant>
        <vt:lpstr>Slayt Başlıkları</vt:lpstr>
      </vt:variant>
      <vt:variant>
        <vt:i4>96</vt:i4>
      </vt:variant>
    </vt:vector>
  </HeadingPairs>
  <TitlesOfParts>
    <vt:vector size="101" baseType="lpstr">
      <vt:lpstr>LC.BRev.FY97</vt:lpstr>
      <vt:lpstr>Visio</vt:lpstr>
      <vt:lpstr>VISIO</vt:lpstr>
      <vt:lpstr>Document</vt:lpstr>
      <vt:lpstr>Equation</vt:lpstr>
      <vt:lpstr>Data Mining  Classification: Basic Concepts, Decision Trees, and Model Evaluation</vt:lpstr>
      <vt:lpstr>Classification: Definition</vt:lpstr>
      <vt:lpstr>Illustrating Classification Task</vt:lpstr>
      <vt:lpstr>Examples of Classification Task</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Misclassification Error vs Gini</vt:lpstr>
      <vt:lpstr>Tree Induction</vt:lpstr>
      <vt:lpstr>Stopping Criteria for Tree Induction</vt:lpstr>
      <vt:lpstr>Decision Tree Based Classification</vt:lpstr>
      <vt:lpstr>Example: C4.5</vt:lpstr>
      <vt:lpstr>Practical Issues of Classification</vt:lpstr>
      <vt:lpstr>Underfitting and Overfitting (Example)</vt:lpstr>
      <vt:lpstr>Underfitting and Overfitting</vt:lpstr>
      <vt:lpstr>Overfitting due to Noise </vt:lpstr>
      <vt:lpstr>Overfitting due to Insufficient Examples</vt:lpstr>
      <vt:lpstr>Notes on Overfitting</vt:lpstr>
      <vt:lpstr>Estimating Generalization Errors</vt:lpstr>
      <vt:lpstr>Occam’s Razor</vt:lpstr>
      <vt:lpstr>How to Address Overfitting</vt:lpstr>
      <vt:lpstr>How to Address Overfitting…</vt:lpstr>
      <vt:lpstr>Example of Post-Pruning</vt:lpstr>
      <vt:lpstr>Examples of Post-pruning</vt:lpstr>
      <vt:lpstr>Other Issues</vt:lpstr>
      <vt:lpstr>Data Fragmentation</vt:lpstr>
      <vt:lpstr>Search Strategy</vt:lpstr>
      <vt:lpstr>Expressiveness</vt:lpstr>
      <vt:lpstr>Decision Boundary</vt:lpstr>
      <vt:lpstr>Oblique Decision Trees</vt:lpstr>
      <vt:lpstr>Tree Replication</vt:lpstr>
      <vt:lpstr>Model Evaluation</vt:lpstr>
      <vt:lpstr>Model Evaluation</vt:lpstr>
      <vt:lpstr>Metrics for Performance Evaluation</vt:lpstr>
      <vt:lpstr>Metrics for Performance Evaluation…</vt:lpstr>
      <vt:lpstr>Limitation of Accuracy</vt:lpstr>
      <vt:lpstr>Cost Matrix</vt:lpstr>
      <vt:lpstr>Computing Cost of Classification</vt:lpstr>
      <vt:lpstr>Cost vs Accuracy</vt:lpstr>
      <vt:lpstr>Cost-Sensitive Measures</vt:lpstr>
      <vt:lpstr>Model Evaluation</vt:lpstr>
      <vt:lpstr>Methods for Performance Evaluation</vt:lpstr>
      <vt:lpstr>Learning Curve</vt:lpstr>
      <vt:lpstr>Methods of Estimation</vt:lpstr>
      <vt:lpstr>Model Evaluation</vt:lpstr>
      <vt:lpstr>ROC (Receiver Operating Characteristic)</vt:lpstr>
      <vt:lpstr>ROC Curve</vt:lpstr>
      <vt:lpstr>ROC Curve</vt:lpstr>
      <vt:lpstr>Using ROC for Model Comparison</vt:lpstr>
      <vt:lpstr>How to Construct an ROC curve</vt:lpstr>
      <vt:lpstr>How to construct an ROC curve</vt:lpstr>
      <vt:lpstr>Test of Significance</vt:lpstr>
      <vt:lpstr>Confidence Interval for Accuracy</vt:lpstr>
      <vt:lpstr>Confidence Interval for Accuracy</vt:lpstr>
      <vt:lpstr>Confidence Interval for Accuracy</vt:lpstr>
      <vt:lpstr>Comparing Performance of 2 Models</vt:lpstr>
      <vt:lpstr>Comparing Performance of 2 Models</vt:lpstr>
      <vt:lpstr>An Illustrative Example</vt:lpstr>
      <vt:lpstr>Comparing Performance of 2 Algorithms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cihan savaş</cp:lastModifiedBy>
  <cp:revision>395</cp:revision>
  <cp:lastPrinted>2001-08-28T17:59:37Z</cp:lastPrinted>
  <dcterms:created xsi:type="dcterms:W3CDTF">1998-03-18T13:44:31Z</dcterms:created>
  <dcterms:modified xsi:type="dcterms:W3CDTF">2017-10-31T00:05:13Z</dcterms:modified>
</cp:coreProperties>
</file>