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669088" cy="97536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AA91D-E9D9-4225-B73D-DEC6C871F7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78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100DD-0BB5-412A-88C9-FB2FE3004E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65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smtClean="0"/>
              <a:t>BIL 417 Yazılım Proje Yönetimi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1213 Güz - Dr Pınar Onay Durdu</a:t>
            </a:r>
            <a:endParaRPr lang="tr-TR"/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EA493-2C9F-4578-AA42-E5826142B90C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31838"/>
            <a:ext cx="4875212" cy="3657600"/>
          </a:xfrm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00DD-0BB5-412A-88C9-FB2FE3004E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31838"/>
            <a:ext cx="4875212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BIL 417 Yazılım Proje Yönetimi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1213 Güz - Dr Pınar Onay Durdu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95CA4-641C-4163-B435-97FF873A5E4F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D605D42-E607-4278-AB21-CAF07672A9FA}" type="slidenum">
              <a:rPr lang="tr-TR" smtClean="0"/>
              <a:t>‹#›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efix.com/kitap/proje-yonetimi-bilgi-birikimi-kilavuzu-pmbok-kilavuzu-kolektif/tanim.asp?sid=QZ2G4VLJRY0YE88OFVX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BLM </a:t>
            </a:r>
            <a:r>
              <a:rPr lang="tr-TR" dirty="0" smtClean="0"/>
              <a:t>421 - </a:t>
            </a:r>
            <a:r>
              <a:rPr lang="tr-TR" dirty="0"/>
              <a:t>BLM 805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Yazılım </a:t>
            </a:r>
            <a:r>
              <a:rPr lang="tr-TR" dirty="0"/>
              <a:t>Proje </a:t>
            </a:r>
            <a:r>
              <a:rPr lang="tr-TR" dirty="0" smtClean="0"/>
              <a:t>Yönetimi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dirty="0" smtClean="0"/>
          </a:p>
          <a:p>
            <a:pPr eaLnBrk="1" hangingPunct="1"/>
            <a:r>
              <a:rPr lang="tr-TR" dirty="0" smtClean="0">
                <a:solidFill>
                  <a:schemeClr val="tx2"/>
                </a:solidFill>
              </a:rPr>
              <a:t>Giriş - Tanışma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200" dirty="0" smtClean="0"/>
              <a:t>BLM421 – BLM 805 Yazılım Proje Yönetimi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tr-TR" sz="2800" b="1" dirty="0" smtClean="0"/>
              <a:t>Dersin adı, kredisi</a:t>
            </a:r>
          </a:p>
          <a:p>
            <a:pPr lvl="1" eaLnBrk="1" hangingPunct="1"/>
            <a:r>
              <a:rPr lang="tr-TR" sz="2400" dirty="0" smtClean="0"/>
              <a:t>Yazılım Proje Yönetimi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3 </a:t>
            </a:r>
            <a:r>
              <a:rPr lang="tr-TR" sz="2400" dirty="0" smtClean="0"/>
              <a:t>Kredi-Saat</a:t>
            </a:r>
            <a:endParaRPr lang="tr-TR" sz="2400" b="1" dirty="0" smtClean="0"/>
          </a:p>
          <a:p>
            <a:pPr eaLnBrk="1" hangingPunct="1"/>
            <a:r>
              <a:rPr lang="tr-TR" sz="2800" b="1" dirty="0" smtClean="0"/>
              <a:t>Öğretim elemanı</a:t>
            </a:r>
          </a:p>
          <a:p>
            <a:pPr lvl="1" eaLnBrk="1" hangingPunct="1"/>
            <a:r>
              <a:rPr lang="tr-TR" sz="2400" dirty="0" smtClean="0"/>
              <a:t>Dr </a:t>
            </a:r>
            <a:r>
              <a:rPr lang="en-US" sz="2400" dirty="0" err="1" smtClean="0"/>
              <a:t>Pınar</a:t>
            </a:r>
            <a:r>
              <a:rPr lang="en-US" sz="2400" dirty="0" smtClean="0"/>
              <a:t> </a:t>
            </a:r>
            <a:r>
              <a:rPr lang="en-US" sz="2400" dirty="0" err="1" smtClean="0"/>
              <a:t>Onay</a:t>
            </a:r>
            <a:r>
              <a:rPr lang="en-US" sz="2400" dirty="0" smtClean="0"/>
              <a:t> </a:t>
            </a:r>
            <a:r>
              <a:rPr lang="en-US" sz="2400" dirty="0" err="1" smtClean="0"/>
              <a:t>Durdu</a:t>
            </a:r>
            <a:r>
              <a:rPr lang="tr-TR" sz="2400" dirty="0" smtClean="0"/>
              <a:t> </a:t>
            </a:r>
          </a:p>
          <a:p>
            <a:pPr lvl="1" eaLnBrk="1" hangingPunct="1"/>
            <a:r>
              <a:rPr lang="tr-TR" sz="2400" dirty="0" smtClean="0"/>
              <a:t>E-mail: </a:t>
            </a:r>
            <a:r>
              <a:rPr lang="en-US" sz="2400" dirty="0" smtClean="0"/>
              <a:t>pinar.onaydurdu@kocaeli.edu.tr</a:t>
            </a:r>
            <a:r>
              <a:rPr lang="tr-TR" sz="2400" dirty="0" smtClean="0"/>
              <a:t> </a:t>
            </a:r>
          </a:p>
          <a:p>
            <a:pPr lvl="1" eaLnBrk="1" hangingPunct="1">
              <a:buNone/>
            </a:pPr>
            <a:r>
              <a:rPr lang="tr-TR" sz="2400" b="1" dirty="0" smtClean="0"/>
              <a:t>			pinar.onaydurdu@gmail.com</a:t>
            </a:r>
          </a:p>
          <a:p>
            <a:pPr eaLnBrk="1" hangingPunct="1"/>
            <a:r>
              <a:rPr lang="tr-TR" sz="2800" b="1" dirty="0" smtClean="0"/>
              <a:t>Ofis Saatleri</a:t>
            </a:r>
          </a:p>
          <a:p>
            <a:pPr lvl="1"/>
            <a:r>
              <a:rPr lang="tr-TR" sz="2600" dirty="0" smtClean="0"/>
              <a:t>Çarşamba</a:t>
            </a:r>
            <a:r>
              <a:rPr lang="tr-TR" sz="2600" dirty="0" smtClean="0"/>
              <a:t>:	 </a:t>
            </a:r>
            <a:r>
              <a:rPr lang="tr-TR" sz="2600" dirty="0" smtClean="0"/>
              <a:t>15:00-17:00</a:t>
            </a:r>
            <a:endParaRPr lang="tr-TR" sz="2600" dirty="0" smtClean="0"/>
          </a:p>
          <a:p>
            <a:pPr eaLnBrk="1" hangingPunct="1"/>
            <a:r>
              <a:rPr lang="tr-TR" sz="2800" b="1" dirty="0" smtClean="0"/>
              <a:t>Dersin web sitesi</a:t>
            </a:r>
          </a:p>
          <a:p>
            <a:pPr lvl="1" eaLnBrk="1" hangingPunct="1"/>
            <a:r>
              <a:rPr lang="tr-TR" sz="2400" b="1" u="sng" dirty="0" smtClean="0"/>
              <a:t>edestek.kocaeli.edu.tr</a:t>
            </a:r>
            <a:endParaRPr lang="tr-TR" sz="2400" b="1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BLM421 – BLM 805 Yazılım Proje Yönetimi</a:t>
            </a:r>
            <a:endParaRPr lang="tr-TR" sz="32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800" b="1" dirty="0" smtClean="0"/>
              <a:t>Ders Kitabı ve Diğer Kaynaklar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400" b="1" i="1" dirty="0" smtClean="0"/>
              <a:t>Proje Yönetimi Bilgi Birikimi Kılavuzu</a:t>
            </a:r>
            <a:r>
              <a:rPr lang="en-US" sz="2400" b="1" i="1" dirty="0" smtClean="0"/>
              <a:t>: PMBOK </a:t>
            </a:r>
            <a:r>
              <a:rPr lang="tr-TR" sz="2400" b="1" i="1" dirty="0" smtClean="0"/>
              <a:t>Kılavuzu 4. Baskı</a:t>
            </a:r>
            <a:r>
              <a:rPr lang="en-US" sz="2400" b="1" i="1" dirty="0" smtClean="0"/>
              <a:t>(200</a:t>
            </a:r>
            <a:r>
              <a:rPr lang="tr-TR" sz="2400" b="1" i="1" dirty="0" smtClean="0"/>
              <a:t>9</a:t>
            </a:r>
            <a:r>
              <a:rPr lang="en-US" sz="2400" b="1" i="1" dirty="0" smtClean="0"/>
              <a:t>), </a:t>
            </a:r>
            <a:r>
              <a:rPr lang="tr-TR" sz="2400" b="1" i="1" dirty="0" smtClean="0"/>
              <a:t>PMI TR, İstanbul</a:t>
            </a:r>
            <a:r>
              <a:rPr lang="en-US" sz="2400" b="1" i="1" dirty="0" smtClean="0"/>
              <a:t>.</a:t>
            </a:r>
            <a:endParaRPr lang="tr-TR" sz="2400" b="1" i="1" dirty="0" smtClean="0"/>
          </a:p>
          <a:p>
            <a:pPr lvl="1">
              <a:lnSpc>
                <a:spcPct val="80000"/>
              </a:lnSpc>
              <a:buNone/>
            </a:pPr>
            <a:r>
              <a:rPr lang="tr-TR" sz="2400" b="1" i="1" dirty="0" smtClean="0"/>
              <a:t>    ( </a:t>
            </a:r>
            <a:r>
              <a:rPr lang="tr-TR" sz="1200" b="1" i="1" dirty="0" smtClean="0">
                <a:hlinkClick r:id="rId3"/>
              </a:rPr>
              <a:t>http://www.idefix.com/kitap/proje-yonetimi-bilgi-birikimi-kilavuzu-pmbok-kilavuzu-kolektif/tanim.asp?sid=QZ2G4VLJRY0YE88OFVXF</a:t>
            </a:r>
            <a:r>
              <a:rPr lang="tr-TR" sz="1200" b="1" i="1" dirty="0" smtClean="0"/>
              <a:t> </a:t>
            </a:r>
            <a:r>
              <a:rPr lang="tr-TR" sz="2400" b="1" i="1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Philips J. (2010). PMP Project Management Professional Study Guide, Third Ed. , McGraw Hill</a:t>
            </a:r>
            <a:endParaRPr lang="tr-TR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Thayer, H. R., (1997 )Software Engineering Project Management, IEEE CS Press</a:t>
            </a:r>
            <a:endParaRPr lang="tr-TR" sz="24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Royce, W. (1998). Software project management : a unified framework, Reading, Mass. : Addison-Wesley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IEEE Std 1058-1998, IEEE Standard for Software Project Management Plans</a:t>
            </a:r>
            <a:endParaRPr lang="tr-T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b="1" dirty="0" smtClean="0"/>
              <a:t>Notlandırma</a:t>
            </a:r>
          </a:p>
          <a:p>
            <a:pPr lvl="1" eaLnBrk="1" hangingPunct="1"/>
            <a:r>
              <a:rPr lang="tr-TR" dirty="0" smtClean="0"/>
              <a:t>Sunum</a:t>
            </a:r>
            <a:r>
              <a:rPr lang="en-US" dirty="0" smtClean="0"/>
              <a:t>			</a:t>
            </a:r>
            <a:r>
              <a:rPr lang="tr-TR" dirty="0" smtClean="0"/>
              <a:t>30</a:t>
            </a:r>
            <a:r>
              <a:rPr lang="en-US" dirty="0" smtClean="0"/>
              <a:t>%</a:t>
            </a:r>
          </a:p>
          <a:p>
            <a:pPr lvl="1" eaLnBrk="1" hangingPunct="1"/>
            <a:r>
              <a:rPr lang="tr-TR" dirty="0" smtClean="0"/>
              <a:t>Ara Sınav</a:t>
            </a:r>
            <a:r>
              <a:rPr lang="en-US" dirty="0" smtClean="0"/>
              <a:t>		</a:t>
            </a:r>
            <a:r>
              <a:rPr lang="tr-TR" dirty="0" smtClean="0"/>
              <a:t>	4</a:t>
            </a:r>
            <a:r>
              <a:rPr lang="en-US" dirty="0" smtClean="0"/>
              <a:t>0%</a:t>
            </a:r>
          </a:p>
          <a:p>
            <a:pPr lvl="1" eaLnBrk="1" hangingPunct="1"/>
            <a:r>
              <a:rPr lang="tr-TR" u="sng" dirty="0" smtClean="0"/>
              <a:t>Proje   </a:t>
            </a:r>
            <a:r>
              <a:rPr lang="en-US" u="sng" dirty="0" smtClean="0"/>
              <a:t>			</a:t>
            </a:r>
            <a:r>
              <a:rPr lang="tr-TR" u="sng" dirty="0" smtClean="0"/>
              <a:t>3</a:t>
            </a:r>
            <a:r>
              <a:rPr lang="en-US" u="sng" dirty="0" smtClean="0"/>
              <a:t>0%</a:t>
            </a:r>
            <a:endParaRPr lang="tr-TR" u="sng" dirty="0" smtClean="0"/>
          </a:p>
          <a:p>
            <a:pPr lvl="1" eaLnBrk="1" hangingPunct="1"/>
            <a:r>
              <a:rPr lang="tr-TR" b="1" dirty="0" smtClean="0"/>
              <a:t>YARIYIL			70%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Final			</a:t>
            </a:r>
            <a:r>
              <a:rPr lang="tr-TR" b="1" dirty="0" smtClean="0"/>
              <a:t>3</a:t>
            </a:r>
            <a:r>
              <a:rPr lang="en-US" b="1" dirty="0" smtClean="0"/>
              <a:t>0%</a:t>
            </a:r>
          </a:p>
          <a:p>
            <a:pPr lvl="1" eaLnBrk="1" hangingPunct="1">
              <a:buFont typeface="Wingdings" pitchFamily="2" charset="2"/>
              <a:buNone/>
            </a:pPr>
            <a:endParaRPr lang="tr-TR" b="1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tr-TR" b="1" dirty="0" smtClean="0"/>
              <a:t>TOPLAM		100 %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332656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smtClean="0"/>
              <a:t>BLM421 – BLM 805 Yazılım Proje Yönetimi</a:t>
            </a:r>
            <a:endParaRPr lang="tr-TR" sz="3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7772400" cy="450691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tr-TR" sz="2800" b="1" u="sng" dirty="0" smtClean="0"/>
              <a:t>Sunum</a:t>
            </a:r>
            <a:endParaRPr lang="en-US" sz="2800" dirty="0" smtClean="0"/>
          </a:p>
          <a:p>
            <a:pPr lvl="1" eaLnBrk="1" hangingPunct="1"/>
            <a:r>
              <a:rPr lang="tr-TR" sz="2400" dirty="0" smtClean="0"/>
              <a:t>Sunumlar proje yönetimi bilgi birikimi kılavuzundaki (PMBOK) ana bilgi alanlarından biri ile ilgili olacaktır. Sunumlar </a:t>
            </a:r>
            <a:r>
              <a:rPr lang="tr-TR" sz="2400" i="1" u="sng" dirty="0" smtClean="0"/>
              <a:t>3-4 </a:t>
            </a:r>
            <a:r>
              <a:rPr lang="tr-TR" sz="2400" i="1" u="sng" dirty="0" smtClean="0"/>
              <a:t>kişilik gruplar </a:t>
            </a:r>
            <a:r>
              <a:rPr lang="tr-TR" sz="2400" dirty="0" smtClean="0"/>
              <a:t>halinde gerçekleştirilecektir. </a:t>
            </a:r>
            <a:endParaRPr lang="tr-TR" sz="2400" dirty="0" smtClean="0"/>
          </a:p>
          <a:p>
            <a:pPr lvl="1"/>
            <a:r>
              <a:rPr lang="en-US" sz="2400" b="1" u="sng" dirty="0" err="1"/>
              <a:t>En</a:t>
            </a:r>
            <a:r>
              <a:rPr lang="en-US" sz="2400" b="1" u="sng" dirty="0"/>
              <a:t> </a:t>
            </a:r>
            <a:r>
              <a:rPr lang="en-US" sz="2400" b="1" u="sng" dirty="0" err="1"/>
              <a:t>az</a:t>
            </a:r>
            <a:r>
              <a:rPr lang="en-US" sz="2400" b="1" u="sng" dirty="0"/>
              <a:t> 3 </a:t>
            </a:r>
            <a:r>
              <a:rPr lang="en-US" sz="2400" b="1" u="sng" dirty="0" err="1"/>
              <a:t>kişi</a:t>
            </a:r>
            <a:r>
              <a:rPr lang="en-US" sz="2400" b="1" u="sng" dirty="0"/>
              <a:t> </a:t>
            </a:r>
            <a:r>
              <a:rPr lang="en-US" sz="2400" b="1" u="sng" dirty="0" err="1"/>
              <a:t>maksimum</a:t>
            </a:r>
            <a:r>
              <a:rPr lang="en-US" sz="2400" b="1" u="sng" dirty="0"/>
              <a:t> 4'er den </a:t>
            </a:r>
            <a:r>
              <a:rPr lang="en-US" sz="2400" b="1" u="sng" dirty="0" err="1"/>
              <a:t>oluşacak</a:t>
            </a:r>
            <a:r>
              <a:rPr lang="en-US" sz="2400" b="1" u="sng" dirty="0"/>
              <a:t> </a:t>
            </a:r>
            <a:r>
              <a:rPr lang="en-US" sz="2400" b="1" u="sng" dirty="0" err="1"/>
              <a:t>sunum</a:t>
            </a:r>
            <a:r>
              <a:rPr lang="en-US" sz="2400" b="1" u="sng" dirty="0"/>
              <a:t> </a:t>
            </a:r>
            <a:r>
              <a:rPr lang="en-US" sz="2400" b="1" u="sng" dirty="0" err="1"/>
              <a:t>gruplarınızı</a:t>
            </a:r>
            <a:r>
              <a:rPr lang="en-US" sz="2400" b="1" u="sng" dirty="0"/>
              <a:t> </a:t>
            </a:r>
            <a:r>
              <a:rPr lang="tr-TR" sz="2400" b="1" u="sng" dirty="0" err="1" smtClean="0"/>
              <a:t>edestek</a:t>
            </a:r>
            <a:r>
              <a:rPr lang="tr-TR" sz="2400" b="1" u="sng" dirty="0" smtClean="0"/>
              <a:t> üzerindeki ilgili bağlantıda </a:t>
            </a:r>
            <a:r>
              <a:rPr lang="en-US" sz="2400" b="1" u="sng" dirty="0" err="1" smtClean="0"/>
              <a:t>oluşturunuz</a:t>
            </a:r>
            <a:r>
              <a:rPr lang="en-US" sz="2400" b="1" u="sng" dirty="0"/>
              <a:t>. </a:t>
            </a:r>
            <a:r>
              <a:rPr lang="en-US" sz="2400" b="1" u="sng" dirty="0" err="1"/>
              <a:t>Sunumlar</a:t>
            </a:r>
            <a:r>
              <a:rPr lang="en-US" sz="2400" b="1" u="sng" dirty="0"/>
              <a:t> </a:t>
            </a:r>
            <a:r>
              <a:rPr lang="en-US" sz="2400" b="1" u="sng" dirty="0" err="1"/>
              <a:t>grup</a:t>
            </a:r>
            <a:r>
              <a:rPr lang="en-US" sz="2400" b="1" u="sng" dirty="0"/>
              <a:t> </a:t>
            </a:r>
            <a:r>
              <a:rPr lang="en-US" sz="2400" b="1" u="sng" dirty="0" err="1"/>
              <a:t>numara</a:t>
            </a:r>
            <a:r>
              <a:rPr lang="en-US" sz="2400" b="1" u="sng" dirty="0"/>
              <a:t> </a:t>
            </a:r>
            <a:r>
              <a:rPr lang="en-US" sz="2400" b="1" u="sng" dirty="0" err="1"/>
              <a:t>sırasına</a:t>
            </a:r>
            <a:r>
              <a:rPr lang="en-US" sz="2400" b="1" u="sng" dirty="0"/>
              <a:t> </a:t>
            </a:r>
            <a:r>
              <a:rPr lang="en-US" sz="2400" b="1" u="sng" dirty="0" err="1"/>
              <a:t>göre</a:t>
            </a:r>
            <a:r>
              <a:rPr lang="en-US" sz="2400" b="1" u="sng" dirty="0"/>
              <a:t> </a:t>
            </a:r>
            <a:r>
              <a:rPr lang="en-US" sz="2400" b="1" u="sng" dirty="0" err="1"/>
              <a:t>değil</a:t>
            </a:r>
            <a:r>
              <a:rPr lang="en-US" sz="2400" b="1" u="sng" dirty="0"/>
              <a:t> </a:t>
            </a:r>
            <a:r>
              <a:rPr lang="en-US" sz="2400" b="1" u="sng" dirty="0" err="1"/>
              <a:t>daha</a:t>
            </a:r>
            <a:r>
              <a:rPr lang="en-US" sz="2400" b="1" u="sng" dirty="0"/>
              <a:t> </a:t>
            </a:r>
            <a:r>
              <a:rPr lang="en-US" sz="2400" b="1" u="sng" dirty="0" err="1"/>
              <a:t>sonra</a:t>
            </a:r>
            <a:r>
              <a:rPr lang="en-US" sz="2400" b="1" u="sng" dirty="0"/>
              <a:t> </a:t>
            </a:r>
            <a:r>
              <a:rPr lang="en-US" sz="2400" b="1" u="sng" dirty="0" err="1"/>
              <a:t>rastgele</a:t>
            </a:r>
            <a:r>
              <a:rPr lang="en-US" sz="2400" b="1" u="sng" dirty="0"/>
              <a:t> </a:t>
            </a:r>
            <a:r>
              <a:rPr lang="en-US" sz="2400" b="1" u="sng" dirty="0" err="1"/>
              <a:t>atanacak</a:t>
            </a:r>
            <a:r>
              <a:rPr lang="en-US" sz="2400" b="1" u="sng" dirty="0"/>
              <a:t> </a:t>
            </a:r>
            <a:r>
              <a:rPr lang="en-US" sz="2400" b="1" u="sng" dirty="0" err="1"/>
              <a:t>konu</a:t>
            </a:r>
            <a:r>
              <a:rPr lang="en-US" sz="2400" b="1" u="sng" dirty="0"/>
              <a:t> </a:t>
            </a:r>
            <a:r>
              <a:rPr lang="en-US" sz="2400" b="1" u="sng" dirty="0" err="1"/>
              <a:t>sıralamasına</a:t>
            </a:r>
            <a:r>
              <a:rPr lang="en-US" sz="2400" b="1" u="sng" dirty="0"/>
              <a:t> </a:t>
            </a:r>
            <a:r>
              <a:rPr lang="en-US" sz="2400" b="1" u="sng" dirty="0" err="1"/>
              <a:t>göre</a:t>
            </a:r>
            <a:r>
              <a:rPr lang="en-US" sz="2400" b="1" u="sng" dirty="0"/>
              <a:t> </a:t>
            </a:r>
            <a:r>
              <a:rPr lang="en-US" sz="2400" b="1" u="sng" dirty="0" err="1"/>
              <a:t>gerçekleşecektir</a:t>
            </a:r>
            <a:r>
              <a:rPr lang="en-US" sz="2400" b="1" u="sng" dirty="0"/>
              <a:t>. </a:t>
            </a:r>
            <a:r>
              <a:rPr lang="en-US" sz="2400" b="1" u="sng" dirty="0" err="1"/>
              <a:t>Grupların</a:t>
            </a:r>
            <a:r>
              <a:rPr lang="en-US" sz="2400" b="1" u="sng" dirty="0"/>
              <a:t> </a:t>
            </a:r>
            <a:r>
              <a:rPr lang="en-US" sz="2400" b="1" u="sng" dirty="0" err="1"/>
              <a:t>en</a:t>
            </a:r>
            <a:r>
              <a:rPr lang="en-US" sz="2400" b="1" u="sng" dirty="0"/>
              <a:t> </a:t>
            </a:r>
            <a:r>
              <a:rPr lang="en-US" sz="2400" b="1" u="sng" dirty="0" err="1"/>
              <a:t>geç</a:t>
            </a:r>
            <a:r>
              <a:rPr lang="en-US" sz="2400" b="1" u="sng" dirty="0"/>
              <a:t> 21 EKİM CUMA </a:t>
            </a:r>
            <a:r>
              <a:rPr lang="en-US" sz="2400" b="1" u="sng" dirty="0" err="1"/>
              <a:t>akşamına</a:t>
            </a:r>
            <a:r>
              <a:rPr lang="en-US" sz="2400" b="1" u="sng" dirty="0"/>
              <a:t> </a:t>
            </a:r>
            <a:r>
              <a:rPr lang="en-US" sz="2400" b="1" u="sng" dirty="0" err="1"/>
              <a:t>kadar</a:t>
            </a:r>
            <a:r>
              <a:rPr lang="en-US" sz="2400" b="1" u="sng" dirty="0"/>
              <a:t> </a:t>
            </a:r>
            <a:r>
              <a:rPr lang="en-US" sz="2400" b="1" u="sng" dirty="0" err="1"/>
              <a:t>oluşturulması</a:t>
            </a:r>
            <a:r>
              <a:rPr lang="en-US" sz="2400" b="1" u="sng" dirty="0"/>
              <a:t> </a:t>
            </a:r>
            <a:r>
              <a:rPr lang="en-US" sz="2400" b="1" u="sng" dirty="0" err="1"/>
              <a:t>gerekmektedir</a:t>
            </a:r>
            <a:r>
              <a:rPr lang="en-US" sz="2400" b="1" u="sng" dirty="0"/>
              <a:t>. O </a:t>
            </a:r>
            <a:r>
              <a:rPr lang="en-US" sz="2400" b="1" u="sng" dirty="0" err="1"/>
              <a:t>zamana</a:t>
            </a:r>
            <a:r>
              <a:rPr lang="en-US" sz="2400" b="1" u="sng" dirty="0"/>
              <a:t> </a:t>
            </a:r>
            <a:r>
              <a:rPr lang="en-US" sz="2400" b="1" u="sng" dirty="0" err="1"/>
              <a:t>kadar</a:t>
            </a:r>
            <a:r>
              <a:rPr lang="en-US" sz="2400" b="1" u="sng" dirty="0"/>
              <a:t> </a:t>
            </a:r>
            <a:r>
              <a:rPr lang="en-US" sz="2400" b="1" u="sng" dirty="0" err="1"/>
              <a:t>herhangi</a:t>
            </a:r>
            <a:r>
              <a:rPr lang="en-US" sz="2400" b="1" u="sng" dirty="0"/>
              <a:t> </a:t>
            </a:r>
            <a:r>
              <a:rPr lang="en-US" sz="2400" b="1" u="sng" dirty="0" err="1"/>
              <a:t>şekilde</a:t>
            </a:r>
            <a:r>
              <a:rPr lang="en-US" sz="2400" b="1" u="sng" dirty="0"/>
              <a:t> </a:t>
            </a:r>
            <a:r>
              <a:rPr lang="en-US" sz="2400" b="1" u="sng" dirty="0" err="1"/>
              <a:t>grup</a:t>
            </a:r>
            <a:r>
              <a:rPr lang="en-US" sz="2400" b="1" u="sng" dirty="0"/>
              <a:t> </a:t>
            </a:r>
            <a:r>
              <a:rPr lang="en-US" sz="2400" b="1" u="sng" dirty="0" err="1"/>
              <a:t>oluşturmayanlara</a:t>
            </a:r>
            <a:r>
              <a:rPr lang="en-US" sz="2400" b="1" u="sng" dirty="0"/>
              <a:t> </a:t>
            </a:r>
            <a:r>
              <a:rPr lang="en-US" sz="2400" b="1" u="sng" dirty="0" err="1"/>
              <a:t>konu</a:t>
            </a:r>
            <a:r>
              <a:rPr lang="en-US" sz="2400" b="1" u="sng" dirty="0"/>
              <a:t> </a:t>
            </a:r>
            <a:r>
              <a:rPr lang="en-US" sz="2400" b="1" u="sng" dirty="0" err="1"/>
              <a:t>ve</a:t>
            </a:r>
            <a:r>
              <a:rPr lang="en-US" sz="2400" b="1" u="sng" dirty="0"/>
              <a:t> </a:t>
            </a:r>
            <a:r>
              <a:rPr lang="en-US" sz="2400" b="1" u="sng" dirty="0" err="1"/>
              <a:t>grup</a:t>
            </a:r>
            <a:r>
              <a:rPr lang="en-US" sz="2400" b="1" u="sng" dirty="0"/>
              <a:t> </a:t>
            </a:r>
            <a:r>
              <a:rPr lang="en-US" sz="2400" b="1" u="sng" dirty="0" err="1" smtClean="0"/>
              <a:t>ataması</a:t>
            </a:r>
            <a:r>
              <a:rPr lang="tr-TR" sz="2400" b="1" u="sng" dirty="0" smtClean="0"/>
              <a:t> kesinlikle</a:t>
            </a:r>
            <a:r>
              <a:rPr lang="en-US" sz="2400" b="1" u="sng" dirty="0" smtClean="0"/>
              <a:t> </a:t>
            </a:r>
            <a:r>
              <a:rPr lang="en-US" sz="2400" b="1" u="sng" dirty="0" err="1"/>
              <a:t>yapılmayacak</a:t>
            </a:r>
            <a:r>
              <a:rPr lang="en-US" sz="2400" b="1" u="sng" dirty="0"/>
              <a:t> </a:t>
            </a:r>
            <a:r>
              <a:rPr lang="en-US" sz="2400" b="1" u="sng" dirty="0" err="1"/>
              <a:t>ve</a:t>
            </a:r>
            <a:r>
              <a:rPr lang="en-US" sz="2400" b="1" u="sng" dirty="0"/>
              <a:t> </a:t>
            </a:r>
            <a:r>
              <a:rPr lang="en-US" sz="2400" b="1" u="sng" dirty="0" err="1"/>
              <a:t>sunum</a:t>
            </a:r>
            <a:r>
              <a:rPr lang="en-US" sz="2400" b="1" u="sng" dirty="0"/>
              <a:t> </a:t>
            </a:r>
            <a:r>
              <a:rPr lang="en-US" sz="2400" b="1" u="sng" dirty="0" err="1"/>
              <a:t>değerlendirme</a:t>
            </a:r>
            <a:r>
              <a:rPr lang="en-US" sz="2400" b="1" u="sng" dirty="0"/>
              <a:t> </a:t>
            </a:r>
            <a:r>
              <a:rPr lang="en-US" sz="2400" b="1" u="sng" dirty="0" err="1"/>
              <a:t>ölçütünden</a:t>
            </a:r>
            <a:r>
              <a:rPr lang="en-US" sz="2400" b="1" u="sng" dirty="0"/>
              <a:t> (%21) </a:t>
            </a:r>
            <a:r>
              <a:rPr lang="en-US" sz="2400" b="1" u="sng" dirty="0" err="1"/>
              <a:t>puan</a:t>
            </a:r>
            <a:r>
              <a:rPr lang="en-US" sz="2400" b="1" u="sng" dirty="0"/>
              <a:t> </a:t>
            </a:r>
            <a:r>
              <a:rPr lang="en-US" sz="2400" b="1" u="sng" dirty="0" err="1"/>
              <a:t>alamayacaklardır</a:t>
            </a:r>
            <a:r>
              <a:rPr lang="en-US" sz="2400" b="1" u="sng" dirty="0" smtClean="0"/>
              <a:t>.</a:t>
            </a:r>
            <a:endParaRPr lang="tr-TR" sz="2400" b="1" u="sng" dirty="0" smtClean="0"/>
          </a:p>
          <a:p>
            <a:pPr eaLnBrk="1" hangingPunct="1"/>
            <a:r>
              <a:rPr lang="tr-TR" sz="2800" b="1" u="sng" dirty="0" smtClean="0"/>
              <a:t>Proje</a:t>
            </a:r>
            <a:endParaRPr lang="en-US" sz="2800" dirty="0" smtClean="0"/>
          </a:p>
          <a:p>
            <a:pPr lvl="1" eaLnBrk="1" hangingPunct="1"/>
            <a:r>
              <a:rPr lang="tr-TR" sz="2400" dirty="0" smtClean="0"/>
              <a:t>Bu ders kapsamında öğrencilerin </a:t>
            </a:r>
            <a:r>
              <a:rPr lang="en-US" sz="2400" dirty="0" smtClean="0"/>
              <a:t>IEEE Std 1058- 1998 </a:t>
            </a:r>
            <a:r>
              <a:rPr lang="tr-TR" sz="2400" dirty="0" smtClean="0"/>
              <a:t>standardını kullanarak bir Yazılım Proje Yönetim Planı (</a:t>
            </a:r>
            <a:r>
              <a:rPr lang="en-US" sz="2400" dirty="0" smtClean="0"/>
              <a:t>Software Project Management Plan – SPMP</a:t>
            </a:r>
            <a:r>
              <a:rPr lang="tr-TR" sz="2400" dirty="0" smtClean="0"/>
              <a:t>) hazırlamaları beklenmektedir.Projede 3-5 kişilik  gruplar halinde hazırlanacaktır</a:t>
            </a:r>
            <a:r>
              <a:rPr lang="tr-TR" sz="2400" dirty="0" smtClean="0"/>
              <a:t>.</a:t>
            </a:r>
          </a:p>
          <a:p>
            <a:pPr lvl="1" eaLnBrk="1" hangingPunct="1"/>
            <a:endParaRPr lang="tr-TR" sz="2400" dirty="0"/>
          </a:p>
          <a:p>
            <a:pPr lvl="1"/>
            <a:r>
              <a:rPr lang="tr-TR" sz="2400" b="1" u="sng" dirty="0">
                <a:solidFill>
                  <a:srgbClr val="FF0000"/>
                </a:solidFill>
              </a:rPr>
              <a:t>Dersi alttan alan öğrenciler için de sunum ve proje yapmak ZORUNLUDUR!</a:t>
            </a:r>
            <a:endParaRPr lang="tr-TR" sz="2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r>
              <a:rPr lang="tr-TR" sz="3200" dirty="0"/>
              <a:t>BLM421 – BLM 805 Yazılım Proje Yönetimi</a:t>
            </a:r>
            <a:endParaRPr lang="tr-TR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080077"/>
              </p:ext>
            </p:extLst>
          </p:nvPr>
        </p:nvGraphicFramePr>
        <p:xfrm>
          <a:off x="251519" y="44623"/>
          <a:ext cx="8892480" cy="676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aramond"/>
                          <a:ea typeface="Times New Roman"/>
                          <a:cs typeface="Arial"/>
                        </a:rPr>
                        <a:t>Hafta</a:t>
                      </a:r>
                      <a:r>
                        <a:rPr lang="en-US" sz="2000" b="1" dirty="0">
                          <a:latin typeface="Garamond"/>
                          <a:ea typeface="Times New Roman"/>
                          <a:cs typeface="Arial"/>
                        </a:rPr>
                        <a:t> #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Garamond"/>
                          <a:ea typeface="Times New Roman"/>
                          <a:cs typeface="Arial"/>
                        </a:rPr>
                        <a:t>Tarih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Garamond"/>
                          <a:ea typeface="Times New Roman"/>
                          <a:cs typeface="Arial"/>
                        </a:rPr>
                        <a:t>Konu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Garamond"/>
                          <a:ea typeface="Times New Roman"/>
                          <a:cs typeface="Arial"/>
                        </a:rPr>
                        <a:t>Hafta</a:t>
                      </a:r>
                      <a:r>
                        <a:rPr lang="en-US" sz="2000" dirty="0">
                          <a:latin typeface="Garamond"/>
                          <a:ea typeface="Times New Roman"/>
                          <a:cs typeface="Arial"/>
                        </a:rPr>
                        <a:t> 1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-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-</a:t>
                      </a:r>
                      <a:r>
                        <a:rPr lang="en-US" sz="2000" dirty="0" smtClean="0"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2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29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Eylül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Giriş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latin typeface="Garamond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3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6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Ekim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Proje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Yönetim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Bağlamı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(PMBOK)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latin typeface="Garamond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4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13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Ekim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Proje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Yönetim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Süreçleri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(PMBOK)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latin typeface="Garamond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5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20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Ekim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Entegrasyon</a:t>
                      </a:r>
                      <a:r>
                        <a:rPr lang="en-US" sz="2000" dirty="0" smtClean="0"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Yönetimi</a:t>
                      </a: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(PMBOK)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6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27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Ekim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Kapsam</a:t>
                      </a:r>
                      <a:r>
                        <a:rPr lang="en-US" sz="2000" dirty="0" smtClean="0"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Yönetimi</a:t>
                      </a: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(PMBOK)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7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3 Kasım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aramond"/>
                          <a:ea typeface="Times New Roman"/>
                          <a:cs typeface="Arial"/>
                        </a:rPr>
                        <a:t>Zaman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Yönetimi</a:t>
                      </a: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(PMBOK)</a:t>
                      </a:r>
                      <a:endParaRPr lang="tr-TR" sz="20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 err="1">
                          <a:latin typeface="Garamond"/>
                          <a:ea typeface="Times New Roman"/>
                          <a:cs typeface="Arial"/>
                        </a:rPr>
                        <a:t>Hafta</a:t>
                      </a:r>
                      <a:r>
                        <a:rPr lang="en-US" sz="2000" b="0" dirty="0">
                          <a:latin typeface="Garamond"/>
                          <a:ea typeface="Times New Roman"/>
                          <a:cs typeface="Arial"/>
                        </a:rPr>
                        <a:t> 8</a:t>
                      </a:r>
                      <a:endParaRPr lang="tr-TR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0" dirty="0" smtClean="0">
                          <a:latin typeface="Garamond"/>
                          <a:ea typeface="Times New Roman"/>
                          <a:cs typeface="Arial"/>
                        </a:rPr>
                        <a:t>10 </a:t>
                      </a:r>
                      <a:r>
                        <a:rPr lang="en-US" sz="2000" b="0" dirty="0" err="1" smtClean="0">
                          <a:latin typeface="Garamond"/>
                          <a:ea typeface="Times New Roman"/>
                          <a:cs typeface="Arial"/>
                        </a:rPr>
                        <a:t>Kasım</a:t>
                      </a:r>
                      <a:endParaRPr lang="tr-TR" sz="2000" b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Maliyet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Yönetimi</a:t>
                      </a: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 (PMBOK)</a:t>
                      </a:r>
                      <a:endParaRPr lang="tr-TR" sz="2000" b="1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Garamond"/>
                          <a:ea typeface="Times New Roman"/>
                          <a:cs typeface="Arial"/>
                        </a:rPr>
                        <a:t>Hafta 9</a:t>
                      </a:r>
                      <a:endParaRPr lang="tr-TR" sz="2000" b="1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b="1" dirty="0" smtClean="0">
                          <a:latin typeface="Garamond"/>
                          <a:ea typeface="Times New Roman"/>
                          <a:cs typeface="Arial"/>
                        </a:rPr>
                        <a:t>12/ 19 </a:t>
                      </a:r>
                      <a:r>
                        <a:rPr lang="tr-TR" sz="2000" b="1" dirty="0" smtClean="0">
                          <a:latin typeface="Garamond"/>
                          <a:ea typeface="Times New Roman"/>
                          <a:cs typeface="Arial"/>
                        </a:rPr>
                        <a:t>Kasım</a:t>
                      </a:r>
                      <a:endParaRPr lang="tr-TR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Garamond"/>
                          <a:ea typeface="Times New Roman"/>
                          <a:cs typeface="Arial"/>
                        </a:rPr>
                        <a:t>VİZE HAFTASI</a:t>
                      </a:r>
                      <a:endParaRPr lang="tr-TR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Garamond"/>
                          <a:ea typeface="Times New Roman"/>
                          <a:cs typeface="Arial"/>
                        </a:rPr>
                        <a:t>Hafta</a:t>
                      </a:r>
                      <a:r>
                        <a:rPr lang="en-US" sz="2000" dirty="0">
                          <a:latin typeface="Garamond"/>
                          <a:ea typeface="Times New Roman"/>
                          <a:cs typeface="Arial"/>
                        </a:rPr>
                        <a:t> 10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24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Kasım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kern="1200" dirty="0" smtClean="0">
                          <a:solidFill>
                            <a:schemeClr val="dk1"/>
                          </a:solidFill>
                          <a:latin typeface="Garamond"/>
                          <a:ea typeface="Times New Roman"/>
                          <a:cs typeface="Arial"/>
                        </a:rPr>
                        <a:t>Planlama, </a:t>
                      </a: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Plan Kalitesi (SUNUMLAR)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latin typeface="Garamond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11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1 Aralık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Tahmin (SUNUMLAR)</a:t>
                      </a:r>
                      <a:endParaRPr lang="tr-TR" sz="2000" kern="1200" dirty="0" smtClean="0">
                        <a:solidFill>
                          <a:schemeClr val="dk1"/>
                        </a:solidFill>
                        <a:latin typeface="Garamond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85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12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8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Aralık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Projenin Yürütülmesi, Kalite Güvence Yönetimi  (SUNUMLAR)</a:t>
                      </a:r>
                      <a:endParaRPr lang="tr-TR" sz="20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85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13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62305" algn="ctr"/>
                        </a:tabLs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15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Aralık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Risk Yönetimi, Değişim ve</a:t>
                      </a:r>
                      <a:r>
                        <a:rPr lang="tr-TR" sz="2000" baseline="0" dirty="0" smtClean="0">
                          <a:latin typeface="Garamond"/>
                          <a:ea typeface="Times New Roman"/>
                          <a:cs typeface="Arial"/>
                        </a:rPr>
                        <a:t> Konfigürasyon Yönetimi </a:t>
                      </a: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(SUNUMLAR)</a:t>
                      </a:r>
                      <a:endParaRPr lang="tr-TR" sz="2000" dirty="0" smtClean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853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Garamond"/>
                          <a:ea typeface="Times New Roman"/>
                          <a:cs typeface="Arial"/>
                        </a:rPr>
                        <a:t>Hafta 14</a:t>
                      </a:r>
                      <a:endParaRPr lang="tr-TR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62305" algn="ctr"/>
                        </a:tabLst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22 </a:t>
                      </a:r>
                      <a:r>
                        <a:rPr lang="en-US" sz="2000" dirty="0" err="1" smtClean="0">
                          <a:latin typeface="Garamond"/>
                          <a:ea typeface="Times New Roman"/>
                          <a:cs typeface="Arial"/>
                        </a:rPr>
                        <a:t>Aralık</a:t>
                      </a:r>
                      <a:r>
                        <a:rPr lang="en-US" sz="2000" dirty="0">
                          <a:latin typeface="Garamond"/>
                          <a:ea typeface="Times New Roman"/>
                          <a:cs typeface="Arial"/>
                        </a:rPr>
                        <a:t>	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İletişim Yönetimi,</a:t>
                      </a:r>
                      <a:r>
                        <a:rPr lang="tr-TR" sz="2000" baseline="0" dirty="0" smtClean="0">
                          <a:latin typeface="Garamond"/>
                          <a:ea typeface="Times New Roman"/>
                          <a:cs typeface="Arial"/>
                        </a:rPr>
                        <a:t> Planlama ve Yönetim Standartları </a:t>
                      </a:r>
                      <a:r>
                        <a:rPr lang="tr-TR" sz="2000" dirty="0" smtClean="0">
                          <a:latin typeface="Garamond"/>
                          <a:ea typeface="Times New Roman"/>
                          <a:cs typeface="Arial"/>
                        </a:rPr>
                        <a:t>(SUNUMLAR)</a:t>
                      </a:r>
                      <a:endParaRPr lang="tr-TR" sz="2000" dirty="0" smtClean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25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Garamond"/>
                          <a:ea typeface="Times New Roman"/>
                          <a:cs typeface="Arial"/>
                        </a:rPr>
                        <a:t>Hafta</a:t>
                      </a:r>
                      <a:r>
                        <a:rPr lang="en-US" sz="2000" dirty="0">
                          <a:latin typeface="Garamond"/>
                          <a:ea typeface="Times New Roman"/>
                          <a:cs typeface="Arial"/>
                        </a:rPr>
                        <a:t> 15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62305" algn="ctr"/>
                        </a:tabLst>
                      </a:pPr>
                      <a:r>
                        <a:rPr lang="tr-TR" sz="2000" baseline="0" dirty="0" smtClean="0">
                          <a:latin typeface="Garamond"/>
                          <a:ea typeface="Times New Roman"/>
                          <a:cs typeface="Arial"/>
                        </a:rPr>
                        <a:t>29 </a:t>
                      </a:r>
                      <a:r>
                        <a:rPr lang="tr-TR" sz="2000" baseline="0" dirty="0" smtClean="0">
                          <a:latin typeface="Garamond"/>
                          <a:ea typeface="Times New Roman"/>
                          <a:cs typeface="Arial"/>
                        </a:rPr>
                        <a:t>Aralık</a:t>
                      </a:r>
                      <a:endParaRPr lang="tr-TR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PROJE TESLİMİ</a:t>
                      </a:r>
                      <a:endParaRPr lang="tr-TR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84</TotalTime>
  <Words>453</Words>
  <Application>Microsoft Office PowerPoint</Application>
  <PresentationFormat>On-screen Show (4:3)</PresentationFormat>
  <Paragraphs>95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Garamond</vt:lpstr>
      <vt:lpstr>Times New Roman</vt:lpstr>
      <vt:lpstr>Wingdings</vt:lpstr>
      <vt:lpstr>Adjacency</vt:lpstr>
      <vt:lpstr> BLM 421 - BLM 805  Yazılım Proje Yönetimi</vt:lpstr>
      <vt:lpstr>BLM421 – BLM 805 Yazılım Proje Yönetimi</vt:lpstr>
      <vt:lpstr>BLM421 – BLM 805 Yazılım Proje Yönetimi</vt:lpstr>
      <vt:lpstr>PowerPoint Presentation</vt:lpstr>
      <vt:lpstr>BLM421 – BLM 805 Yazılım Proje Yönetimi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417 Yazılım Proje Yönetimi</dc:title>
  <dc:creator>pinar.onaydurdu</dc:creator>
  <cp:lastModifiedBy>Pınar Onay Durdu</cp:lastModifiedBy>
  <cp:revision>16</cp:revision>
  <cp:lastPrinted>2013-11-18T09:25:23Z</cp:lastPrinted>
  <dcterms:created xsi:type="dcterms:W3CDTF">2012-09-14T07:57:37Z</dcterms:created>
  <dcterms:modified xsi:type="dcterms:W3CDTF">2016-09-27T10:27:12Z</dcterms:modified>
</cp:coreProperties>
</file>