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94" r:id="rId6"/>
    <p:sldId id="295" r:id="rId7"/>
    <p:sldId id="260" r:id="rId8"/>
    <p:sldId id="285" r:id="rId9"/>
    <p:sldId id="286" r:id="rId10"/>
    <p:sldId id="261" r:id="rId11"/>
    <p:sldId id="262" r:id="rId12"/>
    <p:sldId id="287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97" r:id="rId22"/>
    <p:sldId id="271" r:id="rId23"/>
    <p:sldId id="272" r:id="rId24"/>
    <p:sldId id="273" r:id="rId25"/>
    <p:sldId id="274" r:id="rId26"/>
    <p:sldId id="275" r:id="rId27"/>
    <p:sldId id="276" r:id="rId28"/>
    <p:sldId id="29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8" r:id="rId37"/>
    <p:sldId id="289" r:id="rId38"/>
    <p:sldId id="284" r:id="rId39"/>
    <p:sldId id="290" r:id="rId40"/>
    <p:sldId id="291" r:id="rId41"/>
    <p:sldId id="292" r:id="rId42"/>
    <p:sldId id="29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34" autoAdjust="0"/>
  </p:normalViewPr>
  <p:slideViewPr>
    <p:cSldViewPr>
      <p:cViewPr varScale="1">
        <p:scale>
          <a:sx n="75" d="100"/>
          <a:sy n="75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BLM 421</a:t>
            </a:r>
            <a:br>
              <a:rPr lang="tr-TR" dirty="0" smtClean="0"/>
            </a:br>
            <a:r>
              <a:rPr lang="tr-TR" dirty="0" smtClean="0"/>
              <a:t>YazILIm Proje Yönetimi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Yazılım </a:t>
            </a:r>
            <a:r>
              <a:rPr lang="tr-TR" dirty="0"/>
              <a:t>Proje </a:t>
            </a:r>
            <a:r>
              <a:rPr lang="tr-TR" dirty="0" smtClean="0"/>
              <a:t>Yönetimi</a:t>
            </a:r>
          </a:p>
          <a:p>
            <a:r>
              <a:rPr lang="tr-TR" dirty="0" smtClean="0"/>
              <a:t>GİRİŞ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190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Rutin olmayan proje ve rutin iş</a:t>
            </a:r>
          </a:p>
          <a:p>
            <a:pPr lvl="1"/>
            <a:r>
              <a:rPr lang="tr-TR" dirty="0" smtClean="0"/>
              <a:t>Arasındaki sınır belirsizdir</a:t>
            </a:r>
          </a:p>
          <a:p>
            <a:pPr lvl="1"/>
            <a:r>
              <a:rPr lang="tr-TR" dirty="0" smtClean="0"/>
              <a:t>İlk defa gerçekleştirilen rutin bir işe proje gibidir</a:t>
            </a:r>
          </a:p>
          <a:p>
            <a:pPr lvl="1"/>
            <a:r>
              <a:rPr lang="tr-TR" dirty="0" smtClean="0"/>
              <a:t>Daha öncekilere benzer işler gerçekleştirdiğiniz bir projede içerisinde rutin elemanlar bulundurur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10000"/>
            <a:ext cx="592426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6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Projelerin ayırt edici özellikleri</a:t>
            </a:r>
          </a:p>
          <a:p>
            <a:pPr lvl="1"/>
            <a:r>
              <a:rPr lang="tr-TR" dirty="0" smtClean="0"/>
              <a:t>Rutin olmayan görevler içermeleri</a:t>
            </a:r>
          </a:p>
          <a:p>
            <a:pPr lvl="1"/>
            <a:r>
              <a:rPr lang="tr-TR" dirty="0" smtClean="0"/>
              <a:t>Planlama gerektirmesi</a:t>
            </a:r>
          </a:p>
          <a:p>
            <a:pPr lvl="1"/>
            <a:r>
              <a:rPr lang="tr-TR" dirty="0" smtClean="0"/>
              <a:t>Belli hedeflere ulaşma ya da belli bir ürünü yaratma</a:t>
            </a:r>
          </a:p>
          <a:p>
            <a:pPr lvl="1"/>
            <a:r>
              <a:rPr lang="tr-TR" dirty="0" smtClean="0"/>
              <a:t>Tanımlanmış bir zaman aralığında olma</a:t>
            </a:r>
          </a:p>
          <a:p>
            <a:pPr lvl="1"/>
            <a:r>
              <a:rPr lang="tr-TR" dirty="0" smtClean="0"/>
              <a:t>Sizden başka kişilerce de gerçekleştirilme</a:t>
            </a:r>
          </a:p>
          <a:p>
            <a:pPr lvl="1"/>
            <a:r>
              <a:rPr lang="tr-TR" dirty="0" smtClean="0"/>
              <a:t>İşin birden fazla uzmanlık gerektirmesi</a:t>
            </a:r>
          </a:p>
          <a:p>
            <a:pPr lvl="1"/>
            <a:r>
              <a:rPr lang="tr-TR" dirty="0" smtClean="0"/>
              <a:t>Kişilerin geçici olarak belli bir iş için gruplar oluşturması</a:t>
            </a:r>
          </a:p>
          <a:p>
            <a:pPr lvl="1"/>
            <a:r>
              <a:rPr lang="tr-TR" dirty="0" smtClean="0"/>
              <a:t>İşin birkaç aşamada gerçekleştirilmesi</a:t>
            </a:r>
          </a:p>
          <a:p>
            <a:pPr lvl="1"/>
            <a:r>
              <a:rPr lang="tr-TR" dirty="0" smtClean="0"/>
              <a:t>Projede kullanılacak kaynaklarda kısıtların olması</a:t>
            </a:r>
          </a:p>
          <a:p>
            <a:pPr lvl="1"/>
            <a:r>
              <a:rPr lang="tr-TR" dirty="0" smtClean="0"/>
              <a:t>Projenin büyük ve karmaşık olması</a:t>
            </a:r>
          </a:p>
          <a:p>
            <a:pPr lvl="1"/>
            <a:r>
              <a:rPr lang="tr-TR" dirty="0" smtClean="0"/>
              <a:t>...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062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ve </a:t>
            </a:r>
            <a:r>
              <a:rPr lang="tr-TR" dirty="0" smtClean="0"/>
              <a:t>Operasyon</a:t>
            </a:r>
          </a:p>
          <a:p>
            <a:r>
              <a:rPr lang="tr-TR" dirty="0"/>
              <a:t>Kurumlar iş yapar:</a:t>
            </a:r>
          </a:p>
          <a:p>
            <a:pPr lvl="1"/>
            <a:r>
              <a:rPr lang="tr-TR" dirty="0"/>
              <a:t>Rutin olmayan işler</a:t>
            </a:r>
            <a:r>
              <a:rPr lang="tr-TR" dirty="0">
                <a:sym typeface="Wingdings" pitchFamily="2" charset="2"/>
              </a:rPr>
              <a:t> PROJELER</a:t>
            </a:r>
          </a:p>
          <a:p>
            <a:pPr lvl="1"/>
            <a:r>
              <a:rPr lang="tr-TR" dirty="0">
                <a:sym typeface="Wingdings" pitchFamily="2" charset="2"/>
              </a:rPr>
              <a:t>Rutin işler OPERASYONLAR</a:t>
            </a:r>
            <a:endParaRPr lang="tr-TR" dirty="0"/>
          </a:p>
          <a:p>
            <a:endParaRPr lang="tr-TR" dirty="0"/>
          </a:p>
          <a:p>
            <a:r>
              <a:rPr lang="tr-TR" dirty="0"/>
              <a:t>Operasyonlar proje </a:t>
            </a:r>
            <a:r>
              <a:rPr lang="tr-TR" b="1" i="1" u="sng" dirty="0"/>
              <a:t>değildir.</a:t>
            </a:r>
            <a:endParaRPr lang="tr-TR" dirty="0"/>
          </a:p>
          <a:p>
            <a:pPr lvl="1"/>
            <a:r>
              <a:rPr lang="tr-TR" dirty="0"/>
              <a:t>sürekli</a:t>
            </a:r>
          </a:p>
          <a:p>
            <a:pPr lvl="1"/>
            <a:r>
              <a:rPr lang="tr-TR" dirty="0"/>
              <a:t>tekrar eden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037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nedir?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AKTİVİTE - 1</a:t>
            </a:r>
          </a:p>
          <a:p>
            <a:r>
              <a:rPr lang="tr-TR" dirty="0" smtClean="0"/>
              <a:t>Aşağıdakileri proje olma özelliklerine en yakından uzağa doğru sıralayınız</a:t>
            </a:r>
          </a:p>
          <a:p>
            <a:pPr marL="788670" lvl="1" indent="-514350">
              <a:buFont typeface="+mj-lt"/>
              <a:buAutoNum type="alphaUcPeriod"/>
            </a:pPr>
            <a:r>
              <a:rPr lang="tr-TR" dirty="0" smtClean="0"/>
              <a:t>Gazetenin bir sayısını çıkarma</a:t>
            </a:r>
          </a:p>
          <a:p>
            <a:pPr marL="788670" lvl="1" indent="-514350">
              <a:buFont typeface="+mj-lt"/>
              <a:buAutoNum type="alphaUcPeriod"/>
            </a:pPr>
            <a:r>
              <a:rPr lang="tr-TR" dirty="0" smtClean="0"/>
              <a:t>Mars’ta yaşam arayacak robot aracının göndeirlmesi</a:t>
            </a:r>
          </a:p>
          <a:p>
            <a:pPr marL="788670" lvl="1" indent="-514350">
              <a:buFont typeface="+mj-lt"/>
              <a:buAutoNum type="alphaUcPeriod"/>
            </a:pPr>
            <a:r>
              <a:rPr lang="tr-TR" dirty="0" smtClean="0"/>
              <a:t>Evlenme</a:t>
            </a:r>
          </a:p>
          <a:p>
            <a:pPr marL="788670" lvl="1" indent="-514350">
              <a:buFont typeface="+mj-lt"/>
              <a:buAutoNum type="alphaUcPeriod"/>
            </a:pPr>
            <a:r>
              <a:rPr lang="tr-TR" dirty="0" smtClean="0"/>
              <a:t>Muhasebe yazılımına yeni Avrupa para birimini kullanabilme özelliği eklenmesi</a:t>
            </a:r>
          </a:p>
          <a:p>
            <a:pPr marL="788670" lvl="1" indent="-514350">
              <a:buFont typeface="+mj-lt"/>
              <a:buAutoNum type="alphaUcPeriod"/>
            </a:pPr>
            <a:r>
              <a:rPr lang="tr-TR" dirty="0" smtClean="0"/>
              <a:t>İkinci sınıf programlama ödevi</a:t>
            </a:r>
          </a:p>
          <a:p>
            <a:pPr marL="788670" lvl="1" indent="-514350">
              <a:buFont typeface="+mj-lt"/>
              <a:buAutoNum type="alphaUcPeriod"/>
            </a:pPr>
            <a:r>
              <a:rPr lang="tr-TR" dirty="0" smtClean="0"/>
              <a:t>Yeni bir bilgisayar için işletim sistemi yazma</a:t>
            </a:r>
          </a:p>
          <a:p>
            <a:pPr marL="788670" lvl="1" indent="-514350">
              <a:buFont typeface="+mj-lt"/>
              <a:buAutoNum type="alphaUcPeriod"/>
            </a:pPr>
            <a:r>
              <a:rPr lang="tr-TR" dirty="0" smtClean="0"/>
              <a:t>Kurum içerisinde yeni kelime işlemcinin bilgisayarlara yüklenmesi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projesi/Diğer projeler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Genel proje yönetimindeki pek çok teknik yazılım proje yönetimine de uygulanabilir.</a:t>
            </a:r>
          </a:p>
          <a:p>
            <a:r>
              <a:rPr lang="tr-TR" dirty="0" smtClean="0"/>
              <a:t>Ancak Fred Brooks yazılım projelerini diğer projelerden farklı kılan özellikler listelemiştir</a:t>
            </a:r>
          </a:p>
          <a:p>
            <a:pPr lvl="1"/>
            <a:r>
              <a:rPr lang="tr-TR" b="1" i="1" dirty="0" smtClean="0"/>
              <a:t>Görünmezlik</a:t>
            </a:r>
            <a:r>
              <a:rPr lang="tr-TR" dirty="0" smtClean="0"/>
              <a:t>: Yazılım da ilerleme belli bir aşamaya kadar görünmez</a:t>
            </a:r>
          </a:p>
          <a:p>
            <a:pPr lvl="1"/>
            <a:r>
              <a:rPr lang="tr-TR" b="1" i="1" dirty="0" smtClean="0"/>
              <a:t>Karmaşıklık</a:t>
            </a:r>
            <a:r>
              <a:rPr lang="tr-TR" dirty="0" smtClean="0"/>
              <a:t>: Harcanan para başına yazılım ürünleri diğer mühendislik ürünlerine göre daha karmaşıktır</a:t>
            </a:r>
          </a:p>
          <a:p>
            <a:pPr lvl="1"/>
            <a:r>
              <a:rPr lang="tr-TR" b="1" i="1" dirty="0" smtClean="0"/>
              <a:t>Uygunluk</a:t>
            </a:r>
            <a:r>
              <a:rPr lang="tr-TR" dirty="0" smtClean="0"/>
              <a:t>: Geleneksel mühendisler doğa kuralları ile sınırlanan ürünler ile  çalışırken yazılımcılar insan müşterilerin gereksinimleri ile çalışır </a:t>
            </a:r>
            <a:r>
              <a:rPr lang="tr-TR" dirty="0" smtClean="0">
                <a:sym typeface="Wingdings" pitchFamily="2" charset="2"/>
              </a:rPr>
              <a:t> bu da tutarsızlık içerir</a:t>
            </a:r>
          </a:p>
          <a:p>
            <a:pPr lvl="1"/>
            <a:r>
              <a:rPr lang="tr-TR" b="1" i="1" dirty="0" smtClean="0">
                <a:sym typeface="Wingdings" pitchFamily="2" charset="2"/>
              </a:rPr>
              <a:t>Esneklik</a:t>
            </a:r>
            <a:r>
              <a:rPr lang="tr-TR" dirty="0" smtClean="0">
                <a:sym typeface="Wingdings" pitchFamily="2" charset="2"/>
              </a:rPr>
              <a:t>: Yazılım kolay değiştirilebilmesi güçlü özelliği olarak görülür. Ancak değişiklik arayüzü olan pek çok nokta/bileşen ile de uyumlu olmalıdır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35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Kontrat yönetimi ve teknik proje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smtClean="0"/>
              <a:t>Kurum içi (in-house) </a:t>
            </a:r>
            <a:r>
              <a:rPr lang="tr-TR" dirty="0" smtClean="0"/>
              <a:t>projeler = yazılım için kullanıcılar ve geliştiriclerin aynı organizasyon için çalıştığı projelerdir</a:t>
            </a:r>
          </a:p>
          <a:p>
            <a:r>
              <a:rPr lang="tr-TR" dirty="0" smtClean="0"/>
              <a:t>Pek çok kurum ICT projelerini </a:t>
            </a:r>
            <a:r>
              <a:rPr lang="tr-TR" i="1" dirty="0" smtClean="0"/>
              <a:t>kontratla</a:t>
            </a:r>
            <a:r>
              <a:rPr lang="tr-TR" dirty="0" smtClean="0"/>
              <a:t> başka kurumlara yaptırmaktadır</a:t>
            </a:r>
          </a:p>
          <a:p>
            <a:pPr lvl="1"/>
            <a:r>
              <a:rPr lang="tr-TR" dirty="0" smtClean="0"/>
              <a:t>Bu durumda kurum içinden bir proje yöneticisi atanır</a:t>
            </a:r>
          </a:p>
          <a:p>
            <a:pPr lvl="2"/>
            <a:r>
              <a:rPr lang="tr-TR" dirty="0" smtClean="0"/>
              <a:t>Bütçe dahilinde ve zamanında olduğu sürece fazla bir konuyla endişe etmesine gerek olmaz</a:t>
            </a:r>
          </a:p>
          <a:p>
            <a:pPr lvl="1"/>
            <a:r>
              <a:rPr lang="tr-TR" dirty="0" smtClean="0"/>
              <a:t>Bir de tedarikçi tarafında proje yöneticisi vardır</a:t>
            </a:r>
          </a:p>
          <a:p>
            <a:pPr lvl="2"/>
            <a:r>
              <a:rPr lang="tr-TR" dirty="0" smtClean="0"/>
              <a:t>Daha teknik konular ile ilgilenir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499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Yazılım proje yönetiminin kapsadığı aktiviteler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Yazılım projesi sadece yazılımın kodlanmasından ibaret değildir</a:t>
            </a:r>
          </a:p>
          <a:p>
            <a:pPr lvl="1"/>
            <a:r>
              <a:rPr lang="tr-TR" dirty="0" smtClean="0"/>
              <a:t>Mesela bir yazılım ürünü satın alındığında yazılım kodlama hiç olmayabilir ancak halen yazılım projesidir çünkü yazılımla ilgili diğer aktiviteler hala mevcuttur</a:t>
            </a:r>
          </a:p>
          <a:p>
            <a:pPr lvl="1"/>
            <a:r>
              <a:rPr lang="tr-TR" dirty="0" smtClean="0"/>
              <a:t>Yeni bir sistemin var olmasını sağlayan üç ardışık süreç vardır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267200"/>
            <a:ext cx="2286000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Fizibilite çalışması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5035391"/>
            <a:ext cx="125185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Planlama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768255"/>
            <a:ext cx="1676400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Proje yürütme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4636532"/>
            <a:ext cx="0" cy="398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28457" y="5369396"/>
            <a:ext cx="0" cy="398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685800" y="4991135"/>
            <a:ext cx="1219200" cy="732864"/>
          </a:xfrm>
          <a:prstGeom prst="wedgeEllipseCallout">
            <a:avLst>
              <a:gd name="adj1" fmla="val 18727"/>
              <a:gd name="adj2" fmla="val -84873"/>
            </a:avLst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/>
              <a:t>Yapmaya değer mi?</a:t>
            </a:r>
            <a:endParaRPr lang="tr-TR" sz="1100" b="1" dirty="0"/>
          </a:p>
        </p:txBody>
      </p:sp>
      <p:sp>
        <p:nvSpPr>
          <p:cNvPr id="11" name="Oval Callout 10"/>
          <p:cNvSpPr/>
          <p:nvPr/>
        </p:nvSpPr>
        <p:spPr>
          <a:xfrm>
            <a:off x="4724400" y="4410671"/>
            <a:ext cx="1371600" cy="732864"/>
          </a:xfrm>
          <a:prstGeom prst="wedgeEllipseCallout">
            <a:avLst>
              <a:gd name="adj1" fmla="val -80380"/>
              <a:gd name="adj2" fmla="val 33956"/>
            </a:avLst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/>
              <a:t>Nasıl yapacağız?</a:t>
            </a:r>
            <a:endParaRPr lang="tr-TR" sz="1100" b="1" dirty="0"/>
          </a:p>
        </p:txBody>
      </p:sp>
      <p:sp>
        <p:nvSpPr>
          <p:cNvPr id="12" name="Oval Callout 11"/>
          <p:cNvSpPr/>
          <p:nvPr/>
        </p:nvSpPr>
        <p:spPr>
          <a:xfrm>
            <a:off x="6324600" y="5404723"/>
            <a:ext cx="1219200" cy="732864"/>
          </a:xfrm>
          <a:prstGeom prst="wedgeEllipseCallout">
            <a:avLst>
              <a:gd name="adj1" fmla="val -81273"/>
              <a:gd name="adj2" fmla="val 30985"/>
            </a:avLst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/>
              <a:t>Yap</a:t>
            </a:r>
            <a:endParaRPr lang="tr-TR" sz="1100" b="1" dirty="0"/>
          </a:p>
        </p:txBody>
      </p:sp>
    </p:spTree>
    <p:extLst>
      <p:ext uri="{BB962C8B-B14F-4D97-AF65-F5344CB8AC3E}">
        <p14:creationId xmlns:p14="http://schemas.microsoft.com/office/powerpoint/2010/main" val="32924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Yazılım proje yönetiminin kapsadığı aktiviteler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Fizibilite Çalışması</a:t>
            </a:r>
          </a:p>
          <a:p>
            <a:pPr lvl="1"/>
            <a:r>
              <a:rPr lang="tr-TR" dirty="0" smtClean="0"/>
              <a:t>Proje yapmaya değer mi – geçerli iş olurluğu var mı?</a:t>
            </a:r>
          </a:p>
          <a:p>
            <a:pPr lvl="1"/>
            <a:r>
              <a:rPr lang="tr-TR" dirty="0" smtClean="0"/>
              <a:t>Önerilen uygulamanın gereksinimleri toplanır</a:t>
            </a:r>
          </a:p>
          <a:p>
            <a:pPr lvl="1"/>
            <a:r>
              <a:rPr lang="tr-TR" dirty="0" smtClean="0"/>
              <a:t>Geliştirme ve operasyonel maliyetler ve yeni sistemin getireceği fayda tahmin edilir/değerlendirilir</a:t>
            </a:r>
          </a:p>
          <a:p>
            <a:pPr lvl="1"/>
            <a:r>
              <a:rPr lang="tr-TR" dirty="0" smtClean="0"/>
              <a:t>Bazen bu kısım ayrı bir proje olarak yürütülür</a:t>
            </a:r>
          </a:p>
          <a:p>
            <a:r>
              <a:rPr lang="tr-TR" dirty="0" smtClean="0"/>
              <a:t>Planlama</a:t>
            </a:r>
          </a:p>
          <a:p>
            <a:pPr lvl="1"/>
            <a:r>
              <a:rPr lang="tr-TR" dirty="0" smtClean="0"/>
              <a:t>Eğer fizibilite sonucunda olur çıkarsa, proje planlama başlar</a:t>
            </a:r>
          </a:p>
          <a:p>
            <a:pPr lvl="1"/>
            <a:r>
              <a:rPr lang="tr-TR" dirty="0" smtClean="0"/>
              <a:t>Çok büyük projelerde planlamanın tamamı en başta yapılamaz</a:t>
            </a:r>
          </a:p>
          <a:p>
            <a:pPr lvl="2"/>
            <a:r>
              <a:rPr lang="tr-TR" dirty="0" smtClean="0"/>
              <a:t>Planın ana hatları çıkarılır</a:t>
            </a:r>
          </a:p>
          <a:p>
            <a:pPr lvl="2"/>
            <a:r>
              <a:rPr lang="tr-TR" dirty="0" smtClean="0"/>
              <a:t>Erken aşamalar detaylı planlanırken ileri aşamalar yaklaştıklarında planlanırlar</a:t>
            </a:r>
          </a:p>
          <a:p>
            <a:r>
              <a:rPr lang="tr-TR" dirty="0" smtClean="0"/>
              <a:t>Proje yürütme</a:t>
            </a:r>
          </a:p>
          <a:p>
            <a:pPr lvl="1"/>
            <a:r>
              <a:rPr lang="tr-TR" dirty="0" smtClean="0"/>
              <a:t>Proje yürütülebilir</a:t>
            </a:r>
          </a:p>
          <a:p>
            <a:pPr lvl="2"/>
            <a:r>
              <a:rPr lang="tr-TR" dirty="0" smtClean="0"/>
              <a:t>Tasarım ve uygulama fazları</a:t>
            </a:r>
          </a:p>
          <a:p>
            <a:pPr lvl="3"/>
            <a:r>
              <a:rPr lang="tr-TR" dirty="0" smtClean="0"/>
              <a:t>Tasarım üretilecek ürün için karar vermedir</a:t>
            </a:r>
          </a:p>
          <a:p>
            <a:pPr lvl="3"/>
            <a:r>
              <a:rPr lang="tr-TR" dirty="0" smtClean="0"/>
              <a:t>Plan ise bu kararları gerçekleştirecek aktiviteleri detaylandırır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371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Yazılım proje yönetiminin kapsadığı aktiviteler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ISO 12207’de tavsiye edilen yazılım geliştirme aktivitelerinin tipik sırası</a:t>
            </a:r>
          </a:p>
          <a:p>
            <a:r>
              <a:rPr lang="tr-TR" dirty="0" smtClean="0"/>
              <a:t>Bazı aktiviteler sistem bazıları ise yazılım ile ilgilidir</a:t>
            </a:r>
          </a:p>
          <a:p>
            <a:r>
              <a:rPr lang="tr-TR" dirty="0" smtClean="0"/>
              <a:t>Yazılımın geliştirilmesi projenin sadece bir parçasıdır.</a:t>
            </a:r>
          </a:p>
          <a:p>
            <a:pPr lvl="1"/>
            <a:r>
              <a:rPr lang="tr-TR" dirty="0" smtClean="0"/>
              <a:t>Diğer parçalar, kurulumun yapılması, kullanıcı görevlerinin belirlenmesi ve kullanıcı eğitimleri, vb olabilir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4609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Yazılım proje yönetiminin kapsadığı aktiviteler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ISO 12207 Yazılım geliştirme yaşam döngüsü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97"/>
            <a:ext cx="4070350" cy="42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</a:p>
          <a:p>
            <a:pPr lvl="1"/>
            <a:r>
              <a:rPr lang="tr-TR" dirty="0" smtClean="0"/>
              <a:t>«Yazılım proje yönetimi» kapsamı</a:t>
            </a:r>
          </a:p>
          <a:p>
            <a:pPr lvl="1"/>
            <a:r>
              <a:rPr lang="tr-TR" dirty="0" smtClean="0"/>
              <a:t>Yazılım proje yöneticilerinin problemleri ve endişeleri</a:t>
            </a:r>
          </a:p>
          <a:p>
            <a:pPr lvl="1"/>
            <a:r>
              <a:rPr lang="tr-TR" dirty="0" smtClean="0"/>
              <a:t>Yazılım projesinin olağan aşamaları</a:t>
            </a:r>
          </a:p>
          <a:p>
            <a:pPr lvl="1"/>
            <a:r>
              <a:rPr lang="tr-TR" dirty="0" smtClean="0"/>
              <a:t>Yönetiminin rolünün ana elemanları</a:t>
            </a:r>
          </a:p>
          <a:p>
            <a:pPr lvl="1"/>
            <a:r>
              <a:rPr lang="tr-TR" dirty="0" smtClean="0"/>
              <a:t>Dikkatli planlama, izleme ve kontrol ihtiyacı</a:t>
            </a:r>
          </a:p>
          <a:p>
            <a:pPr lvl="1"/>
            <a:r>
              <a:rPr lang="tr-TR" dirty="0" smtClean="0"/>
              <a:t>Proje için başarı kriterleri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279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AKTİVİTE – 2</a:t>
            </a:r>
          </a:p>
          <a:p>
            <a:pPr lvl="1"/>
            <a:r>
              <a:rPr lang="tr-TR" dirty="0" smtClean="0"/>
              <a:t>Brightmouth College daha önceleri yerel yönetim tarafından idare edilen bir yüksek eğitim kurumu iken şimdi otonom hale geçmiştir. </a:t>
            </a:r>
          </a:p>
          <a:p>
            <a:pPr lvl="1"/>
            <a:r>
              <a:rPr lang="tr-TR" dirty="0" smtClean="0"/>
              <a:t>Maaş sistemi halen yerel yönetim tarafından idare edilmektedir ve ödeme makbuzları ve diğer çıktılar belediyenin bilgi işleminden alınabilmektedir</a:t>
            </a:r>
          </a:p>
          <a:p>
            <a:pPr lvl="1"/>
            <a:r>
              <a:rPr lang="tr-TR" dirty="0" smtClean="0"/>
              <a:t>Belediye kurumdan bunlar için bedel istemektedir</a:t>
            </a:r>
          </a:p>
          <a:p>
            <a:pPr lvl="1"/>
            <a:r>
              <a:rPr lang="tr-TR" dirty="0" smtClean="0"/>
              <a:t>Okul yönetimi hazır bir maaş ödeme paket programı almanın daha ucuza mal olacağı fikrine sahip olmuşlardır</a:t>
            </a:r>
          </a:p>
          <a:p>
            <a:pPr lvl="2"/>
            <a:r>
              <a:rPr lang="tr-TR" i="1" dirty="0" smtClean="0"/>
              <a:t>Takip edilmesi gereken ana adımlar nelerdir?</a:t>
            </a:r>
          </a:p>
          <a:p>
            <a:pPr lvl="2"/>
            <a:r>
              <a:rPr lang="tr-TR" i="1" dirty="0" smtClean="0"/>
              <a:t>Hazır yazılım alınacağını göz önünde bulundurarak yazılımın sıfırdan yazılması durumu ile projede hangi farklılıklar olacaktır</a:t>
            </a:r>
          </a:p>
        </p:txBody>
      </p:sp>
    </p:spTree>
    <p:extLst>
      <p:ext uri="{BB962C8B-B14F-4D97-AF65-F5344CB8AC3E}">
        <p14:creationId xmlns:p14="http://schemas.microsoft.com/office/powerpoint/2010/main" val="1607381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değerlendirme</a:t>
            </a:r>
          </a:p>
          <a:p>
            <a:r>
              <a:rPr lang="tr-TR" dirty="0" smtClean="0"/>
              <a:t>Planlama</a:t>
            </a:r>
          </a:p>
          <a:p>
            <a:r>
              <a:rPr lang="tr-TR" dirty="0" smtClean="0"/>
              <a:t>Gereksinim belirleme ve çözümleme</a:t>
            </a:r>
          </a:p>
          <a:p>
            <a:r>
              <a:rPr lang="tr-TR" dirty="0" smtClean="0"/>
              <a:t>Belirtim</a:t>
            </a:r>
          </a:p>
          <a:p>
            <a:r>
              <a:rPr lang="tr-TR" dirty="0" smtClean="0"/>
              <a:t>Tasarım/kodlama</a:t>
            </a:r>
          </a:p>
          <a:p>
            <a:r>
              <a:rPr lang="tr-TR" dirty="0" smtClean="0"/>
              <a:t>Doğrulama ve geçerleme</a:t>
            </a:r>
          </a:p>
          <a:p>
            <a:r>
              <a:rPr lang="tr-TR" dirty="0" smtClean="0"/>
              <a:t>Uygulama</a:t>
            </a:r>
          </a:p>
          <a:p>
            <a:r>
              <a:rPr lang="tr-TR" dirty="0" smtClean="0"/>
              <a:t>Bakım ve destek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89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Planlar, yöntemler ve yöntembilimler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aktivitenin planı iş yöntemine dayalı olmalıdır</a:t>
            </a:r>
          </a:p>
          <a:p>
            <a:r>
              <a:rPr lang="tr-TR" dirty="0" smtClean="0"/>
              <a:t>Bir yazılım test etmeniz istendiğinde yazılımla ilgili birşey bilmiyor olabilirsiniz ancak ne yapmaya ihtiyacınız olduğunu bilirsiniz;</a:t>
            </a:r>
          </a:p>
          <a:p>
            <a:pPr lvl="1"/>
            <a:r>
              <a:rPr lang="tr-TR" dirty="0" smtClean="0"/>
              <a:t>Yazılımın gereksinimlerini analiz etmek</a:t>
            </a:r>
          </a:p>
          <a:p>
            <a:pPr lvl="1"/>
            <a:r>
              <a:rPr lang="tr-TR" dirty="0" smtClean="0"/>
              <a:t>Herbir gereksinimin sağlandığını kontrol edecek test durumlarını yazmak</a:t>
            </a:r>
          </a:p>
          <a:p>
            <a:pPr lvl="1"/>
            <a:r>
              <a:rPr lang="tr-TR" dirty="0" smtClean="0"/>
              <a:t>Her bir test durumu için test metinleri ve sonuçları belirlemek</a:t>
            </a:r>
          </a:p>
          <a:p>
            <a:pPr lvl="1"/>
            <a:r>
              <a:rPr lang="tr-TR" dirty="0" smtClean="0"/>
              <a:t>Beklenen ve elde edilen sonuçları kıyaslamak ve farklılıkları tanımlamak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483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Planlar, yöntemler ve yöntembilimler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Yöntem genel olarak bir tip aktivite ile ilgiliyken, plan o yöntemi alır ve gerçek aktiviteye dönüştürür, her bir aktivite için</a:t>
            </a:r>
          </a:p>
          <a:p>
            <a:pPr lvl="1"/>
            <a:r>
              <a:rPr lang="tr-TR" dirty="0"/>
              <a:t>Başlangıç ve bitiş tarihleri</a:t>
            </a:r>
          </a:p>
          <a:p>
            <a:pPr lvl="1"/>
            <a:r>
              <a:rPr lang="tr-TR" dirty="0"/>
              <a:t>Kimin yapacağı ve</a:t>
            </a:r>
          </a:p>
          <a:p>
            <a:pPr lvl="1"/>
            <a:r>
              <a:rPr lang="tr-TR" dirty="0"/>
              <a:t>Hangi araç ve materyallere ihtiyaç duyulacağını</a:t>
            </a:r>
          </a:p>
          <a:p>
            <a:pPr marL="274320" lvl="1" indent="0">
              <a:buNone/>
            </a:pPr>
            <a:r>
              <a:rPr lang="tr-TR" dirty="0"/>
              <a:t>belirler</a:t>
            </a:r>
          </a:p>
          <a:p>
            <a:r>
              <a:rPr lang="tr-TR" dirty="0" smtClean="0"/>
              <a:t>Bir yöntemin çıktısı diğerine girdi olur . </a:t>
            </a:r>
          </a:p>
          <a:p>
            <a:r>
              <a:rPr lang="tr-TR" dirty="0" smtClean="0"/>
              <a:t>Yöntem grupları yöntembilimler halinde gruplanırlar. örn. nesneye yönelik tasarım</a:t>
            </a:r>
          </a:p>
        </p:txBody>
      </p:sp>
    </p:spTree>
    <p:extLst>
      <p:ext uri="{BB962C8B-B14F-4D97-AF65-F5344CB8AC3E}">
        <p14:creationId xmlns:p14="http://schemas.microsoft.com/office/powerpoint/2010/main" val="99825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AKTİVİTE -3 </a:t>
            </a:r>
          </a:p>
          <a:p>
            <a:r>
              <a:rPr lang="tr-TR" dirty="0" smtClean="0"/>
              <a:t>4 kişilik gruplar oluşturun</a:t>
            </a:r>
          </a:p>
          <a:p>
            <a:pPr lvl="1"/>
            <a:r>
              <a:rPr lang="tr-TR" dirty="0" smtClean="0"/>
              <a:t>Bulunduğumuz </a:t>
            </a:r>
            <a:r>
              <a:rPr lang="tr-TR" dirty="0" smtClean="0"/>
              <a:t>odanın </a:t>
            </a:r>
            <a:r>
              <a:rPr lang="tr-TR" dirty="0" smtClean="0"/>
              <a:t>yüksekliği için kesin bir tahminde nasıl bulunuruz.</a:t>
            </a:r>
          </a:p>
          <a:p>
            <a:pPr lvl="1"/>
            <a:r>
              <a:rPr lang="tr-TR" dirty="0" smtClean="0"/>
              <a:t>Tahminimizi elde etmek için gerekli eylemlerin nasıl olması gerektiğini planlayın.</a:t>
            </a:r>
          </a:p>
          <a:p>
            <a:r>
              <a:rPr lang="tr-TR" dirty="0" smtClean="0"/>
              <a:t>20 </a:t>
            </a:r>
            <a:r>
              <a:rPr lang="tr-TR" dirty="0" smtClean="0"/>
              <a:t>dakikanız var!</a:t>
            </a:r>
          </a:p>
          <a:p>
            <a:pPr lvl="1"/>
            <a:r>
              <a:rPr lang="tr-TR" dirty="0" smtClean="0"/>
              <a:t>Planlama tamamlanınca planı uygulayın ve sonuca ulaşmanın ne kadar sürdüğünü belirleyin</a:t>
            </a:r>
          </a:p>
          <a:p>
            <a:pPr lvl="1"/>
            <a:r>
              <a:rPr lang="tr-TR" dirty="0" smtClean="0"/>
              <a:t>Gruplar arasında yaklaşımları ve sonuçları karşılaştırın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5131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projelerini sınıflandırma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Projeler üretilecek teknik ürünün farklı olması nedeniyle farklılaşabilirler</a:t>
            </a:r>
          </a:p>
          <a:p>
            <a:r>
              <a:rPr lang="tr-TR" dirty="0" smtClean="0"/>
              <a:t>Öncelikle projenin nasıl planlanacağı ve yönetileceğini etkileyecek proje özelliklerini belirlemeliyiz</a:t>
            </a:r>
          </a:p>
          <a:p>
            <a:r>
              <a:rPr lang="tr-TR" dirty="0" smtClean="0"/>
              <a:t>Diğer faktörler ise</a:t>
            </a:r>
          </a:p>
          <a:p>
            <a:pPr lvl="1"/>
            <a:r>
              <a:rPr lang="tr-TR" dirty="0" smtClean="0"/>
              <a:t>Zorunlu ya da gönüllü kullanıcılar</a:t>
            </a:r>
          </a:p>
          <a:p>
            <a:pPr lvl="2"/>
            <a:r>
              <a:rPr lang="tr-TR" dirty="0" smtClean="0"/>
              <a:t>Bilgisayar oyunları ya da iş yerinde kullanılacak yazılım</a:t>
            </a:r>
          </a:p>
          <a:p>
            <a:pPr lvl="1"/>
            <a:r>
              <a:rPr lang="tr-TR" dirty="0" smtClean="0"/>
              <a:t>Bilgi sistemleri ya da gömülü sistemler</a:t>
            </a:r>
          </a:p>
          <a:p>
            <a:pPr lvl="2"/>
            <a:r>
              <a:rPr lang="tr-TR" dirty="0" smtClean="0"/>
              <a:t>Kişilerin iş yapmasına yardımcı olan sistem ya da makinaların çalışmasını sağlayan sistem projeleri</a:t>
            </a:r>
          </a:p>
          <a:p>
            <a:pPr lvl="3"/>
            <a:r>
              <a:rPr lang="tr-TR" dirty="0" smtClean="0"/>
              <a:t>Stok kontrol sistemi ya da binanın havalandırma sistemi</a:t>
            </a:r>
          </a:p>
          <a:p>
            <a:pPr lvl="1"/>
            <a:r>
              <a:rPr lang="tr-TR" dirty="0" smtClean="0"/>
              <a:t>Hedefler ya da ürünler</a:t>
            </a:r>
          </a:p>
          <a:p>
            <a:pPr lvl="2"/>
            <a:r>
              <a:rPr lang="tr-TR" dirty="0" smtClean="0"/>
              <a:t>Ürün üretme ya da bir hedefi karşılama amaçlı projeler</a:t>
            </a:r>
          </a:p>
          <a:p>
            <a:pPr lvl="3"/>
            <a:r>
              <a:rPr lang="tr-TR" dirty="0" smtClean="0"/>
              <a:t>Müşteri direk bir ürün isteyebilir – detaylar müşteri tarafından belirlidir</a:t>
            </a:r>
          </a:p>
          <a:p>
            <a:pPr lvl="3"/>
            <a:r>
              <a:rPr lang="tr-TR" dirty="0" smtClean="0"/>
              <a:t>Müşteri bir problemine çözüm isteyebilir – çözüm geliştiriciler tarafından önerilir</a:t>
            </a:r>
          </a:p>
        </p:txBody>
      </p:sp>
    </p:spTree>
    <p:extLst>
      <p:ext uri="{BB962C8B-B14F-4D97-AF65-F5344CB8AC3E}">
        <p14:creationId xmlns:p14="http://schemas.microsoft.com/office/powerpoint/2010/main" val="1320683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Paydaşlar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Projede bir çıkarı ya da ilgisi olan kişiler</a:t>
            </a:r>
          </a:p>
          <a:p>
            <a:r>
              <a:rPr lang="tr-TR" dirty="0" smtClean="0"/>
              <a:t>Erken tanımlanmaları önemli çünkü onlarla uygun iletişim kanallarının oluşturulması gerekli</a:t>
            </a:r>
          </a:p>
          <a:p>
            <a:pPr lvl="1"/>
            <a:r>
              <a:rPr lang="tr-TR" dirty="0" smtClean="0"/>
              <a:t>Proje takımının içindekiler</a:t>
            </a:r>
          </a:p>
          <a:p>
            <a:pPr lvl="1"/>
            <a:r>
              <a:rPr lang="tr-TR" dirty="0" smtClean="0"/>
              <a:t>Proje takımının dışında ancak aynı kurumdakiler</a:t>
            </a:r>
          </a:p>
          <a:p>
            <a:pPr lvl="1"/>
            <a:r>
              <a:rPr lang="tr-TR" dirty="0" smtClean="0"/>
              <a:t>Proje takımı ve organizasyonun dışındakiler</a:t>
            </a:r>
          </a:p>
          <a:p>
            <a:r>
              <a:rPr lang="tr-TR" dirty="0" smtClean="0"/>
              <a:t>Her paydaşın farklı ihtiyaçları olabilir ve proje liderinin bu ilgi ve ihtiyaçları bilmesi ve bunları uzlaştırması gerekir</a:t>
            </a:r>
          </a:p>
          <a:p>
            <a:pPr lvl="1"/>
            <a:r>
              <a:rPr lang="tr-TR" dirty="0" smtClean="0"/>
              <a:t>Proje lideri iyi bir iletişimci ve arabulucu olmalıdır  </a:t>
            </a:r>
          </a:p>
          <a:p>
            <a:pPr lvl="2"/>
            <a:r>
              <a:rPr lang="tr-TR" dirty="0" smtClean="0"/>
              <a:t>Theory W – win-win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49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AKTİVİTE -4 </a:t>
            </a:r>
          </a:p>
          <a:p>
            <a:r>
              <a:rPr lang="tr-TR" dirty="0" smtClean="0"/>
              <a:t>Brigthmouth College maaş sisteminin paydaşları kimlerdir?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103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Finans birimi</a:t>
            </a:r>
          </a:p>
          <a:p>
            <a:r>
              <a:rPr lang="tr-TR" dirty="0" smtClean="0"/>
              <a:t>Çalışanlarla ilgili bilgileri sağlayacak olan insan kaynakları birimi</a:t>
            </a:r>
          </a:p>
          <a:p>
            <a:r>
              <a:rPr lang="tr-TR" dirty="0" smtClean="0"/>
              <a:t>Part-time çalışanlar ile ilgili detaylı çalışma saati bilgisini verecek olan birim yöneticileri</a:t>
            </a:r>
          </a:p>
          <a:p>
            <a:r>
              <a:rPr lang="tr-TR" dirty="0" smtClean="0"/>
              <a:t>Ödemenin yapılacağı personel</a:t>
            </a:r>
          </a:p>
          <a:p>
            <a:r>
              <a:rPr lang="tr-TR" dirty="0" smtClean="0"/>
              <a:t>Yazılım ve donanım üreticileri</a:t>
            </a:r>
          </a:p>
          <a:p>
            <a:pPr marL="0" indent="0" algn="ctr">
              <a:buNone/>
            </a:pPr>
            <a:r>
              <a:rPr lang="tr-TR" dirty="0" smtClean="0"/>
              <a:t>+</a:t>
            </a:r>
          </a:p>
          <a:p>
            <a:r>
              <a:rPr lang="tr-TR" dirty="0" smtClean="0"/>
              <a:t>Yerel yönetim personeli (eski ödemeyi yapan kurumdakiler)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792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Hedefleri belirlemek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Paydaşların arasındaki en önemli gruplardan biri projenin sahipleri – parayı verenler</a:t>
            </a:r>
          </a:p>
          <a:p>
            <a:r>
              <a:rPr lang="tr-TR" dirty="0" smtClean="0"/>
              <a:t>Aynı zamanda hedefleri de belirlerler</a:t>
            </a:r>
          </a:p>
          <a:p>
            <a:r>
              <a:rPr lang="tr-TR" dirty="0" smtClean="0"/>
              <a:t>Projenin başarılı olması için gerekli olan hedeflerdir.</a:t>
            </a:r>
          </a:p>
          <a:p>
            <a:r>
              <a:rPr lang="tr-TR" dirty="0" smtClean="0"/>
              <a:t>Hedefler projenin istenen çıktılarıdır</a:t>
            </a:r>
          </a:p>
          <a:p>
            <a:pPr lvl="1"/>
            <a:r>
              <a:rPr lang="tr-TR" dirty="0" smtClean="0"/>
              <a:t>Örn. Projenin başarılı olması için  müşteriler ürünleri online sipariş edebilmelidir</a:t>
            </a:r>
          </a:p>
          <a:p>
            <a:r>
              <a:rPr lang="tr-TR" dirty="0" smtClean="0"/>
              <a:t>Bazı durumlarda proje sahibi olabilecek birden fazla paydaş grubu olabilir – steering commitee – yönlendirme komitesi</a:t>
            </a:r>
          </a:p>
          <a:p>
            <a:r>
              <a:rPr lang="tr-TR" dirty="0" smtClean="0"/>
              <a:t>Proje yöneticisi günlük işleri yürütür ve yönlendirme komitesine rapor verir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86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GİRİŞ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«Yazılım Proje Yönetimi»</a:t>
            </a:r>
          </a:p>
          <a:p>
            <a:pPr lvl="1"/>
            <a:r>
              <a:rPr lang="tr-TR" dirty="0" smtClean="0"/>
              <a:t>Gerçekten diğer proje yönetimlerinden farklı mı?</a:t>
            </a:r>
          </a:p>
          <a:p>
            <a:pPr lvl="1"/>
            <a:r>
              <a:rPr lang="tr-TR" dirty="0" smtClean="0"/>
              <a:t>Yazılım projelerindeki planlama, izleme ve kontrol ile ilgili anahtar fikirlere bakalım</a:t>
            </a:r>
          </a:p>
          <a:p>
            <a:pPr lvl="2"/>
            <a:r>
              <a:rPr lang="tr-TR" dirty="0" smtClean="0"/>
              <a:t>Tüm projeler hedeflere ulaşmak ile ilgili </a:t>
            </a:r>
          </a:p>
          <a:p>
            <a:pPr lvl="2"/>
            <a:r>
              <a:rPr lang="tr-TR" dirty="0" smtClean="0"/>
              <a:t>Yazılım projelerinde de gerçek ihtiyaçları karşılama gerekliliği var</a:t>
            </a:r>
          </a:p>
          <a:p>
            <a:pPr lvl="2"/>
            <a:r>
              <a:rPr lang="tr-TR" dirty="0" smtClean="0"/>
              <a:t>Bunun için önce projenin paydaşlarının ve onların hedeflerinin belirlenmesi gerekiyor</a:t>
            </a:r>
          </a:p>
          <a:p>
            <a:pPr lvl="2"/>
            <a:r>
              <a:rPr lang="tr-TR" dirty="0" smtClean="0"/>
              <a:t>Bu hedeflerin belirlenmesi proje yönetiminin ana amacı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8039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Hedefleri belirlemek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1" dirty="0" smtClean="0"/>
              <a:t>Alt-hedefler ve amaçlar</a:t>
            </a:r>
          </a:p>
          <a:p>
            <a:pPr lvl="1"/>
            <a:r>
              <a:rPr lang="tr-TR" dirty="0" smtClean="0"/>
              <a:t>Hedefleri başarmak için öncelikle belli amaçları ve alt-hedefleri başarmak gerekir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tr-TR" dirty="0"/>
              <a:t>Futbol maçında kazanma hedefine ulaşmak için golleri atmak gibi</a:t>
            </a:r>
          </a:p>
          <a:p>
            <a:pPr lvl="1"/>
            <a:r>
              <a:rPr lang="tr-TR" dirty="0" smtClean="0"/>
              <a:t>İyi tanımlanmış hedefler için SMART kullanılır</a:t>
            </a:r>
          </a:p>
          <a:p>
            <a:pPr lvl="2"/>
            <a:r>
              <a:rPr lang="tr-TR" dirty="0" smtClean="0"/>
              <a:t>Specific – belli, iyi tanımlanmış</a:t>
            </a:r>
          </a:p>
          <a:p>
            <a:pPr lvl="2"/>
            <a:r>
              <a:rPr lang="tr-TR" dirty="0" smtClean="0"/>
              <a:t>Measurable - ölçülebilir</a:t>
            </a:r>
          </a:p>
          <a:p>
            <a:pPr lvl="2"/>
            <a:r>
              <a:rPr lang="tr-TR" dirty="0" smtClean="0"/>
              <a:t>Achievable - başarılabilir</a:t>
            </a:r>
          </a:p>
          <a:p>
            <a:pPr lvl="2"/>
            <a:r>
              <a:rPr lang="tr-TR" dirty="0" smtClean="0"/>
              <a:t>Relevant - ilgili</a:t>
            </a:r>
          </a:p>
          <a:p>
            <a:pPr lvl="2"/>
            <a:r>
              <a:rPr lang="tr-TR" dirty="0" smtClean="0"/>
              <a:t>Time constrained –zaman kısıtlı</a:t>
            </a:r>
          </a:p>
        </p:txBody>
      </p:sp>
    </p:spTree>
    <p:extLst>
      <p:ext uri="{BB962C8B-B14F-4D97-AF65-F5344CB8AC3E}">
        <p14:creationId xmlns:p14="http://schemas.microsoft.com/office/powerpoint/2010/main" val="177125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Projelerin iş oluru açısından gerekçesi iyi tanımlanmalıdır – yapmaya değer olduğu</a:t>
            </a:r>
          </a:p>
          <a:p>
            <a:r>
              <a:rPr lang="tr-TR" dirty="0" smtClean="0"/>
              <a:t>Fayda-maliyet analizleri fizibilite çalışması sırasında gerçekleştirilmeli</a:t>
            </a:r>
          </a:p>
          <a:p>
            <a:r>
              <a:rPr lang="tr-TR" dirty="0" smtClean="0"/>
              <a:t>Faydalar niceliksel olarak belirtilmeli</a:t>
            </a:r>
          </a:p>
          <a:p>
            <a:pPr lvl="1"/>
            <a:r>
              <a:rPr lang="tr-TR" dirty="0" smtClean="0"/>
              <a:t>İş modeli – yeni uygulama iddia edilen faydaları nasıl oluşturacak</a:t>
            </a:r>
          </a:p>
          <a:p>
            <a:r>
              <a:rPr lang="tr-TR" dirty="0" smtClean="0"/>
              <a:t>Örn. Yeni web-tabanlı uygulama dünyanın her yerinden müşterilerin internet aracılığıyla şirketin ürünlerini sipariş vermesini sağlayarak satışları ve dolayısıyla da gelir ve karı artıracaktır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549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başarısı ve başarısızlığı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Proje hedefleri proje takımının ulaşmak istediği hedefler</a:t>
            </a:r>
          </a:p>
          <a:p>
            <a:r>
              <a:rPr lang="tr-TR" dirty="0" smtClean="0"/>
              <a:t>Yazılım projeleri için bunlar</a:t>
            </a:r>
          </a:p>
          <a:p>
            <a:pPr lvl="1"/>
            <a:r>
              <a:rPr lang="tr-TR" dirty="0"/>
              <a:t>Üzerinde anlaşılan fonksiyonellik</a:t>
            </a:r>
          </a:p>
          <a:p>
            <a:pPr lvl="1"/>
            <a:r>
              <a:rPr lang="tr-TR" dirty="0"/>
              <a:t>Gerekli seviyede kalite</a:t>
            </a:r>
          </a:p>
          <a:p>
            <a:pPr lvl="1"/>
            <a:r>
              <a:rPr lang="tr-TR" dirty="0"/>
              <a:t>Zamanında</a:t>
            </a:r>
          </a:p>
          <a:p>
            <a:pPr lvl="1"/>
            <a:r>
              <a:rPr lang="tr-TR" dirty="0"/>
              <a:t>Bütçe dahilinde </a:t>
            </a:r>
            <a:r>
              <a:rPr lang="tr-TR" dirty="0" smtClean="0"/>
              <a:t>teslimat</a:t>
            </a:r>
          </a:p>
          <a:p>
            <a:r>
              <a:rPr lang="tr-TR" dirty="0" smtClean="0"/>
              <a:t>Proje bu hedeflere ulaşabilir ancak teslim edilen uygulama istenen iş durumunu karşılamayabilir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tr-TR" dirty="0"/>
              <a:t>Bilgisayar oyunu zamanında ve tanımlanan özellikleri ile tamamlanıp piyasaya sürülebilir ancak satmayabilir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İş tanımları içerisinde projenin başarısı projenin faydaları maliyetini aşarsa sağlanmıştır</a:t>
            </a:r>
          </a:p>
        </p:txBody>
      </p:sp>
    </p:spTree>
    <p:extLst>
      <p:ext uri="{BB962C8B-B14F-4D97-AF65-F5344CB8AC3E}">
        <p14:creationId xmlns:p14="http://schemas.microsoft.com/office/powerpoint/2010/main" val="224220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Yönetim nedir?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Planlama – ne yapılacağına kara verme</a:t>
            </a:r>
          </a:p>
          <a:p>
            <a:r>
              <a:rPr lang="tr-TR" dirty="0" smtClean="0"/>
              <a:t>Organize etme – ayarlamaları yapma</a:t>
            </a:r>
          </a:p>
          <a:p>
            <a:r>
              <a:rPr lang="tr-TR" dirty="0" smtClean="0"/>
              <a:t>Kadrolama – iş için doğru insanları seçme</a:t>
            </a:r>
          </a:p>
          <a:p>
            <a:r>
              <a:rPr lang="tr-TR" dirty="0" smtClean="0"/>
              <a:t>Yönlendirme – talimat verme</a:t>
            </a:r>
          </a:p>
          <a:p>
            <a:r>
              <a:rPr lang="tr-TR" dirty="0" smtClean="0"/>
              <a:t>İzleme – ilerlemeyi kontrol etme</a:t>
            </a:r>
          </a:p>
          <a:p>
            <a:r>
              <a:rPr lang="tr-TR" dirty="0" smtClean="0"/>
              <a:t>Kontrol – gecikmeleri çözümleyici eylemleri yapma</a:t>
            </a:r>
          </a:p>
          <a:p>
            <a:r>
              <a:rPr lang="tr-TR" dirty="0" smtClean="0"/>
              <a:t>Yenilik yapma – yeni çözümlerle gelme</a:t>
            </a:r>
          </a:p>
          <a:p>
            <a:r>
              <a:rPr lang="tr-TR" dirty="0" smtClean="0"/>
              <a:t>Sunum – müşteriler, kullanıcılar, geliştiricler, tedarikçiler ve diğer paydaşlar ile ilişki kurma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8904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Yönetim kontrolü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planı dinamiktir</a:t>
            </a:r>
          </a:p>
          <a:p>
            <a:r>
              <a:rPr lang="tr-TR" dirty="0" smtClean="0"/>
              <a:t>Projenin yürütülmesi sırasında sürekli ayarlama gerektirir</a:t>
            </a:r>
          </a:p>
          <a:p>
            <a:r>
              <a:rPr lang="tr-TR" dirty="0" smtClean="0"/>
              <a:t>Projelerde büyük süre projenin yürütülmesi sırasında harcanır ancak iyi bir yürütme için iyi planlamaya ihtiyaç vardır</a:t>
            </a:r>
          </a:p>
          <a:p>
            <a:r>
              <a:rPr lang="tr-TR" dirty="0" smtClean="0"/>
              <a:t>İyi bir plan iyi projenin temelini oluşturur ancak akıllı bir uygulama olmaksızın işe yaramaz</a:t>
            </a:r>
          </a:p>
          <a:p>
            <a:r>
              <a:rPr lang="tr-TR" dirty="0" smtClean="0"/>
              <a:t>İlk yapılan plan değişen durumlara göre devamlı güncellenmelidir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5091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Projeler tanımı gereği rutin olmayan işler içerir ve daha çok belirsizlerdir</a:t>
            </a:r>
          </a:p>
          <a:p>
            <a:r>
              <a:rPr lang="tr-TR" dirty="0" smtClean="0"/>
              <a:t>Yazılım projeleri diğer projelere benzer ancak bazı özellikleri belli zorluklar oluşturur</a:t>
            </a:r>
          </a:p>
          <a:p>
            <a:r>
              <a:rPr lang="tr-TR" dirty="0" smtClean="0"/>
              <a:t>Proje başarısındaki anahtar faktör net hedeflerin olmasıdır. </a:t>
            </a:r>
          </a:p>
          <a:p>
            <a:pPr lvl="1"/>
            <a:r>
              <a:rPr lang="tr-TR" dirty="0" smtClean="0"/>
              <a:t>Projedeki farklı paydaşların farklı hedefleri olabilir. </a:t>
            </a:r>
            <a:endParaRPr lang="tr-TR" dirty="0"/>
          </a:p>
          <a:p>
            <a:r>
              <a:rPr lang="tr-TR" dirty="0" smtClean="0"/>
              <a:t>Hedeflerin etkili olabilmesi için hedeflerin karşılandığının ölçülebilir olması gereklidir</a:t>
            </a:r>
          </a:p>
          <a:p>
            <a:r>
              <a:rPr lang="tr-TR" dirty="0" smtClean="0"/>
              <a:t>Pek çok insan içeren projelerde, bilginin dağıtımı için etkili iletişim kanalları oluşturulmaldır.</a:t>
            </a:r>
          </a:p>
          <a:p>
            <a:pPr lvl="1"/>
            <a:r>
              <a:rPr lang="tr-TR" dirty="0" smtClean="0"/>
              <a:t>Başarı için objektif hedeflerin olması farklı paydaşlar arasındaki belirsiz iletişimi ortadan kaldırır.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2847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Proje, Program, Portföy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b="1" i="1" u="sng" dirty="0"/>
              <a:t>Portföy</a:t>
            </a:r>
            <a:r>
              <a:rPr lang="tr-TR" dirty="0"/>
              <a:t>: Stratejik iş hedeflerine ulaşmak için etkin yönetimi kolaylaştırma amacıyla bir araya getirilmiş projelerden, programlardan ve diğer işlerden oluşan bir derlemedir</a:t>
            </a:r>
          </a:p>
          <a:p>
            <a:pPr>
              <a:defRPr/>
            </a:pPr>
            <a:r>
              <a:rPr lang="tr-TR" b="1" i="1" u="sng" dirty="0"/>
              <a:t>Program</a:t>
            </a:r>
            <a:r>
              <a:rPr lang="tr-TR" dirty="0"/>
              <a:t>: Program, tek tek yönetildiğinde sağlanamayan fayda ve kontrolü elde etmek için koordinasyon içerisinde yürütülen bağlantılı bir projeler grubu olarak tanımlanır</a:t>
            </a:r>
          </a:p>
          <a:p>
            <a:pPr algn="ctr">
              <a:buFont typeface="Wingdings" pitchFamily="2" charset="2"/>
              <a:buNone/>
              <a:defRPr/>
            </a:pPr>
            <a:endParaRPr lang="tr-TR" dirty="0"/>
          </a:p>
          <a:p>
            <a:pPr algn="ctr">
              <a:buFont typeface="Wingdings" pitchFamily="2" charset="2"/>
              <a:buNone/>
              <a:defRPr/>
            </a:pPr>
            <a:r>
              <a:rPr lang="tr-TR" dirty="0"/>
              <a:t>Portföy &gt; Program&gt; Proje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8532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PYO, 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PYO – Proje Yönetim Ofisi</a:t>
            </a:r>
          </a:p>
          <a:p>
            <a:pPr lvl="1"/>
            <a:r>
              <a:rPr lang="tr-TR" dirty="0"/>
              <a:t>Kendi alanına giren projelerin merkezi olarak ve koordinasyon içinde yönetimiyle bağlantılı çeşitli sorumluluklar üstlenen organizayonel bir </a:t>
            </a:r>
            <a:r>
              <a:rPr lang="tr-TR" dirty="0" smtClean="0"/>
              <a:t>birimdir</a:t>
            </a:r>
            <a:endParaRPr lang="tr-TR" dirty="0"/>
          </a:p>
          <a:p>
            <a:r>
              <a:rPr lang="tr-TR" dirty="0"/>
              <a:t>PY – Proje Yöneticisi</a:t>
            </a:r>
          </a:p>
          <a:p>
            <a:pPr lvl="1"/>
            <a:r>
              <a:rPr lang="tr-TR" dirty="0"/>
              <a:t>Proje yürütülen organizasyonun, proje hedeflerine ulaşılması görevini verdiği kişidir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762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planı için içerik listesi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Giriş</a:t>
            </a:r>
          </a:p>
          <a:p>
            <a:r>
              <a:rPr lang="tr-TR" dirty="0" smtClean="0"/>
              <a:t>Genel bilgiler – iş durumu</a:t>
            </a:r>
          </a:p>
          <a:p>
            <a:r>
              <a:rPr lang="tr-TR" dirty="0" smtClean="0"/>
              <a:t>Proje hedefleri</a:t>
            </a:r>
          </a:p>
          <a:p>
            <a:r>
              <a:rPr lang="tr-TR" dirty="0" smtClean="0"/>
              <a:t>Kısıtlar</a:t>
            </a:r>
          </a:p>
          <a:p>
            <a:r>
              <a:rPr lang="tr-TR" dirty="0" smtClean="0"/>
              <a:t>Yöntemler</a:t>
            </a:r>
          </a:p>
          <a:p>
            <a:r>
              <a:rPr lang="tr-TR" dirty="0" smtClean="0"/>
              <a:t>Proje ürünleri – müşterinin teslim alacağı son ürün ve ara ürünler</a:t>
            </a:r>
          </a:p>
          <a:p>
            <a:r>
              <a:rPr lang="tr-TR" dirty="0" smtClean="0"/>
              <a:t>Uygulanacak aktiviteler</a:t>
            </a:r>
          </a:p>
          <a:p>
            <a:r>
              <a:rPr lang="tr-TR" dirty="0" smtClean="0"/>
              <a:t>Kullanılacak kaynaklar</a:t>
            </a:r>
          </a:p>
          <a:p>
            <a:r>
              <a:rPr lang="tr-TR" dirty="0" smtClean="0"/>
              <a:t>Projenin riskleri</a:t>
            </a:r>
          </a:p>
          <a:p>
            <a:r>
              <a:rPr lang="tr-TR" dirty="0" smtClean="0"/>
              <a:t>Projenin yönetimi</a:t>
            </a:r>
          </a:p>
          <a:p>
            <a:pPr lvl="1"/>
            <a:r>
              <a:rPr lang="tr-TR" dirty="0" smtClean="0"/>
              <a:t>Kurumsal sorumluluklar</a:t>
            </a:r>
          </a:p>
          <a:p>
            <a:pPr lvl="1"/>
            <a:r>
              <a:rPr lang="tr-TR" dirty="0" smtClean="0"/>
              <a:t>Kalitenin yönetimi</a:t>
            </a:r>
          </a:p>
          <a:p>
            <a:pPr lvl="1"/>
            <a:r>
              <a:rPr lang="tr-TR" dirty="0" smtClean="0"/>
              <a:t>Konfigurasyon yönetimi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1680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Yönetim Çerçevesi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PMBOK’da proje yönetim bilgi ve pratikleri bileşen süreçler şeklinde açıklanır.</a:t>
            </a:r>
          </a:p>
          <a:p>
            <a:r>
              <a:rPr lang="tr-TR" dirty="0"/>
              <a:t>Bileşen süreçler 9 bilgi alanında organize edilmiştir.</a:t>
            </a:r>
          </a:p>
          <a:p>
            <a:pPr lvl="1"/>
            <a:r>
              <a:rPr lang="tr-TR" sz="2000" dirty="0"/>
              <a:t>Proje  Yönetimi Bilgi Birikimi  (PMBOK)e</a:t>
            </a:r>
          </a:p>
          <a:p>
            <a:pPr lvl="2"/>
            <a:r>
              <a:rPr lang="tr-TR" dirty="0"/>
              <a:t>Bilgi Alanları</a:t>
            </a:r>
          </a:p>
          <a:p>
            <a:pPr lvl="3"/>
            <a:r>
              <a:rPr lang="tr-TR" dirty="0"/>
              <a:t>Bileşen süreçler</a:t>
            </a:r>
          </a:p>
          <a:p>
            <a:r>
              <a:rPr lang="tr-TR" dirty="0" smtClean="0"/>
              <a:t>Süreçler aynı zamanda 5 </a:t>
            </a:r>
            <a:r>
              <a:rPr lang="tr-TR" dirty="0"/>
              <a:t>süreç grubunda toplanmıştır</a:t>
            </a:r>
          </a:p>
          <a:p>
            <a:pPr lvl="1"/>
            <a:r>
              <a:rPr lang="tr-TR" dirty="0"/>
              <a:t>Başlangıç</a:t>
            </a:r>
          </a:p>
          <a:p>
            <a:pPr lvl="1"/>
            <a:r>
              <a:rPr lang="tr-TR" dirty="0"/>
              <a:t>Planlama</a:t>
            </a:r>
          </a:p>
          <a:p>
            <a:pPr lvl="1"/>
            <a:r>
              <a:rPr lang="tr-TR" dirty="0"/>
              <a:t>Yürütme</a:t>
            </a:r>
          </a:p>
          <a:p>
            <a:pPr lvl="1"/>
            <a:r>
              <a:rPr lang="tr-TR" dirty="0"/>
              <a:t>İzleme ve kontrol etme</a:t>
            </a:r>
          </a:p>
          <a:p>
            <a:pPr lvl="1"/>
            <a:r>
              <a:rPr lang="tr-TR" dirty="0"/>
              <a:t>Kapanış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809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Yazılım proje yönetimi neden önemlidir?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Öncelikle olay </a:t>
            </a:r>
            <a:r>
              <a:rPr lang="tr-TR" b="1" i="1" u="sng" dirty="0" smtClean="0"/>
              <a:t>para</a:t>
            </a:r>
            <a:r>
              <a:rPr lang="tr-TR" dirty="0" smtClean="0"/>
              <a:t> ile ilgili ????...</a:t>
            </a:r>
          </a:p>
          <a:p>
            <a:r>
              <a:rPr lang="tr-TR" dirty="0" smtClean="0"/>
              <a:t>Standish Grup’un yazılım projeleri ile ilgili bulguları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08410"/>
              </p:ext>
            </p:extLst>
          </p:nvPr>
        </p:nvGraphicFramePr>
        <p:xfrm>
          <a:off x="762000" y="2514600"/>
          <a:ext cx="7238687" cy="142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 dirty="0">
                          <a:effectLst/>
                        </a:rPr>
                        <a:t>Measure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>
                          <a:effectLst/>
                        </a:rPr>
                        <a:t>1994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>
                          <a:effectLst/>
                        </a:rPr>
                        <a:t>1996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>
                          <a:effectLst/>
                        </a:rPr>
                        <a:t>1998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 dirty="0">
                          <a:effectLst/>
                        </a:rPr>
                        <a:t>2000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>
                          <a:effectLst/>
                        </a:rPr>
                        <a:t>2002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>
                          <a:effectLst/>
                        </a:rPr>
                        <a:t>2004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>
                          <a:effectLst/>
                        </a:rPr>
                        <a:t>2006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>
                          <a:effectLst/>
                        </a:rPr>
                        <a:t>2009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250">
                          <a:effectLst/>
                        </a:rPr>
                        <a:t>2011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Successful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16%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27%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26%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28%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34%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29%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35%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32%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37%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Challenged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53%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33%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46%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49%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51%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53%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46%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44%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42%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Failed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31%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40%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28%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23%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15%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18%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19%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24%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21%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79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Yönetim Çerçevesi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060575"/>
            <a:ext cx="6840537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359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Yönetim Çerçevesi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Çekirdek Bilgi Alanları ve Süreçleri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989138"/>
            <a:ext cx="763428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6954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Yönetim Çerçevesi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Yardımcı Bilgi Alanları ve Süreçleri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6327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24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Korku hikayeleri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sz="2800" dirty="0"/>
              <a:t>Denver automatic baggage handling system</a:t>
            </a:r>
          </a:p>
          <a:p>
            <a:endParaRPr lang="tr-TR" sz="2800" dirty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r>
              <a:rPr lang="tr-TR" sz="2800" dirty="0"/>
              <a:t>Air traffic control (FAA modernization)</a:t>
            </a:r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/>
          </a:p>
          <a:p>
            <a:r>
              <a:rPr lang="tr-TR" sz="2800" dirty="0"/>
              <a:t>USA navy finance system</a:t>
            </a:r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/>
          </a:p>
          <a:p>
            <a:r>
              <a:rPr lang="tr-TR" sz="2800" dirty="0"/>
              <a:t>Comanche Helicopter</a:t>
            </a:r>
          </a:p>
          <a:p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sz="2800" dirty="0"/>
              <a:t>Opening delayed for 2 years</a:t>
            </a:r>
          </a:p>
          <a:p>
            <a:r>
              <a:rPr lang="tr-TR" sz="2800" dirty="0"/>
              <a:t>$27 million cost overrun for ABHS</a:t>
            </a:r>
          </a:p>
          <a:p>
            <a:r>
              <a:rPr lang="tr-TR" sz="2800" dirty="0"/>
              <a:t>$360 million delay cost</a:t>
            </a:r>
          </a:p>
          <a:p>
            <a:endParaRPr lang="tr-TR" sz="3600" dirty="0"/>
          </a:p>
          <a:p>
            <a:endParaRPr lang="tr-TR" sz="3600" dirty="0"/>
          </a:p>
          <a:p>
            <a:r>
              <a:rPr lang="tr-TR" sz="2800" dirty="0"/>
              <a:t>$5.6 cost overrun</a:t>
            </a:r>
          </a:p>
          <a:p>
            <a:r>
              <a:rPr lang="tr-TR" sz="2800" dirty="0"/>
              <a:t>8 year delay</a:t>
            </a:r>
          </a:p>
          <a:p>
            <a:r>
              <a:rPr lang="tr-TR" sz="2800" dirty="0"/>
              <a:t>2 out of 4 systems are canceled, third</a:t>
            </a:r>
          </a:p>
          <a:p>
            <a:r>
              <a:rPr lang="tr-TR" sz="2800" dirty="0"/>
              <a:t>requirements are %48 decreased</a:t>
            </a:r>
          </a:p>
          <a:p>
            <a:endParaRPr lang="tr-TR" sz="2800" dirty="0"/>
          </a:p>
          <a:p>
            <a:r>
              <a:rPr lang="tr-TR" sz="2800" dirty="0"/>
              <a:t>4 times cost overrun, $230 million</a:t>
            </a:r>
          </a:p>
          <a:p>
            <a:r>
              <a:rPr lang="tr-TR" sz="2800" dirty="0"/>
              <a:t>Canceled after 9 years</a:t>
            </a:r>
          </a:p>
          <a:p>
            <a:endParaRPr lang="tr-TR" sz="2800" dirty="0"/>
          </a:p>
          <a:p>
            <a:pPr>
              <a:buNone/>
            </a:pPr>
            <a:endParaRPr lang="tr-TR" sz="2800" dirty="0"/>
          </a:p>
          <a:p>
            <a:r>
              <a:rPr lang="tr-TR" sz="2800" dirty="0"/>
              <a:t>In ten years cost increased 10 times, $34.4 million</a:t>
            </a:r>
          </a:p>
          <a:p>
            <a:r>
              <a:rPr lang="tr-TR" sz="2800" dirty="0"/>
              <a:t>Requirements are %74 decreased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550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Projelerdeki başarısızlık nedenleri </a:t>
            </a:r>
          </a:p>
          <a:p>
            <a:pPr lvl="1"/>
            <a:r>
              <a:rPr lang="tr-TR" dirty="0"/>
              <a:t>sıklıkla proje yönetimine dayalı</a:t>
            </a:r>
          </a:p>
          <a:p>
            <a:pPr lvl="1"/>
            <a:r>
              <a:rPr lang="tr-TR" dirty="0"/>
              <a:t>proje yönetimi ve risk yönetimiyle ilgili beceri eksikliği ve kanıtlanmış yaklaşımların kullanılmaması ( National Audit Office of UK)</a:t>
            </a:r>
          </a:p>
          <a:p>
            <a:pPr lvl="1">
              <a:defRPr/>
            </a:pPr>
            <a:r>
              <a:rPr lang="tr-TR" dirty="0"/>
              <a:t>Sıklıkla yaşanılan problemler(PY’nin bakış açısı )</a:t>
            </a:r>
          </a:p>
          <a:p>
            <a:pPr lvl="2">
              <a:defRPr/>
            </a:pPr>
            <a:r>
              <a:rPr lang="tr-TR" dirty="0"/>
              <a:t>Zayıf tahmin ve planlar</a:t>
            </a:r>
          </a:p>
          <a:p>
            <a:pPr lvl="2">
              <a:defRPr/>
            </a:pPr>
            <a:r>
              <a:rPr lang="tr-TR" dirty="0"/>
              <a:t>Kalite standardı ve ölçümlerinin eksiklikleri</a:t>
            </a:r>
          </a:p>
          <a:p>
            <a:pPr lvl="2">
              <a:defRPr/>
            </a:pPr>
            <a:r>
              <a:rPr lang="tr-TR" dirty="0"/>
              <a:t>Kurumsal kararları vermede yönlendirme eksikliği</a:t>
            </a:r>
          </a:p>
          <a:p>
            <a:pPr lvl="2">
              <a:defRPr/>
            </a:pPr>
            <a:r>
              <a:rPr lang="tr-TR" dirty="0"/>
              <a:t>Süreci görünür yapacak tekniklerin eksikliği</a:t>
            </a:r>
          </a:p>
          <a:p>
            <a:pPr lvl="2">
              <a:defRPr/>
            </a:pPr>
            <a:r>
              <a:rPr lang="tr-TR" dirty="0"/>
              <a:t>Zayıf rol tanımlaması– kim ne yapacak?</a:t>
            </a:r>
          </a:p>
          <a:p>
            <a:pPr lvl="2">
              <a:defRPr/>
            </a:pPr>
            <a:r>
              <a:rPr lang="tr-TR" dirty="0"/>
              <a:t>Hatalı başarı </a:t>
            </a:r>
            <a:r>
              <a:rPr lang="tr-TR" dirty="0" smtClean="0"/>
              <a:t>kriterleri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275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nedir?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Sözlük tanımı: </a:t>
            </a:r>
            <a:r>
              <a:rPr lang="tr-TR" b="1" i="1" u="sng" dirty="0" smtClean="0"/>
              <a:t>planlı</a:t>
            </a:r>
            <a:r>
              <a:rPr lang="tr-TR" dirty="0" smtClean="0"/>
              <a:t> aktivite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tr-TR" dirty="0"/>
              <a:t>başlamadan önce bir görevi nasıl yapacağımızı belirleyebilme</a:t>
            </a:r>
          </a:p>
          <a:p>
            <a:r>
              <a:rPr lang="tr-TR" dirty="0" smtClean="0"/>
              <a:t>Planlama bir şeyi yapmadan önce onunla ilgili dikkatlice düşünmeyi gerektirir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tr-TR" dirty="0"/>
              <a:t>Belirsiz projeler bile bunu gerektirir ki yapılan planlama daha çok geçici/nihai olmayandır</a:t>
            </a:r>
          </a:p>
          <a:p>
            <a:pPr marL="27432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945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“Proje, </a:t>
            </a:r>
            <a:r>
              <a:rPr lang="tr-TR" b="1" i="1" dirty="0"/>
              <a:t>benzersiz</a:t>
            </a:r>
            <a:r>
              <a:rPr lang="tr-TR" dirty="0"/>
              <a:t> bir ürün, hizmet ya da sonuç yaratmak için yürütülen </a:t>
            </a:r>
            <a:r>
              <a:rPr lang="tr-TR" b="1" i="1" dirty="0"/>
              <a:t>geçici</a:t>
            </a:r>
            <a:r>
              <a:rPr lang="tr-TR" dirty="0"/>
              <a:t> bir girişimdir”</a:t>
            </a:r>
          </a:p>
          <a:p>
            <a:pPr lvl="1"/>
            <a:r>
              <a:rPr lang="tr-TR" dirty="0"/>
              <a:t>Projelerin kesin başlangıç ve bitiş tarihleri vardır</a:t>
            </a:r>
          </a:p>
          <a:p>
            <a:pPr lvl="1"/>
            <a:r>
              <a:rPr lang="tr-TR" dirty="0"/>
              <a:t>Proje sonucunda ortaya çıkan ürün ya da hizmet kendini diğerlerinden bir şekilde ayırt edici özellikler içerir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123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Projelerin </a:t>
            </a:r>
            <a:r>
              <a:rPr lang="tr-TR" dirty="0" smtClean="0"/>
              <a:t>özellikleri</a:t>
            </a:r>
          </a:p>
          <a:p>
            <a:pPr lvl="1"/>
            <a:r>
              <a:rPr lang="tr-TR" dirty="0"/>
              <a:t>geçici</a:t>
            </a:r>
          </a:p>
          <a:p>
            <a:pPr lvl="1"/>
            <a:r>
              <a:rPr lang="tr-TR" dirty="0"/>
              <a:t>benzersiz ürün, hizmet ya da sonuç</a:t>
            </a:r>
          </a:p>
          <a:p>
            <a:pPr lvl="1"/>
            <a:r>
              <a:rPr lang="tr-TR" dirty="0"/>
              <a:t>aşamalı olgunlaşma (progressive elaboration)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0539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335</TotalTime>
  <Words>2048</Words>
  <Application>Microsoft Office PowerPoint</Application>
  <PresentationFormat>On-screen Show (4:3)</PresentationFormat>
  <Paragraphs>373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Wingdings 2</vt:lpstr>
      <vt:lpstr>Clarity</vt:lpstr>
      <vt:lpstr>BLM 421 YazILIm Proje Yönetimi</vt:lpstr>
      <vt:lpstr>PowerPoint Presentation</vt:lpstr>
      <vt:lpstr>GİRİŞ</vt:lpstr>
      <vt:lpstr>Yazılım proje yönetimi neden önemlidir?</vt:lpstr>
      <vt:lpstr>Korku hikayeleri</vt:lpstr>
      <vt:lpstr>PowerPoint Presentation</vt:lpstr>
      <vt:lpstr>Proje nedir?</vt:lpstr>
      <vt:lpstr>Proje nedir?</vt:lpstr>
      <vt:lpstr>Proje nedir?</vt:lpstr>
      <vt:lpstr>Proje nedir?</vt:lpstr>
      <vt:lpstr>Proje nedir?</vt:lpstr>
      <vt:lpstr>Proje nedir?</vt:lpstr>
      <vt:lpstr>Proje nedir?</vt:lpstr>
      <vt:lpstr>Yazılım projesi/Diğer projeler</vt:lpstr>
      <vt:lpstr>Kontrat yönetimi ve teknik proje yönetimi</vt:lpstr>
      <vt:lpstr>Yazılım proje yönetiminin kapsadığı aktiviteler</vt:lpstr>
      <vt:lpstr>Yazılım proje yönetiminin kapsadığı aktiviteler</vt:lpstr>
      <vt:lpstr>Yazılım proje yönetiminin kapsadığı aktiviteler</vt:lpstr>
      <vt:lpstr>Yazılım proje yönetiminin kapsadığı aktiviteler</vt:lpstr>
      <vt:lpstr>PowerPoint Presentation</vt:lpstr>
      <vt:lpstr>PowerPoint Presentation</vt:lpstr>
      <vt:lpstr>Planlar, yöntemler ve yöntembilimler</vt:lpstr>
      <vt:lpstr>Planlar, yöntemler ve yöntembilimler</vt:lpstr>
      <vt:lpstr>PowerPoint Presentation</vt:lpstr>
      <vt:lpstr>Yazılım projelerini sınıflandırma</vt:lpstr>
      <vt:lpstr>Paydaşlar</vt:lpstr>
      <vt:lpstr>PowerPoint Presentation</vt:lpstr>
      <vt:lpstr>PowerPoint Presentation</vt:lpstr>
      <vt:lpstr>Hedefleri belirlemek</vt:lpstr>
      <vt:lpstr>Hedefleri belirlemek</vt:lpstr>
      <vt:lpstr>İş durumu</vt:lpstr>
      <vt:lpstr>Proje başarısı ve başarısızlığı</vt:lpstr>
      <vt:lpstr>Yönetim nedir?</vt:lpstr>
      <vt:lpstr>Yönetim kontrolü</vt:lpstr>
      <vt:lpstr>PowerPoint Presentation</vt:lpstr>
      <vt:lpstr>Proje, Program, Portföy</vt:lpstr>
      <vt:lpstr>PYO, PY</vt:lpstr>
      <vt:lpstr>Proje planı için içerik listesi</vt:lpstr>
      <vt:lpstr>Proje Yönetim Çerçevesi</vt:lpstr>
      <vt:lpstr>Proje Yönetim Çerçevesi</vt:lpstr>
      <vt:lpstr>Proje Yönetim Çerçevesi</vt:lpstr>
      <vt:lpstr>Proje Yönetim Çerçevesi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 421 Yazılım Proje Yönetimi</dc:title>
  <dc:creator>Pınar Onay. Durdu</dc:creator>
  <cp:lastModifiedBy>Pınar Onay Durdu</cp:lastModifiedBy>
  <cp:revision>31</cp:revision>
  <dcterms:created xsi:type="dcterms:W3CDTF">2006-08-16T00:00:00Z</dcterms:created>
  <dcterms:modified xsi:type="dcterms:W3CDTF">2016-09-27T10:44:46Z</dcterms:modified>
</cp:coreProperties>
</file>