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8" r:id="rId3"/>
    <p:sldId id="350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2" r:id="rId27"/>
    <p:sldId id="321" r:id="rId28"/>
    <p:sldId id="323" r:id="rId29"/>
    <p:sldId id="324" r:id="rId30"/>
    <p:sldId id="325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26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7" r:id="rId49"/>
    <p:sldId id="297" r:id="rId50"/>
  </p:sldIdLst>
  <p:sldSz cx="9144000" cy="6858000" type="screen4x3"/>
  <p:notesSz cx="6724650" cy="9774238"/>
  <p:custDataLst>
    <p:tags r:id="rId53"/>
  </p:custDataLst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306" autoAdjust="0"/>
  </p:normalViewPr>
  <p:slideViewPr>
    <p:cSldViewPr>
      <p:cViewPr varScale="1">
        <p:scale>
          <a:sx n="78" d="100"/>
          <a:sy n="7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Yazılım Proje Yönetimi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r"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14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1314Güz  Dr Pınar Onay Durdu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285288"/>
            <a:ext cx="2914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r"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fld id="{88825656-E510-4CFC-BFC0-4DDA8EF27DF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482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Yazılım Proje Yönetimi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14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>
            <a:lvl1pPr algn="r"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33425"/>
            <a:ext cx="4886325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41850"/>
            <a:ext cx="5381625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14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1314Güz  Dr Pınar Onay Durdu</a:t>
            </a: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285288"/>
            <a:ext cx="29146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74" tIns="47137" rIns="94274" bIns="47137" numCol="1" anchor="b" anchorCtr="0" compatLnSpc="1">
            <a:prstTxWarp prst="textNoShape">
              <a:avLst/>
            </a:prstTxWarp>
          </a:bodyPr>
          <a:lstStyle>
            <a:lvl1pPr algn="r" defTabSz="942853">
              <a:defRPr sz="1200">
                <a:latin typeface="Arial" charset="0"/>
              </a:defRPr>
            </a:lvl1pPr>
          </a:lstStyle>
          <a:p>
            <a:pPr>
              <a:defRPr/>
            </a:pPr>
            <a:fld id="{31B95033-A0B1-476D-AC53-877C7074E7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2445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mtClean="0"/>
              <a:t>Yazılım Proje Yönetimi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mtClean="0"/>
              <a:t>1314Güz  Dr Pınar Onay Durdu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507B87-7ADD-47A8-9F7F-6D5776700038}" type="slidenum">
              <a:rPr lang="tr-TR" altLang="tr-TR" smtClean="0"/>
              <a:pPr eaLnBrk="1" hangingPunct="1">
                <a:spcBef>
                  <a:spcPct val="0"/>
                </a:spcBef>
              </a:pPr>
              <a:t>1</a:t>
            </a:fld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mtClean="0"/>
              <a:t>Yazılım Proje Yönetimi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mtClean="0"/>
              <a:t>1314Güz  Dr Pınar Onay Durdu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06438" indent="-271463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08743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522413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1957388" indent="-217488" defTabSz="9413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4145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8717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289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786188" indent="-217488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E2F8C3-6C5B-44B8-BD38-F023726C957E}" type="slidenum">
              <a:rPr lang="tr-TR" altLang="tr-TR" smtClean="0"/>
              <a:pPr eaLnBrk="1" hangingPunct="1">
                <a:spcBef>
                  <a:spcPct val="0"/>
                </a:spcBef>
              </a:pPr>
              <a:t>49</a:t>
            </a:fld>
            <a:endParaRPr lang="tr-TR" altLang="tr-TR" smtClean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A4CB86-F811-4B25-85FB-515FACD071B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3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A9AAE-C6FE-420B-AEF9-D71353466A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06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227DA-45FF-44E8-87AF-DBE47F74655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18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5068D-1D14-437F-9DA3-F8AFB79B820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442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20CD6-9AD9-4A79-8CAF-F268B24A6D5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00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ECD3B-7616-427E-A998-181216B183C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F1BE4-5052-43E0-B7AA-6732CFF707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7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FE62D-9B3F-4CB7-9548-D44BFD154B4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592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8893-5BDC-4149-BB0D-AB481DF2081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2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F7FBE-067E-4671-B076-A3A02860BC5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0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976CA-2D30-48FC-B7B1-D3E7D75931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48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C5AD-277D-415E-8EDB-CB4C5A53134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64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8904BC-26A3-4E68-BF4C-26E52D4E3B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BLM 421 – BLM 805 </a:t>
            </a:r>
            <a:br>
              <a:rPr lang="tr-TR" altLang="tr-TR" smtClean="0"/>
            </a:br>
            <a:r>
              <a:rPr lang="tr-TR" altLang="tr-TR" smtClean="0"/>
              <a:t>Yazılım Proje Yönetimi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Proje Kapsam Yönetimi</a:t>
            </a:r>
          </a:p>
          <a:p>
            <a:pPr eaLnBrk="1" hangingPunct="1"/>
            <a:r>
              <a:rPr lang="tr-TR" altLang="tr-TR" dirty="0" smtClean="0"/>
              <a:t>(Project Scope Management)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Kapsam yönetim planına ek olarak kapsam temel çizgisi üretilir – scope baseline</a:t>
            </a:r>
          </a:p>
          <a:p>
            <a:r>
              <a:rPr lang="tr-TR" b="1" i="1" u="sng" dirty="0" smtClean="0"/>
              <a:t>Kapsam temel çizgisi </a:t>
            </a:r>
            <a:r>
              <a:rPr lang="tr-TR" dirty="0" smtClean="0"/>
              <a:t>temel olarak üç çıktı içerir</a:t>
            </a:r>
          </a:p>
          <a:p>
            <a:pPr lvl="1"/>
            <a:r>
              <a:rPr lang="tr-TR" dirty="0" smtClean="0"/>
              <a:t>Kapsam tanımı</a:t>
            </a:r>
          </a:p>
          <a:p>
            <a:pPr lvl="1"/>
            <a:r>
              <a:rPr lang="tr-TR" dirty="0" smtClean="0"/>
              <a:t>İKY ve </a:t>
            </a:r>
          </a:p>
          <a:p>
            <a:pPr lvl="1"/>
            <a:r>
              <a:rPr lang="tr-TR" dirty="0" smtClean="0"/>
              <a:t>İKY sözlüğü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57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</a:t>
            </a:r>
            <a:r>
              <a:rPr lang="tr-TR" dirty="0" smtClean="0"/>
              <a:t>apsam temel çizgisi onaylanmış ve üzerinde paydaşlar tarafından anlaşılmış bir referanstır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8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yönetim planı hazırlama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yönetim planı</a:t>
            </a:r>
          </a:p>
          <a:p>
            <a:pPr lvl="1"/>
            <a:r>
              <a:rPr lang="tr-TR" dirty="0" smtClean="0"/>
              <a:t>Temel çizgiler</a:t>
            </a:r>
          </a:p>
          <a:p>
            <a:pPr lvl="1"/>
            <a:r>
              <a:rPr lang="tr-TR" dirty="0" smtClean="0"/>
              <a:t>Alt planlar</a:t>
            </a:r>
          </a:p>
          <a:p>
            <a:pPr marL="0" indent="0">
              <a:buNone/>
            </a:pPr>
            <a:r>
              <a:rPr lang="tr-TR" dirty="0" smtClean="0"/>
              <a:t>	içerir</a:t>
            </a:r>
          </a:p>
          <a:p>
            <a:r>
              <a:rPr lang="tr-TR" dirty="0" smtClean="0"/>
              <a:t>Her bilgi alanı da bize en azından </a:t>
            </a:r>
          </a:p>
          <a:p>
            <a:pPr lvl="1"/>
            <a:r>
              <a:rPr lang="tr-TR" dirty="0" smtClean="0"/>
              <a:t>Bir temel çizgi ve</a:t>
            </a:r>
          </a:p>
          <a:p>
            <a:pPr lvl="1"/>
            <a:r>
              <a:rPr lang="tr-TR" dirty="0" smtClean="0"/>
              <a:t>Alt plan </a:t>
            </a:r>
          </a:p>
          <a:p>
            <a:pPr marL="457200" lvl="1" indent="0">
              <a:buNone/>
            </a:pPr>
            <a:r>
              <a:rPr lang="tr-TR" dirty="0" smtClean="0"/>
              <a:t>sağlar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89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yönetim planı hazırlama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Kapsam yönetiminin planlanması sonucu da iki çıktımız var</a:t>
            </a:r>
          </a:p>
          <a:p>
            <a:pPr lvl="1"/>
            <a:r>
              <a:rPr lang="tr-TR" dirty="0" smtClean="0"/>
              <a:t>Kapsam yönetim planı</a:t>
            </a:r>
          </a:p>
          <a:p>
            <a:pPr lvl="2"/>
            <a:r>
              <a:rPr lang="tr-TR" dirty="0" smtClean="0"/>
              <a:t>Bu bilgi alanını nasıl yöneteceğiniz ile ilgili detayları içerir. </a:t>
            </a:r>
          </a:p>
          <a:p>
            <a:pPr lvl="3"/>
            <a:r>
              <a:rPr lang="tr-TR" dirty="0" smtClean="0"/>
              <a:t>Kapsamın yönetilmesi için hangi araç ve teknikleri kullanacaksınız, bu bilgi alanındaki diğer alt süreçleri nasıl gerçekleştireceksiniz bunları tanımlar</a:t>
            </a:r>
          </a:p>
          <a:p>
            <a:pPr lvl="1"/>
            <a:r>
              <a:rPr lang="tr-TR" dirty="0" smtClean="0"/>
              <a:t>Gereksinim yönetim planı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96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yönetim planı hazırlama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Proje kapsamı  - Ürün kapsamı</a:t>
            </a:r>
          </a:p>
          <a:p>
            <a:pPr lvl="1"/>
            <a:r>
              <a:rPr lang="tr-TR" dirty="0" smtClean="0"/>
              <a:t>Ürün kapsamı: ürünün özellikleri ya da fonksiyonları</a:t>
            </a:r>
          </a:p>
          <a:p>
            <a:pPr lvl="2"/>
            <a:r>
              <a:rPr lang="tr-TR" dirty="0" smtClean="0"/>
              <a:t>İş tanımında (statement of work) verilmiş olabilir ya da </a:t>
            </a:r>
          </a:p>
          <a:p>
            <a:pPr lvl="2"/>
            <a:r>
              <a:rPr lang="tr-TR" dirty="0" smtClean="0"/>
              <a:t>Müşteri tarafından sağlanabilir</a:t>
            </a:r>
          </a:p>
          <a:p>
            <a:pPr lvl="2"/>
            <a:r>
              <a:rPr lang="tr-TR" dirty="0" smtClean="0"/>
              <a:t>Bazı durumlarda bunu tanımlamak sizin sorumluluğunuzda olabilir</a:t>
            </a:r>
          </a:p>
          <a:p>
            <a:pPr lvl="1"/>
            <a:r>
              <a:rPr lang="tr-TR" dirty="0" smtClean="0"/>
              <a:t>Proje kapsamı: Ürünü teslim etmek için yapmanız gereken işlerin tamamıdır</a:t>
            </a:r>
          </a:p>
          <a:p>
            <a:pPr lvl="2"/>
            <a:r>
              <a:rPr lang="tr-TR" dirty="0" smtClean="0"/>
              <a:t>Ürün kapsamını da genellikle içerir.</a:t>
            </a:r>
          </a:p>
          <a:p>
            <a:pPr lvl="2"/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26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yönetim planı hazırlama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Kapsam yönetim planı: Bu bilgi alanındaki işleri nasıl yürüteceğimizle ilgili bize metodolojik tanımlama sağlıyor</a:t>
            </a:r>
          </a:p>
          <a:p>
            <a:pPr lvl="1"/>
            <a:r>
              <a:rPr lang="tr-TR" dirty="0" smtClean="0"/>
              <a:t>Kapsam tanımı nasıl geliştirilir – Kapsamı tanımlama</a:t>
            </a:r>
          </a:p>
          <a:p>
            <a:pPr lvl="1"/>
            <a:r>
              <a:rPr lang="tr-TR" dirty="0" smtClean="0"/>
              <a:t>İKY nasıl oluşturulur – İKY oluşturma</a:t>
            </a:r>
          </a:p>
          <a:p>
            <a:pPr lvl="1"/>
            <a:r>
              <a:rPr lang="tr-TR" dirty="0" smtClean="0"/>
              <a:t>İKY nasıl sürdürülür – İKY oluşturma</a:t>
            </a:r>
          </a:p>
          <a:p>
            <a:pPr lvl="1"/>
            <a:r>
              <a:rPr lang="tr-TR" dirty="0" smtClean="0"/>
              <a:t>Tamamlanan teslimatların resmi onayı nasıl alınır – Kapsam doğrulama</a:t>
            </a:r>
          </a:p>
          <a:p>
            <a:pPr lvl="1"/>
            <a:r>
              <a:rPr lang="tr-TR" dirty="0" smtClean="0"/>
              <a:t>Kapsamla ilgili değişiklik talepleri nasıl işlenir – Kapsam kontrolü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52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yönetim planı hazırlama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Gereksinimler proje için ayrı bir önem taşıdığından gereksinimlerin yönetimi için ayrı bir plana ihtiyaç var:</a:t>
            </a:r>
          </a:p>
          <a:p>
            <a:pPr marL="742950" lvl="2" indent="-342900">
              <a:buSzPct val="60000"/>
            </a:pPr>
            <a:r>
              <a:rPr lang="tr-TR" dirty="0" smtClean="0"/>
              <a:t>Gereksinim yönetim planı</a:t>
            </a:r>
          </a:p>
          <a:p>
            <a:r>
              <a:rPr lang="tr-TR" dirty="0" smtClean="0"/>
              <a:t>Ancak bunu ayrı bir plan yerine kapsam yönetim planı içerisine dahil etmeyi de seçebilirsiniz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4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Kapsam yönetim planı hazırlama –Gereksinim Yönetim Planı Örneği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5040560" cy="50791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sp>
        <p:nvSpPr>
          <p:cNvPr id="6" name="TextBox 5"/>
          <p:cNvSpPr txBox="1"/>
          <p:nvPr/>
        </p:nvSpPr>
        <p:spPr>
          <a:xfrm>
            <a:off x="6084168" y="2060848"/>
            <a:ext cx="3059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Hangi araç ve teknikleri kullanacaksınız. </a:t>
            </a:r>
          </a:p>
          <a:p>
            <a:r>
              <a:rPr lang="tr-TR" sz="1200" dirty="0" smtClean="0"/>
              <a:t>PMBOK 11 tane araç ve teknik belirlemiş siz hangilerini kullanacaksınız bunları maddeler haline yazabilirsiniz</a:t>
            </a:r>
            <a:endParaRPr lang="tr-TR" sz="1200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5364088" y="2476346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0392" y="3044245"/>
            <a:ext cx="3059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Gereksinimlerinizi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Fonksiyonal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Teknik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Kullanıcı </a:t>
            </a:r>
          </a:p>
          <a:p>
            <a:r>
              <a:rPr lang="tr-TR" sz="1200" dirty="0" smtClean="0"/>
              <a:t>gereksinimleri gibi kategorilendirebilirsiniz</a:t>
            </a:r>
            <a:endParaRPr lang="tr-TR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70312" y="3212976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02424" y="4073195"/>
            <a:ext cx="3059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Gereksinimlerinizi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200" dirty="0" smtClean="0"/>
              <a:t>Paydaş matrisi</a:t>
            </a:r>
          </a:p>
          <a:p>
            <a:r>
              <a:rPr lang="tr-TR" sz="1200" dirty="0" smtClean="0"/>
              <a:t>gibi yöntemler ile önceliklendirebilirsiniz. Bunu paydaş yönetiminde konuşacağız</a:t>
            </a:r>
            <a:endParaRPr lang="tr-TR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382344" y="4293096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02424" y="5085183"/>
            <a:ext cx="30415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Gereksinim İzlenebilirlik Mtarisi ile izlenebilirliği sağlayabilirsiniz</a:t>
            </a:r>
            <a:endParaRPr lang="tr-TR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82344" y="5316014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0680" y="5699248"/>
            <a:ext cx="30415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Gereksinimler ile ilgili değişiklikleri nasıl yöneteceğiz</a:t>
            </a:r>
            <a:endParaRPr lang="tr-T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150242" y="6313313"/>
            <a:ext cx="30415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Gereksinimleri doğrulama kiçin hangi farklı yöntemleri kullanacağzı</a:t>
            </a:r>
            <a:endParaRPr lang="tr-TR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433483" y="5936157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420453" y="6544723"/>
            <a:ext cx="720080" cy="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smtClean="0"/>
              <a:t>Kapsam yönetim planı hazırlama –Gereksinim Yönetim Planı Örneği</a:t>
            </a:r>
            <a:endParaRPr lang="tr-T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planın içeriği ve detayı projenizin özelliklerine bağlı olarak size kalmış </a:t>
            </a:r>
          </a:p>
          <a:p>
            <a:pPr lvl="1"/>
            <a:r>
              <a:rPr lang="tr-TR" dirty="0" smtClean="0"/>
              <a:t>Zaten PMI bunun için kesin bir format sağlamıyor sadece bundan mutlaka olması gerektiğini söylüyor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2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Paydaşlarla iletişime geçip ihtiyaçlarını anlamaya çalıştığımız ve gereksinim belgesi ile belgelendirdiğimiz fazdır.</a:t>
            </a:r>
          </a:p>
          <a:p>
            <a:r>
              <a:rPr lang="tr-TR" dirty="0" smtClean="0"/>
              <a:t>Bunun sonucu</a:t>
            </a:r>
          </a:p>
          <a:p>
            <a:pPr lvl="1"/>
            <a:r>
              <a:rPr lang="tr-TR" dirty="0" smtClean="0"/>
              <a:t>Kapsam tanımlama</a:t>
            </a:r>
          </a:p>
          <a:p>
            <a:pPr lvl="1"/>
            <a:r>
              <a:rPr lang="tr-TR" dirty="0" smtClean="0"/>
              <a:t>İKY oluşturmaya</a:t>
            </a:r>
          </a:p>
          <a:p>
            <a:pPr marL="0" indent="0">
              <a:buNone/>
            </a:pPr>
            <a:r>
              <a:rPr lang="tr-TR" dirty="0" smtClean="0"/>
              <a:t>	girdi olur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37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konuda aşağıdakilerin nasıl yapılacağını öğreneceğiz;</a:t>
            </a:r>
          </a:p>
          <a:p>
            <a:pPr lvl="1"/>
            <a:r>
              <a:rPr lang="tr-TR" dirty="0" smtClean="0"/>
              <a:t>Kapsam yönetimi planlama</a:t>
            </a:r>
          </a:p>
          <a:p>
            <a:pPr lvl="1"/>
            <a:r>
              <a:rPr lang="tr-TR" dirty="0" smtClean="0"/>
              <a:t>Gereksinimleri toplama</a:t>
            </a:r>
          </a:p>
          <a:p>
            <a:pPr lvl="1"/>
            <a:r>
              <a:rPr lang="tr-TR" dirty="0" smtClean="0"/>
              <a:t>Kapsamı tanımlama</a:t>
            </a:r>
          </a:p>
          <a:p>
            <a:pPr lvl="1"/>
            <a:r>
              <a:rPr lang="tr-TR" dirty="0" smtClean="0"/>
              <a:t>İKY (İş Kırınım Yapısı) Hazırlama</a:t>
            </a:r>
          </a:p>
          <a:p>
            <a:pPr lvl="1"/>
            <a:r>
              <a:rPr lang="tr-TR" dirty="0" smtClean="0"/>
              <a:t>Kapsamı doğrulama</a:t>
            </a:r>
          </a:p>
          <a:p>
            <a:pPr lvl="1"/>
            <a:r>
              <a:rPr lang="tr-TR" dirty="0" smtClean="0"/>
              <a:t>Kapsamı kontrol etme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831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sürec düzgün bir şekilde gerçekleştirmek çok önemli yoksa proje için çok önemli olan kapsam temel çizgisini doğru ve tam hazırlayamamış oluruz ve sonrasında da projenin başarısız olma olasılığı artar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393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Gereksinim türleri</a:t>
            </a:r>
          </a:p>
          <a:p>
            <a:pPr lvl="1"/>
            <a:r>
              <a:rPr lang="tr-TR" dirty="0" smtClean="0"/>
              <a:t>İş gereksinimleri</a:t>
            </a:r>
          </a:p>
          <a:p>
            <a:pPr lvl="1"/>
            <a:r>
              <a:rPr lang="tr-TR" dirty="0" smtClean="0"/>
              <a:t>Paydaş gereksinimleri</a:t>
            </a:r>
          </a:p>
          <a:p>
            <a:pPr lvl="1"/>
            <a:r>
              <a:rPr lang="tr-TR" dirty="0" smtClean="0"/>
              <a:t>Çözüm gereksinimleri</a:t>
            </a:r>
          </a:p>
          <a:p>
            <a:pPr lvl="2"/>
            <a:r>
              <a:rPr lang="tr-TR" dirty="0" smtClean="0"/>
              <a:t>Fonksiyonel</a:t>
            </a:r>
          </a:p>
          <a:p>
            <a:pPr lvl="2"/>
            <a:r>
              <a:rPr lang="tr-TR" dirty="0" smtClean="0"/>
              <a:t>Fonksiyonel olmayan</a:t>
            </a:r>
          </a:p>
          <a:p>
            <a:pPr lvl="1"/>
            <a:r>
              <a:rPr lang="tr-TR" dirty="0" smtClean="0"/>
              <a:t>Geçiş gereksinimleri</a:t>
            </a:r>
          </a:p>
          <a:p>
            <a:pPr lvl="1"/>
            <a:r>
              <a:rPr lang="tr-TR" dirty="0" smtClean="0"/>
              <a:t>Proje gereksinimleri</a:t>
            </a:r>
          </a:p>
          <a:p>
            <a:pPr lvl="1"/>
            <a:r>
              <a:rPr lang="tr-TR" dirty="0" smtClean="0"/>
              <a:t>Kalite gereksinimleri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68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 gereksinimleri: Kurumun yüksek seviye ihtiyaçlarını tanımlar; iş konuları  ve fırsatları bu projeye neden başladığınızın nedenleri gibi</a:t>
            </a:r>
          </a:p>
          <a:p>
            <a:r>
              <a:rPr lang="tr-TR" dirty="0" smtClean="0"/>
              <a:t>Paydaş gereksinimleri: Temel olarak paydaşların ihtiyaçlarını tanımlar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28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Çözüm gereksinimleri</a:t>
            </a:r>
          </a:p>
          <a:p>
            <a:pPr lvl="1"/>
            <a:r>
              <a:rPr lang="tr-TR" dirty="0" smtClean="0"/>
              <a:t>Fonksiyonel gereksinimler: Ürün davranışını tanımlar</a:t>
            </a:r>
          </a:p>
          <a:p>
            <a:pPr lvl="1"/>
            <a:r>
              <a:rPr lang="tr-TR" dirty="0" smtClean="0"/>
              <a:t>Fonksiyonel olmayan gereksinimler: Destekleyici gereskinimler, çevresel koşulları ve ürünün etkili olması için gerekli olan özellikleri tanımlar</a:t>
            </a:r>
          </a:p>
          <a:p>
            <a:r>
              <a:rPr lang="tr-TR" dirty="0" smtClean="0"/>
              <a:t>Geçiş gereksinimleri: Var olan durumdan yeni duruma geçerken gerekli olan geçici yetenekler</a:t>
            </a:r>
          </a:p>
          <a:p>
            <a:r>
              <a:rPr lang="tr-TR" dirty="0" smtClean="0"/>
              <a:t>Proje gereksinimleri: Projeyi ne zamana bitirmemiz gerekiyor, bütçemiz nedir gibi</a:t>
            </a:r>
          </a:p>
          <a:p>
            <a:r>
              <a:rPr lang="tr-TR" dirty="0" smtClean="0"/>
              <a:t>Kalite gereksinimleri: Projenin başarılı tamamlanmasını doğrulayacak kriterler nelerdir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094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Nelere ihtiyacımız var?</a:t>
            </a:r>
          </a:p>
          <a:p>
            <a:pPr lvl="1"/>
            <a:r>
              <a:rPr lang="tr-TR" dirty="0" smtClean="0"/>
              <a:t>Kapsam yönetim planı</a:t>
            </a:r>
            <a:endParaRPr lang="en-US" dirty="0" smtClean="0"/>
          </a:p>
          <a:p>
            <a:pPr lvl="1"/>
            <a:r>
              <a:rPr lang="tr-TR" dirty="0" smtClean="0"/>
              <a:t>Gereksinim yönetim planı</a:t>
            </a:r>
            <a:endParaRPr lang="en-US" dirty="0" smtClean="0"/>
          </a:p>
          <a:p>
            <a:pPr lvl="1"/>
            <a:r>
              <a:rPr lang="tr-TR" dirty="0" smtClean="0"/>
              <a:t>Paydaş yönetim planı</a:t>
            </a:r>
            <a:endParaRPr lang="en-US" dirty="0" smtClean="0"/>
          </a:p>
          <a:p>
            <a:pPr lvl="1"/>
            <a:r>
              <a:rPr lang="tr-TR" dirty="0" smtClean="0"/>
              <a:t>Proje başlatma belgesi</a:t>
            </a:r>
            <a:endParaRPr lang="en-US" dirty="0" smtClean="0"/>
          </a:p>
          <a:p>
            <a:pPr lvl="1"/>
            <a:r>
              <a:rPr lang="tr-TR" dirty="0" smtClean="0"/>
              <a:t>Paydaş kaydı- Gereksinimleri kimlerden toplayacağız?</a:t>
            </a:r>
          </a:p>
          <a:p>
            <a:pPr lvl="2"/>
            <a:r>
              <a:rPr lang="tr-TR" dirty="0" smtClean="0"/>
              <a:t>Tabiki paydaşlardan</a:t>
            </a:r>
          </a:p>
          <a:p>
            <a:pPr lvl="2"/>
            <a:r>
              <a:rPr lang="tr-TR" dirty="0" smtClean="0"/>
              <a:t>Peki paydaşları nereden öğreneceğiz</a:t>
            </a:r>
          </a:p>
          <a:p>
            <a:pPr lvl="2"/>
            <a:r>
              <a:rPr lang="tr-TR" dirty="0" smtClean="0"/>
              <a:t>Paydaş kaydından – stakeholder register (Paydaşların tanımlanması sürecinin çıktısı)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15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dirty="0" smtClean="0"/>
              <a:t>Araç ve Teknikler</a:t>
            </a:r>
            <a:endParaRPr lang="tr-TR" dirty="0"/>
          </a:p>
          <a:p>
            <a:pPr lvl="1"/>
            <a:r>
              <a:rPr lang="tr-TR" dirty="0" smtClean="0"/>
              <a:t>Görüşme</a:t>
            </a:r>
          </a:p>
          <a:p>
            <a:pPr lvl="1"/>
            <a:r>
              <a:rPr lang="tr-TR" dirty="0" smtClean="0"/>
              <a:t>Odak grupları</a:t>
            </a:r>
          </a:p>
          <a:p>
            <a:pPr lvl="1"/>
            <a:r>
              <a:rPr lang="tr-TR" dirty="0" smtClean="0"/>
              <a:t>Yönlendirilmiş çalıştaylar</a:t>
            </a:r>
          </a:p>
          <a:p>
            <a:pPr lvl="1"/>
            <a:r>
              <a:rPr lang="tr-TR" dirty="0" smtClean="0"/>
              <a:t>Grup yaratıcılık teknikleri</a:t>
            </a:r>
          </a:p>
          <a:p>
            <a:pPr lvl="2"/>
            <a:r>
              <a:rPr lang="tr-TR" dirty="0"/>
              <a:t>B</a:t>
            </a:r>
            <a:r>
              <a:rPr lang="tr-TR" dirty="0" smtClean="0"/>
              <a:t>eyin fırtınası</a:t>
            </a:r>
          </a:p>
          <a:p>
            <a:pPr lvl="2"/>
            <a:r>
              <a:rPr lang="tr-TR" dirty="0" smtClean="0"/>
              <a:t>Benzerlik diyagramları</a:t>
            </a:r>
          </a:p>
          <a:p>
            <a:pPr lvl="2"/>
            <a:r>
              <a:rPr lang="tr-TR" dirty="0" smtClean="0"/>
              <a:t>Nominal grup teknikleri</a:t>
            </a:r>
          </a:p>
          <a:p>
            <a:pPr lvl="1"/>
            <a:r>
              <a:rPr lang="tr-TR" dirty="0" smtClean="0"/>
              <a:t>Grup karar verme teknikleri</a:t>
            </a:r>
          </a:p>
          <a:p>
            <a:pPr lvl="2"/>
            <a:r>
              <a:rPr lang="tr-TR" dirty="0" smtClean="0"/>
              <a:t>Çoğunluk yaklaşımı &gt;% 51</a:t>
            </a:r>
          </a:p>
          <a:p>
            <a:pPr lvl="2"/>
            <a:r>
              <a:rPr lang="tr-TR" dirty="0" smtClean="0"/>
              <a:t>Diktatörlük– 1 kişi belirler</a:t>
            </a:r>
          </a:p>
          <a:p>
            <a:pPr lvl="2"/>
            <a:r>
              <a:rPr lang="tr-TR" dirty="0" smtClean="0"/>
              <a:t>Çokluk– çoğunluğun kabulu</a:t>
            </a:r>
          </a:p>
          <a:p>
            <a:pPr lvl="1"/>
            <a:r>
              <a:rPr lang="tr-TR" dirty="0" smtClean="0"/>
              <a:t>Anketler</a:t>
            </a:r>
          </a:p>
          <a:p>
            <a:pPr lvl="1"/>
            <a:r>
              <a:rPr lang="tr-TR" dirty="0" smtClean="0"/>
              <a:t>Gözlemler– jobshading – put yourself in customer shoes to understand from their point of view</a:t>
            </a:r>
          </a:p>
          <a:p>
            <a:pPr lvl="1"/>
            <a:r>
              <a:rPr lang="tr-TR" dirty="0" smtClean="0"/>
              <a:t>Prototipler–actual physical working model to understand further requirements of a product</a:t>
            </a:r>
          </a:p>
          <a:p>
            <a:pPr lvl="1"/>
            <a:r>
              <a:rPr lang="tr-TR" dirty="0" smtClean="0"/>
              <a:t>Benchmarking - kıyaslama</a:t>
            </a:r>
          </a:p>
          <a:p>
            <a:pPr lvl="1"/>
            <a:r>
              <a:rPr lang="tr-TR" dirty="0" smtClean="0"/>
              <a:t>Kapsam diyagramları– visualize the entire system with inputs and outputs</a:t>
            </a:r>
          </a:p>
          <a:p>
            <a:pPr lvl="1"/>
            <a:r>
              <a:rPr lang="tr-TR" dirty="0" smtClean="0"/>
              <a:t>Belge analizleri– project charter, any contracts signed, policies and procedure, rules and regulations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6527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Hangi teknikleri kullanacağınız sizin bir önceki süreçte hazırlamış olduğunuz gereksinim yönetim planınızda yazılıdır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31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Gereksinimleri Topla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2050504"/>
            <a:ext cx="3810000" cy="4114800"/>
          </a:xfrm>
        </p:spPr>
        <p:txBody>
          <a:bodyPr/>
          <a:lstStyle/>
          <a:p>
            <a:r>
              <a:rPr lang="tr-TR" dirty="0" smtClean="0"/>
              <a:t>Çıktılar</a:t>
            </a:r>
          </a:p>
          <a:p>
            <a:pPr lvl="1"/>
            <a:r>
              <a:rPr lang="tr-TR" dirty="0" smtClean="0"/>
              <a:t>1. Gereksinim Belgesi</a:t>
            </a:r>
          </a:p>
          <a:p>
            <a:pPr lvl="1"/>
            <a:r>
              <a:rPr lang="tr-TR" dirty="0" smtClean="0"/>
              <a:t>2. Gereksinim İzlenebilirlk matrisi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88840"/>
            <a:ext cx="475242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3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tanımla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Proje ve ürünün detaylı tanımını oluşturma</a:t>
            </a:r>
            <a:r>
              <a:rPr lang="en-US" dirty="0" smtClean="0"/>
              <a:t>.</a:t>
            </a:r>
          </a:p>
          <a:p>
            <a:r>
              <a:rPr lang="tr-TR" dirty="0" smtClean="0"/>
              <a:t>Projenin sınırlarını anlamaya yardımcı olur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Ne dahil ve ne dahil değildir</a:t>
            </a:r>
            <a:endParaRPr lang="en-US" dirty="0" smtClean="0"/>
          </a:p>
          <a:p>
            <a:r>
              <a:rPr lang="tr-TR" dirty="0" smtClean="0"/>
              <a:t>Tüm toplanan gereksinimler karşılanmaz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tr-TR" dirty="0" smtClean="0"/>
              <a:t>Gereksinimleri önceliklendiririz bazen de bazı gereksinimler birbirleriyle çelişebilirler</a:t>
            </a:r>
          </a:p>
          <a:p>
            <a:pPr lvl="2"/>
            <a:r>
              <a:rPr lang="tr-TR" dirty="0" smtClean="0"/>
              <a:t>Hangisini sağlayacağımız önceliklendirmeye bağlıdır. Bazıları göz ardı edilir</a:t>
            </a:r>
            <a:endParaRPr lang="en-US" dirty="0" smtClean="0"/>
          </a:p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F1BE4-5052-43E0-B7AA-6732CFF7072D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28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tanımla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Kapsamı tanımlamak için elimizde neler var?</a:t>
            </a:r>
          </a:p>
          <a:p>
            <a:pPr lvl="1"/>
            <a:r>
              <a:rPr lang="tr-TR" dirty="0" smtClean="0"/>
              <a:t>Kapsam yönetim planı</a:t>
            </a:r>
          </a:p>
          <a:p>
            <a:pPr lvl="1"/>
            <a:r>
              <a:rPr lang="tr-TR" dirty="0" smtClean="0"/>
              <a:t>Proje başlatma belgesi</a:t>
            </a:r>
          </a:p>
          <a:p>
            <a:pPr lvl="1"/>
            <a:r>
              <a:rPr lang="tr-TR" dirty="0" smtClean="0"/>
              <a:t>Gereksinim belgesi</a:t>
            </a:r>
          </a:p>
          <a:p>
            <a:pPr lvl="1"/>
            <a:r>
              <a:rPr lang="tr-TR" dirty="0" smtClean="0"/>
              <a:t>Kurumsal süreç varlıkları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5015464" cy="46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392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tanımla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Kulanabileceğimiz araç ve teknikler neler?</a:t>
            </a:r>
          </a:p>
          <a:p>
            <a:pPr lvl="1"/>
            <a:r>
              <a:rPr lang="tr-TR" dirty="0" smtClean="0"/>
              <a:t>Uzman görüşü</a:t>
            </a:r>
            <a:endParaRPr lang="en-US" dirty="0" smtClean="0"/>
          </a:p>
          <a:p>
            <a:pPr lvl="1"/>
            <a:r>
              <a:rPr lang="tr-TR" dirty="0" smtClean="0"/>
              <a:t>Ürün analizleri</a:t>
            </a:r>
          </a:p>
          <a:p>
            <a:pPr lvl="2"/>
            <a:r>
              <a:rPr lang="tr-TR" dirty="0" smtClean="0"/>
              <a:t>Eğer proje çıktısı olarak bir servis değil de bir ürün ortaya koyacaksak o zaman bunu teknik olarak kullanmamız gerekir. - Ürünün yüksek seviye tanımını elle tutulur dğrulanabilir hale getirir.: Kullanıcı gereksinimleri teknik gereksinimlere dönüştürülür</a:t>
            </a:r>
          </a:p>
          <a:p>
            <a:pPr lvl="3"/>
            <a:r>
              <a:rPr lang="tr-TR" dirty="0" smtClean="0"/>
              <a:t>Ürün kırınımı – product breakdown</a:t>
            </a:r>
          </a:p>
          <a:p>
            <a:pPr lvl="3"/>
            <a:r>
              <a:rPr lang="tr-TR" dirty="0" smtClean="0"/>
              <a:t>System analysis – sistem analizi</a:t>
            </a:r>
          </a:p>
          <a:p>
            <a:pPr lvl="3"/>
            <a:r>
              <a:rPr lang="tr-TR" dirty="0" smtClean="0"/>
              <a:t>System mühendisliği</a:t>
            </a:r>
            <a:endParaRPr lang="en-US" dirty="0" smtClean="0"/>
          </a:p>
          <a:p>
            <a:pPr lvl="1"/>
            <a:r>
              <a:rPr lang="tr-TR" dirty="0" smtClean="0"/>
              <a:t>Alternatif oluşturma: Gereksinimi karşılayacak farklı seçenekler olabilir ve bunları ortaya koyup müşterinin hangisini isteyeceğini ona sormayı içerir</a:t>
            </a:r>
          </a:p>
          <a:p>
            <a:pPr lvl="2"/>
            <a:r>
              <a:rPr lang="tr-TR" dirty="0" smtClean="0"/>
              <a:t>Brainstorming</a:t>
            </a:r>
          </a:p>
          <a:p>
            <a:pPr lvl="2"/>
            <a:r>
              <a:rPr lang="tr-TR" dirty="0" smtClean="0"/>
              <a:t>Alternatif kullanımların analizi gibi teknikler kullanılabilir</a:t>
            </a:r>
            <a:endParaRPr lang="en-US" dirty="0" smtClean="0"/>
          </a:p>
          <a:p>
            <a:pPr lvl="1"/>
            <a:r>
              <a:rPr lang="tr-TR" dirty="0" smtClean="0"/>
              <a:t>Yönlendirilmiş çalıştaylar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399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tanımla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Çıktılarımız</a:t>
            </a:r>
          </a:p>
          <a:p>
            <a:pPr lvl="1"/>
            <a:r>
              <a:rPr lang="tr-TR" dirty="0" smtClean="0"/>
              <a:t>Proje kapsam yönetimi</a:t>
            </a:r>
          </a:p>
          <a:p>
            <a:pPr lvl="2"/>
            <a:r>
              <a:rPr lang="tr-TR" dirty="0" smtClean="0"/>
              <a:t>Proje kapsamının tanımı-projede ürün kapsamını sağlamak için gerçekleştireceğimiz işler</a:t>
            </a:r>
          </a:p>
          <a:p>
            <a:pPr lvl="3"/>
            <a:r>
              <a:rPr lang="tr-TR" dirty="0" smtClean="0"/>
              <a:t>Ürün kapsamı</a:t>
            </a:r>
          </a:p>
          <a:p>
            <a:pPr lvl="3"/>
            <a:r>
              <a:rPr lang="tr-TR" dirty="0" smtClean="0"/>
              <a:t>Kabul kriterleri</a:t>
            </a:r>
          </a:p>
          <a:p>
            <a:pPr lvl="3"/>
            <a:r>
              <a:rPr lang="tr-TR" dirty="0" smtClean="0"/>
              <a:t>Projede ne yapmayacağımız</a:t>
            </a:r>
          </a:p>
          <a:p>
            <a:pPr lvl="2"/>
            <a:r>
              <a:rPr lang="tr-TR" dirty="0" smtClean="0"/>
              <a:t>Ana teslimatlarımız neler </a:t>
            </a:r>
          </a:p>
          <a:p>
            <a:pPr lvl="2"/>
            <a:r>
              <a:rPr lang="tr-TR" dirty="0" smtClean="0"/>
              <a:t>Varsayımlar – planlama sürecinde kanıtlama olmadan doğru olduğu kabul edilen konular</a:t>
            </a:r>
          </a:p>
          <a:p>
            <a:pPr lvl="3"/>
            <a:r>
              <a:rPr lang="tr-TR" dirty="0" smtClean="0"/>
              <a:t>Eğer bu konular yanlış olursa bunlarla risk yönetiminde baş etmemiz gerekir.</a:t>
            </a:r>
          </a:p>
          <a:p>
            <a:pPr lvl="2"/>
            <a:r>
              <a:rPr lang="tr-TR" dirty="0" smtClean="0"/>
              <a:t>Kısıtlar; zamanla, bütçeyle ilgili olabildiği gibi teknik ya da yasal kısıtlar da olabilir</a:t>
            </a:r>
          </a:p>
          <a:p>
            <a:pPr lvl="1"/>
            <a:r>
              <a:rPr lang="tr-TR" dirty="0" smtClean="0"/>
              <a:t>Proje belgeleri güncellemeleri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183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teslimatlarını daha küçük yönetilebilir bileşenleri bölme süreci</a:t>
            </a:r>
            <a:r>
              <a:rPr lang="en-US" dirty="0" smtClean="0"/>
              <a:t>.</a:t>
            </a:r>
          </a:p>
          <a:p>
            <a:r>
              <a:rPr lang="tr-TR" dirty="0" smtClean="0"/>
              <a:t>Proje kapsamına netlik sağlar</a:t>
            </a:r>
          </a:p>
          <a:p>
            <a:r>
              <a:rPr lang="tr-TR" dirty="0" smtClean="0"/>
              <a:t>O anda onaylanmış proje kapsam tanımına dayalıdır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4432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Girdilere bakacak olursak</a:t>
            </a:r>
          </a:p>
          <a:p>
            <a:pPr lvl="1"/>
            <a:r>
              <a:rPr lang="tr-TR" dirty="0" smtClean="0"/>
              <a:t>Kapsam yönetim planı</a:t>
            </a:r>
          </a:p>
          <a:p>
            <a:pPr lvl="1"/>
            <a:r>
              <a:rPr lang="tr-TR" dirty="0" smtClean="0"/>
              <a:t>Kapsam tanımı</a:t>
            </a:r>
          </a:p>
          <a:p>
            <a:pPr lvl="1"/>
            <a:r>
              <a:rPr lang="tr-TR" dirty="0" smtClean="0"/>
              <a:t>Gereksinim belgesi</a:t>
            </a:r>
          </a:p>
          <a:p>
            <a:pPr lvl="1"/>
            <a:r>
              <a:rPr lang="tr-TR" dirty="0" smtClean="0"/>
              <a:t>Çevresel işletme faktörleri</a:t>
            </a:r>
          </a:p>
          <a:p>
            <a:pPr lvl="1"/>
            <a:r>
              <a:rPr lang="tr-TR" dirty="0" smtClean="0"/>
              <a:t>Kurumsal süreç varlıkları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264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Araç ve tekniklerimiz</a:t>
            </a:r>
          </a:p>
          <a:p>
            <a:pPr lvl="1"/>
            <a:r>
              <a:rPr lang="tr-TR" dirty="0" smtClean="0"/>
              <a:t>Uzman görüşü</a:t>
            </a:r>
          </a:p>
          <a:p>
            <a:pPr lvl="1"/>
            <a:r>
              <a:rPr lang="tr-TR" dirty="0" smtClean="0"/>
              <a:t>Decomposition –parçalama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 smtClean="0"/>
              <a:t>Teslimatları belirle ve analiz et 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/>
              <a:t>İKY yi yapılandır ve organize </a:t>
            </a:r>
            <a:r>
              <a:rPr lang="tr-TR" dirty="0" smtClean="0"/>
              <a:t>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 smtClean="0"/>
              <a:t>Üst düzey İKY yi daha alt düzeylere parçala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 smtClean="0"/>
              <a:t>Kodla</a:t>
            </a:r>
          </a:p>
          <a:p>
            <a:pPr marL="1371600" lvl="2" indent="-457200">
              <a:buFont typeface="+mj-lt"/>
              <a:buAutoNum type="arabicPeriod"/>
            </a:pPr>
            <a:r>
              <a:rPr lang="tr-TR" dirty="0" smtClean="0"/>
              <a:t>Parçalamanın derecesini doğrula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7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17713"/>
            <a:ext cx="6889823" cy="47115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3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Çıktılar:</a:t>
            </a:r>
          </a:p>
          <a:p>
            <a:pPr lvl="1"/>
            <a:r>
              <a:rPr lang="tr-TR" dirty="0" smtClean="0"/>
              <a:t>Kapsam temel çizgisi </a:t>
            </a:r>
          </a:p>
          <a:p>
            <a:pPr lvl="2"/>
            <a:r>
              <a:rPr lang="tr-TR" dirty="0" smtClean="0"/>
              <a:t>Kapsam tanımı </a:t>
            </a:r>
          </a:p>
          <a:p>
            <a:pPr lvl="2"/>
            <a:r>
              <a:rPr lang="tr-TR" dirty="0" smtClean="0"/>
              <a:t>İKY</a:t>
            </a:r>
          </a:p>
          <a:p>
            <a:pPr lvl="2"/>
            <a:r>
              <a:rPr lang="tr-TR" dirty="0" smtClean="0"/>
              <a:t>İKY sözlüğü – İKY’yi destekleyen belge</a:t>
            </a:r>
          </a:p>
          <a:p>
            <a:pPr lvl="1"/>
            <a:r>
              <a:rPr lang="tr-TR" dirty="0" smtClean="0"/>
              <a:t>Proje belgelerinin güncellenmesi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736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4669160" cy="353237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Eğer 200 tane İKY elemanın varsa her biri için de bunu doldurman gerekli</a:t>
            </a:r>
          </a:p>
          <a:p>
            <a:r>
              <a:rPr lang="tr-TR" dirty="0"/>
              <a:t>Bu aşamalı </a:t>
            </a:r>
            <a:r>
              <a:rPr lang="tr-TR" dirty="0" smtClean="0"/>
              <a:t>olgunlaşma </a:t>
            </a:r>
            <a:r>
              <a:rPr lang="tr-TR" dirty="0"/>
              <a:t>– progressively elaborated bir belge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66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İKY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Önemli noktalar</a:t>
            </a:r>
          </a:p>
          <a:p>
            <a:pPr lvl="1"/>
            <a:r>
              <a:rPr lang="tr-TR" dirty="0" smtClean="0"/>
              <a:t>%100 kuralı: İKY projenin tüm kapsamını göstermelidir. </a:t>
            </a:r>
          </a:p>
          <a:p>
            <a:pPr lvl="1"/>
            <a:r>
              <a:rPr lang="tr-TR" dirty="0" smtClean="0"/>
              <a:t>Rolling wave planning – yeterli bilgi sahibi olmadan parçalama yapma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031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doğrula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teslimatlarının kabulunu resmileştiren süreçtir</a:t>
            </a:r>
          </a:p>
          <a:p>
            <a:pPr lvl="1"/>
            <a:r>
              <a:rPr lang="tr-TR" dirty="0" smtClean="0"/>
              <a:t>Kabulun resmileştirilmesi</a:t>
            </a:r>
          </a:p>
          <a:p>
            <a:pPr lvl="1"/>
            <a:r>
              <a:rPr lang="tr-TR" dirty="0" smtClean="0"/>
              <a:t>Müşteri teslimatları denetler</a:t>
            </a:r>
          </a:p>
          <a:p>
            <a:pPr lvl="1"/>
            <a:r>
              <a:rPr lang="tr-TR" dirty="0" smtClean="0"/>
              <a:t>Ne kadar sıklıkla yapılması gerekir?</a:t>
            </a:r>
          </a:p>
          <a:p>
            <a:pPr lvl="2"/>
            <a:r>
              <a:rPr lang="tr-TR" dirty="0" smtClean="0"/>
              <a:t>Eğer proje fazlara bölündüyse fazların sonunda gerçekleşebilir.</a:t>
            </a:r>
          </a:p>
          <a:p>
            <a:pPr lvl="2"/>
            <a:r>
              <a:rPr lang="tr-TR" dirty="0" smtClean="0"/>
              <a:t>Ya da teslimatların sonunda da gerçekleşebilir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49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Kapsam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kapsam yönetimi, projenin başarılı tamamlanmabilmesi için </a:t>
            </a:r>
            <a:r>
              <a:rPr lang="tr-TR" b="1" i="1" u="sng" dirty="0" smtClean="0"/>
              <a:t>sadece ve sadece gereken işleri </a:t>
            </a:r>
            <a:r>
              <a:rPr lang="tr-TR" dirty="0" smtClean="0"/>
              <a:t>içermesini sağlama ile ilgilidir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4593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doğrula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Girdiler</a:t>
            </a:r>
          </a:p>
          <a:p>
            <a:pPr lvl="1"/>
            <a:r>
              <a:rPr lang="tr-TR" dirty="0" smtClean="0"/>
              <a:t>Proje yönetim planı</a:t>
            </a:r>
          </a:p>
          <a:p>
            <a:pPr lvl="1"/>
            <a:r>
              <a:rPr lang="tr-TR" dirty="0" smtClean="0"/>
              <a:t>Gereksinim belgeleri</a:t>
            </a:r>
          </a:p>
          <a:p>
            <a:pPr lvl="1"/>
            <a:r>
              <a:rPr lang="tr-TR" dirty="0" smtClean="0"/>
              <a:t>Gereksinim izlenebilirlik matrisi</a:t>
            </a:r>
          </a:p>
          <a:p>
            <a:pPr lvl="1"/>
            <a:r>
              <a:rPr lang="tr-TR" dirty="0" smtClean="0"/>
              <a:t>Doğrulanmış teslimatlar</a:t>
            </a:r>
          </a:p>
          <a:p>
            <a:pPr lvl="2"/>
            <a:r>
              <a:rPr lang="tr-TR" dirty="0" smtClean="0"/>
              <a:t>Kalite kontrolünün bir çıktısıdır,</a:t>
            </a:r>
          </a:p>
          <a:p>
            <a:pPr lvl="2"/>
            <a:r>
              <a:rPr lang="tr-TR" dirty="0" smtClean="0"/>
              <a:t>Teslimatları direk müşteriye vermezsin, önce kalite kontrolüne gider ve onaydan geçince onaylanmış teslimat olur ve sonrasında kapsam doğrulamaya gelir ve sonucunda kabul edilen teslimat olarak çıkar</a:t>
            </a:r>
          </a:p>
          <a:p>
            <a:pPr lvl="1"/>
            <a:r>
              <a:rPr lang="tr-TR" dirty="0" smtClean="0"/>
              <a:t>İş performans verisi</a:t>
            </a:r>
          </a:p>
          <a:p>
            <a:pPr lvl="2"/>
            <a:r>
              <a:rPr lang="tr-TR" dirty="0" smtClean="0"/>
              <a:t>Ne kadar teslimat tamamlandı</a:t>
            </a:r>
          </a:p>
          <a:p>
            <a:pPr lvl="2"/>
            <a:r>
              <a:rPr lang="tr-TR" dirty="0" smtClean="0"/>
              <a:t>Ne kadarı tamalanamadı</a:t>
            </a:r>
          </a:p>
          <a:p>
            <a:pPr lvl="2"/>
            <a:r>
              <a:rPr lang="tr-TR" dirty="0" smtClean="0"/>
              <a:t>Temel olarak projenin o andaki durumu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25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doğrula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Araç ve Teknikler</a:t>
            </a:r>
          </a:p>
          <a:p>
            <a:pPr lvl="1"/>
            <a:r>
              <a:rPr lang="tr-TR" dirty="0" smtClean="0"/>
              <a:t>denetimler</a:t>
            </a:r>
          </a:p>
          <a:p>
            <a:pPr lvl="2"/>
            <a:r>
              <a:rPr lang="tr-TR" dirty="0" smtClean="0"/>
              <a:t>Müşteri tarafından yapılır yani harici denetlemedir</a:t>
            </a:r>
            <a:endParaRPr lang="en-US" dirty="0" smtClean="0"/>
          </a:p>
          <a:p>
            <a:pPr lvl="1"/>
            <a:r>
              <a:rPr lang="tr-TR" dirty="0" smtClean="0"/>
              <a:t>Grup karar verme teknikleri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0980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Kapsamı doğrula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Çıktılar</a:t>
            </a:r>
          </a:p>
          <a:p>
            <a:pPr lvl="1"/>
            <a:r>
              <a:rPr lang="tr-TR" dirty="0" smtClean="0"/>
              <a:t>Kabul edilmiş teslimatlar</a:t>
            </a:r>
          </a:p>
          <a:p>
            <a:pPr lvl="2"/>
            <a:r>
              <a:rPr lang="tr-TR" sz="1200" dirty="0" smtClean="0"/>
              <a:t>Teslimatlar </a:t>
            </a:r>
            <a:r>
              <a:rPr lang="tr-TR" sz="1200" dirty="0"/>
              <a:t> </a:t>
            </a:r>
            <a:r>
              <a:rPr lang="tr-TR" sz="1200" dirty="0" smtClean="0"/>
              <a:t>- - &gt; 	</a:t>
            </a:r>
            <a:r>
              <a:rPr lang="tr-TR" sz="1200" dirty="0" smtClean="0">
                <a:sym typeface="Wingdings" panose="05000000000000000000" pitchFamily="2" charset="2"/>
              </a:rPr>
              <a:t>onaylanmış teslimatlar - - &gt; kabul edilmiş teslimatlar</a:t>
            </a:r>
          </a:p>
          <a:p>
            <a:pPr lvl="2"/>
            <a:r>
              <a:rPr lang="tr-TR" sz="1200" dirty="0" smtClean="0">
                <a:sym typeface="Wingdings" panose="05000000000000000000" pitchFamily="2" charset="2"/>
              </a:rPr>
              <a:t>Proje işinin yönetilmesi - –&gt; kalite kontrorü - - &gt;	 kapsamı doğrulama</a:t>
            </a:r>
          </a:p>
          <a:p>
            <a:pPr lvl="2"/>
            <a:r>
              <a:rPr lang="tr-TR" dirty="0" smtClean="0">
                <a:sym typeface="Wingdings" panose="05000000000000000000" pitchFamily="2" charset="2"/>
              </a:rPr>
              <a:t>Entegrayon yönetimindeki proje/faz kapama sürecine girdi olur</a:t>
            </a:r>
            <a:endParaRPr lang="tr-TR" dirty="0" smtClean="0"/>
          </a:p>
          <a:p>
            <a:pPr lvl="1"/>
            <a:r>
              <a:rPr lang="tr-TR" dirty="0" smtClean="0"/>
              <a:t>Değişiklik talepleri</a:t>
            </a:r>
          </a:p>
          <a:p>
            <a:pPr lvl="1"/>
            <a:r>
              <a:rPr lang="tr-TR" dirty="0" smtClean="0"/>
              <a:t>İş performans bilgisi</a:t>
            </a:r>
          </a:p>
          <a:p>
            <a:pPr lvl="1"/>
            <a:r>
              <a:rPr lang="tr-TR" dirty="0" smtClean="0"/>
              <a:t>Proje belgesi güncellemeleri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323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ve ürün kapsamının durumunu izleme sürecidir</a:t>
            </a:r>
            <a:endParaRPr lang="tr-TR" dirty="0"/>
          </a:p>
          <a:p>
            <a:r>
              <a:rPr lang="tr-TR" dirty="0" smtClean="0"/>
              <a:t>Kapsam temel çizgisine değişiklikleri yönetir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2623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süreç Entegre değişiklik kontrolü süreci ile doğrudan ilişkilidir.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824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Girdiler</a:t>
            </a:r>
          </a:p>
          <a:p>
            <a:pPr lvl="1"/>
            <a:r>
              <a:rPr lang="tr-TR" dirty="0" smtClean="0"/>
              <a:t>Proje yönetim planı</a:t>
            </a:r>
          </a:p>
          <a:p>
            <a:pPr lvl="1"/>
            <a:r>
              <a:rPr lang="tr-TR" dirty="0" smtClean="0"/>
              <a:t>Gereksinim belgelsi</a:t>
            </a:r>
          </a:p>
          <a:p>
            <a:pPr lvl="1"/>
            <a:r>
              <a:rPr lang="tr-TR" dirty="0" smtClean="0"/>
              <a:t>Gereksinim izlenebilirlik matrisi</a:t>
            </a:r>
          </a:p>
          <a:p>
            <a:pPr lvl="1"/>
            <a:r>
              <a:rPr lang="tr-TR" dirty="0" smtClean="0"/>
              <a:t>İş performans verisi</a:t>
            </a:r>
          </a:p>
          <a:p>
            <a:pPr lvl="1"/>
            <a:r>
              <a:rPr lang="tr-TR" dirty="0" smtClean="0"/>
              <a:t>Kurumsal süreç varlıkları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361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Araç ve teknikler</a:t>
            </a:r>
          </a:p>
          <a:p>
            <a:pPr lvl="1"/>
            <a:r>
              <a:rPr lang="tr-TR" dirty="0" smtClean="0"/>
              <a:t>1.Variance Analysis – Sapma Analizleri</a:t>
            </a:r>
          </a:p>
          <a:p>
            <a:pPr lvl="2"/>
            <a:r>
              <a:rPr lang="tr-TR" dirty="0" smtClean="0"/>
              <a:t>Temel çizgi ve asıl performansı kıyaslar</a:t>
            </a:r>
          </a:p>
          <a:p>
            <a:pPr lvl="3"/>
            <a:r>
              <a:rPr lang="tr-TR" dirty="0" smtClean="0"/>
              <a:t>Eğer arada fark varsa bu farkı ne oluşturuyor onu bulmamız gerekir</a:t>
            </a:r>
          </a:p>
          <a:p>
            <a:pPr lvl="3"/>
            <a:r>
              <a:rPr lang="tr-TR" dirty="0" smtClean="0"/>
              <a:t>Farkın oranı nedir ona göre düzeltici eylem yapıp yapmayacağımıza karar vermek gerekir</a:t>
            </a:r>
          </a:p>
          <a:p>
            <a:pPr lvl="2"/>
            <a:r>
              <a:rPr lang="tr-TR" dirty="0" smtClean="0"/>
              <a:t>Kapsam yayılması – scope creep</a:t>
            </a:r>
          </a:p>
          <a:p>
            <a:pPr lvl="3"/>
            <a:r>
              <a:rPr lang="tr-TR" dirty="0" smtClean="0"/>
              <a:t>Projeye etkisini belirlemeden yeni kapsam eklemek. </a:t>
            </a:r>
          </a:p>
          <a:p>
            <a:pPr lvl="3"/>
            <a:r>
              <a:rPr lang="tr-TR" dirty="0" smtClean="0"/>
              <a:t>Kontrol edilmemiş kapsam eklemek</a:t>
            </a:r>
          </a:p>
          <a:p>
            <a:pPr lvl="4"/>
            <a:r>
              <a:rPr lang="tr-TR" dirty="0" smtClean="0"/>
              <a:t>Kapsamda değişiklik olabilir ancak entegre değişiklik kontrolünden mutlaka geçmiş olmalı ve gerekli belgelerdeki güncellemeleri yapılmış olmalı ki diğer bilgi alanlarını etkilemesin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08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 kontrolü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Çıktılar</a:t>
            </a:r>
          </a:p>
          <a:p>
            <a:pPr lvl="1"/>
            <a:r>
              <a:rPr lang="tr-TR" dirty="0" smtClean="0"/>
              <a:t>İş performans bilgisi</a:t>
            </a:r>
          </a:p>
          <a:p>
            <a:pPr lvl="1"/>
            <a:r>
              <a:rPr lang="tr-TR" dirty="0" smtClean="0"/>
              <a:t>Değişiklik talepleri</a:t>
            </a:r>
          </a:p>
          <a:p>
            <a:pPr lvl="1"/>
            <a:r>
              <a:rPr lang="tr-TR" dirty="0" smtClean="0"/>
              <a:t>Proje yönetim planı güncellemeleri</a:t>
            </a:r>
          </a:p>
          <a:p>
            <a:pPr lvl="1"/>
            <a:r>
              <a:rPr lang="tr-TR" dirty="0" smtClean="0"/>
              <a:t>Proje belgeleri güncellemeleri</a:t>
            </a:r>
          </a:p>
          <a:p>
            <a:pPr lvl="1"/>
            <a:r>
              <a:rPr lang="tr-TR" dirty="0" smtClean="0"/>
              <a:t>Kurumsal süreç varlıkları güncellemeleri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5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 kapsamını kontrol etmek için 5 ipucu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4634157" cy="3175716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Mantra – Değişiklik kaçınılmazdır. Buu kabul edince değişiklik olduğunda paniğe kapılmazsınız!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</a:t>
            </a:r>
            <a:r>
              <a:rPr lang="tr-TR" dirty="0" smtClean="0"/>
              <a:t>eknoloji: Teknoloji özellikle proje yönetim yazılımlarının sizi desteklemesine izin verin</a:t>
            </a:r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0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E0DE091-A5C6-4B2A-94F4-7DED9D27D65C}" type="slidenum">
              <a:rPr lang="tr-TR" altLang="tr-TR" sz="14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tr-TR" altLang="tr-TR" sz="1400" smtClean="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Referanslar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772400" cy="1916113"/>
          </a:xfrm>
        </p:spPr>
        <p:txBody>
          <a:bodyPr/>
          <a:lstStyle/>
          <a:p>
            <a:pPr lvl="1" eaLnBrk="1" hangingPunct="1"/>
            <a:r>
              <a:rPr lang="tr-TR" altLang="tr-TR" sz="1600" dirty="0" smtClean="0"/>
              <a:t>Proje Yönetimi Bilgi Birikimi Kılavuzu</a:t>
            </a:r>
            <a:r>
              <a:rPr lang="en-US" altLang="tr-TR" sz="1600" dirty="0" smtClean="0"/>
              <a:t>: PMBOK </a:t>
            </a:r>
            <a:r>
              <a:rPr lang="tr-TR" altLang="tr-TR" sz="1600" dirty="0" smtClean="0"/>
              <a:t>Kılavuzu</a:t>
            </a:r>
            <a:r>
              <a:rPr lang="en-US" altLang="tr-TR" sz="1600" dirty="0" smtClean="0"/>
              <a:t>(</a:t>
            </a:r>
            <a:r>
              <a:rPr lang="tr-TR" altLang="tr-TR" sz="1600" dirty="0" smtClean="0"/>
              <a:t>2008</a:t>
            </a:r>
            <a:r>
              <a:rPr lang="en-US" altLang="tr-TR" sz="1600" dirty="0" smtClean="0"/>
              <a:t>), </a:t>
            </a:r>
            <a:r>
              <a:rPr lang="tr-TR" altLang="tr-TR" sz="1600" dirty="0" smtClean="0"/>
              <a:t>4. baskı, Proje Yönetim Mesleği İlkeleri Teknikler ve Rotası Derneği (PMI TR).</a:t>
            </a:r>
          </a:p>
          <a:p>
            <a:pPr lvl="1" eaLnBrk="1" hangingPunct="1"/>
            <a:r>
              <a:rPr lang="tr-TR" altLang="tr-TR" sz="1600" dirty="0" smtClean="0"/>
              <a:t>Philips J. (2010). PMP Project Management Professional Study Guide, Third Ed. , McGraw Hill</a:t>
            </a:r>
          </a:p>
          <a:p>
            <a:pPr lvl="1" eaLnBrk="1" hangingPunct="1"/>
            <a:r>
              <a:rPr lang="tr-TR" altLang="tr-TR" sz="1600" dirty="0" smtClean="0"/>
              <a:t>Greene J. &amp; Stellman, A. (2009). Head First PMP, O’Reilly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Kapsam yönetim planı: Temel olarak proje kapsamını nasıl yönettiğimizin metodolojik tanımlamasıdır</a:t>
            </a:r>
          </a:p>
          <a:p>
            <a:pPr lvl="1"/>
            <a:r>
              <a:rPr lang="tr-TR" dirty="0" smtClean="0"/>
              <a:t>Bundan sonra gelen diğer beş alt sürecin nasıl gerçekleştirileceğini bize söyler;</a:t>
            </a:r>
          </a:p>
          <a:p>
            <a:pPr lvl="2"/>
            <a:r>
              <a:rPr lang="tr-TR" dirty="0" smtClean="0"/>
              <a:t>Gereksinim toplama, kapsam tanımlama, İKY hazırlama, kapsam doğrulama ve kontrol etme...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316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Örneğin, gereksinim toplamaya bakalım;</a:t>
            </a:r>
          </a:p>
          <a:p>
            <a:pPr lvl="1"/>
            <a:r>
              <a:rPr lang="tr-TR" dirty="0" smtClean="0"/>
              <a:t>Gereksinim toplama, paydaşlarınız/müşterinizle iletişime geçip onlardan projenin ürünü ile ilgili gereksinimlerini öğrenmenizdir. Bunu nasıl yapacaksınız;</a:t>
            </a:r>
          </a:p>
          <a:p>
            <a:pPr lvl="2"/>
            <a:r>
              <a:rPr lang="tr-TR" dirty="0" smtClean="0"/>
              <a:t>Gereksinimleri toplamak için farklı araç ve teknikler var bunları bu sürecin açıklanmasında göreceğiz ancak burada kapsam yönetim planı ile cevaplamaya çalıştığımız sorular</a:t>
            </a:r>
          </a:p>
          <a:p>
            <a:pPr lvl="3"/>
            <a:r>
              <a:rPr lang="tr-TR" dirty="0" smtClean="0"/>
              <a:t>hangi araç ve teknikleri kullanacaksınız</a:t>
            </a:r>
          </a:p>
          <a:p>
            <a:pPr lvl="3"/>
            <a:r>
              <a:rPr lang="tr-TR" dirty="0" smtClean="0"/>
              <a:t>Ne kadar sıkılıkla müşterilerinizle gereksinimlerle ilgili bir güncelleme olup olmayacağı ile ilgili görüşeceksiniz</a:t>
            </a:r>
          </a:p>
          <a:p>
            <a:pPr lvl="2"/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27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Yani kapsam yönetim planı içerisinde alt başlıklarınız olacak ; </a:t>
            </a:r>
          </a:p>
          <a:p>
            <a:pPr lvl="1"/>
            <a:r>
              <a:rPr lang="tr-TR" dirty="0" smtClean="0"/>
              <a:t>gereksinimleri toplama, İKY hazırlama</a:t>
            </a:r>
          </a:p>
          <a:p>
            <a:pPr lvl="1"/>
            <a:r>
              <a:rPr lang="tr-TR" dirty="0" smtClean="0"/>
              <a:t>Kapsamı hazırlama</a:t>
            </a:r>
          </a:p>
          <a:p>
            <a:pPr lvl="1"/>
            <a:r>
              <a:rPr lang="tr-TR" dirty="0" smtClean="0"/>
              <a:t>İKY hazırlama</a:t>
            </a:r>
          </a:p>
          <a:p>
            <a:pPr lvl="1"/>
            <a:r>
              <a:rPr lang="tr-TR" dirty="0" smtClean="0"/>
              <a:t>..vb</a:t>
            </a:r>
          </a:p>
          <a:p>
            <a:pPr lvl="2"/>
            <a:r>
              <a:rPr lang="tr-TR" dirty="0" smtClean="0"/>
              <a:t>Bu başlıkların altında hangi araç ve teknikleri kullanacağınızı, hangi sıklıkla yapacağınızı ya da bunları kimin yapacağını yazıyor olacaksınız. </a:t>
            </a:r>
          </a:p>
          <a:p>
            <a:pPr lvl="2"/>
            <a:r>
              <a:rPr lang="tr-TR" dirty="0" smtClean="0"/>
              <a:t>Kapsam tanımını nasıl geliştireceksiniz, yine hangi araç ve teknikleri kullanacaksınız</a:t>
            </a:r>
          </a:p>
          <a:p>
            <a:pPr lvl="2"/>
            <a:r>
              <a:rPr lang="tr-TR" dirty="0" smtClean="0"/>
              <a:t>İKY oluşturmak için hangi tekniği kullanakcasınız. Genellikle decomposition-parçalamayı kullanıyoruz ancak hangi kuralları takip edeceğiz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9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Tüm alt planlar aslında bizim her bir bilgi alanındaki işleri nasıl yöneteceğimizi söylüyor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9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 smtClean="0"/>
              <a:t>Gereksinimleri toplama paydaşların gereksinimlerini öğrenmedir dedik. </a:t>
            </a:r>
          </a:p>
          <a:p>
            <a:pPr lvl="1"/>
            <a:r>
              <a:rPr lang="tr-TR" dirty="0" smtClean="0"/>
              <a:t>Proje için gereksinimleri doğru ve tam anlamak önemlidir</a:t>
            </a:r>
          </a:p>
          <a:p>
            <a:r>
              <a:rPr lang="tr-TR" dirty="0" smtClean="0"/>
              <a:t>Kapsam tanımlama</a:t>
            </a:r>
          </a:p>
          <a:p>
            <a:pPr lvl="1"/>
            <a:r>
              <a:rPr lang="tr-TR" dirty="0" smtClean="0"/>
              <a:t>Proje kapsam tanımını hazırlıyoruz</a:t>
            </a:r>
          </a:p>
          <a:p>
            <a:r>
              <a:rPr lang="tr-TR" dirty="0" smtClean="0"/>
              <a:t>İKY hazırlama</a:t>
            </a:r>
          </a:p>
          <a:p>
            <a:pPr marL="742950" lvl="2" indent="-342900">
              <a:buSzPct val="60000"/>
            </a:pPr>
            <a:r>
              <a:rPr lang="tr-TR" dirty="0" smtClean="0"/>
              <a:t>İKY ve İKY sözlüğü hazırlayacağız</a:t>
            </a:r>
          </a:p>
          <a:p>
            <a:r>
              <a:rPr lang="tr-TR" dirty="0" smtClean="0"/>
              <a:t>Kapsamı doğrula</a:t>
            </a:r>
          </a:p>
          <a:p>
            <a:pPr lvl="1"/>
            <a:r>
              <a:rPr lang="tr-TR" dirty="0" smtClean="0"/>
              <a:t>Müşteriyi getirip hazırladığınız teslimatlar hakkında resmi onay almanız</a:t>
            </a:r>
          </a:p>
          <a:p>
            <a:pPr lvl="1"/>
            <a:r>
              <a:rPr lang="tr-TR" dirty="0" smtClean="0"/>
              <a:t>Onaylanmış teslimatlar en sonda </a:t>
            </a:r>
            <a:r>
              <a:rPr lang="tr-TR" b="1" i="1" dirty="0" smtClean="0"/>
              <a:t>projenin kapaması </a:t>
            </a:r>
            <a:r>
              <a:rPr lang="tr-TR" dirty="0" smtClean="0"/>
              <a:t>ile doğrudan ilgilidir ve o sürecin gerçekleşmesi için önem arz etmektedir</a:t>
            </a:r>
          </a:p>
          <a:p>
            <a:pPr lvl="1"/>
            <a:r>
              <a:rPr lang="tr-TR" dirty="0" smtClean="0"/>
              <a:t>Kapsamın doğrulanması ve </a:t>
            </a:r>
            <a:r>
              <a:rPr lang="tr-TR" b="1" i="1" dirty="0" smtClean="0"/>
              <a:t>kalite kontrolu </a:t>
            </a:r>
            <a:r>
              <a:rPr lang="tr-TR" dirty="0" smtClean="0"/>
              <a:t>arasında da yakın ilişki vardır. Kalite kontrol dahili denetlemedir, kapsamı doğrulama müşteri ile gerçekleştirdiğiniz harici denetlemedir</a:t>
            </a:r>
          </a:p>
          <a:p>
            <a:r>
              <a:rPr lang="tr-TR" dirty="0" smtClean="0"/>
              <a:t>Kapsamı kontrol etme</a:t>
            </a:r>
          </a:p>
          <a:p>
            <a:pPr lvl="1"/>
            <a:r>
              <a:rPr lang="tr-TR" dirty="0" smtClean="0"/>
              <a:t>Proje kapsamının proje gereksinimlerine uygun ilerleyip ilerlemediğini kontrol etmeyi içerir</a:t>
            </a:r>
          </a:p>
          <a:p>
            <a:pPr lvl="1"/>
            <a:r>
              <a:rPr lang="tr-TR" dirty="0" smtClean="0"/>
              <a:t>Kapsam yayılmasını engellemeye çalışırız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20CD6-9AD9-4A79-8CAF-F268B24A6D5D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924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Karışımlar">
  <a:themeElements>
    <a:clrScheme name="Karışımlar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Karışımla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arışımlar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rışımlar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rışımlar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rışımlar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rışımlar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rışımlar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3170</TotalTime>
  <Words>1781</Words>
  <Application>Microsoft Office PowerPoint</Application>
  <PresentationFormat>On-screen Show (4:3)</PresentationFormat>
  <Paragraphs>357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Tahoma</vt:lpstr>
      <vt:lpstr>Wingdings</vt:lpstr>
      <vt:lpstr>Karışımlar</vt:lpstr>
      <vt:lpstr>BLM 421 – BLM 805  Yazılım Proje Yönetimi</vt:lpstr>
      <vt:lpstr>PowerPoint Presentation</vt:lpstr>
      <vt:lpstr>PowerPoint Presentation</vt:lpstr>
      <vt:lpstr>Proje Kapsam Yönetimi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Kapsam yönetim planı hazırlama</vt:lpstr>
      <vt:lpstr>Kapsam yönetim planı hazırlama</vt:lpstr>
      <vt:lpstr>Kapsam yönetim planı hazırlama</vt:lpstr>
      <vt:lpstr>Kapsam yönetim planı hazırlama</vt:lpstr>
      <vt:lpstr>Kapsam yönetim planı hazırlama</vt:lpstr>
      <vt:lpstr>Kapsam yönetim planı hazırlama –Gereksinim Yönetim Planı Örneği</vt:lpstr>
      <vt:lpstr>Kapsam yönetim planı hazırlama –Gereksinim Yönetim Planı Örneği</vt:lpstr>
      <vt:lpstr>Gereksinimleri Topla</vt:lpstr>
      <vt:lpstr>Gereksinimleri Topla</vt:lpstr>
      <vt:lpstr>Gereksinimleri Topla</vt:lpstr>
      <vt:lpstr>Gereksinimleri Topla</vt:lpstr>
      <vt:lpstr>Gereksinimleri Topla</vt:lpstr>
      <vt:lpstr>Gereksinimleri Topla</vt:lpstr>
      <vt:lpstr>Gereksinimleri Topla</vt:lpstr>
      <vt:lpstr>Gereksinimleri Topla</vt:lpstr>
      <vt:lpstr>Gereksinimleri Topla</vt:lpstr>
      <vt:lpstr>Kapsamı tanımla</vt:lpstr>
      <vt:lpstr>Kapsamı tanımla</vt:lpstr>
      <vt:lpstr>Kapsamı tanımla</vt:lpstr>
      <vt:lpstr>Kapsamı tanımla</vt:lpstr>
      <vt:lpstr>İKY oluşturma</vt:lpstr>
      <vt:lpstr>İKY oluşturma</vt:lpstr>
      <vt:lpstr>İKY oluşturma</vt:lpstr>
      <vt:lpstr>İKY oluşturma</vt:lpstr>
      <vt:lpstr>İKY oluşturma</vt:lpstr>
      <vt:lpstr>İKY oluşturma</vt:lpstr>
      <vt:lpstr>İKY oluşturma</vt:lpstr>
      <vt:lpstr>Kapsamı doğrula</vt:lpstr>
      <vt:lpstr>Kapsamı doğrula</vt:lpstr>
      <vt:lpstr>Kapsamı doğrula</vt:lpstr>
      <vt:lpstr>Kapsamı doğrula</vt:lpstr>
      <vt:lpstr>Kapsam kontrolü</vt:lpstr>
      <vt:lpstr>Kapsam kontrolü</vt:lpstr>
      <vt:lpstr>Kapsam kontrolü</vt:lpstr>
      <vt:lpstr>Kapsam kontrolü</vt:lpstr>
      <vt:lpstr>Kapsam kontrolü</vt:lpstr>
      <vt:lpstr>Proje kapsamını kontrol etmek için 5 ipucu</vt:lpstr>
      <vt:lpstr>Referanslar</vt:lpstr>
    </vt:vector>
  </TitlesOfParts>
  <Company>REKTORLUK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 417 Software Project Management</dc:title>
  <dc:creator>KOCAELI UNIVERSITESI</dc:creator>
  <cp:lastModifiedBy>Pınar Onay Durdu</cp:lastModifiedBy>
  <cp:revision>172</cp:revision>
  <cp:lastPrinted>2013-10-09T08:23:15Z</cp:lastPrinted>
  <dcterms:created xsi:type="dcterms:W3CDTF">2009-10-01T08:12:22Z</dcterms:created>
  <dcterms:modified xsi:type="dcterms:W3CDTF">2016-10-27T14:03:04Z</dcterms:modified>
</cp:coreProperties>
</file>