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03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1" r:id="rId18"/>
    <p:sldId id="322" r:id="rId19"/>
    <p:sldId id="323" r:id="rId20"/>
    <p:sldId id="324" r:id="rId21"/>
    <p:sldId id="325" r:id="rId22"/>
    <p:sldId id="328" r:id="rId23"/>
    <p:sldId id="329" r:id="rId24"/>
    <p:sldId id="330" r:id="rId25"/>
    <p:sldId id="332" r:id="rId26"/>
    <p:sldId id="333" r:id="rId27"/>
    <p:sldId id="334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66F7-0974-460E-AAAC-5D09E52CE8A5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29F6-6020-4031-B59D-A1B81ABEF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942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8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03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51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85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4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167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71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88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80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80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2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00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07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36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3F2EE3-72B6-44A3-905F-65BF6DE16C30}" type="slidenum">
              <a:rPr lang="en-US" altLang="tr-TR" sz="1200">
                <a:solidFill>
                  <a:schemeClr val="tx1"/>
                </a:solidFill>
                <a:latin typeface="Tahoma" panose="020B0604030504040204" pitchFamily="34" charset="0"/>
              </a:rPr>
              <a:pPr eaLnBrk="1" hangingPunct="1"/>
              <a:t>24</a:t>
            </a:fld>
            <a:endParaRPr lang="en-US" altLang="tr-TR" sz="12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97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24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BA8A4-0A10-4C8B-8860-43916C9548D5}" type="slidenum">
              <a:rPr lang="en-US" altLang="tr-TR" sz="1200">
                <a:solidFill>
                  <a:schemeClr val="tx1"/>
                </a:solidFill>
                <a:latin typeface="Tahoma" panose="020B0604030504040204" pitchFamily="34" charset="0"/>
              </a:rPr>
              <a:pPr eaLnBrk="1" hangingPunct="1"/>
              <a:t>26</a:t>
            </a:fld>
            <a:endParaRPr lang="en-US" altLang="tr-TR" sz="12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097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6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4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anose="05000000000000000000" pitchFamily="2" charset="2"/>
              <a:buChar char="n"/>
              <a:defRPr sz="2800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B8CA0E-2FA0-456D-8BA6-59E28E526253}" type="slidenum">
              <a:rPr lang="en-US" altLang="tr-TR" sz="1200">
                <a:solidFill>
                  <a:schemeClr val="tx1"/>
                </a:solidFill>
                <a:latin typeface="Tahoma" panose="020B0604030504040204" pitchFamily="34" charset="0"/>
              </a:rPr>
              <a:pPr eaLnBrk="1" hangingPunct="1"/>
              <a:t>6</a:t>
            </a:fld>
            <a:endParaRPr lang="en-US" altLang="tr-TR" sz="12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5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1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3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9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2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ff of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57200" y="6248400"/>
            <a:ext cx="2286000" cy="304800"/>
          </a:xfrm>
        </p:spPr>
        <p:txBody>
          <a:bodyPr/>
          <a:lstStyle>
            <a:lvl1pPr>
              <a:buNone/>
              <a:defRPr sz="1400" b="1">
                <a:solidFill>
                  <a:schemeClr val="tx1"/>
                </a:solidFill>
              </a:defRPr>
            </a:lvl1pPr>
            <a:lvl2pPr>
              <a:buNone/>
              <a:defRPr sz="1400" b="1"/>
            </a:lvl2pPr>
            <a:lvl3pPr>
              <a:buNone/>
              <a:defRPr sz="1400" b="1"/>
            </a:lvl3pPr>
            <a:lvl4pPr>
              <a:buNone/>
              <a:defRPr sz="1400" b="1"/>
            </a:lvl4pPr>
            <a:lvl5pPr>
              <a:buNone/>
              <a:defRPr sz="1400" b="1"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Copyright © 2010 Pearson Education, Inc.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tr-TR"/>
              <a:t>Slide 11-</a:t>
            </a:r>
            <a:fld id="{7EEF7573-C0DE-48AE-9525-42A4E5FE395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1466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415C10-5BC4-4914-90E2-9171E99DF69B}" type="datetimeFigureOut">
              <a:rPr lang="tr-TR" smtClean="0"/>
              <a:t>09.12.2015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E-Commerce and Technologies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pPr lvl="1"/>
            <a:r>
              <a:rPr lang="en-US" altLang="tr-TR" dirty="0">
                <a:solidFill>
                  <a:schemeClr val="tx1"/>
                </a:solidFill>
              </a:rPr>
              <a:t>Social Networks, Auctions, and Portals</a:t>
            </a:r>
            <a:endParaRPr lang="en-US" alt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Online Auctions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tr-TR" smtClean="0"/>
              <a:t>Online auction sites among the most popular consumer-to-consumer sites on the Internet</a:t>
            </a:r>
          </a:p>
          <a:p>
            <a:pPr>
              <a:spcAft>
                <a:spcPts val="1800"/>
              </a:spcAft>
            </a:pPr>
            <a:r>
              <a:rPr lang="en-US" altLang="tr-TR" smtClean="0"/>
              <a:t>eBay: market leader</a:t>
            </a:r>
          </a:p>
          <a:p>
            <a:pPr>
              <a:spcAft>
                <a:spcPts val="1800"/>
              </a:spcAft>
            </a:pPr>
            <a:r>
              <a:rPr lang="en-US" altLang="tr-TR" smtClean="0"/>
              <a:t>Several hundred different auction sites in the United States alone</a:t>
            </a:r>
          </a:p>
          <a:p>
            <a:pPr>
              <a:spcAft>
                <a:spcPts val="1800"/>
              </a:spcAft>
            </a:pPr>
            <a:r>
              <a:rPr lang="en-US" altLang="tr-TR" smtClean="0"/>
              <a:t>Established portals and online retail sites increasingly are adding auctions to their sites</a:t>
            </a:r>
          </a:p>
          <a:p>
            <a:pPr>
              <a:spcAft>
                <a:spcPts val="1800"/>
              </a:spcAft>
            </a:pP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4629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Defining and Measuring the Growth of Auctions and Dynamic Pricing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 smtClean="0"/>
              <a:t>Dynamic pricing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Airline tickets, coupons, college scholarships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Prices based on demand characteristics of customer and supply situation of seller</a:t>
            </a:r>
          </a:p>
          <a:p>
            <a:pPr>
              <a:spcAft>
                <a:spcPts val="600"/>
              </a:spcAft>
              <a:defRPr/>
            </a:pPr>
            <a:r>
              <a:rPr lang="en-US" dirty="0" smtClean="0"/>
              <a:t>Many types of dynamic pricing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Bundling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Trigger pricing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Utilization pricing</a:t>
            </a:r>
          </a:p>
          <a:p>
            <a:pPr lvl="1">
              <a:spcAft>
                <a:spcPts val="700"/>
              </a:spcAft>
              <a:defRPr/>
            </a:pPr>
            <a:r>
              <a:rPr lang="en-US" dirty="0" smtClean="0"/>
              <a:t>Personalization pricing</a:t>
            </a:r>
          </a:p>
        </p:txBody>
      </p:sp>
    </p:spTree>
    <p:extLst>
      <p:ext uri="{BB962C8B-B14F-4D97-AF65-F5344CB8AC3E}">
        <p14:creationId xmlns:p14="http://schemas.microsoft.com/office/powerpoint/2010/main" val="11572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altLang="tr-TR" smtClean="0"/>
              <a:t>Defining and Measuring the Growth of Auctions and Dynamic Pricing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tr-TR" dirty="0" smtClean="0"/>
              <a:t>Auctions: type of dynamic pricing</a:t>
            </a:r>
          </a:p>
          <a:p>
            <a:pPr lvl="1">
              <a:spcAft>
                <a:spcPts val="600"/>
              </a:spcAft>
            </a:pPr>
            <a:r>
              <a:rPr lang="en-US" altLang="tr-TR" dirty="0" smtClean="0"/>
              <a:t>C2C auctions</a:t>
            </a:r>
          </a:p>
          <a:p>
            <a:pPr lvl="2">
              <a:spcAft>
                <a:spcPts val="600"/>
              </a:spcAft>
            </a:pPr>
            <a:r>
              <a:rPr lang="en-US" altLang="tr-TR" dirty="0" smtClean="0"/>
              <a:t>Auction house an intermediary</a:t>
            </a:r>
          </a:p>
          <a:p>
            <a:pPr lvl="1">
              <a:spcAft>
                <a:spcPts val="600"/>
              </a:spcAft>
            </a:pPr>
            <a:r>
              <a:rPr lang="en-US" altLang="tr-TR" dirty="0" smtClean="0"/>
              <a:t>B2C </a:t>
            </a:r>
            <a:r>
              <a:rPr lang="en-US" altLang="tr-TR" dirty="0" smtClean="0"/>
              <a:t>auctions</a:t>
            </a:r>
          </a:p>
          <a:p>
            <a:pPr lvl="2">
              <a:spcAft>
                <a:spcPts val="600"/>
              </a:spcAft>
            </a:pPr>
            <a:r>
              <a:rPr lang="en-US" altLang="tr-TR" dirty="0" smtClean="0"/>
              <a:t>Business owns assets; often used for excess goods</a:t>
            </a:r>
          </a:p>
          <a:p>
            <a:pPr lvl="1">
              <a:spcAft>
                <a:spcPts val="1200"/>
              </a:spcAft>
            </a:pPr>
            <a:r>
              <a:rPr lang="en-US" altLang="tr-TR" dirty="0" smtClean="0"/>
              <a:t>Can </a:t>
            </a:r>
            <a:r>
              <a:rPr lang="en-US" altLang="tr-TR" dirty="0" smtClean="0"/>
              <a:t>be used to allocate, bundle </a:t>
            </a:r>
            <a:r>
              <a:rPr lang="en-US" altLang="tr-TR" dirty="0" smtClean="0"/>
              <a:t>resources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28068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792163"/>
            <a:ext cx="8029575" cy="579437"/>
          </a:xfrm>
        </p:spPr>
        <p:txBody>
          <a:bodyPr/>
          <a:lstStyle/>
          <a:p>
            <a:r>
              <a:rPr lang="en-US" altLang="tr-TR" smtClean="0"/>
              <a:t>Benefits of Auctions</a:t>
            </a:r>
          </a:p>
        </p:txBody>
      </p:sp>
      <p:sp>
        <p:nvSpPr>
          <p:cNvPr id="19459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tr-TR" smtClean="0"/>
              <a:t>Liquidity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Price discovery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Price transparency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Market efficiency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Lower transaction costs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Consumer aggregation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Network effects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Market maker benefits: no inventory or fulfillment activities</a:t>
            </a:r>
          </a:p>
        </p:txBody>
      </p:sp>
    </p:spTree>
    <p:extLst>
      <p:ext uri="{BB962C8B-B14F-4D97-AF65-F5344CB8AC3E}">
        <p14:creationId xmlns:p14="http://schemas.microsoft.com/office/powerpoint/2010/main" val="13885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029575" cy="1066800"/>
          </a:xfrm>
        </p:spPr>
        <p:txBody>
          <a:bodyPr/>
          <a:lstStyle/>
          <a:p>
            <a:r>
              <a:rPr lang="en-US" altLang="tr-TR" smtClean="0"/>
              <a:t>Risks and Costs of Auctions for Consumers and Businesses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7772400" cy="44958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2800" dirty="0" smtClean="0"/>
              <a:t>Delayed consumption costs</a:t>
            </a:r>
          </a:p>
          <a:p>
            <a:pPr>
              <a:spcAft>
                <a:spcPts val="600"/>
              </a:spcAft>
              <a:defRPr/>
            </a:pPr>
            <a:r>
              <a:rPr lang="en-US" sz="2800" dirty="0" smtClean="0"/>
              <a:t>Monitoring costs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800" dirty="0" smtClean="0"/>
              <a:t>Possible solutions include: 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800" dirty="0" smtClean="0"/>
              <a:t>Fixed pricing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800" dirty="0" smtClean="0"/>
              <a:t>Watch lists</a:t>
            </a:r>
          </a:p>
          <a:p>
            <a:pPr lvl="2">
              <a:spcAft>
                <a:spcPts val="600"/>
              </a:spcAft>
              <a:defRPr/>
            </a:pPr>
            <a:r>
              <a:rPr lang="en-US" sz="1800" dirty="0" smtClean="0"/>
              <a:t>Proxy bidding</a:t>
            </a:r>
          </a:p>
          <a:p>
            <a:pPr>
              <a:spcAft>
                <a:spcPts val="600"/>
              </a:spcAft>
              <a:defRPr/>
            </a:pPr>
            <a:r>
              <a:rPr lang="en-US" sz="2800" dirty="0" smtClean="0"/>
              <a:t>Equipment costs</a:t>
            </a:r>
          </a:p>
          <a:p>
            <a:pPr>
              <a:spcAft>
                <a:spcPts val="600"/>
              </a:spcAft>
              <a:defRPr/>
            </a:pPr>
            <a:r>
              <a:rPr lang="en-US" sz="2800" dirty="0" smtClean="0"/>
              <a:t>Trust risks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Possible solution</a:t>
            </a:r>
            <a:r>
              <a:rPr lang="en-US" dirty="0" smtClean="0">
                <a:cs typeface="Arial" charset="0"/>
              </a:rPr>
              <a:t>—</a:t>
            </a:r>
            <a:r>
              <a:rPr lang="en-US" dirty="0" smtClean="0"/>
              <a:t>rating systems</a:t>
            </a:r>
          </a:p>
          <a:p>
            <a:pPr>
              <a:spcAft>
                <a:spcPts val="600"/>
              </a:spcAft>
              <a:defRPr/>
            </a:pPr>
            <a:r>
              <a:rPr lang="en-US" sz="2800" dirty="0" smtClean="0"/>
              <a:t>Fulfillment costs</a:t>
            </a:r>
          </a:p>
        </p:txBody>
      </p:sp>
    </p:spTree>
    <p:extLst>
      <p:ext uri="{BB962C8B-B14F-4D97-AF65-F5344CB8AC3E}">
        <p14:creationId xmlns:p14="http://schemas.microsoft.com/office/powerpoint/2010/main" val="35585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Internet Auction Basics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tr-TR" smtClean="0"/>
              <a:t>Different from traditional auctions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Last much longer (usually a week)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Variable number of bidders who come and go from auction arena</a:t>
            </a:r>
          </a:p>
          <a:p>
            <a:pPr>
              <a:spcAft>
                <a:spcPts val="1200"/>
              </a:spcAft>
            </a:pPr>
            <a:r>
              <a:rPr lang="en-US" altLang="tr-TR" smtClean="0"/>
              <a:t>Market power and bias in dynamically priced markets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Neutral: number of buyers and sellers is few or equal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Seller bias: few sellers and many buyers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Buyer bias: many sellers and few buyers</a:t>
            </a:r>
          </a:p>
        </p:txBody>
      </p:sp>
    </p:spTree>
    <p:extLst>
      <p:ext uri="{BB962C8B-B14F-4D97-AF65-F5344CB8AC3E}">
        <p14:creationId xmlns:p14="http://schemas.microsoft.com/office/powerpoint/2010/main" val="11328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r>
              <a:rPr lang="en-US" altLang="tr-TR" smtClean="0"/>
              <a:t>Internet Auction Basics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tr-TR" dirty="0" smtClean="0"/>
              <a:t>Price allocation rules</a:t>
            </a:r>
          </a:p>
          <a:p>
            <a:pPr lvl="1">
              <a:spcAft>
                <a:spcPts val="600"/>
              </a:spcAft>
            </a:pPr>
            <a:r>
              <a:rPr lang="en-US" altLang="tr-TR" dirty="0" smtClean="0"/>
              <a:t>Uniform pricing rule: multiple winners who all pay the same price</a:t>
            </a:r>
          </a:p>
          <a:p>
            <a:pPr lvl="1">
              <a:spcAft>
                <a:spcPts val="1200"/>
              </a:spcAft>
            </a:pPr>
            <a:r>
              <a:rPr lang="en-US" altLang="tr-TR" dirty="0" smtClean="0"/>
              <a:t>Discriminatory pricing rule: winners pay different amount depending on what they bid</a:t>
            </a:r>
          </a:p>
          <a:p>
            <a:pPr>
              <a:spcAft>
                <a:spcPts val="600"/>
              </a:spcAft>
            </a:pPr>
            <a:r>
              <a:rPr lang="en-US" altLang="tr-TR" dirty="0" smtClean="0"/>
              <a:t>Public vs. private information</a:t>
            </a:r>
          </a:p>
          <a:p>
            <a:pPr lvl="1">
              <a:spcAft>
                <a:spcPts val="600"/>
              </a:spcAft>
            </a:pPr>
            <a:r>
              <a:rPr lang="en-US" altLang="tr-TR" dirty="0" smtClean="0"/>
              <a:t>Prices bid may be kept secret </a:t>
            </a:r>
          </a:p>
          <a:p>
            <a:pPr lvl="2">
              <a:spcAft>
                <a:spcPts val="600"/>
              </a:spcAft>
            </a:pPr>
            <a:r>
              <a:rPr lang="en-US" altLang="tr-TR" dirty="0" smtClean="0"/>
              <a:t>Bid rigging</a:t>
            </a:r>
          </a:p>
          <a:p>
            <a:pPr lvl="1">
              <a:spcAft>
                <a:spcPts val="600"/>
              </a:spcAft>
            </a:pPr>
            <a:r>
              <a:rPr lang="en-US" altLang="tr-TR" dirty="0" smtClean="0"/>
              <a:t>Open markets</a:t>
            </a:r>
          </a:p>
          <a:p>
            <a:pPr lvl="2">
              <a:spcAft>
                <a:spcPts val="600"/>
              </a:spcAft>
            </a:pPr>
            <a:r>
              <a:rPr lang="en-US" altLang="tr-TR" dirty="0" smtClean="0"/>
              <a:t>Price matching</a:t>
            </a:r>
          </a:p>
          <a:p>
            <a:pPr>
              <a:spcAft>
                <a:spcPts val="600"/>
              </a:spcAft>
            </a:pPr>
            <a:endParaRPr lang="en-US" altLang="tr-TR" dirty="0" smtClean="0"/>
          </a:p>
          <a:p>
            <a:pPr>
              <a:spcAft>
                <a:spcPts val="600"/>
              </a:spcAft>
            </a:pP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71735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Types of Auctions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 smtClean="0"/>
              <a:t>English auctions: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Single item up for sale to single seller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Highest bidder wins</a:t>
            </a:r>
          </a:p>
          <a:p>
            <a:pPr>
              <a:spcAft>
                <a:spcPts val="600"/>
              </a:spcAft>
              <a:defRPr/>
            </a:pPr>
            <a:r>
              <a:rPr lang="en-US" dirty="0" smtClean="0"/>
              <a:t>Traditional Dutch auction: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Uses a clock that displays starting price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Clock ticks down price until buyer stops it</a:t>
            </a:r>
          </a:p>
          <a:p>
            <a:pPr>
              <a:spcAft>
                <a:spcPts val="600"/>
              </a:spcAft>
              <a:defRPr/>
            </a:pPr>
            <a:r>
              <a:rPr lang="en-US" dirty="0" smtClean="0"/>
              <a:t>Dutch Internet auction: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Public ascending price, multiple units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Final price is lowest successful bid, which sets price for all higher </a:t>
            </a:r>
            <a:r>
              <a:rPr lang="en-US" dirty="0" smtClean="0"/>
              <a:t>bidder</a:t>
            </a:r>
            <a:r>
              <a:rPr lang="tr-TR" dirty="0" smtClean="0"/>
              <a:t>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27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r>
              <a:rPr lang="en-US" altLang="tr-TR" smtClean="0"/>
              <a:t>Types of Auctions</a:t>
            </a:r>
            <a:endParaRPr lang="en-US" altLang="tr-TR" sz="20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marL="609600" indent="-609600">
              <a:spcAft>
                <a:spcPts val="600"/>
              </a:spcAft>
            </a:pPr>
            <a:r>
              <a:rPr lang="en-US" altLang="tr-TR" dirty="0" smtClean="0"/>
              <a:t>Name your own price auctions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altLang="tr-TR" dirty="0" smtClean="0"/>
              <a:t>Users specify what they are willing to pay for goods or services and multiple providers bid for their business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altLang="tr-TR" dirty="0" smtClean="0"/>
              <a:t>Prices do not descend and are fixed</a:t>
            </a:r>
          </a:p>
          <a:p>
            <a:pPr marL="609600" indent="-609600">
              <a:spcAft>
                <a:spcPts val="600"/>
              </a:spcAft>
            </a:pPr>
            <a:r>
              <a:rPr lang="en-US" altLang="tr-TR" dirty="0" smtClean="0"/>
              <a:t>Group buying auctions (demand aggregators)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altLang="tr-TR" dirty="0" smtClean="0"/>
              <a:t>Group buying of products at dynamically adjusted discount prices based on high volume purchases</a:t>
            </a:r>
          </a:p>
          <a:p>
            <a:pPr marL="914400" lvl="1" indent="-457200">
              <a:spcAft>
                <a:spcPts val="600"/>
              </a:spcAft>
            </a:pPr>
            <a:r>
              <a:rPr lang="en-US" altLang="tr-TR" dirty="0" smtClean="0"/>
              <a:t>Two principles</a:t>
            </a:r>
          </a:p>
          <a:p>
            <a:pPr marL="1295400" lvl="2" indent="-3810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dirty="0" smtClean="0"/>
              <a:t>Sellers more likely to offer discounts to buyers purchasing in volume</a:t>
            </a:r>
          </a:p>
          <a:p>
            <a:pPr marL="1295400" lvl="2" indent="-381000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dirty="0" smtClean="0"/>
              <a:t>Buyers increase their purchases as prices </a:t>
            </a:r>
            <a:r>
              <a:rPr lang="en-US" altLang="tr-TR" dirty="0" smtClean="0"/>
              <a:t>fall</a:t>
            </a:r>
            <a:endParaRPr lang="en-US" altLang="tr-TR" dirty="0" smtClean="0"/>
          </a:p>
          <a:p>
            <a:pPr marL="609600" indent="-609600">
              <a:spcAft>
                <a:spcPts val="600"/>
              </a:spcAft>
            </a:pP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21662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r>
              <a:rPr lang="en-US" altLang="tr-TR" smtClean="0"/>
              <a:t>Types of Auctions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tr-TR" smtClean="0"/>
              <a:t>Professional service auctions</a:t>
            </a:r>
          </a:p>
          <a:p>
            <a:pPr lvl="1">
              <a:spcAft>
                <a:spcPts val="1800"/>
              </a:spcAft>
            </a:pPr>
            <a:r>
              <a:rPr lang="en-US" altLang="tr-TR" smtClean="0"/>
              <a:t>Example: Elance.com</a:t>
            </a:r>
          </a:p>
          <a:p>
            <a:pPr>
              <a:spcAft>
                <a:spcPts val="1800"/>
              </a:spcAft>
            </a:pPr>
            <a:r>
              <a:rPr lang="en-US" altLang="tr-TR" smtClean="0"/>
              <a:t>Auction aggregators (mega auctions)</a:t>
            </a:r>
          </a:p>
          <a:p>
            <a:pPr lvl="1">
              <a:spcAft>
                <a:spcPts val="1800"/>
              </a:spcAft>
            </a:pPr>
            <a:r>
              <a:rPr lang="en-US" altLang="tr-TR" smtClean="0"/>
              <a:t>Use Web crawlers to search thousands of Web auction sites and accumulate information on products, bids, auction duration, etc.</a:t>
            </a:r>
          </a:p>
          <a:p>
            <a:pPr lvl="1">
              <a:spcAft>
                <a:spcPts val="1800"/>
              </a:spcAft>
            </a:pPr>
            <a:r>
              <a:rPr lang="en-US" altLang="tr-TR" smtClean="0"/>
              <a:t>Unlicensed aggregators opposed by eBay</a:t>
            </a:r>
          </a:p>
        </p:txBody>
      </p:sp>
    </p:spTree>
    <p:extLst>
      <p:ext uri="{BB962C8B-B14F-4D97-AF65-F5344CB8AC3E}">
        <p14:creationId xmlns:p14="http://schemas.microsoft.com/office/powerpoint/2010/main" val="1800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Objectives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Explain the difference between a traditional social network and an online social network.</a:t>
            </a:r>
            <a:endParaRPr lang="tr-TR" dirty="0"/>
          </a:p>
          <a:p>
            <a:pPr lvl="0"/>
            <a:r>
              <a:rPr lang="en-US" dirty="0"/>
              <a:t>Explain how a social network differs from a portal.</a:t>
            </a:r>
            <a:endParaRPr lang="tr-TR" dirty="0"/>
          </a:p>
          <a:p>
            <a:pPr lvl="0"/>
            <a:r>
              <a:rPr lang="en-US" dirty="0"/>
              <a:t>Describe the different types of social networks and online communities and their business models.</a:t>
            </a:r>
            <a:endParaRPr lang="tr-TR" dirty="0"/>
          </a:p>
          <a:p>
            <a:pPr lvl="0"/>
            <a:r>
              <a:rPr lang="en-US" dirty="0"/>
              <a:t>Describe the major types of auctions, their benefits and costs, and how they operate.</a:t>
            </a:r>
            <a:endParaRPr lang="tr-TR" dirty="0"/>
          </a:p>
          <a:p>
            <a:pPr lvl="0"/>
            <a:r>
              <a:rPr lang="en-US" dirty="0"/>
              <a:t>Explain when to use auctions in a business.</a:t>
            </a:r>
            <a:endParaRPr lang="tr-TR" dirty="0"/>
          </a:p>
          <a:p>
            <a:pPr lvl="0"/>
            <a:r>
              <a:rPr lang="en-US" dirty="0"/>
              <a:t>Recognize the potential for auction abuse and fraud.</a:t>
            </a:r>
            <a:endParaRPr lang="tr-TR" dirty="0"/>
          </a:p>
          <a:p>
            <a:pPr lvl="0"/>
            <a:r>
              <a:rPr lang="en-US" dirty="0"/>
              <a:t>Describe the major types of Internet portals.</a:t>
            </a:r>
            <a:endParaRPr lang="tr-TR" dirty="0"/>
          </a:p>
          <a:p>
            <a:pPr lvl="0"/>
            <a:r>
              <a:rPr lang="en-US" dirty="0"/>
              <a:t>Explain the business models of portals.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6057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/>
          <a:p>
            <a:r>
              <a:rPr lang="en-US" altLang="tr-TR"/>
              <a:t>Copyright © 2010 Pearson Education, Inc.</a:t>
            </a:r>
          </a:p>
        </p:txBody>
      </p:sp>
      <p:pic>
        <p:nvPicPr>
          <p:cNvPr id="10" name="Picture 9" descr="table11-7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0600"/>
            <a:ext cx="8229600" cy="491648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27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Seller and Consumer Behavior </a:t>
            </a:r>
            <a:br>
              <a:rPr lang="en-US" altLang="tr-TR" smtClean="0"/>
            </a:br>
            <a:r>
              <a:rPr lang="en-US" altLang="tr-TR" smtClean="0"/>
              <a:t>at Auctions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r>
              <a:rPr lang="en-US" altLang="tr-TR" smtClean="0"/>
              <a:t>Seller profit: arrival rate, auction length, and number of units at auction</a:t>
            </a:r>
          </a:p>
          <a:p>
            <a:r>
              <a:rPr lang="en-US" altLang="tr-TR" smtClean="0"/>
              <a:t>Auction prices not necessarily the lowest</a:t>
            </a:r>
          </a:p>
          <a:p>
            <a:r>
              <a:rPr lang="en-US" altLang="tr-TR" smtClean="0"/>
              <a:t>Unintended results of participating in auctions:</a:t>
            </a:r>
          </a:p>
          <a:p>
            <a:pPr lvl="1"/>
            <a:r>
              <a:rPr lang="en-US" altLang="tr-TR" smtClean="0"/>
              <a:t>Winner’s regret</a:t>
            </a:r>
          </a:p>
          <a:p>
            <a:pPr lvl="1"/>
            <a:r>
              <a:rPr lang="en-US" altLang="tr-TR" smtClean="0"/>
              <a:t>Seller’s lament</a:t>
            </a:r>
          </a:p>
          <a:p>
            <a:pPr lvl="1"/>
            <a:r>
              <a:rPr lang="en-US" altLang="tr-TR" smtClean="0"/>
              <a:t>Loser’s lament</a:t>
            </a:r>
          </a:p>
          <a:p>
            <a:r>
              <a:rPr lang="en-US" altLang="tr-TR" smtClean="0"/>
              <a:t>Consumer trust an important motivating factor in auctions</a:t>
            </a:r>
          </a:p>
        </p:txBody>
      </p:sp>
    </p:spTree>
    <p:extLst>
      <p:ext uri="{BB962C8B-B14F-4D97-AF65-F5344CB8AC3E}">
        <p14:creationId xmlns:p14="http://schemas.microsoft.com/office/powerpoint/2010/main" val="7438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When Auction Markets Fail: Fraud and Abuse in Auctions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tr-TR" smtClean="0"/>
              <a:t>Markets fail to produce socially desirable outcomes in four situations: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Information asymmetry, monopoly power, public goods, and externalities.</a:t>
            </a:r>
          </a:p>
          <a:p>
            <a:pPr>
              <a:spcAft>
                <a:spcPts val="1200"/>
              </a:spcAft>
            </a:pPr>
            <a:r>
              <a:rPr lang="en-US" altLang="tr-TR" smtClean="0"/>
              <a:t>Auction markets prone to fraud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Most common: failure to deliver, failure to pay</a:t>
            </a:r>
          </a:p>
          <a:p>
            <a:pPr>
              <a:spcAft>
                <a:spcPts val="1200"/>
              </a:spcAft>
            </a:pPr>
            <a:r>
              <a:rPr lang="en-US" altLang="tr-TR" smtClean="0"/>
              <a:t>In 2009, 25% of Internet fraud complaints concern online auctions</a:t>
            </a:r>
          </a:p>
        </p:txBody>
      </p:sp>
    </p:spTree>
    <p:extLst>
      <p:ext uri="{BB962C8B-B14F-4D97-AF65-F5344CB8AC3E}">
        <p14:creationId xmlns:p14="http://schemas.microsoft.com/office/powerpoint/2010/main" val="17091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Portals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 smtClean="0"/>
              <a:t>Most frequently visited sites on Web</a:t>
            </a:r>
          </a:p>
          <a:p>
            <a:pPr>
              <a:spcAft>
                <a:spcPts val="600"/>
              </a:spcAft>
              <a:defRPr/>
            </a:pPr>
            <a:r>
              <a:rPr lang="en-US" dirty="0" smtClean="0"/>
              <a:t>Original portals were search engines</a:t>
            </a:r>
          </a:p>
          <a:p>
            <a:pPr marL="742950" lvl="2" indent="-342900">
              <a:spcAft>
                <a:spcPts val="600"/>
              </a:spcAft>
              <a:defRPr/>
            </a:pPr>
            <a:r>
              <a:rPr lang="en-US" dirty="0" smtClean="0"/>
              <a:t>As search sites, attracted huge audiences</a:t>
            </a:r>
          </a:p>
          <a:p>
            <a:pPr>
              <a:spcAft>
                <a:spcPts val="0"/>
              </a:spcAft>
              <a:defRPr/>
            </a:pPr>
            <a:r>
              <a:rPr lang="en-US" dirty="0" smtClean="0"/>
              <a:t>Today provide: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 smtClean="0"/>
              <a:t>Navigation of the Web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 smtClean="0"/>
              <a:t>Commerce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Content (own and others’)</a:t>
            </a:r>
          </a:p>
          <a:p>
            <a:pPr>
              <a:spcAft>
                <a:spcPts val="600"/>
              </a:spcAft>
              <a:defRPr/>
            </a:pPr>
            <a:r>
              <a:rPr lang="en-US" dirty="0" smtClean="0"/>
              <a:t>Compete on reach and unique visitors</a:t>
            </a:r>
          </a:p>
          <a:p>
            <a:pPr>
              <a:spcAft>
                <a:spcPts val="600"/>
              </a:spcAft>
              <a:defRPr/>
            </a:pPr>
            <a:r>
              <a:rPr lang="en-US" dirty="0" smtClean="0"/>
              <a:t>Enterprise portals</a:t>
            </a:r>
          </a:p>
          <a:p>
            <a:pPr lvl="1">
              <a:spcAft>
                <a:spcPts val="600"/>
              </a:spcAft>
              <a:defRPr/>
            </a:pPr>
            <a:r>
              <a:rPr lang="en-US" dirty="0" smtClean="0"/>
              <a:t>Help employees find important organizational content</a:t>
            </a:r>
          </a:p>
        </p:txBody>
      </p:sp>
    </p:spTree>
    <p:extLst>
      <p:ext uri="{BB962C8B-B14F-4D97-AF65-F5344CB8AC3E}">
        <p14:creationId xmlns:p14="http://schemas.microsoft.com/office/powerpoint/2010/main" val="22468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9" name="Content Placeholder 13" descr="EC6E_Figure11-05.t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19250"/>
            <a:ext cx="5105400" cy="4708525"/>
          </a:xfrm>
        </p:spPr>
      </p:pic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06475"/>
          </a:xfrm>
        </p:spPr>
        <p:txBody>
          <a:bodyPr/>
          <a:lstStyle/>
          <a:p>
            <a:r>
              <a:rPr lang="en-US" altLang="tr-TR" sz="3000" smtClean="0"/>
              <a:t>Top 5 Portal/Search Engines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661343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Types of Portals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tr-TR" smtClean="0"/>
              <a:t>General purpose portals: 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Attempt to attract very large general audience 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Retain audience by providing in-depth vertical content channels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E.g., Yahoo, MSN</a:t>
            </a:r>
          </a:p>
          <a:p>
            <a:pPr>
              <a:spcAft>
                <a:spcPts val="1200"/>
              </a:spcAft>
            </a:pPr>
            <a:r>
              <a:rPr lang="en-US" altLang="tr-TR" smtClean="0"/>
              <a:t>Vertical market portals: </a:t>
            </a:r>
          </a:p>
          <a:p>
            <a:pPr lvl="1">
              <a:spcAft>
                <a:spcPts val="1200"/>
              </a:spcAft>
            </a:pPr>
            <a:r>
              <a:rPr lang="en-US" altLang="tr-TR" smtClean="0"/>
              <a:t>Attempt to attract highly focused, loyal audiences with specific interest in:</a:t>
            </a:r>
          </a:p>
          <a:p>
            <a:pPr lvl="2">
              <a:spcAft>
                <a:spcPts val="1200"/>
              </a:spcAft>
            </a:pPr>
            <a:r>
              <a:rPr lang="en-US" altLang="tr-TR" smtClean="0"/>
              <a:t>Community (affinity group); e.g., iVillage.com</a:t>
            </a:r>
          </a:p>
          <a:p>
            <a:pPr lvl="2">
              <a:spcAft>
                <a:spcPts val="1200"/>
              </a:spcAft>
            </a:pPr>
            <a:r>
              <a:rPr lang="en-US" altLang="tr-TR" smtClean="0"/>
              <a:t>Focused content; e.g., ESPN.com</a:t>
            </a:r>
          </a:p>
        </p:txBody>
      </p:sp>
    </p:spTree>
    <p:extLst>
      <p:ext uri="{BB962C8B-B14F-4D97-AF65-F5344CB8AC3E}">
        <p14:creationId xmlns:p14="http://schemas.microsoft.com/office/powerpoint/2010/main" val="4007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029575" cy="954088"/>
          </a:xfrm>
          <a:noFill/>
        </p:spPr>
        <p:txBody>
          <a:bodyPr/>
          <a:lstStyle/>
          <a:p>
            <a:r>
              <a:rPr lang="en-US" altLang="tr-TR" sz="2800" smtClean="0"/>
              <a:t>Two General Types of Portals: General Purpose and Vertical Market Portals</a:t>
            </a:r>
          </a:p>
        </p:txBody>
      </p:sp>
      <p:pic>
        <p:nvPicPr>
          <p:cNvPr id="36870" name="Picture 6" descr="EC5E_Figure11-07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981200"/>
            <a:ext cx="78581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9175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Portal Business Models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ISP </a:t>
            </a:r>
            <a:r>
              <a:rPr lang="en-US" dirty="0" smtClean="0"/>
              <a:t>services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Provide Web access, e-mail for monthly fee</a:t>
            </a:r>
          </a:p>
          <a:p>
            <a:pPr>
              <a:defRPr/>
            </a:pPr>
            <a:r>
              <a:rPr lang="en-US" dirty="0" smtClean="0"/>
              <a:t>General advertising revenue</a:t>
            </a:r>
          </a:p>
          <a:p>
            <a:pPr lvl="1">
              <a:defRPr/>
            </a:pPr>
            <a:r>
              <a:rPr lang="en-US" dirty="0" smtClean="0"/>
              <a:t>Charge for impressions delivered</a:t>
            </a:r>
          </a:p>
          <a:p>
            <a:pPr>
              <a:defRPr/>
            </a:pPr>
            <a:r>
              <a:rPr lang="en-US" dirty="0" smtClean="0"/>
              <a:t>Tenancy deals</a:t>
            </a:r>
          </a:p>
          <a:p>
            <a:pPr lvl="1">
              <a:defRPr/>
            </a:pPr>
            <a:r>
              <a:rPr lang="en-US" dirty="0" smtClean="0"/>
              <a:t>Fixed charge for number of impressions, exclusive partnerships, “sole providers”</a:t>
            </a:r>
          </a:p>
          <a:p>
            <a:pPr>
              <a:defRPr/>
            </a:pPr>
            <a:r>
              <a:rPr lang="en-US" dirty="0" smtClean="0"/>
              <a:t>Commissions on sales</a:t>
            </a:r>
          </a:p>
          <a:p>
            <a:pPr lvl="1">
              <a:defRPr/>
            </a:pPr>
            <a:r>
              <a:rPr lang="en-US" dirty="0" smtClean="0"/>
              <a:t>Sales at site by independent providers</a:t>
            </a:r>
          </a:p>
          <a:p>
            <a:pPr>
              <a:defRPr/>
            </a:pPr>
            <a:r>
              <a:rPr lang="en-US" dirty="0" smtClean="0"/>
              <a:t>Subscription fees</a:t>
            </a:r>
          </a:p>
          <a:p>
            <a:pPr lvl="1">
              <a:defRPr/>
            </a:pPr>
            <a:r>
              <a:rPr lang="en-US" dirty="0" smtClean="0"/>
              <a:t>Charging for premium content</a:t>
            </a:r>
          </a:p>
        </p:txBody>
      </p:sp>
    </p:spTree>
    <p:extLst>
      <p:ext uri="{BB962C8B-B14F-4D97-AF65-F5344CB8AC3E}">
        <p14:creationId xmlns:p14="http://schemas.microsoft.com/office/powerpoint/2010/main" val="34183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Social Networks and Online Communities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tr-TR" sz="2800" smtClean="0"/>
              <a:t>Internet began as community building technology for scientists, researchers</a:t>
            </a:r>
          </a:p>
          <a:p>
            <a:pPr>
              <a:spcAft>
                <a:spcPts val="1200"/>
              </a:spcAft>
            </a:pPr>
            <a:r>
              <a:rPr lang="en-US" altLang="tr-TR" sz="2800" smtClean="0"/>
              <a:t>Early communities limited to bulletin boards, newsgroups; e.g., the Well</a:t>
            </a:r>
          </a:p>
          <a:p>
            <a:pPr>
              <a:spcAft>
                <a:spcPts val="1200"/>
              </a:spcAft>
            </a:pPr>
            <a:r>
              <a:rPr lang="en-US" altLang="tr-TR" sz="2800" smtClean="0"/>
              <a:t>2002: mobile Internet devices, blogs, sharing of rich media began new era of social networking</a:t>
            </a:r>
          </a:p>
          <a:p>
            <a:pPr>
              <a:spcAft>
                <a:spcPts val="1200"/>
              </a:spcAft>
            </a:pPr>
            <a:r>
              <a:rPr lang="en-US" altLang="tr-TR" sz="2800" smtClean="0"/>
              <a:t>Social networking one of most common Internet activities</a:t>
            </a:r>
          </a:p>
        </p:txBody>
      </p:sp>
    </p:spTree>
    <p:extLst>
      <p:ext uri="{BB962C8B-B14F-4D97-AF65-F5344CB8AC3E}">
        <p14:creationId xmlns:p14="http://schemas.microsoft.com/office/powerpoint/2010/main" val="3061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What Is an Online Social Network?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tr-TR" smtClean="0"/>
              <a:t>Area online where people who share common ties can interact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Participants do not necessarily share goals</a:t>
            </a:r>
          </a:p>
          <a:p>
            <a:pPr>
              <a:spcAft>
                <a:spcPts val="600"/>
              </a:spcAft>
            </a:pPr>
            <a:r>
              <a:rPr lang="en-US" altLang="tr-TR" smtClean="0"/>
              <a:t>Portals and social networks:  </a:t>
            </a:r>
          </a:p>
          <a:p>
            <a:pPr lvl="1">
              <a:spcAft>
                <a:spcPts val="600"/>
              </a:spcAft>
            </a:pPr>
            <a:r>
              <a:rPr lang="en-US" altLang="tr-TR" smtClean="0"/>
              <a:t>Moving closer together</a:t>
            </a:r>
          </a:p>
          <a:p>
            <a:pPr lvl="1">
              <a:spcAft>
                <a:spcPts val="600"/>
              </a:spcAft>
            </a:pPr>
            <a:r>
              <a:rPr lang="en-US" altLang="tr-TR" smtClean="0"/>
              <a:t>Portals adding social networking features </a:t>
            </a:r>
          </a:p>
          <a:p>
            <a:pPr lvl="1">
              <a:spcAft>
                <a:spcPts val="600"/>
              </a:spcAft>
            </a:pPr>
            <a:r>
              <a:rPr lang="en-US" altLang="tr-TR" smtClean="0"/>
              <a:t>Community sites adding portal-like services</a:t>
            </a:r>
          </a:p>
          <a:p>
            <a:pPr lvl="2">
              <a:spcAft>
                <a:spcPts val="600"/>
              </a:spcAft>
            </a:pPr>
            <a:r>
              <a:rPr lang="en-US" altLang="tr-TR" smtClean="0"/>
              <a:t>Searching</a:t>
            </a:r>
          </a:p>
          <a:p>
            <a:pPr lvl="2">
              <a:spcAft>
                <a:spcPts val="600"/>
              </a:spcAft>
            </a:pPr>
            <a:r>
              <a:rPr lang="en-US" altLang="tr-TR" smtClean="0"/>
              <a:t>News</a:t>
            </a:r>
          </a:p>
          <a:p>
            <a:pPr lvl="2">
              <a:spcAft>
                <a:spcPts val="600"/>
              </a:spcAft>
            </a:pPr>
            <a:r>
              <a:rPr lang="en-US" altLang="tr-TR" smtClean="0"/>
              <a:t>E-commerce services</a:t>
            </a:r>
          </a:p>
        </p:txBody>
      </p:sp>
    </p:spTree>
    <p:extLst>
      <p:ext uri="{BB962C8B-B14F-4D97-AF65-F5344CB8AC3E}">
        <p14:creationId xmlns:p14="http://schemas.microsoft.com/office/powerpoint/2010/main" val="26863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The Growth of Social Networks and Online Communities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tr-TR" sz="2800" dirty="0" smtClean="0"/>
              <a:t>Top 10 social networks account for over 90% social networking activity</a:t>
            </a:r>
          </a:p>
          <a:p>
            <a:pPr>
              <a:spcAft>
                <a:spcPts val="600"/>
              </a:spcAft>
            </a:pPr>
            <a:r>
              <a:rPr lang="en-US" altLang="tr-TR" sz="2800" dirty="0" smtClean="0"/>
              <a:t>Facebook users: over 49% are 35</a:t>
            </a:r>
            <a:r>
              <a:rPr lang="en-US" altLang="tr-TR" sz="2800" dirty="0" smtClean="0"/>
              <a:t>+</a:t>
            </a:r>
            <a:endParaRPr lang="en-US" alt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42343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579438"/>
          </a:xfrm>
        </p:spPr>
        <p:txBody>
          <a:bodyPr/>
          <a:lstStyle/>
          <a:p>
            <a:r>
              <a:rPr lang="en-US" altLang="tr-TR" smtClean="0"/>
              <a:t>Top 10 Social Network Sites </a:t>
            </a:r>
            <a:r>
              <a:rPr lang="en-US" altLang="tr-TR" sz="2800" smtClean="0"/>
              <a:t>2009 vs. 2008</a:t>
            </a:r>
            <a:endParaRPr lang="en-US" altLang="tr-TR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2174875"/>
            <a:ext cx="6219825" cy="3724275"/>
          </a:xfrm>
        </p:spPr>
      </p:pic>
    </p:spTree>
    <p:extLst>
      <p:ext uri="{BB962C8B-B14F-4D97-AF65-F5344CB8AC3E}">
        <p14:creationId xmlns:p14="http://schemas.microsoft.com/office/powerpoint/2010/main" val="3658660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altLang="tr-TR" smtClean="0"/>
              <a:t>Types of Social Networks and Their Business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tr-TR" sz="2800" smtClean="0"/>
              <a:t>Early networking sites relied on subscriptions</a:t>
            </a:r>
          </a:p>
          <a:p>
            <a:pPr>
              <a:spcAft>
                <a:spcPts val="600"/>
              </a:spcAft>
            </a:pPr>
            <a:r>
              <a:rPr lang="en-US" altLang="tr-TR" sz="2800" smtClean="0"/>
              <a:t>Today primarily advertising</a:t>
            </a:r>
          </a:p>
          <a:p>
            <a:pPr>
              <a:spcAft>
                <a:spcPts val="600"/>
              </a:spcAft>
            </a:pPr>
            <a:r>
              <a:rPr lang="en-US" altLang="tr-TR" sz="2800" smtClean="0"/>
              <a:t>General communities: </a:t>
            </a:r>
          </a:p>
          <a:p>
            <a:pPr lvl="1">
              <a:spcAft>
                <a:spcPts val="600"/>
              </a:spcAft>
            </a:pPr>
            <a:r>
              <a:rPr lang="en-US" altLang="tr-TR" sz="2000" smtClean="0"/>
              <a:t>Offer opportunities to interact with general audience organized into general topics</a:t>
            </a:r>
          </a:p>
          <a:p>
            <a:pPr lvl="1">
              <a:spcAft>
                <a:spcPts val="600"/>
              </a:spcAft>
            </a:pPr>
            <a:r>
              <a:rPr lang="en-US" altLang="tr-TR" sz="2000" smtClean="0"/>
              <a:t>Advertising supported by selling ad space on pages and videos</a:t>
            </a:r>
          </a:p>
          <a:p>
            <a:pPr>
              <a:spcAft>
                <a:spcPts val="600"/>
              </a:spcAft>
            </a:pPr>
            <a:r>
              <a:rPr lang="en-US" altLang="tr-TR" sz="2800" smtClean="0"/>
              <a:t>Practice networks: </a:t>
            </a:r>
          </a:p>
          <a:p>
            <a:pPr lvl="1">
              <a:spcAft>
                <a:spcPts val="600"/>
              </a:spcAft>
            </a:pPr>
            <a:r>
              <a:rPr lang="en-US" altLang="tr-TR" sz="2000" smtClean="0"/>
              <a:t>Offer focused discussion groups, help, and knowledge related to area of shared practice</a:t>
            </a:r>
          </a:p>
          <a:p>
            <a:pPr lvl="1">
              <a:spcAft>
                <a:spcPts val="600"/>
              </a:spcAft>
            </a:pPr>
            <a:r>
              <a:rPr lang="en-US" altLang="tr-TR" sz="2000" smtClean="0"/>
              <a:t>May be profit or non-profit; rely on advertising or user donations</a:t>
            </a:r>
          </a:p>
        </p:txBody>
      </p:sp>
    </p:spTree>
    <p:extLst>
      <p:ext uri="{BB962C8B-B14F-4D97-AF65-F5344CB8AC3E}">
        <p14:creationId xmlns:p14="http://schemas.microsoft.com/office/powerpoint/2010/main" val="2638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altLang="tr-TR" smtClean="0"/>
              <a:t>Types of Social Networks And Their Business Models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485502" cy="3404394"/>
          </a:xfrm>
        </p:spPr>
      </p:pic>
    </p:spTree>
    <p:extLst>
      <p:ext uri="{BB962C8B-B14F-4D97-AF65-F5344CB8AC3E}">
        <p14:creationId xmlns:p14="http://schemas.microsoft.com/office/powerpoint/2010/main" val="396444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55688"/>
          </a:xfrm>
        </p:spPr>
        <p:txBody>
          <a:bodyPr/>
          <a:lstStyle/>
          <a:p>
            <a:r>
              <a:rPr lang="en-US" altLang="tr-TR" smtClean="0"/>
              <a:t>Social Network Features and Technologies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tr-TR" sz="3200" smtClean="0"/>
              <a:t>Profiles</a:t>
            </a:r>
          </a:p>
          <a:p>
            <a:pPr>
              <a:spcAft>
                <a:spcPts val="600"/>
              </a:spcAft>
            </a:pPr>
            <a:r>
              <a:rPr lang="en-US" altLang="tr-TR" sz="3200" smtClean="0"/>
              <a:t>Friends network</a:t>
            </a:r>
          </a:p>
          <a:p>
            <a:pPr>
              <a:spcAft>
                <a:spcPts val="600"/>
              </a:spcAft>
            </a:pPr>
            <a:r>
              <a:rPr lang="en-US" altLang="tr-TR" sz="3200" smtClean="0"/>
              <a:t>Network discovery</a:t>
            </a:r>
          </a:p>
          <a:p>
            <a:pPr>
              <a:spcAft>
                <a:spcPts val="600"/>
              </a:spcAft>
            </a:pPr>
            <a:r>
              <a:rPr lang="en-US" altLang="tr-TR" sz="3200" smtClean="0"/>
              <a:t>Favorites</a:t>
            </a:r>
          </a:p>
          <a:p>
            <a:pPr>
              <a:spcAft>
                <a:spcPts val="600"/>
              </a:spcAft>
            </a:pPr>
            <a:r>
              <a:rPr lang="en-US" altLang="tr-TR" sz="3200" smtClean="0"/>
              <a:t>E-mail</a:t>
            </a:r>
          </a:p>
          <a:p>
            <a:pPr>
              <a:spcAft>
                <a:spcPts val="600"/>
              </a:spcAft>
            </a:pPr>
            <a:r>
              <a:rPr lang="en-US" altLang="tr-TR" sz="3200" smtClean="0"/>
              <a:t>Storage</a:t>
            </a:r>
          </a:p>
          <a:p>
            <a:pPr>
              <a:spcAft>
                <a:spcPts val="600"/>
              </a:spcAft>
            </a:pPr>
            <a:r>
              <a:rPr lang="en-US" altLang="tr-TR" sz="3200" smtClean="0"/>
              <a:t>Instant messaging	</a:t>
            </a:r>
          </a:p>
        </p:txBody>
      </p:sp>
      <p:sp>
        <p:nvSpPr>
          <p:cNvPr id="14340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tr-TR" sz="3200" smtClean="0"/>
              <a:t>Message boards</a:t>
            </a:r>
          </a:p>
          <a:p>
            <a:pPr>
              <a:spcAft>
                <a:spcPts val="600"/>
              </a:spcAft>
            </a:pPr>
            <a:r>
              <a:rPr lang="en-US" altLang="tr-TR" sz="3200" smtClean="0"/>
              <a:t>Online polling</a:t>
            </a:r>
          </a:p>
          <a:p>
            <a:pPr>
              <a:spcAft>
                <a:spcPts val="600"/>
              </a:spcAft>
            </a:pPr>
            <a:r>
              <a:rPr lang="en-US" altLang="tr-TR" sz="3200" smtClean="0"/>
              <a:t>Chat</a:t>
            </a:r>
          </a:p>
          <a:p>
            <a:pPr>
              <a:spcAft>
                <a:spcPts val="600"/>
              </a:spcAft>
            </a:pPr>
            <a:r>
              <a:rPr lang="en-US" altLang="tr-TR" sz="3200" smtClean="0"/>
              <a:t>Discussion groups</a:t>
            </a:r>
          </a:p>
          <a:p>
            <a:pPr>
              <a:spcAft>
                <a:spcPts val="600"/>
              </a:spcAft>
            </a:pPr>
            <a:r>
              <a:rPr lang="en-US" altLang="tr-TR" sz="3200" smtClean="0"/>
              <a:t>Experts online</a:t>
            </a:r>
          </a:p>
          <a:p>
            <a:pPr>
              <a:spcAft>
                <a:spcPts val="600"/>
              </a:spcAft>
            </a:pPr>
            <a:r>
              <a:rPr lang="en-US" altLang="tr-TR" sz="3200" smtClean="0"/>
              <a:t>Membership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27508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277</TotalTime>
  <Words>1108</Words>
  <Application>Microsoft Office PowerPoint</Application>
  <PresentationFormat>On-screen Show (4:3)</PresentationFormat>
  <Paragraphs>189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Schoolbook</vt:lpstr>
      <vt:lpstr>Tahoma</vt:lpstr>
      <vt:lpstr>Times New Roman</vt:lpstr>
      <vt:lpstr>Wingdings</vt:lpstr>
      <vt:lpstr>Wingdings 2</vt:lpstr>
      <vt:lpstr>Oriel</vt:lpstr>
      <vt:lpstr>E-Commerce and Technologies</vt:lpstr>
      <vt:lpstr>Objectives</vt:lpstr>
      <vt:lpstr>Social Networks and Online Communities</vt:lpstr>
      <vt:lpstr>What Is an Online Social Network?</vt:lpstr>
      <vt:lpstr>The Growth of Social Networks and Online Communities</vt:lpstr>
      <vt:lpstr>Top 10 Social Network Sites 2009 vs. 2008</vt:lpstr>
      <vt:lpstr>Types of Social Networks and Their Business Models</vt:lpstr>
      <vt:lpstr>Types of Social Networks And Their Business Models</vt:lpstr>
      <vt:lpstr>Social Network Features and Technologies</vt:lpstr>
      <vt:lpstr>Online Auctions</vt:lpstr>
      <vt:lpstr>Defining and Measuring the Growth of Auctions and Dynamic Pricing</vt:lpstr>
      <vt:lpstr>Defining and Measuring the Growth of Auctions and Dynamic Pricing</vt:lpstr>
      <vt:lpstr>Benefits of Auctions</vt:lpstr>
      <vt:lpstr>Risks and Costs of Auctions for Consumers and Businesses</vt:lpstr>
      <vt:lpstr>Internet Auction Basics</vt:lpstr>
      <vt:lpstr>Internet Auction Basics</vt:lpstr>
      <vt:lpstr>Types of Auctions</vt:lpstr>
      <vt:lpstr>Types of Auctions</vt:lpstr>
      <vt:lpstr>Types of Auctions</vt:lpstr>
      <vt:lpstr>PowerPoint Presentation</vt:lpstr>
      <vt:lpstr>Seller and Consumer Behavior  at Auctions</vt:lpstr>
      <vt:lpstr>When Auction Markets Fail: Fraud and Abuse in Auctions</vt:lpstr>
      <vt:lpstr>Portals</vt:lpstr>
      <vt:lpstr>Top 5 Portal/Search Engines in the United States</vt:lpstr>
      <vt:lpstr>Types of Portals</vt:lpstr>
      <vt:lpstr>Two General Types of Portals: General Purpose and Vertical Market Portals</vt:lpstr>
      <vt:lpstr>Portal Business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and Technologies</dc:title>
  <dc:creator>ponay</dc:creator>
  <cp:lastModifiedBy>Pınar Onay. Durdu</cp:lastModifiedBy>
  <cp:revision>36</cp:revision>
  <dcterms:created xsi:type="dcterms:W3CDTF">2011-08-17T11:19:28Z</dcterms:created>
  <dcterms:modified xsi:type="dcterms:W3CDTF">2015-12-09T14:08:09Z</dcterms:modified>
</cp:coreProperties>
</file>