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03" r:id="rId3"/>
    <p:sldId id="304" r:id="rId4"/>
    <p:sldId id="305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7" r:id="rId22"/>
    <p:sldId id="328" r:id="rId23"/>
    <p:sldId id="329" r:id="rId24"/>
    <p:sldId id="330" r:id="rId25"/>
    <p:sldId id="331" r:id="rId26"/>
    <p:sldId id="343" r:id="rId27"/>
    <p:sldId id="344" r:id="rId28"/>
    <p:sldId id="345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66F7-0974-460E-AAAC-5D09E52CE8A5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29F6-6020-4031-B59D-A1B81ABEF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42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4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05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31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4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4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984E330-BBD2-4794-B355-B9C39EF44947}" type="slidenum">
              <a:rPr lang="en-US" altLang="tr-TR" sz="1200"/>
              <a:pPr eaLnBrk="1" hangingPunct="1"/>
              <a:t>18</a:t>
            </a:fld>
            <a:endParaRPr lang="en-US" altLang="tr-TR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14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E163BA-3243-45B3-9A2E-AE4862DD4A1A}" type="slidenum">
              <a:rPr lang="en-US" altLang="tr-TR" sz="1200"/>
              <a:pPr eaLnBrk="1" hangingPunct="1"/>
              <a:t>20</a:t>
            </a:fld>
            <a:endParaRPr lang="en-US" altLang="tr-TR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0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5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A68EAC-FED8-4042-962B-35914118F262}" type="slidenum">
              <a:rPr lang="en-US" altLang="tr-TR" sz="1200"/>
              <a:pPr eaLnBrk="1" hangingPunct="1"/>
              <a:t>22</a:t>
            </a:fld>
            <a:endParaRPr lang="en-US" altLang="tr-TR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81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AEFA77-3241-48C7-9155-79E121E37598}" type="slidenum">
              <a:rPr lang="en-US" altLang="tr-TR" sz="1200"/>
              <a:pPr eaLnBrk="1" hangingPunct="1"/>
              <a:t>24</a:t>
            </a:fld>
            <a:endParaRPr lang="en-US" altLang="tr-TR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81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00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8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B033C8F-4C6B-47EA-8933-5B439005F6A6}" type="slidenum">
              <a:rPr lang="en-US" altLang="tr-TR" sz="1200"/>
              <a:pPr eaLnBrk="1" hangingPunct="1"/>
              <a:t>27</a:t>
            </a:fld>
            <a:endParaRPr lang="en-US" altLang="tr-TR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2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8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54EF9B8-E01D-4462-8CF8-C42A2D08A190}" type="slidenum">
              <a:rPr lang="en-US" altLang="tr-TR" sz="1200"/>
              <a:pPr eaLnBrk="1" hangingPunct="1"/>
              <a:t>5</a:t>
            </a:fld>
            <a:endParaRPr lang="en-US" altLang="tr-TR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DC643E-DE58-41C8-8ECD-8A45113A9F41}" type="slidenum">
              <a:rPr lang="en-US" altLang="tr-TR" sz="1200"/>
              <a:pPr eaLnBrk="1" hangingPunct="1"/>
              <a:t>6</a:t>
            </a:fld>
            <a:endParaRPr lang="en-US" altLang="tr-TR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9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5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7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0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E30CB6-163A-465B-A29C-FA137D45E254}" type="slidenum">
              <a:rPr lang="en-US" altLang="tr-TR" sz="1200"/>
              <a:pPr eaLnBrk="1" hangingPunct="1"/>
              <a:t>11</a:t>
            </a:fld>
            <a:endParaRPr lang="en-US" altLang="tr-TR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ff of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0" y="6248400"/>
            <a:ext cx="2286000" cy="304800"/>
          </a:xfrm>
        </p:spPr>
        <p:txBody>
          <a:bodyPr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 sz="1400" b="1"/>
            </a:lvl2pPr>
            <a:lvl3pPr>
              <a:buNone/>
              <a:defRPr sz="14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Copyright © 2010 Pearson Education, Inc.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Slide 12-</a:t>
            </a:r>
            <a:fld id="{8842BB7E-D393-4C17-8717-BBFA0451837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177291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E-Commerce and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tr-TR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9000"/>
            </a:pPr>
            <a:r>
              <a:rPr lang="en-US" altLang="tr-TR" sz="3600" dirty="0">
                <a:solidFill>
                  <a:schemeClr val="tx1"/>
                </a:solidFill>
                <a:latin typeface="Arial" panose="020B0604020202020204" pitchFamily="34" charset="0"/>
              </a:rPr>
              <a:t>B2B E-commerce: Supply Chain Management and Collaborative Commerce</a:t>
            </a:r>
            <a:endParaRPr lang="en-US" altLang="tr-TR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The Procurement Process and the Supply Chain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r>
              <a:rPr lang="en-US" altLang="tr-TR" smtClean="0"/>
              <a:t>Procurement process: </a:t>
            </a:r>
          </a:p>
          <a:p>
            <a:pPr lvl="1"/>
            <a:r>
              <a:rPr lang="en-US" altLang="tr-TR" smtClean="0"/>
              <a:t>The way firms purchase materials they need to make products</a:t>
            </a:r>
          </a:p>
          <a:p>
            <a:r>
              <a:rPr lang="en-US" altLang="tr-TR" smtClean="0"/>
              <a:t>Supply chain: </a:t>
            </a:r>
          </a:p>
          <a:p>
            <a:pPr lvl="1"/>
            <a:r>
              <a:rPr lang="en-US" altLang="tr-TR" smtClean="0"/>
              <a:t>Firms that purchase goods, their suppliers, and their suppliers’ suppliers, and relationships and processes involved</a:t>
            </a:r>
          </a:p>
          <a:p>
            <a:r>
              <a:rPr lang="en-US" altLang="tr-TR" smtClean="0"/>
              <a:t>Steps in procurement process:</a:t>
            </a:r>
          </a:p>
          <a:p>
            <a:pPr lvl="1"/>
            <a:r>
              <a:rPr lang="en-US" altLang="tr-TR" smtClean="0"/>
              <a:t>Deciding who to buy from and what to pay</a:t>
            </a:r>
          </a:p>
          <a:p>
            <a:pPr lvl="1"/>
            <a:r>
              <a:rPr lang="en-US" altLang="tr-TR" smtClean="0"/>
              <a:t>Completing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13318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The Procurement Process</a:t>
            </a:r>
          </a:p>
        </p:txBody>
      </p:sp>
      <p:pic>
        <p:nvPicPr>
          <p:cNvPr id="16389" name="Picture 6" descr="EC5E_Figure12-03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629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3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Types of Procurement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tr-TR" smtClean="0"/>
              <a:t>Firms purchase two types of goods</a:t>
            </a:r>
          </a:p>
          <a:p>
            <a:pPr marL="914400" lvl="1" indent="-457200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mtClean="0"/>
              <a:t>Direct goods: integrally involved in production process</a:t>
            </a:r>
          </a:p>
          <a:p>
            <a:pPr marL="914400" lvl="1" indent="-457200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mtClean="0"/>
              <a:t>Indirect goods: all goods not directly involved in production process (MRO goods)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Firms use two methods to purchase</a:t>
            </a:r>
          </a:p>
          <a:p>
            <a:pPr marL="914400" lvl="1" indent="-457200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mtClean="0"/>
              <a:t>Contract purchasing: 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Involves long-term written agreements to purchase specified products, with agreed-upon terms and quality</a:t>
            </a:r>
          </a:p>
          <a:p>
            <a:pPr marL="914400" lvl="1" indent="-457200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mtClean="0"/>
              <a:t>Spot purchasing: 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Involves purchase of goods based on immediate needs in larger marketplaces that involve many suppliers</a:t>
            </a:r>
          </a:p>
        </p:txBody>
      </p:sp>
    </p:spTree>
    <p:extLst>
      <p:ext uri="{BB962C8B-B14F-4D97-AF65-F5344CB8AC3E}">
        <p14:creationId xmlns:p14="http://schemas.microsoft.com/office/powerpoint/2010/main" val="3823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r>
              <a:rPr lang="en-US" altLang="tr-TR" smtClean="0"/>
              <a:t>Types of Procurement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tr-TR" smtClean="0"/>
              <a:t>Procurement is highly information intensive and labor intensive—3.3 million U.S. workers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Use of Internet can simplify process and reduce search, research, negotiating costs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Multi-tier supply chain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Complex series of transactions between firm and thousands of suppliers </a:t>
            </a:r>
          </a:p>
        </p:txBody>
      </p:sp>
    </p:spTree>
    <p:extLst>
      <p:ext uri="{BB962C8B-B14F-4D97-AF65-F5344CB8AC3E}">
        <p14:creationId xmlns:p14="http://schemas.microsoft.com/office/powerpoint/2010/main" val="2030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77913"/>
          </a:xfrm>
        </p:spPr>
        <p:txBody>
          <a:bodyPr/>
          <a:lstStyle/>
          <a:p>
            <a:r>
              <a:rPr lang="en-US" altLang="tr-TR" smtClean="0"/>
              <a:t>The Role of Existing Legacy </a:t>
            </a:r>
            <a:br>
              <a:rPr lang="en-US" altLang="tr-TR" smtClean="0"/>
            </a:br>
            <a:r>
              <a:rPr lang="en-US" altLang="tr-TR" smtClean="0"/>
              <a:t>Computer Systems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tr-TR" smtClean="0"/>
              <a:t>Legacy computer systems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Generally older mainframe and minicomputer systems used to manage key business processes within firm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MRP systems (materials requirements planning)</a:t>
            </a:r>
          </a:p>
          <a:p>
            <a:pPr lvl="2">
              <a:spcAft>
                <a:spcPts val="1200"/>
              </a:spcAft>
            </a:pPr>
            <a:r>
              <a:rPr lang="en-US" altLang="tr-TR" smtClean="0"/>
              <a:t>Enable firms to predict, track, and manage parts of complex manufactured goods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ERP systems (enterprise resource planning)</a:t>
            </a:r>
          </a:p>
          <a:p>
            <a:pPr lvl="2">
              <a:spcAft>
                <a:spcPts val="1200"/>
              </a:spcAft>
            </a:pPr>
            <a:r>
              <a:rPr lang="en-US" altLang="tr-TR" smtClean="0"/>
              <a:t>More sophisticated MRP systems that include human resources and financial components </a:t>
            </a:r>
          </a:p>
        </p:txBody>
      </p:sp>
    </p:spTree>
    <p:extLst>
      <p:ext uri="{BB962C8B-B14F-4D97-AF65-F5344CB8AC3E}">
        <p14:creationId xmlns:p14="http://schemas.microsoft.com/office/powerpoint/2010/main" val="29759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Trends in Supply Chain Management and Collaborative Commerce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Supply chain management (SCM): 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Wide variety of activities that firms and industries use to coordinate key players in their procurement process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Major developments in SCM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Supply chain simplification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Electronic data interchange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Supply chain management systems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Collaborative commerce</a:t>
            </a:r>
          </a:p>
        </p:txBody>
      </p:sp>
    </p:spTree>
    <p:extLst>
      <p:ext uri="{BB962C8B-B14F-4D97-AF65-F5344CB8AC3E}">
        <p14:creationId xmlns:p14="http://schemas.microsoft.com/office/powerpoint/2010/main" val="25013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Supply Chain Simplification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dirty="0" smtClean="0"/>
              <a:t>Essential for just-in-time production models</a:t>
            </a:r>
          </a:p>
          <a:p>
            <a:pPr>
              <a:spcAft>
                <a:spcPts val="800"/>
              </a:spcAft>
              <a:defRPr/>
            </a:pPr>
            <a:r>
              <a:rPr lang="en-US" dirty="0" smtClean="0"/>
              <a:t>Typically achieved by:</a:t>
            </a:r>
          </a:p>
          <a:p>
            <a:pPr lvl="1">
              <a:spcAft>
                <a:spcPts val="800"/>
              </a:spcAft>
              <a:defRPr/>
            </a:pPr>
            <a:r>
              <a:rPr lang="en-US" dirty="0" smtClean="0"/>
              <a:t>Working with strategic group of suppliers to reduce product and administrative costs, while improving quality</a:t>
            </a:r>
          </a:p>
          <a:p>
            <a:pPr lvl="1">
              <a:spcAft>
                <a:spcPts val="800"/>
              </a:spcAft>
              <a:defRPr/>
            </a:pPr>
            <a:r>
              <a:rPr lang="en-US" dirty="0" smtClean="0"/>
              <a:t>Purchasing under long-term contracts that contain specified quality, cost, and timing goals</a:t>
            </a:r>
          </a:p>
          <a:p>
            <a:pPr>
              <a:spcAft>
                <a:spcPts val="800"/>
              </a:spcAft>
              <a:defRPr/>
            </a:pPr>
            <a:r>
              <a:rPr lang="en-US" dirty="0" smtClean="0"/>
              <a:t>May involve</a:t>
            </a:r>
          </a:p>
          <a:p>
            <a:pPr lvl="1">
              <a:spcAft>
                <a:spcPts val="800"/>
              </a:spcAft>
              <a:defRPr/>
            </a:pPr>
            <a:r>
              <a:rPr lang="en-US" dirty="0" smtClean="0"/>
              <a:t>Joint product development and design</a:t>
            </a:r>
          </a:p>
          <a:p>
            <a:pPr lvl="1">
              <a:spcAft>
                <a:spcPts val="800"/>
              </a:spcAft>
              <a:defRPr/>
            </a:pPr>
            <a:r>
              <a:rPr lang="en-US" dirty="0" smtClean="0"/>
              <a:t>Integration of computer systems</a:t>
            </a:r>
          </a:p>
          <a:p>
            <a:pPr lvl="1">
              <a:spcAft>
                <a:spcPts val="800"/>
              </a:spcAft>
              <a:defRPr/>
            </a:pPr>
            <a:r>
              <a:rPr lang="en-US" dirty="0" smtClean="0"/>
              <a:t>Tight coupling</a:t>
            </a:r>
          </a:p>
        </p:txBody>
      </p:sp>
    </p:spTree>
    <p:extLst>
      <p:ext uri="{BB962C8B-B14F-4D97-AF65-F5344CB8AC3E}">
        <p14:creationId xmlns:p14="http://schemas.microsoft.com/office/powerpoint/2010/main" val="38590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Electronic Data Interchange (EDI)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Broadly defined communications protocol for exchanging documents among computers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Stage 1: 1970s–1980s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 smtClean="0"/>
              <a:t>Document automation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Stage 2: Early 1990s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 smtClean="0"/>
              <a:t>Document elimination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Stage 3: Mid-1990s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 smtClean="0"/>
              <a:t>Move toward continuous replenishment/access model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Today: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 smtClean="0"/>
              <a:t>EDI provides for exchange of critical business information between computer applications supporting wide variety of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40239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85788"/>
          </a:xfrm>
        </p:spPr>
        <p:txBody>
          <a:bodyPr/>
          <a:lstStyle/>
          <a:p>
            <a:r>
              <a:rPr lang="en-US" altLang="tr-TR" smtClean="0"/>
              <a:t>The Evolution of EDI as a B2B Medium</a:t>
            </a:r>
          </a:p>
        </p:txBody>
      </p:sp>
      <p:pic>
        <p:nvPicPr>
          <p:cNvPr id="24581" name="Picture 6" descr="EC5E_Figure12-05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2578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74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458200" cy="579438"/>
          </a:xfrm>
        </p:spPr>
        <p:txBody>
          <a:bodyPr/>
          <a:lstStyle/>
          <a:p>
            <a:r>
              <a:rPr lang="en-US" altLang="tr-TR" smtClean="0"/>
              <a:t>Supply Chain Management Systems</a:t>
            </a:r>
          </a:p>
        </p:txBody>
      </p:sp>
      <p:sp>
        <p:nvSpPr>
          <p:cNvPr id="24579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altLang="tr-TR" sz="2800" smtClean="0"/>
              <a:t>Continuously link activities of buying, making, and moving products from suppliers to purchasing firms</a:t>
            </a:r>
          </a:p>
          <a:p>
            <a:pPr>
              <a:spcAft>
                <a:spcPts val="1800"/>
              </a:spcAft>
            </a:pPr>
            <a:r>
              <a:rPr lang="en-US" altLang="tr-TR" sz="2800" smtClean="0"/>
              <a:t>Integrates demand side of business equation by including order entry system in the process</a:t>
            </a:r>
          </a:p>
          <a:p>
            <a:pPr>
              <a:spcAft>
                <a:spcPts val="1800"/>
              </a:spcAft>
            </a:pPr>
            <a:r>
              <a:rPr lang="en-US" altLang="tr-TR" sz="2800" smtClean="0"/>
              <a:t>With SCM system and continuous replenishment, inventory is eliminated and production begins only when order is received</a:t>
            </a:r>
          </a:p>
          <a:p>
            <a:pPr>
              <a:spcAft>
                <a:spcPts val="1800"/>
              </a:spcAft>
            </a:pPr>
            <a:r>
              <a:rPr lang="en-US" altLang="tr-TR" sz="2800" smtClean="0"/>
              <a:t>Hewlett Packard’s SCM system: elapsed time from order entry to shipping PC is 48 hours.</a:t>
            </a:r>
          </a:p>
        </p:txBody>
      </p:sp>
    </p:spTree>
    <p:extLst>
      <p:ext uri="{BB962C8B-B14F-4D97-AF65-F5344CB8AC3E}">
        <p14:creationId xmlns:p14="http://schemas.microsoft.com/office/powerpoint/2010/main" val="5860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Define B2B commerce and explain its scope and history.</a:t>
            </a:r>
            <a:endParaRPr lang="tr-TR" b="1" dirty="0"/>
          </a:p>
          <a:p>
            <a:pPr lvl="0"/>
            <a:r>
              <a:rPr lang="en-US" dirty="0"/>
              <a:t>Explain the procurement process, the supply chain, and collaborative commerce.</a:t>
            </a:r>
            <a:endParaRPr lang="tr-TR" dirty="0"/>
          </a:p>
          <a:p>
            <a:pPr lvl="0"/>
            <a:r>
              <a:rPr lang="en-US" dirty="0"/>
              <a:t>Identify the main types of B2B commerce: Net marketplaces and private industrial networks.</a:t>
            </a:r>
            <a:endParaRPr lang="tr-TR" dirty="0"/>
          </a:p>
          <a:p>
            <a:pPr lvl="0"/>
            <a:r>
              <a:rPr lang="en-US" dirty="0" smtClean="0"/>
              <a:t>Identify </a:t>
            </a:r>
            <a:r>
              <a:rPr lang="en-US" dirty="0"/>
              <a:t>the role of private industrial networks in transforming the supply </a:t>
            </a:r>
            <a:r>
              <a:rPr lang="en-US"/>
              <a:t>chain</a:t>
            </a:r>
            <a:r>
              <a:rPr lang="en-US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605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  <a:noFill/>
        </p:spPr>
        <p:txBody>
          <a:bodyPr/>
          <a:lstStyle/>
          <a:p>
            <a:r>
              <a:rPr lang="en-US" altLang="tr-TR" smtClean="0"/>
              <a:t>Supply Chain Management Systems</a:t>
            </a:r>
          </a:p>
        </p:txBody>
      </p:sp>
      <p:pic>
        <p:nvPicPr>
          <p:cNvPr id="26630" name="Picture 6" descr="EC5E_Figure12-06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24000"/>
            <a:ext cx="64103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733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77913"/>
          </a:xfrm>
        </p:spPr>
        <p:txBody>
          <a:bodyPr/>
          <a:lstStyle/>
          <a:p>
            <a:r>
              <a:rPr lang="en-US" altLang="tr-TR" smtClean="0"/>
              <a:t>Two Main Types of Internet-Based B2B Commerce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dirty="0" smtClean="0"/>
              <a:t>Net marketplaces: 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Bring together potentially thousands of sellers and buyers in single digital marketplace operated over Internet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Transaction-based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Support many-to-many as well as one-to-many relationships</a:t>
            </a:r>
          </a:p>
          <a:p>
            <a:pPr marL="514350" indent="-514350"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dirty="0" smtClean="0"/>
              <a:t>Private industrial networks: 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Bring together small number of strategic business partner firms that collaborate to develop highly efficient supply chains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Relationship-based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Support many-to-one and many-to-few relationships</a:t>
            </a:r>
          </a:p>
          <a:p>
            <a:pPr marL="914400" lvl="1" indent="-514350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2000" dirty="0" smtClean="0"/>
              <a:t>Largest form of B2B e-commerce</a:t>
            </a:r>
          </a:p>
        </p:txBody>
      </p:sp>
    </p:spTree>
    <p:extLst>
      <p:ext uri="{BB962C8B-B14F-4D97-AF65-F5344CB8AC3E}">
        <p14:creationId xmlns:p14="http://schemas.microsoft.com/office/powerpoint/2010/main" val="905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1066800"/>
          </a:xfrm>
          <a:noFill/>
        </p:spPr>
        <p:txBody>
          <a:bodyPr/>
          <a:lstStyle/>
          <a:p>
            <a:r>
              <a:rPr lang="en-US" altLang="tr-TR" smtClean="0"/>
              <a:t>Two Main Types of Internet-Based B2B Commerce</a:t>
            </a:r>
          </a:p>
        </p:txBody>
      </p:sp>
      <p:pic>
        <p:nvPicPr>
          <p:cNvPr id="31750" name="Picture 6" descr="EC5E_Figure12-08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97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Net Marketplaces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09600" indent="-609600">
              <a:spcAft>
                <a:spcPts val="1200"/>
              </a:spcAft>
            </a:pPr>
            <a:r>
              <a:rPr lang="en-US" altLang="tr-TR" smtClean="0"/>
              <a:t>Various ways to classify Net marketplaces: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altLang="tr-TR" smtClean="0"/>
              <a:t>Pricing mechanism, nature of market served, ownership</a:t>
            </a:r>
          </a:p>
          <a:p>
            <a:pPr marL="609600" indent="-609600">
              <a:spcAft>
                <a:spcPts val="1200"/>
              </a:spcAft>
            </a:pPr>
            <a:r>
              <a:rPr lang="en-US" altLang="tr-TR" smtClean="0"/>
              <a:t>By business functionality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altLang="tr-TR" smtClean="0"/>
              <a:t>What businesses buy (direct vs. indirect goods)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altLang="tr-TR" smtClean="0"/>
              <a:t>How business buy (spot purchasing vs. long-term sourcing)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tr-TR" smtClean="0"/>
              <a:t>Four main types</a:t>
            </a:r>
          </a:p>
          <a:p>
            <a:pPr marL="1295400" lvl="2" indent="-3810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mtClean="0"/>
              <a:t>E-distributors</a:t>
            </a:r>
          </a:p>
          <a:p>
            <a:pPr marL="1295400" lvl="2" indent="-3810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mtClean="0"/>
              <a:t>E-procurement networks</a:t>
            </a:r>
          </a:p>
          <a:p>
            <a:pPr marL="1295400" lvl="2" indent="-3810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mtClean="0"/>
              <a:t>Exchanges</a:t>
            </a:r>
          </a:p>
          <a:p>
            <a:pPr marL="1295400" lvl="2" indent="-3810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mtClean="0"/>
              <a:t>Industry consortia</a:t>
            </a:r>
          </a:p>
        </p:txBody>
      </p:sp>
    </p:spTree>
    <p:extLst>
      <p:ext uri="{BB962C8B-B14F-4D97-AF65-F5344CB8AC3E}">
        <p14:creationId xmlns:p14="http://schemas.microsoft.com/office/powerpoint/2010/main" val="3860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EC5E_Figure12-09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59436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579438"/>
          </a:xfrm>
          <a:noFill/>
        </p:spPr>
        <p:txBody>
          <a:bodyPr/>
          <a:lstStyle/>
          <a:p>
            <a:r>
              <a:rPr lang="en-US" altLang="tr-TR" smtClean="0"/>
              <a:t>Pure Types of Net Marketplaces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3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/>
          <a:p>
            <a:r>
              <a:rPr lang="en-US" altLang="tr-TR"/>
              <a:t>Copyright © 2010 Pearson Education, Inc.</a:t>
            </a:r>
          </a:p>
        </p:txBody>
      </p:sp>
      <p:pic>
        <p:nvPicPr>
          <p:cNvPr id="7" name="Picture 6" descr="Table12-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1295400"/>
            <a:ext cx="8315325" cy="40544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1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Private Industrial Networks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 smtClean="0"/>
              <a:t>Private trading exchanges (PTXs)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 smtClean="0"/>
              <a:t>Web-enabled networks for coordination of trans-organizational business processes (collaborative commerce)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000" dirty="0" smtClean="0"/>
              <a:t>Direct descendant of EDI; closely tied to ERP systems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000" dirty="0" smtClean="0"/>
              <a:t>Typically involve manufacturing and support industries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000" dirty="0" smtClean="0"/>
              <a:t>Typically center around single, very large manufacturing firm that sponsors network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 smtClean="0"/>
              <a:t>Range in scope from single firm to entire industry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2800" dirty="0" smtClean="0"/>
              <a:t>Example: Procter &amp; Gamble</a:t>
            </a:r>
          </a:p>
        </p:txBody>
      </p:sp>
    </p:spTree>
    <p:extLst>
      <p:ext uri="{BB962C8B-B14F-4D97-AF65-F5344CB8AC3E}">
        <p14:creationId xmlns:p14="http://schemas.microsoft.com/office/powerpoint/2010/main" val="1965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382000" cy="1066800"/>
          </a:xfrm>
          <a:noFill/>
        </p:spPr>
        <p:txBody>
          <a:bodyPr/>
          <a:lstStyle/>
          <a:p>
            <a:r>
              <a:rPr lang="en-US" altLang="tr-TR" smtClean="0"/>
              <a:t>Procter &amp; Gamble’s Private Industrial Network</a:t>
            </a:r>
          </a:p>
        </p:txBody>
      </p:sp>
      <p:pic>
        <p:nvPicPr>
          <p:cNvPr id="48134" name="Picture 6" descr="EC5E_Figure12-15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083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83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77913"/>
          </a:xfrm>
        </p:spPr>
        <p:txBody>
          <a:bodyPr/>
          <a:lstStyle/>
          <a:p>
            <a:r>
              <a:rPr lang="en-US" altLang="tr-TR" smtClean="0"/>
              <a:t>Characteristics of Private </a:t>
            </a:r>
            <a:br>
              <a:rPr lang="en-US" altLang="tr-TR" smtClean="0"/>
            </a:br>
            <a:r>
              <a:rPr lang="en-US" altLang="tr-TR" smtClean="0"/>
              <a:t>Industrial Networks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886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Objectives include: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tr-TR" sz="2000" smtClean="0"/>
              <a:t>Efficient purchasing and selling business processes industry-wide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tr-TR" sz="2000" smtClean="0"/>
              <a:t>Industry-wide resource planning to supplement enterprise-wide resource planning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tr-TR" sz="2000" smtClean="0"/>
              <a:t>Increasing supply chain visibility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tr-TR" sz="2000" smtClean="0"/>
              <a:t>Closer buyer–supplier relationships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tr-TR" sz="2000" smtClean="0"/>
              <a:t>Operating on global scale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tr-TR" sz="2000" smtClean="0"/>
              <a:t>Reducing industry risk by preventing imbalances of supply and demand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Focus on continuous business process coordination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Typically focus on single sponsoring company that “owns” the network</a:t>
            </a:r>
          </a:p>
        </p:txBody>
      </p:sp>
    </p:spTree>
    <p:extLst>
      <p:ext uri="{BB962C8B-B14F-4D97-AF65-F5344CB8AC3E}">
        <p14:creationId xmlns:p14="http://schemas.microsoft.com/office/powerpoint/2010/main" val="22243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Trends in B2B E-commerce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700"/>
              </a:spcAft>
              <a:defRPr/>
            </a:pPr>
            <a:r>
              <a:rPr lang="en-US" sz="2800" dirty="0" smtClean="0"/>
              <a:t>Firms more comfortable with Internet security, payments, helping expand use of B2B channels</a:t>
            </a:r>
          </a:p>
          <a:p>
            <a:pPr>
              <a:lnSpc>
                <a:spcPct val="90000"/>
              </a:lnSpc>
              <a:spcAft>
                <a:spcPts val="700"/>
              </a:spcAft>
              <a:defRPr/>
            </a:pPr>
            <a:r>
              <a:rPr lang="en-US" sz="2800" dirty="0" smtClean="0"/>
              <a:t>Growing realization that most important benefits are not low costs of materials, but gains in supply chain efficiency, better spend management, improved business process</a:t>
            </a:r>
          </a:p>
          <a:p>
            <a:pPr>
              <a:lnSpc>
                <a:spcPct val="90000"/>
              </a:lnSpc>
              <a:spcAft>
                <a:spcPts val="700"/>
              </a:spcAft>
              <a:defRPr/>
            </a:pPr>
            <a:r>
              <a:rPr lang="en-US" sz="2800" dirty="0" smtClean="0"/>
              <a:t>Decline of independent Net marketplaces</a:t>
            </a:r>
          </a:p>
          <a:p>
            <a:pPr>
              <a:lnSpc>
                <a:spcPct val="90000"/>
              </a:lnSpc>
              <a:spcAft>
                <a:spcPts val="700"/>
              </a:spcAft>
              <a:defRPr/>
            </a:pPr>
            <a:r>
              <a:rPr lang="en-US" sz="2800" dirty="0" smtClean="0"/>
              <a:t>Rapid growth in collaborative commerce B2B applications based on private networks</a:t>
            </a:r>
          </a:p>
          <a:p>
            <a:pPr>
              <a:lnSpc>
                <a:spcPct val="90000"/>
              </a:lnSpc>
              <a:spcAft>
                <a:spcPts val="700"/>
              </a:spcAft>
              <a:defRPr/>
            </a:pPr>
            <a:r>
              <a:rPr lang="en-US" sz="2800" dirty="0" smtClean="0"/>
              <a:t>Continued consolidation in Net marketplace and software vendor markets</a:t>
            </a:r>
          </a:p>
        </p:txBody>
      </p:sp>
    </p:spTree>
    <p:extLst>
      <p:ext uri="{BB962C8B-B14F-4D97-AF65-F5344CB8AC3E}">
        <p14:creationId xmlns:p14="http://schemas.microsoft.com/office/powerpoint/2010/main" val="26350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Defining B2B Commerce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Before Internet: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B2B transactions called trade or procurement process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Total inter-firm trade: 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Total flow of value among firms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B2B commerce: 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All types of computer-enabled inter-firm trade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B2B e-commerce: 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The portion of B2B commerce enabled by the Internet</a:t>
            </a:r>
          </a:p>
        </p:txBody>
      </p:sp>
    </p:spTree>
    <p:extLst>
      <p:ext uri="{BB962C8B-B14F-4D97-AF65-F5344CB8AC3E}">
        <p14:creationId xmlns:p14="http://schemas.microsoft.com/office/powerpoint/2010/main" val="13978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77913"/>
          </a:xfrm>
          <a:noFill/>
        </p:spPr>
        <p:txBody>
          <a:bodyPr/>
          <a:lstStyle/>
          <a:p>
            <a:r>
              <a:rPr lang="en-US" altLang="tr-TR" smtClean="0"/>
              <a:t>Evolution of the Use of Technology Platforms in B2B Commerce</a:t>
            </a:r>
          </a:p>
        </p:txBody>
      </p:sp>
      <p:pic>
        <p:nvPicPr>
          <p:cNvPr id="9222" name="Picture 6" descr="EC5E_Figure12-0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97088"/>
            <a:ext cx="7772400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698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r>
              <a:rPr lang="en-US" altLang="tr-TR" smtClean="0"/>
              <a:t>Growth of B2B Commerce 2002–2013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846"/>
            <a:ext cx="7467600" cy="4198333"/>
          </a:xfrm>
        </p:spPr>
      </p:pic>
    </p:spTree>
    <p:extLst>
      <p:ext uri="{BB962C8B-B14F-4D97-AF65-F5344CB8AC3E}">
        <p14:creationId xmlns:p14="http://schemas.microsoft.com/office/powerpoint/2010/main" val="462653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Industry Forecasts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tr-TR" smtClean="0"/>
              <a:t>Not all industries similarly affected by B2B </a:t>
            </a:r>
            <a:br>
              <a:rPr lang="en-US" altLang="tr-TR" smtClean="0"/>
            </a:br>
            <a:r>
              <a:rPr lang="en-US" altLang="tr-TR" smtClean="0"/>
              <a:t>e-commerce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Not all industries would benefit equally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Factors influencing move to e-commerce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Significant utilization of EDI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Large investments in IT and Internet infrastructure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E.g., aerospace and defense, computer, and industrial equipment industries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Market concentrated on purchasing and/or selling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E.g., energy, chemical industries</a:t>
            </a:r>
          </a:p>
        </p:txBody>
      </p:sp>
    </p:spTree>
    <p:extLst>
      <p:ext uri="{BB962C8B-B14F-4D97-AF65-F5344CB8AC3E}">
        <p14:creationId xmlns:p14="http://schemas.microsoft.com/office/powerpoint/2010/main" val="39648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Potential Benefits of B2B E-commerce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Lower administrative costs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Lower search costs for buyers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Reduced inventory costs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Increasing competition among suppliers (increasing price transparency)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Reducing inventory carried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Lower transaction costs: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Eliminating paperwork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smtClean="0"/>
              <a:t>Automating parts of procurement process</a:t>
            </a:r>
          </a:p>
        </p:txBody>
      </p:sp>
    </p:spTree>
    <p:extLst>
      <p:ext uri="{BB962C8B-B14F-4D97-AF65-F5344CB8AC3E}">
        <p14:creationId xmlns:p14="http://schemas.microsoft.com/office/powerpoint/2010/main" val="12508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r>
              <a:rPr lang="en-US" altLang="tr-TR" smtClean="0"/>
              <a:t>Potential Benefits</a:t>
            </a:r>
            <a:endParaRPr lang="en-US" altLang="tr-TR" sz="200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Increased production flexibility by ensuring just-in-time parts delivery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Improved quality of products by increasing cooperation among buyers and sellers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Decreased product cycle time by sharing of designs and production schedules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Increased opportunities for collaborating with suppliers and distributors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 smtClean="0"/>
              <a:t>Greater price transparency</a:t>
            </a:r>
          </a:p>
        </p:txBody>
      </p:sp>
    </p:spTree>
    <p:extLst>
      <p:ext uri="{BB962C8B-B14F-4D97-AF65-F5344CB8AC3E}">
        <p14:creationId xmlns:p14="http://schemas.microsoft.com/office/powerpoint/2010/main" val="842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288</TotalTime>
  <Words>1034</Words>
  <Application>Microsoft Office PowerPoint</Application>
  <PresentationFormat>On-screen Show (4:3)</PresentationFormat>
  <Paragraphs>164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Schoolbook</vt:lpstr>
      <vt:lpstr>Georgia</vt:lpstr>
      <vt:lpstr>Tahoma</vt:lpstr>
      <vt:lpstr>Times New Roman</vt:lpstr>
      <vt:lpstr>Wingdings</vt:lpstr>
      <vt:lpstr>Wingdings 2</vt:lpstr>
      <vt:lpstr>Oriel</vt:lpstr>
      <vt:lpstr>E-Commerce and Technologies</vt:lpstr>
      <vt:lpstr>Objectives</vt:lpstr>
      <vt:lpstr>Trends in B2B E-commerce</vt:lpstr>
      <vt:lpstr>Defining B2B Commerce</vt:lpstr>
      <vt:lpstr>Evolution of the Use of Technology Platforms in B2B Commerce</vt:lpstr>
      <vt:lpstr>Growth of B2B Commerce 2002–2013</vt:lpstr>
      <vt:lpstr>Industry Forecasts</vt:lpstr>
      <vt:lpstr>Potential Benefits of B2B E-commerce</vt:lpstr>
      <vt:lpstr>Potential Benefits</vt:lpstr>
      <vt:lpstr>The Procurement Process and the Supply Chain</vt:lpstr>
      <vt:lpstr>The Procurement Process</vt:lpstr>
      <vt:lpstr>Types of Procurement</vt:lpstr>
      <vt:lpstr>Types of Procurement</vt:lpstr>
      <vt:lpstr>The Role of Existing Legacy  Computer Systems</vt:lpstr>
      <vt:lpstr>Trends in Supply Chain Management and Collaborative Commerce</vt:lpstr>
      <vt:lpstr>Supply Chain Simplification</vt:lpstr>
      <vt:lpstr>Electronic Data Interchange (EDI)</vt:lpstr>
      <vt:lpstr>The Evolution of EDI as a B2B Medium</vt:lpstr>
      <vt:lpstr>Supply Chain Management Systems</vt:lpstr>
      <vt:lpstr>Supply Chain Management Systems</vt:lpstr>
      <vt:lpstr>Two Main Types of Internet-Based B2B Commerce</vt:lpstr>
      <vt:lpstr>Two Main Types of Internet-Based B2B Commerce</vt:lpstr>
      <vt:lpstr>Net Marketplaces</vt:lpstr>
      <vt:lpstr>Pure Types of Net Marketplaces</vt:lpstr>
      <vt:lpstr>PowerPoint Presentation</vt:lpstr>
      <vt:lpstr>Private Industrial Networks</vt:lpstr>
      <vt:lpstr>Procter &amp; Gamble’s Private Industrial Network</vt:lpstr>
      <vt:lpstr>Characteristics of Private  Industrial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and Technologies</dc:title>
  <dc:creator>ponay</dc:creator>
  <cp:lastModifiedBy>Pınar Onay. Durdu</cp:lastModifiedBy>
  <cp:revision>38</cp:revision>
  <dcterms:created xsi:type="dcterms:W3CDTF">2011-08-17T11:19:28Z</dcterms:created>
  <dcterms:modified xsi:type="dcterms:W3CDTF">2015-12-09T14:18:49Z</dcterms:modified>
</cp:coreProperties>
</file>