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tags/tag41.xml" ContentType="application/vnd.openxmlformats-officedocument.presentationml.tags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22.xml" ContentType="application/vnd.openxmlformats-officedocument.presentationml.notesSlide+xml"/>
  <Override PartName="/ppt/tags/tag44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custDataLst>
    <p:tags r:id="rId27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7885" autoAdjust="0"/>
  </p:normalViewPr>
  <p:slideViewPr>
    <p:cSldViewPr>
      <p:cViewPr varScale="1">
        <p:scale>
          <a:sx n="72" d="100"/>
          <a:sy n="72" d="100"/>
        </p:scale>
        <p:origin x="19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4FA0F-BA82-4321-BC42-FAD457BE7448}" type="datetimeFigureOut">
              <a:rPr lang="tr-TR" smtClean="0"/>
              <a:pPr/>
              <a:t>01.10.2015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96D26-6938-439A-A215-D18DE3C9FBC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tr-TR" dirty="0"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389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32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35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959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100" dirty="0"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9962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8494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313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100" dirty="0"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5823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100" dirty="0"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9244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100" dirty="0"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70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38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tr-TR" sz="1100" dirty="0"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16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202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363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6643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1951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538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100" dirty="0"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4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tr-TR" dirty="0"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709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tr-TR" dirty="0"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35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707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100" dirty="0"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4981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35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6D26-6938-439A-A215-D18DE3C9FBCB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88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D907D9D-BA5A-40A3-877C-A776F788F4F6}" type="datetime1">
              <a:rPr lang="tr-TR" smtClean="0"/>
              <a:pPr/>
              <a:t>01.10.2015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98FFB5C-70AF-4AF1-B033-E68EE6DB03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6388-A3D4-4174-A4DC-EE84884A4F78}" type="datetime1">
              <a:rPr lang="tr-TR" smtClean="0"/>
              <a:pPr/>
              <a:t>01.10.2015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5A0D-F8CF-4680-80A7-92A407FC0453}" type="datetime1">
              <a:rPr lang="tr-TR" smtClean="0"/>
              <a:pPr/>
              <a:t>01.10.2015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36EBD98-ECC4-4E5C-992C-1D0379A7D80B}" type="datetime1">
              <a:rPr lang="tr-TR" smtClean="0"/>
              <a:pPr/>
              <a:t>01.10.2015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98FFB5C-70AF-4AF1-B033-E68EE6DB03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70D59EA-8894-4694-861A-DE289BAC9455}" type="datetime1">
              <a:rPr lang="tr-TR" smtClean="0"/>
              <a:pPr/>
              <a:t>01.10.2015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98FFB5C-70AF-4AF1-B033-E68EE6DB03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D1C-37E4-4E68-8FD0-6E6A633B2B20}" type="datetime1">
              <a:rPr lang="tr-TR" smtClean="0"/>
              <a:pPr/>
              <a:t>01.10.2015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F52F-D92A-465C-8B99-066CD0239DC9}" type="datetime1">
              <a:rPr lang="tr-TR" smtClean="0"/>
              <a:pPr/>
              <a:t>01.10.2015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27474B-9FA6-4FB2-B9D4-46ACC61811CC}" type="datetime1">
              <a:rPr lang="tr-TR" smtClean="0"/>
              <a:pPr/>
              <a:t>01.10.2015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8FFB5C-70AF-4AF1-B033-E68EE6DB03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5095-DDDF-4387-B3F7-AB4899AF497F}" type="datetime1">
              <a:rPr lang="tr-TR" smtClean="0"/>
              <a:pPr/>
              <a:t>01.10.2015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2D1067-2BF1-443F-A6D2-CF4CEDE2E009}" type="datetime1">
              <a:rPr lang="tr-TR" smtClean="0"/>
              <a:pPr/>
              <a:t>01.10.2015</a:t>
            </a:fld>
            <a:endParaRPr lang="tr-T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98FFB5C-70AF-4AF1-B033-E68EE6DB03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7FFB58-E49D-49D0-993C-443AB82C8D48}" type="datetime1">
              <a:rPr lang="tr-TR" smtClean="0"/>
              <a:pPr/>
              <a:t>01.10.2015</a:t>
            </a:fld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8FFB5C-70AF-4AF1-B033-E68EE6DB03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467DB6-1F32-471F-B83F-FEA43532663D}" type="datetime1">
              <a:rPr lang="tr-TR" smtClean="0"/>
              <a:pPr/>
              <a:t>01.10.2015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98FFB5C-70AF-4AF1-B033-E68EE6DB031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jpeg"/><Relationship Id="rId18" Type="http://schemas.openxmlformats.org/officeDocument/2006/relationships/image" Target="../media/image7.jpeg"/><Relationship Id="rId3" Type="http://schemas.openxmlformats.org/officeDocument/2006/relationships/tags" Target="../tags/tag4.xml"/><Relationship Id="rId21" Type="http://schemas.openxmlformats.org/officeDocument/2006/relationships/image" Target="../media/image10.jpeg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6.jpeg"/><Relationship Id="rId2" Type="http://schemas.openxmlformats.org/officeDocument/2006/relationships/tags" Target="../tags/tag3.xml"/><Relationship Id="rId16" Type="http://schemas.openxmlformats.org/officeDocument/2006/relationships/image" Target="../media/image5.jpeg"/><Relationship Id="rId20" Type="http://schemas.openxmlformats.org/officeDocument/2006/relationships/image" Target="../media/image9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5" Type="http://schemas.openxmlformats.org/officeDocument/2006/relationships/image" Target="../media/image4.jpeg"/><Relationship Id="rId10" Type="http://schemas.openxmlformats.org/officeDocument/2006/relationships/tags" Target="../tags/tag11.xml"/><Relationship Id="rId19" Type="http://schemas.openxmlformats.org/officeDocument/2006/relationships/image" Target="../media/image8.jpe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2.wm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wmf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858000" cy="1894362"/>
          </a:xfrm>
        </p:spPr>
        <p:txBody>
          <a:bodyPr/>
          <a:lstStyle/>
          <a:p>
            <a:r>
              <a:rPr lang="tr-TR" dirty="0" smtClean="0"/>
              <a:t>E-Commerce and Technologies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Introduction to fundamental terms: </a:t>
            </a:r>
          </a:p>
          <a:p>
            <a:r>
              <a:rPr lang="tr-TR" dirty="0" smtClean="0"/>
              <a:t>E-Commerce vs E-Business</a:t>
            </a:r>
            <a:endParaRPr lang="tr-TR" dirty="0"/>
          </a:p>
        </p:txBody>
      </p:sp>
      <p:pic>
        <p:nvPicPr>
          <p:cNvPr id="4" name="Picture 3" descr="e-commerce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707904" y="2780928"/>
            <a:ext cx="2081796" cy="1656184"/>
          </a:xfrm>
          <a:prstGeom prst="rect">
            <a:avLst/>
          </a:prstGeom>
        </p:spPr>
      </p:pic>
      <p:pic>
        <p:nvPicPr>
          <p:cNvPr id="5" name="Picture 4" descr="logo_amazon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63688" y="332656"/>
            <a:ext cx="1094234" cy="1094234"/>
          </a:xfrm>
          <a:prstGeom prst="rect">
            <a:avLst/>
          </a:prstGeom>
        </p:spPr>
      </p:pic>
      <p:pic>
        <p:nvPicPr>
          <p:cNvPr id="6" name="Picture 5" descr="Ebay-logo-300x224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835696" y="1340768"/>
            <a:ext cx="1572766" cy="1174332"/>
          </a:xfrm>
          <a:prstGeom prst="rect">
            <a:avLst/>
          </a:prstGeom>
        </p:spPr>
      </p:pic>
      <p:pic>
        <p:nvPicPr>
          <p:cNvPr id="7" name="Picture 6" descr="20070619_expedia_logo_18.jp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979712" y="2708920"/>
            <a:ext cx="1049462" cy="1049462"/>
          </a:xfrm>
          <a:prstGeom prst="rect">
            <a:avLst/>
          </a:prstGeom>
        </p:spPr>
      </p:pic>
      <p:pic>
        <p:nvPicPr>
          <p:cNvPr id="8" name="Picture 7" descr="Hepsiburada.com_logosu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6516216" y="404664"/>
            <a:ext cx="1857177" cy="1449841"/>
          </a:xfrm>
          <a:prstGeom prst="rect">
            <a:avLst/>
          </a:prstGeom>
        </p:spPr>
      </p:pic>
      <p:pic>
        <p:nvPicPr>
          <p:cNvPr id="9" name="Picture 8" descr="gittigidiyor_logo.jp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6444208" y="1916832"/>
            <a:ext cx="2286000" cy="825500"/>
          </a:xfrm>
          <a:prstGeom prst="rect">
            <a:avLst/>
          </a:prstGeom>
        </p:spPr>
      </p:pic>
      <p:pic>
        <p:nvPicPr>
          <p:cNvPr id="10" name="Picture 9" descr="tatilsepeti223.jp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6588224" y="2924944"/>
            <a:ext cx="2286000" cy="1143000"/>
          </a:xfrm>
          <a:prstGeom prst="rect">
            <a:avLst/>
          </a:prstGeom>
        </p:spPr>
      </p:pic>
      <p:pic>
        <p:nvPicPr>
          <p:cNvPr id="11" name="Picture 10" descr="facebook-logo.jp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3923928" y="620688"/>
            <a:ext cx="1956048" cy="733518"/>
          </a:xfrm>
          <a:prstGeom prst="rect">
            <a:avLst/>
          </a:prstGeom>
        </p:spPr>
      </p:pic>
      <p:pic>
        <p:nvPicPr>
          <p:cNvPr id="12" name="Picture 11" descr="myspace_logo.jp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3779912" y="1628800"/>
            <a:ext cx="2285636" cy="47935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Unique features of e-commerce – Information richness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b="1" i="1" dirty="0" smtClean="0"/>
              <a:t>Information richness</a:t>
            </a:r>
            <a:r>
              <a:rPr lang="tr-TR" dirty="0" smtClean="0"/>
              <a:t>: Video, audio and text messages are possible</a:t>
            </a:r>
            <a:endParaRPr lang="en-US" dirty="0" smtClean="0"/>
          </a:p>
          <a:p>
            <a:endParaRPr lang="tr-TR" dirty="0" smtClean="0"/>
          </a:p>
          <a:p>
            <a:r>
              <a:rPr lang="tr-TR" dirty="0" smtClean="0"/>
              <a:t>Richness refers to the complexity and content of a message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Traditional markets </a:t>
            </a:r>
            <a:r>
              <a:rPr lang="tr-TR" dirty="0" smtClean="0">
                <a:sym typeface="Wingdings" pitchFamily="2" charset="2"/>
              </a:rPr>
              <a:t> </a:t>
            </a:r>
            <a:r>
              <a:rPr lang="tr-TR" dirty="0" smtClean="0"/>
              <a:t>have great richness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E-commerce </a:t>
            </a:r>
            <a:r>
              <a:rPr lang="tr-TR" dirty="0" smtClean="0">
                <a:sym typeface="Wingdings" pitchFamily="2" charset="2"/>
              </a:rPr>
              <a:t> </a:t>
            </a:r>
            <a:r>
              <a:rPr lang="tr-TR" dirty="0" smtClean="0"/>
              <a:t>has the potential for offering considerably more information richness than traditional media  by interactive ad adjustable messages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10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Unique features of e-commerce – Interactivity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b="1" i="1" dirty="0" smtClean="0"/>
              <a:t>Interactivity</a:t>
            </a:r>
            <a:r>
              <a:rPr lang="en-US" dirty="0" smtClean="0"/>
              <a:t> </a:t>
            </a:r>
            <a:r>
              <a:rPr lang="tr-TR" dirty="0" smtClean="0"/>
              <a:t>: The technology works through interaction with the user</a:t>
            </a:r>
          </a:p>
          <a:p>
            <a:pPr marL="880110" lvl="1" indent="-514350">
              <a:defRPr/>
            </a:pPr>
            <a:endParaRPr lang="tr-TR" dirty="0" smtClean="0"/>
          </a:p>
          <a:p>
            <a:pPr marL="880110" lvl="1" indent="-514350">
              <a:defRPr/>
            </a:pPr>
            <a:r>
              <a:rPr lang="tr-TR" dirty="0" smtClean="0"/>
              <a:t>Traditional  commerce technologies  </a:t>
            </a:r>
            <a:r>
              <a:rPr lang="tr-TR" dirty="0" smtClean="0">
                <a:sym typeface="Wingdings" pitchFamily="2" charset="2"/>
              </a:rPr>
              <a:t> </a:t>
            </a:r>
            <a:r>
              <a:rPr lang="tr-TR" dirty="0" smtClean="0"/>
              <a:t>mostly enable one way communication with the customer (possible exception of telephone)</a:t>
            </a:r>
          </a:p>
          <a:p>
            <a:pPr marL="880110" lvl="1" indent="-514350">
              <a:defRPr/>
            </a:pPr>
            <a:endParaRPr lang="tr-TR" dirty="0" smtClean="0"/>
          </a:p>
          <a:p>
            <a:pPr marL="880110" lvl="1" indent="-514350">
              <a:defRPr/>
            </a:pPr>
            <a:r>
              <a:rPr lang="tr-TR" dirty="0" smtClean="0"/>
              <a:t>E-commerce technologies </a:t>
            </a:r>
            <a:r>
              <a:rPr lang="tr-TR" dirty="0" smtClean="0">
                <a:sym typeface="Wingdings" pitchFamily="2" charset="2"/>
              </a:rPr>
              <a:t> </a:t>
            </a:r>
            <a:r>
              <a:rPr lang="tr-TR" dirty="0" smtClean="0"/>
              <a:t>enable two-way communication between merchant and consumer</a:t>
            </a:r>
          </a:p>
          <a:p>
            <a:pPr marL="880110" lvl="1" indent="-514350">
              <a:defRPr/>
            </a:pPr>
            <a:endParaRPr lang="en-US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11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Unique features of e-commerce – Information Density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en-US" b="1" i="1" dirty="0" smtClean="0"/>
              <a:t>Information density</a:t>
            </a:r>
            <a:r>
              <a:rPr lang="tr-TR" b="1" i="1" dirty="0" smtClean="0"/>
              <a:t> </a:t>
            </a:r>
            <a:r>
              <a:rPr lang="tr-TR" dirty="0" smtClean="0"/>
              <a:t>: The technology reduces information costs and raises quality</a:t>
            </a:r>
            <a:endParaRPr lang="en-US" dirty="0" smtClean="0"/>
          </a:p>
          <a:p>
            <a:endParaRPr lang="tr-TR" dirty="0" smtClean="0"/>
          </a:p>
          <a:p>
            <a:pPr lvl="1"/>
            <a:r>
              <a:rPr lang="tr-TR" dirty="0" smtClean="0"/>
              <a:t>E-commerce technologies increase the </a:t>
            </a:r>
            <a:r>
              <a:rPr lang="tr-TR" i="1" dirty="0" smtClean="0"/>
              <a:t>information density</a:t>
            </a:r>
            <a:r>
              <a:rPr lang="tr-TR" dirty="0" smtClean="0"/>
              <a:t> -  the total amount and quality of information vailable to all market participants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12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Unique features of e-commerce – Personalization / Customization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  <a:defRPr/>
            </a:pPr>
            <a:r>
              <a:rPr lang="en-US" b="1" i="1" dirty="0" smtClean="0"/>
              <a:t>Personalization/customization</a:t>
            </a:r>
            <a:r>
              <a:rPr lang="tr-TR" b="1" i="1" dirty="0" smtClean="0"/>
              <a:t>:</a:t>
            </a:r>
            <a:r>
              <a:rPr lang="tr-TR" dirty="0" smtClean="0"/>
              <a:t> The technology allows personalized messages to be delivered to individuals as well as groups</a:t>
            </a:r>
            <a:endParaRPr lang="en-US" dirty="0" smtClean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Personalization: the targeting of marketing messages to specific  individuals by adjusting the message to a person’s name, interests and past purchases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Customization: chaning the delivered product or service based on a user’s preferences or prior behavior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13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Unique features of e-commerce – Socail Technology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b="1" i="1" dirty="0" smtClean="0"/>
              <a:t>Social technology</a:t>
            </a:r>
            <a:r>
              <a:rPr lang="tr-TR" dirty="0" smtClean="0"/>
              <a:t>: User content generation and social networking</a:t>
            </a:r>
            <a:endParaRPr lang="en-US" dirty="0" smtClean="0"/>
          </a:p>
          <a:p>
            <a:endParaRPr lang="tr-TR" dirty="0" smtClean="0"/>
          </a:p>
          <a:p>
            <a:pPr lvl="1"/>
            <a:r>
              <a:rPr lang="tr-TR" dirty="0" smtClean="0"/>
              <a:t>E-commerce teachnologies allow users to create and share content in the form of text, videos, music and photos with a worldwide community</a:t>
            </a:r>
          </a:p>
          <a:p>
            <a:endParaRPr lang="tr-TR" dirty="0" smtClean="0"/>
          </a:p>
          <a:p>
            <a:r>
              <a:rPr lang="tr-TR" dirty="0" smtClean="0"/>
              <a:t>The Internet provides many to many model of mass communications which is unique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14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Types of E-Commerce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dirty="0" smtClean="0"/>
              <a:t>Classified by market relationship</a:t>
            </a:r>
          </a:p>
          <a:p>
            <a:pPr marL="82296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 smtClean="0"/>
              <a:t>Business-to-Consumer (B2C)</a:t>
            </a:r>
          </a:p>
          <a:p>
            <a:pPr marL="82296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 smtClean="0"/>
              <a:t>Business-to-Business (B2B)</a:t>
            </a:r>
          </a:p>
          <a:p>
            <a:pPr marL="822960" lvl="1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 smtClean="0"/>
              <a:t>Consumer-to-Consumer (C2C)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/>
              <a:t>Classified by technology used</a:t>
            </a:r>
          </a:p>
          <a:p>
            <a:pPr marL="82296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 smtClean="0"/>
              <a:t>Peer-to-Peer (P2P)</a:t>
            </a:r>
          </a:p>
          <a:p>
            <a:pPr marL="822960" lvl="1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 smtClean="0"/>
              <a:t>Mobile commerce (M-commerce)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15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E-Commerce Types by Market Relationships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pPr marL="514350" lvl="1" indent="-514350">
              <a:spcBef>
                <a:spcPts val="600"/>
              </a:spcBef>
              <a:buSzPct val="70000"/>
              <a:buFont typeface="+mj-lt"/>
              <a:buAutoNum type="arabicPeriod"/>
            </a:pPr>
            <a:r>
              <a:rPr lang="en-US" sz="2800" i="1" u="sng" dirty="0" smtClean="0"/>
              <a:t>Business-to-Consumer (B2C)</a:t>
            </a:r>
            <a:r>
              <a:rPr lang="tr-TR" sz="2800" i="1" u="sng" dirty="0" smtClean="0"/>
              <a:t> E-Commerce: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r-TR" sz="28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tr-TR" sz="2400" dirty="0" smtClean="0"/>
              <a:t>Online businesses selling to indiviual customers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r-TR" sz="2400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tr-TR" sz="2400" dirty="0" smtClean="0"/>
              <a:t>Example: Amazon is a general merchandiser  that sells consumer products to retail consumers</a:t>
            </a:r>
            <a:endParaRPr lang="en-US" sz="2400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16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E-Commerce Types by Market Relationships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-457200">
              <a:spcBef>
                <a:spcPts val="600"/>
              </a:spcBef>
              <a:buSzPct val="70000"/>
              <a:buFont typeface="+mj-lt"/>
              <a:buAutoNum type="arabicPeriod" startAt="2"/>
            </a:pPr>
            <a:r>
              <a:rPr lang="en-US" sz="2800" i="1" u="sng" dirty="0" smtClean="0"/>
              <a:t>Business-to-Business (B2B)</a:t>
            </a:r>
            <a:r>
              <a:rPr lang="tr-TR" sz="2800" i="1" u="sng" dirty="0" smtClean="0"/>
              <a:t> E-Commerce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r-TR" sz="28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tr-TR" sz="2400" dirty="0" smtClean="0"/>
              <a:t>Online businesses selling to other businesses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r-TR" sz="2400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tr-TR" sz="2400" dirty="0" smtClean="0"/>
              <a:t>Example: Arena (www.arena.com.tr ) is a technology provider for IT resellers and suppliers in Turkey </a:t>
            </a:r>
            <a:endParaRPr lang="en-US" sz="2400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17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E-Commerce Types by Market Relationships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800" i="1" u="sng" dirty="0" smtClean="0"/>
              <a:t>Consumer-to-Consumer (C2C)</a:t>
            </a:r>
            <a:r>
              <a:rPr lang="tr-TR" sz="2800" i="1" u="sng" dirty="0" smtClean="0"/>
              <a:t> E-Commerce: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r-TR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tr-TR" sz="2400" dirty="0" smtClean="0"/>
              <a:t>Consumers selling to other consumers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r-TR" sz="2400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tr-TR" sz="2400" dirty="0" smtClean="0"/>
              <a:t>Example: Web Auction sites such as eBay  where consumers can auction or sell goods directly to other consumers</a:t>
            </a:r>
            <a:endParaRPr lang="en-US" sz="2400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18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E-Commerce Types by Technolgy Use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-457200">
              <a:spcBef>
                <a:spcPts val="600"/>
              </a:spcBef>
              <a:buSzPct val="70000"/>
              <a:buFont typeface="+mj-lt"/>
              <a:buAutoNum type="arabicPeriod"/>
            </a:pPr>
            <a:r>
              <a:rPr lang="en-US" sz="2800" i="1" u="sng" dirty="0" smtClean="0"/>
              <a:t>Peer-to-Peer (P2P)</a:t>
            </a:r>
            <a:r>
              <a:rPr lang="tr-TR" sz="2800" i="1" u="sng" dirty="0" smtClean="0"/>
              <a:t> E-Commerce</a:t>
            </a:r>
            <a:endParaRPr lang="en-US" sz="2800" i="1" u="sng" dirty="0" smtClean="0"/>
          </a:p>
          <a:p>
            <a:endParaRPr lang="tr-TR" dirty="0" smtClean="0"/>
          </a:p>
          <a:p>
            <a:r>
              <a:rPr lang="tr-TR" dirty="0" smtClean="0"/>
              <a:t>Use of  peer-to-peer technology, which enables Internet users to share files and computer resources directly without having to go through a central Web server, in e-commerce</a:t>
            </a:r>
          </a:p>
          <a:p>
            <a:endParaRPr lang="tr-TR" dirty="0" smtClean="0"/>
          </a:p>
          <a:p>
            <a:pPr lvl="1"/>
            <a:r>
              <a:rPr lang="tr-TR" sz="2400" dirty="0" smtClean="0"/>
              <a:t>Example: BitTorrent is a software application that permit consumers to share videos and other high-bandwidth content with one another directly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19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Objectives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Define e-commerce and describe how it differs from e-business.</a:t>
            </a:r>
            <a:endParaRPr lang="tr-TR" dirty="0" smtClean="0"/>
          </a:p>
          <a:p>
            <a:pPr lvl="0"/>
            <a:r>
              <a:rPr lang="en-US" dirty="0" smtClean="0"/>
              <a:t>Identify and </a:t>
            </a:r>
            <a:r>
              <a:rPr lang="tr-TR" dirty="0" smtClean="0"/>
              <a:t>discuss </a:t>
            </a:r>
            <a:r>
              <a:rPr lang="en-US" dirty="0" smtClean="0"/>
              <a:t>the unique features of e-commerce technology</a:t>
            </a:r>
            <a:r>
              <a:rPr lang="tr-TR" dirty="0" smtClean="0"/>
              <a:t>.</a:t>
            </a:r>
          </a:p>
          <a:p>
            <a:pPr lvl="0"/>
            <a:r>
              <a:rPr lang="en-US" dirty="0" smtClean="0"/>
              <a:t>Describe the major types of e-commerce.</a:t>
            </a:r>
            <a:endParaRPr lang="tr-TR" dirty="0" smtClean="0"/>
          </a:p>
          <a:p>
            <a:pPr lvl="0"/>
            <a:r>
              <a:rPr lang="en-US" dirty="0" smtClean="0"/>
              <a:t>Explain the evolution of e-commerce from its early years to today.</a:t>
            </a:r>
            <a:endParaRPr lang="tr-TR" dirty="0" smtClean="0"/>
          </a:p>
          <a:p>
            <a:pPr lvl="0"/>
            <a:r>
              <a:rPr lang="en-US" dirty="0" smtClean="0"/>
              <a:t>Identify the factors that will define the </a:t>
            </a:r>
            <a:r>
              <a:rPr lang="tr-TR" dirty="0" smtClean="0"/>
              <a:t>future </a:t>
            </a:r>
            <a:r>
              <a:rPr lang="en-US" dirty="0" smtClean="0"/>
              <a:t>of e-commerce.</a:t>
            </a:r>
            <a:endParaRPr lang="tr-TR" dirty="0" smtClean="0"/>
          </a:p>
          <a:p>
            <a:pPr lvl="0"/>
            <a:r>
              <a:rPr lang="en-US" dirty="0" smtClean="0"/>
              <a:t>Describe the major themes underlying the study of e-commerce.</a:t>
            </a:r>
            <a:endParaRPr lang="tr-TR" dirty="0" smtClean="0"/>
          </a:p>
          <a:p>
            <a:pPr lvl="0"/>
            <a:r>
              <a:rPr lang="en-US" dirty="0" smtClean="0"/>
              <a:t>Identify the major academic disciplines contributing to e-commerce.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2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E-Commerce Types by Technolgy Use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-457200">
              <a:spcBef>
                <a:spcPts val="600"/>
              </a:spcBef>
              <a:buSzPct val="70000"/>
              <a:buFont typeface="+mj-lt"/>
              <a:buAutoNum type="arabicPeriod" startAt="2"/>
            </a:pPr>
            <a:r>
              <a:rPr lang="en-US" sz="2800" i="1" u="sng" dirty="0" smtClean="0"/>
              <a:t>Mobile commerce (M-commerce)</a:t>
            </a:r>
            <a:r>
              <a:rPr lang="tr-TR" sz="2800" i="1" u="sng" dirty="0" smtClean="0"/>
              <a:t> </a:t>
            </a:r>
            <a:endParaRPr lang="en-US" sz="2800" i="1" u="sng" dirty="0" smtClean="0"/>
          </a:p>
          <a:p>
            <a:endParaRPr lang="tr-TR" dirty="0" smtClean="0"/>
          </a:p>
          <a:p>
            <a:r>
              <a:rPr lang="tr-TR" dirty="0" smtClean="0"/>
              <a:t>Use of wireless digital devices to enable transactions on the Web</a:t>
            </a:r>
          </a:p>
          <a:p>
            <a:endParaRPr lang="tr-TR" dirty="0" smtClean="0"/>
          </a:p>
          <a:p>
            <a:pPr lvl="1"/>
            <a:r>
              <a:rPr lang="tr-TR" sz="2400" dirty="0" smtClean="0"/>
              <a:t>Example: Wireless mobile devices such as personal digital assistants and cell phones can be used to conduct commercial transactions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20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E-commerce: A Brief History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003232" cy="5257800"/>
          </a:xfrm>
        </p:spPr>
        <p:txBody>
          <a:bodyPr>
            <a:noAutofit/>
          </a:bodyPr>
          <a:lstStyle/>
          <a:p>
            <a:r>
              <a:rPr lang="en-US" sz="2800" i="1" u="sng" dirty="0" smtClean="0"/>
              <a:t>1995–2000: Innovation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Key concepts developed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800" dirty="0" smtClean="0"/>
              <a:t>Dot-</a:t>
            </a:r>
            <a:r>
              <a:rPr lang="en-US" sz="2800" dirty="0" err="1" smtClean="0"/>
              <a:t>coms</a:t>
            </a:r>
            <a:r>
              <a:rPr lang="en-US" sz="2800" dirty="0" smtClean="0"/>
              <a:t>; heavy venture capital investment</a:t>
            </a:r>
          </a:p>
          <a:p>
            <a:r>
              <a:rPr lang="en-US" sz="2800" i="1" u="sng" dirty="0" smtClean="0"/>
              <a:t>2001–2006: Consolidation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800" dirty="0" smtClean="0"/>
              <a:t>Emphasis on business-driven approach</a:t>
            </a:r>
          </a:p>
          <a:p>
            <a:r>
              <a:rPr lang="en-US" sz="2800" i="1" u="sng" dirty="0" smtClean="0"/>
              <a:t>2006–Present: Reinvention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Extension of technologies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New models based on user-generated content, social networking,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21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for the Future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 smtClean="0"/>
              <a:t>Technology will propagate through all commercial activity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 smtClean="0"/>
              <a:t>Prices will rise to cover the real cost of doing business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 smtClean="0"/>
              <a:t>E-commerce margins and profits will rise to levels more typical of all retailers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Cast of players will change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Traditional Fortune 500 companies will play dominant role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 smtClean="0"/>
              <a:t>New startup ventures will emerge with new products, services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 smtClean="0"/>
              <a:t>Number of successful pure online stores will remain smaller than integrated offline/online stores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 smtClean="0"/>
              <a:t>Growth of regulatory activity worldwide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 smtClean="0"/>
              <a:t>Influence of cost of energy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22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Themes</a:t>
            </a:r>
            <a:r>
              <a:rPr lang="tr-TR" dirty="0" smtClean="0"/>
              <a:t> of E-Commerce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Technology: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 smtClean="0"/>
              <a:t>Development and mastery of digital computing and communications technology </a:t>
            </a:r>
          </a:p>
          <a:p>
            <a:pPr>
              <a:defRPr/>
            </a:pPr>
            <a:r>
              <a:rPr lang="en-US" dirty="0" smtClean="0"/>
              <a:t>Business: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 smtClean="0"/>
              <a:t>New technologies present businesses with new ways of organizing production and transacting business</a:t>
            </a:r>
          </a:p>
          <a:p>
            <a:pPr>
              <a:defRPr/>
            </a:pPr>
            <a:r>
              <a:rPr lang="en-US" dirty="0" smtClean="0"/>
              <a:t>Society: 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/>
              <a:t>Intellectual property, individual privacy, public welfare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23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Disciplines Concerned with E-commerce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Technical approach</a:t>
            </a:r>
          </a:p>
          <a:p>
            <a:pPr lvl="1"/>
            <a:r>
              <a:rPr lang="en-US" dirty="0" smtClean="0"/>
              <a:t>Computer science</a:t>
            </a:r>
          </a:p>
          <a:p>
            <a:pPr lvl="1"/>
            <a:r>
              <a:rPr lang="en-US" dirty="0" smtClean="0"/>
              <a:t>Management science</a:t>
            </a:r>
          </a:p>
          <a:p>
            <a:pPr lvl="1"/>
            <a:r>
              <a:rPr lang="en-US" dirty="0" smtClean="0"/>
              <a:t>Information systems</a:t>
            </a:r>
          </a:p>
          <a:p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3200" dirty="0" smtClean="0"/>
              <a:t>Behavioral approach</a:t>
            </a:r>
          </a:p>
          <a:p>
            <a:pPr lvl="1"/>
            <a:r>
              <a:rPr lang="en-US" dirty="0" smtClean="0"/>
              <a:t>Information systems</a:t>
            </a:r>
          </a:p>
          <a:p>
            <a:pPr lvl="1"/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Finance/accounting</a:t>
            </a:r>
          </a:p>
          <a:p>
            <a:pPr lvl="1"/>
            <a:r>
              <a:rPr lang="en-US" dirty="0" smtClean="0"/>
              <a:t>Sociology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24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Definition of e-commerce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dirty="0" smtClean="0"/>
              <a:t>Use of Internet and Web to transact business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/>
              <a:t>More formally: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Digitally enabled commercial transactions between and among organizations and individuals</a:t>
            </a:r>
            <a:r>
              <a:rPr lang="tr-TR" dirty="0" smtClean="0"/>
              <a:t> (Laudon &amp; Trevor, 2010)</a:t>
            </a:r>
          </a:p>
          <a:p>
            <a:pPr lvl="2">
              <a:spcAft>
                <a:spcPts val="1200"/>
              </a:spcAft>
              <a:defRPr/>
            </a:pPr>
            <a:r>
              <a:rPr lang="tr-TR" dirty="0" smtClean="0"/>
              <a:t>Digitally enabled transactions include all transactions that occur over the Internet and the web</a:t>
            </a:r>
          </a:p>
          <a:p>
            <a:pPr lvl="2">
              <a:spcAft>
                <a:spcPts val="1200"/>
              </a:spcAft>
              <a:defRPr/>
            </a:pPr>
            <a:r>
              <a:rPr lang="tr-TR" dirty="0" smtClean="0"/>
              <a:t>Commercial transactions involve the exchange of value (eg. money) across organizational boundaries in return for products or services</a:t>
            </a:r>
            <a:endParaRPr lang="en-US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3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Definition of e-business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1200"/>
              </a:spcAft>
            </a:pPr>
            <a:r>
              <a:rPr lang="en-US" sz="2800" dirty="0" smtClean="0"/>
              <a:t>Digital enablement of transactions and processes </a:t>
            </a:r>
            <a:r>
              <a:rPr lang="en-US" sz="2800" i="1" dirty="0" smtClean="0"/>
              <a:t>within </a:t>
            </a:r>
            <a:r>
              <a:rPr lang="en-US" sz="2800" dirty="0" smtClean="0"/>
              <a:t>a firm, involving information systems under firm’s control</a:t>
            </a:r>
            <a:endParaRPr lang="tr-TR" sz="2800" dirty="0" smtClean="0"/>
          </a:p>
          <a:p>
            <a:pPr lvl="2">
              <a:spcAft>
                <a:spcPts val="1200"/>
              </a:spcAft>
            </a:pPr>
            <a:r>
              <a:rPr lang="en-US" sz="2500" dirty="0" smtClean="0"/>
              <a:t>Does not include commercial transactions </a:t>
            </a:r>
            <a:endParaRPr lang="tr-TR" sz="2500" dirty="0" smtClean="0"/>
          </a:p>
          <a:p>
            <a:pPr lvl="2">
              <a:spcAft>
                <a:spcPts val="1200"/>
              </a:spcAft>
            </a:pPr>
            <a:r>
              <a:rPr lang="tr-TR" sz="2500" dirty="0" smtClean="0"/>
              <a:t>Does not </a:t>
            </a:r>
            <a:r>
              <a:rPr lang="en-US" sz="2500" dirty="0" err="1" smtClean="0"/>
              <a:t>involv</a:t>
            </a:r>
            <a:r>
              <a:rPr lang="tr-TR" sz="2500" dirty="0" smtClean="0"/>
              <a:t>e</a:t>
            </a:r>
            <a:r>
              <a:rPr lang="en-US" sz="2500" dirty="0" smtClean="0"/>
              <a:t> an exchange of value across organizational boundaries</a:t>
            </a:r>
            <a:endParaRPr lang="tr-TR" sz="2800" dirty="0" smtClean="0"/>
          </a:p>
          <a:p>
            <a:pPr lvl="1">
              <a:spcAft>
                <a:spcPts val="1200"/>
              </a:spcAft>
            </a:pPr>
            <a:r>
              <a:rPr lang="tr-TR" sz="2800" dirty="0" smtClean="0"/>
              <a:t>eg. Company’s online inventory system</a:t>
            </a:r>
            <a:endParaRPr lang="en-US" sz="2800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4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The difference between e-commerce and e-business</a:t>
            </a:r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1475656" y="2276872"/>
            <a:ext cx="3384376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/>
              <a:t>E-Business </a:t>
            </a:r>
          </a:p>
          <a:p>
            <a:r>
              <a:rPr lang="tr-TR" dirty="0" smtClean="0"/>
              <a:t>Systems</a:t>
            </a:r>
          </a:p>
          <a:p>
            <a:endParaRPr lang="tr-TR" dirty="0"/>
          </a:p>
          <a:p>
            <a:r>
              <a:rPr lang="tr-TR" dirty="0" smtClean="0"/>
              <a:t>Internet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4211960" y="2276872"/>
            <a:ext cx="3456384" cy="1800200"/>
          </a:xfrm>
          <a:prstGeom prst="ellipse">
            <a:avLst/>
          </a:prstGeom>
          <a:solidFill>
            <a:srgbClr val="FFC000">
              <a:alpha val="6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/>
              <a:t>E-Commerce Systems</a:t>
            </a:r>
          </a:p>
          <a:p>
            <a:pPr algn="r"/>
            <a:endParaRPr lang="tr-TR" dirty="0" smtClean="0"/>
          </a:p>
          <a:p>
            <a:pPr algn="r"/>
            <a:r>
              <a:rPr lang="tr-TR" dirty="0" smtClean="0"/>
              <a:t>Internet</a:t>
            </a:r>
          </a:p>
        </p:txBody>
      </p:sp>
      <p:sp>
        <p:nvSpPr>
          <p:cNvPr id="6" name="Oval 5"/>
          <p:cNvSpPr/>
          <p:nvPr/>
        </p:nvSpPr>
        <p:spPr>
          <a:xfrm>
            <a:off x="2915816" y="2708920"/>
            <a:ext cx="3168352" cy="273630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 dirty="0" smtClean="0">
              <a:solidFill>
                <a:schemeClr val="tx1"/>
              </a:solidFill>
            </a:endParaRPr>
          </a:p>
          <a:p>
            <a:pPr algn="ctr"/>
            <a:endParaRPr lang="tr-TR" sz="1600" dirty="0">
              <a:solidFill>
                <a:schemeClr val="tx1"/>
              </a:solidFill>
            </a:endParaRPr>
          </a:p>
          <a:p>
            <a:pPr algn="ctr"/>
            <a:endParaRPr lang="tr-TR" sz="1600" dirty="0" smtClean="0">
              <a:solidFill>
                <a:schemeClr val="tx1"/>
              </a:solidFill>
            </a:endParaRPr>
          </a:p>
          <a:p>
            <a:pPr algn="ctr"/>
            <a:endParaRPr lang="tr-TR" sz="1600" dirty="0">
              <a:solidFill>
                <a:schemeClr val="tx1"/>
              </a:solidFill>
            </a:endParaRPr>
          </a:p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TECHNOLOGY INFRASTRUCTURE</a:t>
            </a:r>
          </a:p>
          <a:p>
            <a:pPr algn="ctr"/>
            <a:endParaRPr lang="tr-TR" sz="1600" dirty="0">
              <a:solidFill>
                <a:schemeClr val="tx1"/>
              </a:solidFill>
            </a:endParaRPr>
          </a:p>
          <a:p>
            <a:pPr algn="ctr"/>
            <a:r>
              <a:rPr lang="tr-TR" b="1" dirty="0" smtClean="0">
                <a:solidFill>
                  <a:schemeClr val="tx1"/>
                </a:solidFill>
              </a:rPr>
              <a:t>THE FIRM</a:t>
            </a:r>
            <a:endParaRPr lang="tr-TR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truck.W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51520" y="4005064"/>
            <a:ext cx="1857146" cy="797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SUPPLIERS</a:t>
            </a:r>
            <a:endParaRPr lang="tr-TR" dirty="0"/>
          </a:p>
        </p:txBody>
      </p:sp>
      <p:pic>
        <p:nvPicPr>
          <p:cNvPr id="1026" name="Picture 2" descr="C:\Program Files\Microsoft Office\MEDIA\CAGCAT10\j0233018.wm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4005064"/>
            <a:ext cx="1145328" cy="116345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660232" y="522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CUSTOMERS</a:t>
            </a:r>
            <a:endParaRPr lang="tr-TR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51720" y="4941168"/>
            <a:ext cx="108012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24128" y="5085184"/>
            <a:ext cx="115212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115616" y="1916832"/>
            <a:ext cx="244827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20072" y="1916832"/>
            <a:ext cx="223224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6453336"/>
            <a:ext cx="568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SOURCE: E-Commerce 2010, Page 1-9, Figure 1.1</a:t>
            </a:r>
            <a:endParaRPr lang="tr-TR" sz="1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5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Unique features of e-commerce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Eight unique features of e-commerce technology are: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Ubiquity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Global reach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Universal standards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Information richness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Interactivity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Information density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Personalization/customization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Social technology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6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Unique features of e-commerce - ubiquity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b="1" i="1" u="sng" dirty="0" smtClean="0"/>
              <a:t>Ubiquity</a:t>
            </a:r>
            <a:r>
              <a:rPr lang="en-US" dirty="0" smtClean="0"/>
              <a:t> </a:t>
            </a:r>
            <a:r>
              <a:rPr lang="tr-TR" dirty="0" smtClean="0"/>
              <a:t>: Internet/Web technology is available everywhere: at work, at home and elsewhere via mobile devices, anytime</a:t>
            </a:r>
          </a:p>
          <a:p>
            <a:pPr marL="880110" lvl="1" indent="-514350">
              <a:defRPr/>
            </a:pPr>
            <a:r>
              <a:rPr lang="tr-TR" dirty="0" smtClean="0"/>
              <a:t>Traditional commerce </a:t>
            </a:r>
            <a:r>
              <a:rPr lang="tr-TR" dirty="0" smtClean="0">
                <a:sym typeface="Wingdings" pitchFamily="2" charset="2"/>
              </a:rPr>
              <a:t> </a:t>
            </a:r>
            <a:r>
              <a:rPr lang="tr-TR" b="1" i="1" dirty="0" smtClean="0">
                <a:sym typeface="Wingdings" pitchFamily="2" charset="2"/>
              </a:rPr>
              <a:t>marketplace</a:t>
            </a:r>
            <a:r>
              <a:rPr lang="tr-TR" dirty="0" smtClean="0">
                <a:sym typeface="Wingdings" pitchFamily="2" charset="2"/>
              </a:rPr>
              <a:t> which is a physical space you visit in order to transact</a:t>
            </a:r>
          </a:p>
          <a:p>
            <a:pPr marL="880110" lvl="1" indent="-514350">
              <a:defRPr/>
            </a:pPr>
            <a:endParaRPr lang="tr-TR" dirty="0" smtClean="0">
              <a:sym typeface="Wingdings" pitchFamily="2" charset="2"/>
            </a:endParaRPr>
          </a:p>
          <a:p>
            <a:pPr marL="880110" lvl="1" indent="-514350">
              <a:defRPr/>
            </a:pPr>
            <a:r>
              <a:rPr lang="tr-TR" dirty="0" smtClean="0">
                <a:sym typeface="Wingdings" pitchFamily="2" charset="2"/>
              </a:rPr>
              <a:t>E-commerce  </a:t>
            </a:r>
            <a:r>
              <a:rPr lang="tr-TR" b="1" i="1" dirty="0" smtClean="0">
                <a:sym typeface="Wingdings" pitchFamily="2" charset="2"/>
              </a:rPr>
              <a:t>marketspace</a:t>
            </a:r>
            <a:r>
              <a:rPr lang="tr-TR" dirty="0" smtClean="0">
                <a:sym typeface="Wingdings" pitchFamily="2" charset="2"/>
              </a:rPr>
              <a:t> in which traditional boundaries are extended and removed from a temporal and geographic location</a:t>
            </a:r>
          </a:p>
          <a:p>
            <a:pPr marL="514350" indent="-514350">
              <a:defRPr/>
            </a:pPr>
            <a:endParaRPr lang="tr-TR" dirty="0" smtClean="0">
              <a:sym typeface="Wingdings" pitchFamily="2" charset="2"/>
            </a:endParaRPr>
          </a:p>
          <a:p>
            <a:pPr marL="514350" indent="-514350">
              <a:defRPr/>
            </a:pPr>
            <a:r>
              <a:rPr lang="tr-TR" dirty="0" smtClean="0">
                <a:sym typeface="Wingdings" pitchFamily="2" charset="2"/>
              </a:rPr>
              <a:t>Transaction costs are reduced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7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Unique features of e-commerce – global Reach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i="1" dirty="0" smtClean="0"/>
              <a:t>Global reach </a:t>
            </a:r>
            <a:r>
              <a:rPr lang="tr-TR" dirty="0" smtClean="0"/>
              <a:t>: The technology reaches across national boundaries, around the earth</a:t>
            </a:r>
            <a:endParaRPr lang="en-US" dirty="0" smtClean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Traditional commerce </a:t>
            </a:r>
            <a:r>
              <a:rPr lang="tr-TR" dirty="0" smtClean="0">
                <a:sym typeface="Wingdings" pitchFamily="2" charset="2"/>
              </a:rPr>
              <a:t> More local or regional</a:t>
            </a:r>
          </a:p>
          <a:p>
            <a:pPr lvl="1"/>
            <a:endParaRPr lang="tr-TR" dirty="0" smtClean="0">
              <a:sym typeface="Wingdings" pitchFamily="2" charset="2"/>
            </a:endParaRPr>
          </a:p>
          <a:p>
            <a:pPr lvl="1"/>
            <a:r>
              <a:rPr lang="tr-TR" dirty="0" smtClean="0">
                <a:sym typeface="Wingdings" pitchFamily="2" charset="2"/>
              </a:rPr>
              <a:t>E-commerce  cross cultural and national boundaries more conveniently and cost-effectively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8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Unique features of e-commerce –Universal Standards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b="1" i="1" dirty="0" smtClean="0"/>
              <a:t>Universal standards </a:t>
            </a:r>
            <a:r>
              <a:rPr lang="tr-TR" dirty="0" smtClean="0"/>
              <a:t>: There is one set of technology standards, namely Internet standards</a:t>
            </a:r>
            <a:endParaRPr lang="en-US" dirty="0" smtClean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Traditional commerce </a:t>
            </a:r>
            <a:r>
              <a:rPr lang="tr-TR" dirty="0" smtClean="0">
                <a:sym typeface="Wingdings" pitchFamily="2" charset="2"/>
              </a:rPr>
              <a:t> technologies differ from one nation to to other</a:t>
            </a:r>
          </a:p>
          <a:p>
            <a:pPr lvl="1"/>
            <a:endParaRPr lang="tr-TR" dirty="0" smtClean="0">
              <a:sym typeface="Wingdings" pitchFamily="2" charset="2"/>
            </a:endParaRPr>
          </a:p>
          <a:p>
            <a:pPr lvl="1"/>
            <a:r>
              <a:rPr lang="tr-TR" dirty="0" smtClean="0">
                <a:sym typeface="Wingdings" pitchFamily="2" charset="2"/>
              </a:rPr>
              <a:t>E-commerce  Universal standards that are shared by all nations around the world are used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8FFB5C-70AF-4AF1-B033-E68EE6DB0317}" type="slidenum">
              <a:rPr lang="tr-TR" smtClean="0"/>
              <a:pPr/>
              <a:t>9</a:t>
            </a:fld>
            <a:endParaRPr lang="tr-T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ATION_ID" val="8150"/>
  <p:tag name="ARTICULATE_PROJECT_CHECK" val="0"/>
  <p:tag name="LMS_COMPLETION_TITLE" val="1_fundemantals"/>
  <p:tag name="LMS_COMPLETION_ID" val="1_fundemantals"/>
  <p:tag name="LMS_COMPLETION_VERSION" val="1.0"/>
  <p:tag name="LMS_COMPLETION_DURATION" val="1:00:00"/>
  <p:tag name="LMS_COMPLETION_SCO_TITLE" val="1_fundemantals"/>
  <p:tag name="LMS_COMPLETION_SCO_ID" val="1_fundemantals"/>
  <p:tag name="LMS_COMPLETION_EDITION" val="0"/>
  <p:tag name="LMS_COMPLETION_THRESHOLD" val="80"/>
  <p:tag name="LMS_COMPLETION_METHOD" val="QUIZ"/>
  <p:tag name="LMS_COMPLETION_TARGET" val="72b9fef1-f9c6-43a7-8b78-ef0dcdcab693"/>
  <p:tag name="LMS_COMPLETION_TARGET_ID" val="281"/>
  <p:tag name="LMS_DATA_SCORM" val="1"/>
  <p:tag name="ART_ENCODE_TYPE" val="0"/>
  <p:tag name="ART_ENCODE_INDEX" val="1"/>
  <p:tag name="ARTICULATE_PRESENTER_VERSION" val="6"/>
  <p:tag name="ARTICULATE_PROJECT_OPEN" val="1"/>
  <p:tag name="PUBLISH_TITLE" val="1_fundemantals"/>
  <p:tag name="ARTICULATE_PUBLISH_PATH" val="D:\pinar_kou\8_courses_2011_2012_fall\ESD_2XX_e-Commerce\week_1"/>
  <p:tag name="ARTICULATE_LOGO" val="(None selected)"/>
  <p:tag name="ARTICULATE_PRESENTER" val="(None selected)"/>
  <p:tag name="ARTICULATE_PRESENTER_GUID" val="9869030842"/>
  <p:tag name="ARTICULATE_LMS" val="0"/>
  <p:tag name="ARTICULATE_TEMPLATE" val="Corporate Communications"/>
  <p:tag name="ARTICULATE_TEMPLATE_GUID" val="1a000000-6000-0000-b000-000000000001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D:\pinar_kou\8_courses_2011_2012_fall\ESD_2XX_e-Commerce\week_1\1_fundemantals\player.htm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ponay\AppData\Local\Temp\articulate\presenter\imgtemp\m3oHKiE7_files\slide0001_image001.jp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ponay\AppData\Local\Temp\articulate\presenter\imgtemp\4o5FZ5Je_files\slide0001_image001.jp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MARGIN_1" val="0"/>
  <p:tag name="MARGIN_2" val="36"/>
  <p:tag name="MARGIN_3" val="72"/>
  <p:tag name="MARGIN_4" val="108"/>
  <p:tag name="MARGIN_5" val="144"/>
  <p:tag name="FONT_SIZ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ELAPSEDTIME" val="59,3"/>
  <p:tag name="ANNOTATION_TYPE_1" val="0"/>
  <p:tag name="ANNOTATION_START_1" val="19,0"/>
  <p:tag name="ANNOTATION_END_1" val="26,0"/>
  <p:tag name="ANNOTATION_TOP_1" val="114,9"/>
  <p:tag name="ANNOTATION_LEFT_1" val="37,3"/>
  <p:tag name="ANNOTATION_WIDTH_1" val="119,2"/>
  <p:tag name="ANNOTATION_HEIGHT_1" val="118,9"/>
  <p:tag name="ANNOTATION_ANIMATION_1" val="3"/>
  <p:tag name="ANNOTATION_ROTATION_1" val="0"/>
  <p:tag name="ANNOTATION_SUB_TYPE_1" val="2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TYPE_2" val="0"/>
  <p:tag name="ANNOTATION_START_2" val="26,0"/>
  <p:tag name="ANNOTATION_END_2" val="32,0"/>
  <p:tag name="ANNOTATION_TOP_2" val="155,4"/>
  <p:tag name="ANNOTATION_LEFT_2" val="32,6"/>
  <p:tag name="ANNOTATION_WIDTH_2" val="119,2"/>
  <p:tag name="ANNOTATION_HEIGHT_2" val="118,9"/>
  <p:tag name="ANNOTATION_ANIMATION_2" val="3"/>
  <p:tag name="ANNOTATION_ROTATION_2" val="0"/>
  <p:tag name="ANNOTATION_SUB_TYPE_2" val="2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TYPE_3" val="0"/>
  <p:tag name="ANNOTATION_START_3" val="32,0"/>
  <p:tag name="ANNOTATION_END_3" val="36,0"/>
  <p:tag name="ANNOTATION_TOP_3" val="200,5"/>
  <p:tag name="ANNOTATION_LEFT_3" val="35,0"/>
  <p:tag name="ANNOTATION_WIDTH_3" val="119,2"/>
  <p:tag name="ANNOTATION_HEIGHT_3" val="118,9"/>
  <p:tag name="ANNOTATION_ANIMATION_3" val="3"/>
  <p:tag name="ANNOTATION_ROTATION_3" val="0"/>
  <p:tag name="ANNOTATION_SUB_TYPE_3" val="2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TYPE_4" val="0"/>
  <p:tag name="ANNOTATION_START_4" val="36,0"/>
  <p:tag name="ANNOTATION_END_4" val="42,0"/>
  <p:tag name="ANNOTATION_TOP_4" val="226,7"/>
  <p:tag name="ANNOTATION_LEFT_4" val="31,8"/>
  <p:tag name="ANNOTATION_WIDTH_4" val="119,2"/>
  <p:tag name="ANNOTATION_HEIGHT_4" val="118,9"/>
  <p:tag name="ANNOTATION_ANIMATION_4" val="3"/>
  <p:tag name="ANNOTATION_ROTATION_4" val="0"/>
  <p:tag name="ANNOTATION_SUB_TYPE_4" val="2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TYPE_5" val="0"/>
  <p:tag name="ANNOTATION_START_5" val="42,0"/>
  <p:tag name="ANNOTATION_END_5" val="49,0"/>
  <p:tag name="ANNOTATION_TOP_5" val="266,3"/>
  <p:tag name="ANNOTATION_LEFT_5" val="31,8"/>
  <p:tag name="ANNOTATION_WIDTH_5" val="119,2"/>
  <p:tag name="ANNOTATION_HEIGHT_5" val="118,9"/>
  <p:tag name="ANNOTATION_ANIMATION_5" val="3"/>
  <p:tag name="ANNOTATION_ROTATION_5" val="0"/>
  <p:tag name="ANNOTATION_SUB_TYPE_5" val="2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TYPE_6" val="0"/>
  <p:tag name="ANNOTATION_START_6" val="49,0"/>
  <p:tag name="ANNOTATION_END_6" val="53,0"/>
  <p:tag name="ANNOTATION_TOP_6" val="311,5"/>
  <p:tag name="ANNOTATION_LEFT_6" val="30,2"/>
  <p:tag name="ANNOTATION_WIDTH_6" val="119,2"/>
  <p:tag name="ANNOTATION_HEIGHT_6" val="118,9"/>
  <p:tag name="ANNOTATION_ANIMATION_6" val="3"/>
  <p:tag name="ANNOTATION_ROTATION_6" val="0"/>
  <p:tag name="ANNOTATION_SUB_TYPE_6" val="2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TYPE_7" val="0"/>
  <p:tag name="ANNOTATION_START_7" val="53,0"/>
  <p:tag name="ANNOTATION_TOP_7" val="355,9"/>
  <p:tag name="ANNOTATION_LEFT_7" val="31,0"/>
  <p:tag name="ANNOTATION_WIDTH_7" val="119,2"/>
  <p:tag name="ANNOTATION_HEIGHT_7" val="118,9"/>
  <p:tag name="ANNOTATION_ANIMATION_7" val="3"/>
  <p:tag name="ANNOTATION_ROTATION_7" val="0"/>
  <p:tag name="ANNOTATION_SUB_TYPE_7" val="2"/>
  <p:tag name="ANNOTATION_LOOP_COUNT_7" val="1"/>
  <p:tag name="ANNOTATION_BOX_RADIUS_7" val="0"/>
  <p:tag name="ANNOTATION_SCALE_7" val="125"/>
  <p:tag name="ANNOTATION_BORDER_ALPHA_7" val="100"/>
  <p:tag name="ANNOTATION_BORDER_COLOR_7" val="16777215"/>
  <p:tag name="ANNOTATION_FILL_COLOR_7" val="683492"/>
  <p:tag name="ANNOTATION_FILL_ALPHA_7" val="100"/>
  <p:tag name="ANNOTATION_BORDER_WIDTH_7" val="2"/>
  <p:tag name="ANNOTATION_COUNT" val="7"/>
  <p:tag name="ARTICULATE_SLIDE_GUID" val="37705a2f-8471-42d0-89eb-f0d380d50e53"/>
  <p:tag name="ARTICULATE_SLIDE_NAV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MARGIN_1" val="0"/>
  <p:tag name="MARGIN_2" val="36"/>
  <p:tag name="MARGIN_3" val="72"/>
  <p:tag name="MARGIN_4" val="108"/>
  <p:tag name="MARGIN_5" val="144"/>
  <p:tag name="FONT_SIZE" val="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ELAPSEDTIME" val="80,2"/>
  <p:tag name="ANNOTATION_TYPE_1" val="0"/>
  <p:tag name="ANNOTATION_START_1" val="4,0"/>
  <p:tag name="ANNOTATION_END_1" val="12,0"/>
  <p:tag name="ANNOTATION_TOP_1" val="115,7"/>
  <p:tag name="ANNOTATION_LEFT_1" val="33,4"/>
  <p:tag name="ANNOTATION_WIDTH_1" val="119,2"/>
  <p:tag name="ANNOTATION_HEIGHT_1" val="118,9"/>
  <p:tag name="ANNOTATION_ANIMATION_1" val="3"/>
  <p:tag name="ANNOTATION_ROTATION_1" val="0"/>
  <p:tag name="ANNOTATION_SUB_TYPE_1" val="2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TYPE_2" val="1"/>
  <p:tag name="ANNOTATION_START_2" val="12,0"/>
  <p:tag name="ANNOTATION_END_2" val="20,0"/>
  <p:tag name="ANNOTATION_TOP_2" val="95,9"/>
  <p:tag name="ANNOTATION_LEFT_2" val="107,3"/>
  <p:tag name="ANNOTATION_WIDTH_2" val="162,9"/>
  <p:tag name="ANNOTATION_HEIGHT_2" val="39,6"/>
  <p:tag name="ANNOTATION_ANIMATION_2" val="5"/>
  <p:tag name="ANNOTATION_ROTATION_2" val="0"/>
  <p:tag name="ANNOTATION_SUB_TYPE_2" val="9"/>
  <p:tag name="ANNOTATION_LOOP_COUNT_2" val="1"/>
  <p:tag name="ANNOTATION_BOX_RADIUS_2" val="5"/>
  <p:tag name="ANNOTATION_SCALE_2" val="0"/>
  <p:tag name="ANNOTATION_BORDER_ALPHA_2" val="100"/>
  <p:tag name="ANNOTATION_BORDER_COLOR_2" val="0"/>
  <p:tag name="ANNOTATION_FILL_COLOR_2" val="65535"/>
  <p:tag name="ANNOTATION_FILL_ALPHA_2" val="100"/>
  <p:tag name="ANNOTATION_BORDER_WIDTH_2" val="2"/>
  <p:tag name="ANNOTATION_TYPE_3" val="1"/>
  <p:tag name="ANNOTATION_START_3" val="20,0"/>
  <p:tag name="ANNOTATION_END_3" val="26,0"/>
  <p:tag name="ANNOTATION_TOP_3" val="99,1"/>
  <p:tag name="ANNOTATION_LEFT_3" val="109,6"/>
  <p:tag name="ANNOTATION_WIDTH_3" val="81,8"/>
  <p:tag name="ANNOTATION_HEIGHT_3" val="34,1"/>
  <p:tag name="ANNOTATION_ANIMATION_3" val="5"/>
  <p:tag name="ANNOTATION_ROTATION_3" val="0"/>
  <p:tag name="ANNOTATION_SUB_TYPE_3" val="9"/>
  <p:tag name="ANNOTATION_LOOP_COUNT_3" val="1"/>
  <p:tag name="ANNOTATION_BOX_RADIUS_3" val="5"/>
  <p:tag name="ANNOTATION_SCALE_3" val="0"/>
  <p:tag name="ANNOTATION_BORDER_ALPHA_3" val="100"/>
  <p:tag name="ANNOTATION_BORDER_COLOR_3" val="0"/>
  <p:tag name="ANNOTATION_FILL_COLOR_3" val="65535"/>
  <p:tag name="ANNOTATION_FILL_ALPHA_3" val="100"/>
  <p:tag name="ANNOTATION_BORDER_WIDTH_3" val="2"/>
  <p:tag name="ANNOTATION_TYPE_4" val="1"/>
  <p:tag name="ANNOTATION_START_4" val="26,0"/>
  <p:tag name="ANNOTATION_END_4" val="43,0"/>
  <p:tag name="ANNOTATION_TOP_4" val="99,1"/>
  <p:tag name="ANNOTATION_LEFT_4" val="221,7"/>
  <p:tag name="ANNOTATION_WIDTH_4" val="53,2"/>
  <p:tag name="ANNOTATION_HEIGHT_4" val="35,7"/>
  <p:tag name="ANNOTATION_ANIMATION_4" val="5"/>
  <p:tag name="ANNOTATION_ROTATION_4" val="0"/>
  <p:tag name="ANNOTATION_SUB_TYPE_4" val="9"/>
  <p:tag name="ANNOTATION_LOOP_COUNT_4" val="1"/>
  <p:tag name="ANNOTATION_BOX_RADIUS_4" val="5"/>
  <p:tag name="ANNOTATION_SCALE_4" val="0"/>
  <p:tag name="ANNOTATION_BORDER_ALPHA_4" val="100"/>
  <p:tag name="ANNOTATION_BORDER_COLOR_4" val="0"/>
  <p:tag name="ANNOTATION_FILL_COLOR_4" val="65535"/>
  <p:tag name="ANNOTATION_FILL_ALPHA_4" val="100"/>
  <p:tag name="ANNOTATION_BORDER_WIDTH_4" val="2"/>
  <p:tag name="ANNOTATION_TYPE_5" val="0"/>
  <p:tag name="ANNOTATION_START_5" val="43,0"/>
  <p:tag name="ANNOTATION_END_5" val="54,0"/>
  <p:tag name="ANNOTATION_TOP_5" val="187,1"/>
  <p:tag name="ANNOTATION_LEFT_5" val="49,3"/>
  <p:tag name="ANNOTATION_WIDTH_5" val="119,2"/>
  <p:tag name="ANNOTATION_HEIGHT_5" val="118,9"/>
  <p:tag name="ANNOTATION_ANIMATION_5" val="3"/>
  <p:tag name="ANNOTATION_ROTATION_5" val="0"/>
  <p:tag name="ANNOTATION_SUB_TYPE_5" val="2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TYPE_6" val="0"/>
  <p:tag name="ANNOTATION_START_6" val="54,0"/>
  <p:tag name="ANNOTATION_END_6" val="58,0"/>
  <p:tag name="ANNOTATION_TOP_6" val="265,5"/>
  <p:tag name="ANNOTATION_LEFT_6" val="59,6"/>
  <p:tag name="ANNOTATION_WIDTH_6" val="119,2"/>
  <p:tag name="ANNOTATION_HEIGHT_6" val="118,9"/>
  <p:tag name="ANNOTATION_ANIMATION_6" val="3"/>
  <p:tag name="ANNOTATION_ROTATION_6" val="0"/>
  <p:tag name="ANNOTATION_SUB_TYPE_6" val="2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TYPE_7" val="0"/>
  <p:tag name="ANNOTATION_START_7" val="58,0"/>
  <p:tag name="ANNOTATION_END_7" val="70,0"/>
  <p:tag name="ANNOTATION_TOP_7" val="309,9"/>
  <p:tag name="ANNOTATION_LEFT_7" val="54,0"/>
  <p:tag name="ANNOTATION_WIDTH_7" val="119,2"/>
  <p:tag name="ANNOTATION_HEIGHT_7" val="118,9"/>
  <p:tag name="ANNOTATION_ANIMATION_7" val="3"/>
  <p:tag name="ANNOTATION_ROTATION_7" val="0"/>
  <p:tag name="ANNOTATION_SUB_TYPE_7" val="2"/>
  <p:tag name="ANNOTATION_LOOP_COUNT_7" val="1"/>
  <p:tag name="ANNOTATION_BOX_RADIUS_7" val="0"/>
  <p:tag name="ANNOTATION_SCALE_7" val="125"/>
  <p:tag name="ANNOTATION_BORDER_ALPHA_7" val="100"/>
  <p:tag name="ANNOTATION_BORDER_COLOR_7" val="16777215"/>
  <p:tag name="ANNOTATION_FILL_COLOR_7" val="683492"/>
  <p:tag name="ANNOTATION_FILL_ALPHA_7" val="100"/>
  <p:tag name="ANNOTATION_BORDER_WIDTH_7" val="2"/>
  <p:tag name="ANNOTATION_TYPE_8" val="2"/>
  <p:tag name="ANNOTATION_START_8" val="70,0"/>
  <p:tag name="ANNOTATION_END_8" val="70,0"/>
  <p:tag name="ANNOTATION_TOP_8" val="-39,6"/>
  <p:tag name="ANNOTATION_LEFT_8" val="-39,7"/>
  <p:tag name="ANNOTATION_WIDTH_8" val="655,4"/>
  <p:tag name="ANNOTATION_HEIGHT_8" val="511,3"/>
  <p:tag name="ANNOTATION_ANIMATION_8" val="4"/>
  <p:tag name="ANNOTATION_ROTATION_8" val="0"/>
  <p:tag name="ANNOTATION_SUB_TYPE_8" val="11"/>
  <p:tag name="ANNOTATION_LOOP_COUNT_8" val="1"/>
  <p:tag name="ANNOTATION_BOX_RADIUS_8" val="0"/>
  <p:tag name="ANNOTATION_SCALE_8" val="0"/>
  <p:tag name="ANNOTATION_BORDER_ALPHA_8" val="100"/>
  <p:tag name="ANNOTATION_BORDER_COLOR_8" val="16777215"/>
  <p:tag name="ANNOTATION_FILL_COLOR_8" val="855309"/>
  <p:tag name="ANNOTATION_FILL_ALPHA_8" val="50"/>
  <p:tag name="ANNOTATION_BORDER_WIDTH_8" val="2"/>
  <p:tag name="ANNOTATION_TYPE_9" val="2"/>
  <p:tag name="ANNOTATION_START_9" val="70,0"/>
  <p:tag name="ANNOTATION_TOP_9" val="298,0"/>
  <p:tag name="ANNOTATION_LEFT_9" val="338,4"/>
  <p:tag name="ANNOTATION_WIDTH_9" val="126,3"/>
  <p:tag name="ANNOTATION_HEIGHT_9" val="23,0"/>
  <p:tag name="ANNOTATION_ANIMATION_9" val="4"/>
  <p:tag name="ANNOTATION_ROTATION_9" val="0"/>
  <p:tag name="ANNOTATION_SUB_TYPE_9" val="11"/>
  <p:tag name="ANNOTATION_LOOP_COUNT_9" val="1"/>
  <p:tag name="ANNOTATION_BOX_RADIUS_9" val="5"/>
  <p:tag name="ANNOTATION_SCALE_9" val="0"/>
  <p:tag name="ANNOTATION_BORDER_ALPHA_9" val="100"/>
  <p:tag name="ANNOTATION_BORDER_COLOR_9" val="16777215"/>
  <p:tag name="ANNOTATION_FILL_COLOR_9" val="855309"/>
  <p:tag name="ANNOTATION_FILL_ALPHA_9" val="50"/>
  <p:tag name="ANNOTATION_BORDER_WIDTH_9" val="2"/>
  <p:tag name="ANNOTATION_COUNT" val="9"/>
  <p:tag name="ARTICULATE_SLIDE_GUID" val="829e8d47-1889-4238-a409-f46c7ea7c19a"/>
  <p:tag name="ARTICULATE_SLIDE_NAV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0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6b1fad5-7521-40ec-8be4-592e464bbe04"/>
  <p:tag name="AUDIO_ID" val="259"/>
  <p:tag name="ELAPSEDTIME" val="47,8"/>
  <p:tag name="ANNOTATION_TYPE_1" val="0"/>
  <p:tag name="ANNOTATION_START_1" val="20,0"/>
  <p:tag name="ANNOTATION_END_1" val="32,0"/>
  <p:tag name="ANNOTATION_TOP_1" val="116,5"/>
  <p:tag name="ANNOTATION_LEFT_1" val="47,7"/>
  <p:tag name="ANNOTATION_WIDTH_1" val="119,2"/>
  <p:tag name="ANNOTATION_HEIGHT_1" val="118,9"/>
  <p:tag name="ANNOTATION_ANIMATION_1" val="3"/>
  <p:tag name="ANNOTATION_ROTATION_1" val="0"/>
  <p:tag name="ANNOTATION_SUB_TYPE_1" val="2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TYPE_2" val="0"/>
  <p:tag name="ANNOTATION_START_2" val="32,0"/>
  <p:tag name="ANNOTATION_END_2" val="35,0"/>
  <p:tag name="ANNOTATION_TOP_2" val="238,6"/>
  <p:tag name="ANNOTATION_LEFT_2" val="68,3"/>
  <p:tag name="ANNOTATION_WIDTH_2" val="119,2"/>
  <p:tag name="ANNOTATION_HEIGHT_2" val="118,9"/>
  <p:tag name="ANNOTATION_ANIMATION_2" val="4"/>
  <p:tag name="ANNOTATION_ROTATION_2" val="0"/>
  <p:tag name="ANNOTATION_SUB_TYPE_2" val="7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487637"/>
  <p:tag name="ANNOTATION_FILL_ALPHA_2" val="100"/>
  <p:tag name="ANNOTATION_BORDER_WIDTH_2" val="2"/>
  <p:tag name="ANNOTATION_TYPE_3" val="0"/>
  <p:tag name="ANNOTATION_START_3" val="35,0"/>
  <p:tag name="ANNOTATION_TOP_3" val="279,8"/>
  <p:tag name="ANNOTATION_LEFT_3" val="63,6"/>
  <p:tag name="ANNOTATION_WIDTH_3" val="119,2"/>
  <p:tag name="ANNOTATION_HEIGHT_3" val="118,9"/>
  <p:tag name="ANNOTATION_ANIMATION_3" val="4"/>
  <p:tag name="ANNOTATION_ROTATION_3" val="0"/>
  <p:tag name="ANNOTATION_SUB_TYPE_3" val="7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487637"/>
  <p:tag name="ANNOTATION_FILL_ALPHA_3" val="100"/>
  <p:tag name="ANNOTATION_BORDER_WIDTH_3" val="2"/>
  <p:tag name="ANNOTATION_COUNT" val="3"/>
  <p:tag name="ARTICULATE_SLIDE_NAV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3d00e69-5b63-4810-9b28-9805400f0c7a"/>
  <p:tag name="AUDIO_ID" val="260"/>
  <p:tag name="ELAPSEDTIME" val="41,6"/>
  <p:tag name="ANNOTATION_TYPE_1" val="0"/>
  <p:tag name="ANNOTATION_START_1" val="39,0"/>
  <p:tag name="ANNOTATION_TOP_1" val="202,1"/>
  <p:tag name="ANNOTATION_LEFT_1" val="282,8"/>
  <p:tag name="ANNOTATION_WIDTH_1" val="119,2"/>
  <p:tag name="ANNOTATION_HEIGHT_1" val="118,9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COUNT" val="1"/>
  <p:tag name="ARTICULATE_SLIDE_NAV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93f9055-cb97-4f19-9d3a-a4928a871b08"/>
  <p:tag name="AUDIO_ID" val="256"/>
  <p:tag name="ELAPSEDTIME" val="202,3"/>
  <p:tag name="TIMELINE" val="14,4/76,8/79,0/81,1/83,3/84,9/86,5/93,1/94,5"/>
  <p:tag name="ANNOTATION_COUNT" val="0"/>
  <p:tag name="ARTICULATE_SLIDE_NAV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IMAGE_RECOLOR" val="0"/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IMAGE_RECOLOR" val="0"/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56ffb50-07a7-4f8c-98ec-4e165fe52fb2"/>
  <p:tag name="AUDIO_ID" val="262"/>
  <p:tag name="ELAPSEDTIME" val="34,1"/>
  <p:tag name="ANNOTATION_TYPE_1" val="0"/>
  <p:tag name="ANNOTATION_START_1" val="15,0"/>
  <p:tag name="ANNOTATION_END_1" val="17,0"/>
  <p:tag name="ANNOTATION_TOP_1" val="172,0"/>
  <p:tag name="ANNOTATION_LEFT_1" val="27,0"/>
  <p:tag name="ANNOTATION_WIDTH_1" val="119,2"/>
  <p:tag name="ANNOTATION_HEIGHT_1" val="118,9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7,0"/>
  <p:tag name="ANNOTATION_END_2" val="19,0"/>
  <p:tag name="ANNOTATION_TOP_2" val="199,0"/>
  <p:tag name="ANNOTATION_LEFT_2" val="24,6"/>
  <p:tag name="ANNOTATION_WIDTH_2" val="119,2"/>
  <p:tag name="ANNOTATION_HEIGHT_2" val="118,9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9,0"/>
  <p:tag name="ANNOTATION_END_3" val="21,0"/>
  <p:tag name="ANNOTATION_TOP_3" val="226,7"/>
  <p:tag name="ANNOTATION_LEFT_3" val="24,6"/>
  <p:tag name="ANNOTATION_WIDTH_3" val="119,2"/>
  <p:tag name="ANNOTATION_HEIGHT_3" val="118,9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21,0"/>
  <p:tag name="ANNOTATION_END_4" val="23,0"/>
  <p:tag name="ANNOTATION_TOP_4" val="253,7"/>
  <p:tag name="ANNOTATION_LEFT_4" val="18,3"/>
  <p:tag name="ANNOTATION_WIDTH_4" val="119,2"/>
  <p:tag name="ANNOTATION_HEIGHT_4" val="118,9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23,0"/>
  <p:tag name="ANNOTATION_END_5" val="26,0"/>
  <p:tag name="ANNOTATION_TOP_5" val="283,0"/>
  <p:tag name="ANNOTATION_LEFT_5" val="18,3"/>
  <p:tag name="ANNOTATION_WIDTH_5" val="119,2"/>
  <p:tag name="ANNOTATION_HEIGHT_5" val="118,9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TYPE_6" val="0"/>
  <p:tag name="ANNOTATION_START_6" val="26,0"/>
  <p:tag name="ANNOTATION_END_6" val="28,0"/>
  <p:tag name="ANNOTATION_TOP_6" val="309,9"/>
  <p:tag name="ANNOTATION_LEFT_6" val="16,7"/>
  <p:tag name="ANNOTATION_WIDTH_6" val="119,2"/>
  <p:tag name="ANNOTATION_HEIGHT_6" val="118,9"/>
  <p:tag name="ANNOTATION_ANIMATION_6" val="4"/>
  <p:tag name="ANNOTATION_ROTATION_6" val="0"/>
  <p:tag name="ANNOTATION_SUB_TYPE_6" val="3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3969653"/>
  <p:tag name="ANNOTATION_FILL_ALPHA_6" val="100"/>
  <p:tag name="ANNOTATION_BORDER_WIDTH_6" val="2"/>
  <p:tag name="ANNOTATION_TYPE_7" val="0"/>
  <p:tag name="ANNOTATION_START_7" val="28,0"/>
  <p:tag name="ANNOTATION_END_7" val="31,0"/>
  <p:tag name="ANNOTATION_TOP_7" val="339,3"/>
  <p:tag name="ANNOTATION_LEFT_7" val="17,5"/>
  <p:tag name="ANNOTATION_WIDTH_7" val="119,2"/>
  <p:tag name="ANNOTATION_HEIGHT_7" val="118,9"/>
  <p:tag name="ANNOTATION_ANIMATION_7" val="4"/>
  <p:tag name="ANNOTATION_ROTATION_7" val="0"/>
  <p:tag name="ANNOTATION_SUB_TYPE_7" val="3"/>
  <p:tag name="ANNOTATION_LOOP_COUNT_7" val="1"/>
  <p:tag name="ANNOTATION_BOX_RADIUS_7" val="0"/>
  <p:tag name="ANNOTATION_SCALE_7" val="125"/>
  <p:tag name="ANNOTATION_BORDER_ALPHA_7" val="100"/>
  <p:tag name="ANNOTATION_BORDER_COLOR_7" val="16777215"/>
  <p:tag name="ANNOTATION_FILL_COLOR_7" val="3969653"/>
  <p:tag name="ANNOTATION_FILL_ALPHA_7" val="100"/>
  <p:tag name="ANNOTATION_BORDER_WIDTH_7" val="2"/>
  <p:tag name="ANNOTATION_TYPE_8" val="0"/>
  <p:tag name="ANNOTATION_START_8" val="31,0"/>
  <p:tag name="ANNOTATION_TOP_8" val="367,0"/>
  <p:tag name="ANNOTATION_LEFT_8" val="15,1"/>
  <p:tag name="ANNOTATION_WIDTH_8" val="119,2"/>
  <p:tag name="ANNOTATION_HEIGHT_8" val="118,9"/>
  <p:tag name="ANNOTATION_ANIMATION_8" val="4"/>
  <p:tag name="ANNOTATION_ROTATION_8" val="0"/>
  <p:tag name="ANNOTATION_SUB_TYPE_8" val="3"/>
  <p:tag name="ANNOTATION_LOOP_COUNT_8" val="1"/>
  <p:tag name="ANNOTATION_BOX_RADIUS_8" val="0"/>
  <p:tag name="ANNOTATION_SCALE_8" val="125"/>
  <p:tag name="ANNOTATION_BORDER_ALPHA_8" val="100"/>
  <p:tag name="ANNOTATION_BORDER_COLOR_8" val="16777215"/>
  <p:tag name="ANNOTATION_FILL_COLOR_8" val="3969653"/>
  <p:tag name="ANNOTATION_FILL_ALPHA_8" val="100"/>
  <p:tag name="ANNOTATION_BORDER_WIDTH_8" val="2"/>
  <p:tag name="ANNOTATION_COUNT" val="8"/>
  <p:tag name="ARTICULATE_SLIDE_NAV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e111e76-75d7-4ee4-9ae0-c4dcc0bece67"/>
  <p:tag name="AUDIO_ID" val="261"/>
  <p:tag name="ELAPSEDTIME" val="51,7"/>
  <p:tag name="ANNOTATION_TYPE_1" val="1"/>
  <p:tag name="ANNOTATION_START_1" val="25,0"/>
  <p:tag name="ANNOTATION_END_1" val="40,0"/>
  <p:tag name="ANNOTATION_TOP_1" val="172,8"/>
  <p:tag name="ANNOTATION_LEFT_1" val="283,6"/>
  <p:tag name="ANNOTATION_WIDTH_1" val="121,6"/>
  <p:tag name="ANNOTATION_HEIGHT_1" val="34,1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49407"/>
  <p:tag name="ANNOTATION_FILL_ALPHA_1" val="100"/>
  <p:tag name="ANNOTATION_BORDER_WIDTH_1" val="2"/>
  <p:tag name="ANNOTATION_TYPE_2" val="1"/>
  <p:tag name="ANNOTATION_START_2" val="40,0"/>
  <p:tag name="ANNOTATION_TOP_2" val="241,0"/>
  <p:tag name="ANNOTATION_LEFT_2" val="204,2"/>
  <p:tag name="ANNOTATION_WIDTH_2" val="127,1"/>
  <p:tag name="ANNOTATION_HEIGHT_2" val="28,5"/>
  <p:tag name="ANNOTATION_ANIMATION_2" val="5"/>
  <p:tag name="ANNOTATION_ROTATION_2" val="0"/>
  <p:tag name="ANNOTATION_SUB_TYPE_2" val="9"/>
  <p:tag name="ANNOTATION_LOOP_COUNT_2" val="1"/>
  <p:tag name="ANNOTATION_BOX_RADIUS_2" val="5"/>
  <p:tag name="ANNOTATION_SCALE_2" val="0"/>
  <p:tag name="ANNOTATION_BORDER_ALPHA_2" val="100"/>
  <p:tag name="ANNOTATION_BORDER_COLOR_2" val="0"/>
  <p:tag name="ANNOTATION_FILL_COLOR_2" val="49407"/>
  <p:tag name="ANNOTATION_FILL_ALPHA_2" val="100"/>
  <p:tag name="ANNOTATION_BORDER_WIDTH_2" val="2"/>
  <p:tag name="ANNOTATION_COUNT" val="2"/>
  <p:tag name="ARTICULATE_SLIDE_NAV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7d9adc2-db55-468a-ae65-87da72be72b6"/>
  <p:tag name="AUDIO_ID" val="263"/>
  <p:tag name="ELAPSEDTIME" val="16,0"/>
  <p:tag name="ANNOTATION_COUNT" val="0"/>
  <p:tag name="ARTICULATE_SLIDE_NAV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8ac500d-2979-4f7a-b38d-8a779a471253"/>
  <p:tag name="AUDIO_ID" val="264"/>
  <p:tag name="ELAPSEDTIME" val="21,1"/>
  <p:tag name="ANNOTATION_COUNT" val="0"/>
  <p:tag name="ARTICULATE_SLIDE_NAV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8ea271-2f04-41c5-9dc7-bdb5fe58c344"/>
  <p:tag name="AUDIO_ID" val="265"/>
  <p:tag name="ELAPSEDTIME" val="30,6"/>
  <p:tag name="ANNOTATION_TYPE_1" val="0"/>
  <p:tag name="ANNOTATION_START_1" val="6,0"/>
  <p:tag name="ANNOTATION_TOP_1" val="194,2"/>
  <p:tag name="ANNOTATION_LEFT_1" val="37,3"/>
  <p:tag name="ANNOTATION_WIDTH_1" val="119,2"/>
  <p:tag name="ANNOTATION_HEIGHT_1" val="118,9"/>
  <p:tag name="ANNOTATION_ANIMATION_1" val="3"/>
  <p:tag name="ANNOTATION_ROTATION_1" val="0"/>
  <p:tag name="ANNOTATION_SUB_TYPE_1" val="2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COUNT" val="1"/>
  <p:tag name="ARTICULATE_SLIDE_NAV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787a31d-82cd-4e5b-ad64-0e8ac5a050b7"/>
  <p:tag name="AUDIO_ID" val="266"/>
  <p:tag name="ELAPSEDTIME" val="17,7"/>
  <p:tag name="ANNOTATION_TYPE_1" val="1"/>
  <p:tag name="ANNOTATION_START_1" val="7,0"/>
  <p:tag name="ANNOTATION_TOP_1" val="260,8"/>
  <p:tag name="ANNOTATION_LEFT_1" val="365,5"/>
  <p:tag name="ANNOTATION_WIDTH_1" val="80,2"/>
  <p:tag name="ANNOTATION_HEIGHT_1" val="29,3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49407"/>
  <p:tag name="ANNOTATION_FILL_ALPHA_1" val="100"/>
  <p:tag name="ANNOTATION_BORDER_WIDTH_1" val="2"/>
  <p:tag name="ANNOTATION_COUNT" val="1"/>
  <p:tag name="ARTICULATE_SLIDE_NAV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ponay\AppData\Local\Temp\articulate\presenter\imgtemp\joHD2WLX_files\slide0001_image001.jp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08f75e9-1b13-463b-85bb-956c49519500"/>
  <p:tag name="AUDIO_ID" val="267"/>
  <p:tag name="ELAPSEDTIME" val="25,1"/>
  <p:tag name="ANNOTATION_COUNT" val="0"/>
  <p:tag name="ARTICULATE_SLIDE_NAV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5aadd3a-3e71-4422-a1d0-48b48c00e166"/>
  <p:tag name="AUDIO_ID" val="268"/>
  <p:tag name="ELAPSEDTIME" val="38,0"/>
  <p:tag name="ANNOTATION_COUNT" val="0"/>
  <p:tag name="ARTICULATE_SLIDE_NAV" val="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5e25fab-3641-4065-b5ba-6ece2809e7c5"/>
  <p:tag name="AUDIO_ID" val="269"/>
  <p:tag name="ELAPSEDTIME" val="45,5"/>
  <p:tag name="ANNOTATION_COUNT" val="0"/>
  <p:tag name="ARTICULATE_SLIDE_NAV" val="1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0"/>
  <p:tag name="ELAPSEDTIME" val="47,6"/>
  <p:tag name="ANNOTATION_TYPE_1" val="0"/>
  <p:tag name="ANNOTATION_START_1" val="24,0"/>
  <p:tag name="ANNOTATION_END_1" val="26,0"/>
  <p:tag name="ANNOTATION_TOP_1" val="149,8"/>
  <p:tag name="ANNOTATION_LEFT_1" val="57,2"/>
  <p:tag name="ANNOTATION_WIDTH_1" val="119,2"/>
  <p:tag name="ANNOTATION_HEIGHT_1" val="118,9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26,0"/>
  <p:tag name="ANNOTATION_END_2" val="28,0"/>
  <p:tag name="ANNOTATION_TOP_2" val="187,9"/>
  <p:tag name="ANNOTATION_LEFT_2" val="49,3"/>
  <p:tag name="ANNOTATION_WIDTH_2" val="119,2"/>
  <p:tag name="ANNOTATION_HEIGHT_2" val="118,9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28,0"/>
  <p:tag name="ANNOTATION_END_3" val="43,0"/>
  <p:tag name="ANNOTATION_TOP_3" val="219,6"/>
  <p:tag name="ANNOTATION_LEFT_3" val="46,9"/>
  <p:tag name="ANNOTATION_WIDTH_3" val="119,2"/>
  <p:tag name="ANNOTATION_HEIGHT_3" val="118,9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43,0"/>
  <p:tag name="ANNOTATION_END_4" val="45,0"/>
  <p:tag name="ANNOTATION_TOP_4" val="298,0"/>
  <p:tag name="ANNOTATION_LEFT_4" val="49,3"/>
  <p:tag name="ANNOTATION_WIDTH_4" val="119,2"/>
  <p:tag name="ANNOTATION_HEIGHT_4" val="118,9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45,0"/>
  <p:tag name="ANNOTATION_TOP_5" val="330,5"/>
  <p:tag name="ANNOTATION_LEFT_5" val="48,5"/>
  <p:tag name="ANNOTATION_WIDTH_5" val="119,2"/>
  <p:tag name="ANNOTATION_HEIGHT_5" val="118,9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5"/>
  <p:tag name="ARTICULATE_SLIDE_GUID" val="4cd1f171-44fd-4ab7-aae4-d606be4fd0a7"/>
  <p:tag name="ARTICULATE_SLIDE_NAV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1"/>
  <p:tag name="ELAPSEDTIME" val="34,8"/>
  <p:tag name="ANNOTATION_COUNT" val="0"/>
  <p:tag name="ARTICULATE_SLIDE_GUID" val="4b375132-53c4-41a4-8a24-01bc37a537b2"/>
  <p:tag name="ARTICULATE_SLIDE_NAV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2"/>
  <p:tag name="ELAPSEDTIME" val="30,7"/>
  <p:tag name="ANNOTATION_COUNT" val="0"/>
  <p:tag name="ARTICULATE_SLIDE_GUID" val="df7936bb-cc12-4ebd-b6e3-449c3d662785"/>
  <p:tag name="ARTICULATE_SLIDE_NAV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3"/>
  <p:tag name="ELAPSEDTIME" val="47,3"/>
  <p:tag name="ANNOTATION_COUNT" val="0"/>
  <p:tag name="ARTICULATE_SLIDE_GUID" val="df2aebf4-9ae7-4ddb-9a5f-18ca357a78d3"/>
  <p:tag name="ARTICULATE_SLIDE_NAV" val="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ponay\AppData\Local\Temp\articulate\presenter\imgtemp\OLawMYrg_files\slide0001_image001.g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4"/>
  <p:tag name="ELAPSEDTIME" val="37,4"/>
  <p:tag name="ANNOTATION_COUNT" val="0"/>
  <p:tag name="ARTICULATE_SLIDE_GUID" val="0027542d-a479-458e-a97b-fb68562a2069"/>
  <p:tag name="ARTICULATE_SLIDE_NAV" val="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5"/>
  <p:tag name="ELAPSEDTIME" val="24,3"/>
  <p:tag name="ANNOTATION_COUNT" val="0"/>
  <p:tag name="ARTICULATE_SLIDE_GUID" val="29252ddb-b4aa-4372-8195-fd91722a506d"/>
  <p:tag name="ARTICULATE_SLIDE_NAV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6"/>
  <p:tag name="ELAPSEDTIME" val="57,1"/>
  <p:tag name="ANNOTATION_TYPE_1" val="0"/>
  <p:tag name="ANNOTATION_START_1" val="4,0"/>
  <p:tag name="ANNOTATION_END_1" val="6,0"/>
  <p:tag name="ANNOTATION_TOP_1" val="125,2"/>
  <p:tag name="ANNOTATION_LEFT_1" val="32,6"/>
  <p:tag name="ANNOTATION_WIDTH_1" val="119,2"/>
  <p:tag name="ANNOTATION_HEIGHT_1" val="118,9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6,0"/>
  <p:tag name="ANNOTATION_END_2" val="8,0"/>
  <p:tag name="ANNOTATION_TOP_2" val="261,6"/>
  <p:tag name="ANNOTATION_LEFT_2" val="29,4"/>
  <p:tag name="ANNOTATION_WIDTH_2" val="119,2"/>
  <p:tag name="ANNOTATION_HEIGHT_2" val="118,9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8,0"/>
  <p:tag name="ANNOTATION_END_3" val="11,0"/>
  <p:tag name="ANNOTATION_TOP_3" val="332,9"/>
  <p:tag name="ANNOTATION_LEFT_3" val="27,0"/>
  <p:tag name="ANNOTATION_WIDTH_3" val="119,2"/>
  <p:tag name="ANNOTATION_HEIGHT_3" val="118,9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1,0"/>
  <p:tag name="ANNOTATION_END_4" val="33,0"/>
  <p:tag name="ANNOTATION_TOP_4" val="115,7"/>
  <p:tag name="ANNOTATION_LEFT_4" val="36,5"/>
  <p:tag name="ANNOTATION_WIDTH_4" val="119,2"/>
  <p:tag name="ANNOTATION_HEIGHT_4" val="118,9"/>
  <p:tag name="ANNOTATION_ANIMATION_4" val="3"/>
  <p:tag name="ANNOTATION_ROTATION_4" val="0"/>
  <p:tag name="ANNOTATION_SUB_TYPE_4" val="2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TYPE_5" val="0"/>
  <p:tag name="ANNOTATION_START_5" val="33,0"/>
  <p:tag name="ANNOTATION_END_5" val="44,0"/>
  <p:tag name="ANNOTATION_TOP_5" val="253,7"/>
  <p:tag name="ANNOTATION_LEFT_5" val="31,8"/>
  <p:tag name="ANNOTATION_WIDTH_5" val="119,2"/>
  <p:tag name="ANNOTATION_HEIGHT_5" val="118,9"/>
  <p:tag name="ANNOTATION_ANIMATION_5" val="3"/>
  <p:tag name="ANNOTATION_ROTATION_5" val="0"/>
  <p:tag name="ANNOTATION_SUB_TYPE_5" val="2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TYPE_6" val="0"/>
  <p:tag name="ANNOTATION_START_6" val="44,0"/>
  <p:tag name="ANNOTATION_TOP_6" val="329,0"/>
  <p:tag name="ANNOTATION_LEFT_6" val="24,6"/>
  <p:tag name="ANNOTATION_WIDTH_6" val="119,2"/>
  <p:tag name="ANNOTATION_HEIGHT_6" val="118,9"/>
  <p:tag name="ANNOTATION_ANIMATION_6" val="3"/>
  <p:tag name="ANNOTATION_ROTATION_6" val="0"/>
  <p:tag name="ANNOTATION_SUB_TYPE_6" val="2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COUNT" val="6"/>
  <p:tag name="ARTICULATE_SLIDE_GUID" val="bd9eb826-15df-4e41-a297-55f0f1b46b08"/>
  <p:tag name="ARTICULATE_SLIDE_NAV" val="2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ELAPSEDTIME" val="151,9"/>
  <p:tag name="ANNOTATION_TYPE_1" val="0"/>
  <p:tag name="ANNOTATION_START_1" val="21,0"/>
  <p:tag name="ANNOTATION_END_1" val="41,0"/>
  <p:tag name="ANNOTATION_TOP_1" val="113,4"/>
  <p:tag name="ANNOTATION_LEFT_1" val="38,9"/>
  <p:tag name="ANNOTATION_WIDTH_1" val="119,2"/>
  <p:tag name="ANNOTATION_HEIGHT_1" val="118,9"/>
  <p:tag name="ANNOTATION_ANIMATION_1" val="3"/>
  <p:tag name="ANNOTATION_ROTATION_1" val="0"/>
  <p:tag name="ANNOTATION_SUB_TYPE_1" val="2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TYPE_2" val="0"/>
  <p:tag name="ANNOTATION_START_2" val="41,0"/>
  <p:tag name="ANNOTATION_END_2" val="50,0"/>
  <p:tag name="ANNOTATION_TOP_2" val="156,2"/>
  <p:tag name="ANNOTATION_LEFT_2" val="46,9"/>
  <p:tag name="ANNOTATION_WIDTH_2" val="119,2"/>
  <p:tag name="ANNOTATION_HEIGHT_2" val="118,9"/>
  <p:tag name="ANNOTATION_ANIMATION_2" val="3"/>
  <p:tag name="ANNOTATION_ROTATION_2" val="0"/>
  <p:tag name="ANNOTATION_SUB_TYPE_2" val="2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TYPE_3" val="0"/>
  <p:tag name="ANNOTATION_START_3" val="50,0"/>
  <p:tag name="ANNOTATION_END_3" val="62,0"/>
  <p:tag name="ANNOTATION_TOP_3" val="186,3"/>
  <p:tag name="ANNOTATION_LEFT_3" val="37,3"/>
  <p:tag name="ANNOTATION_WIDTH_3" val="119,2"/>
  <p:tag name="ANNOTATION_HEIGHT_3" val="118,9"/>
  <p:tag name="ANNOTATION_ANIMATION_3" val="3"/>
  <p:tag name="ANNOTATION_ROTATION_3" val="0"/>
  <p:tag name="ANNOTATION_SUB_TYPE_3" val="2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TYPE_4" val="0"/>
  <p:tag name="ANNOTATION_START_4" val="62,0"/>
  <p:tag name="ANNOTATION_END_4" val="93,0"/>
  <p:tag name="ANNOTATION_TOP_4" val="225,9"/>
  <p:tag name="ANNOTATION_LEFT_4" val="36,5"/>
  <p:tag name="ANNOTATION_WIDTH_4" val="119,2"/>
  <p:tag name="ANNOTATION_HEIGHT_4" val="118,9"/>
  <p:tag name="ANNOTATION_ANIMATION_4" val="3"/>
  <p:tag name="ANNOTATION_ROTATION_4" val="0"/>
  <p:tag name="ANNOTATION_SUB_TYPE_4" val="2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TYPE_5" val="0"/>
  <p:tag name="ANNOTATION_START_5" val="93,0"/>
  <p:tag name="ANNOTATION_END_5" val="112,0"/>
  <p:tag name="ANNOTATION_TOP_5" val="310,7"/>
  <p:tag name="ANNOTATION_LEFT_5" val="35,8"/>
  <p:tag name="ANNOTATION_WIDTH_5" val="119,2"/>
  <p:tag name="ANNOTATION_HEIGHT_5" val="118,9"/>
  <p:tag name="ANNOTATION_ANIMATION_5" val="3"/>
  <p:tag name="ANNOTATION_ROTATION_5" val="0"/>
  <p:tag name="ANNOTATION_SUB_TYPE_5" val="2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TYPE_6" val="0"/>
  <p:tag name="ANNOTATION_START_6" val="112,0"/>
  <p:tag name="ANNOTATION_END_6" val="117,0"/>
  <p:tag name="ANNOTATION_TOP_6" val="352,7"/>
  <p:tag name="ANNOTATION_LEFT_6" val="31,8"/>
  <p:tag name="ANNOTATION_WIDTH_6" val="119,2"/>
  <p:tag name="ANNOTATION_HEIGHT_6" val="118,9"/>
  <p:tag name="ANNOTATION_ANIMATION_6" val="3"/>
  <p:tag name="ANNOTATION_ROTATION_6" val="0"/>
  <p:tag name="ANNOTATION_SUB_TYPE_6" val="2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TYPE_7" val="0"/>
  <p:tag name="ANNOTATION_START_7" val="117,0"/>
  <p:tag name="ANNOTATION_TOP_7" val="377,3"/>
  <p:tag name="ANNOTATION_LEFT_7" val="31,8"/>
  <p:tag name="ANNOTATION_WIDTH_7" val="119,2"/>
  <p:tag name="ANNOTATION_HEIGHT_7" val="118,9"/>
  <p:tag name="ANNOTATION_ANIMATION_7" val="3"/>
  <p:tag name="ANNOTATION_ROTATION_7" val="0"/>
  <p:tag name="ANNOTATION_SUB_TYPE_7" val="2"/>
  <p:tag name="ANNOTATION_LOOP_COUNT_7" val="1"/>
  <p:tag name="ANNOTATION_BOX_RADIUS_7" val="0"/>
  <p:tag name="ANNOTATION_SCALE_7" val="125"/>
  <p:tag name="ANNOTATION_BORDER_ALPHA_7" val="100"/>
  <p:tag name="ANNOTATION_BORDER_COLOR_7" val="16777215"/>
  <p:tag name="ANNOTATION_FILL_COLOR_7" val="683492"/>
  <p:tag name="ANNOTATION_FILL_ALPHA_7" val="100"/>
  <p:tag name="ANNOTATION_BORDER_WIDTH_7" val="2"/>
  <p:tag name="ANNOTATION_COUNT" val="7"/>
  <p:tag name="ARTICULATE_SLIDE_GUID" val="12fb38f5-97f9-4477-9fb2-19acccc1af7b"/>
  <p:tag name="ARTICULATE_SLIDE_NAV" val="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8"/>
  <p:tag name="ELAPSEDTIME" val="98,7"/>
  <p:tag name="ANNOTATION_TYPE_1" val="0"/>
  <p:tag name="ANNOTATION_START_1" val="10,0"/>
  <p:tag name="ANNOTATION_END_1" val="12,0"/>
  <p:tag name="ANNOTATION_TOP_1" val="123,7"/>
  <p:tag name="ANNOTATION_LEFT_1" val="35,0"/>
  <p:tag name="ANNOTATION_WIDTH_1" val="119,2"/>
  <p:tag name="ANNOTATION_HEIGHT_1" val="118,9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2,0"/>
  <p:tag name="ANNOTATION_END_2" val="13,0"/>
  <p:tag name="ANNOTATION_TOP_2" val="205,3"/>
  <p:tag name="ANNOTATION_LEFT_2" val="31,0"/>
  <p:tag name="ANNOTATION_WIDTH_2" val="119,2"/>
  <p:tag name="ANNOTATION_HEIGHT_2" val="118,9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3,0"/>
  <p:tag name="ANNOTATION_END_3" val="19,0"/>
  <p:tag name="ANNOTATION_TOP_3" val="317,9"/>
  <p:tag name="ANNOTATION_LEFT_3" val="30,2"/>
  <p:tag name="ANNOTATION_WIDTH_3" val="119,2"/>
  <p:tag name="ANNOTATION_HEIGHT_3" val="118,9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9,0"/>
  <p:tag name="ANNOTATION_END_4" val="55,0"/>
  <p:tag name="ANNOTATION_TOP_4" val="117,3"/>
  <p:tag name="ANNOTATION_LEFT_4" val="29,4"/>
  <p:tag name="ANNOTATION_WIDTH_4" val="119,2"/>
  <p:tag name="ANNOTATION_HEIGHT_4" val="118,9"/>
  <p:tag name="ANNOTATION_ANIMATION_4" val="3"/>
  <p:tag name="ANNOTATION_ROTATION_4" val="0"/>
  <p:tag name="ANNOTATION_SUB_TYPE_4" val="2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TYPE_5" val="0"/>
  <p:tag name="ANNOTATION_START_5" val="55,0"/>
  <p:tag name="ANNOTATION_END_5" val="80,0"/>
  <p:tag name="ANNOTATION_TOP_5" val="200,5"/>
  <p:tag name="ANNOTATION_LEFT_5" val="26,2"/>
  <p:tag name="ANNOTATION_WIDTH_5" val="119,2"/>
  <p:tag name="ANNOTATION_HEIGHT_5" val="118,9"/>
  <p:tag name="ANNOTATION_ANIMATION_5" val="3"/>
  <p:tag name="ANNOTATION_ROTATION_5" val="0"/>
  <p:tag name="ANNOTATION_SUB_TYPE_5" val="2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TYPE_6" val="0"/>
  <p:tag name="ANNOTATION_START_6" val="80,0"/>
  <p:tag name="ANNOTATION_TOP_6" val="310,7"/>
  <p:tag name="ANNOTATION_LEFT_6" val="28,6"/>
  <p:tag name="ANNOTATION_WIDTH_6" val="119,2"/>
  <p:tag name="ANNOTATION_HEIGHT_6" val="118,9"/>
  <p:tag name="ANNOTATION_ANIMATION_6" val="3"/>
  <p:tag name="ANNOTATION_ROTATION_6" val="0"/>
  <p:tag name="ANNOTATION_SUB_TYPE_6" val="2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COUNT" val="6"/>
  <p:tag name="ARTICULATE_SLIDE_GUID" val="fbc0be98-1f4e-4f90-ac10-82f308e52c4e"/>
  <p:tag name="ARTICULATE_SLIDE_NAV" val="2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9"/>
  <p:tag name="ELAPSEDTIME" val="57,0"/>
  <p:tag name="ANNOTATION_TYPE_1" val="0"/>
  <p:tag name="ANNOTATION_START_1" val="13,0"/>
  <p:tag name="ANNOTATION_END_1" val="15,0"/>
  <p:tag name="ANNOTATION_TOP_1" val="98,3"/>
  <p:tag name="ANNOTATION_LEFT_1" val="104,1"/>
  <p:tag name="ANNOTATION_WIDTH_1" val="119,2"/>
  <p:tag name="ANNOTATION_HEIGHT_1" val="118,9"/>
  <p:tag name="ANNOTATION_ANIMATION_1" val="4"/>
  <p:tag name="ANNOTATION_ROTATION_1" val="0"/>
  <p:tag name="ANNOTATION_SUB_TYPE_1" val="7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487637"/>
  <p:tag name="ANNOTATION_FILL_ALPHA_1" val="100"/>
  <p:tag name="ANNOTATION_BORDER_WIDTH_1" val="2"/>
  <p:tag name="ANNOTATION_TYPE_2" val="0"/>
  <p:tag name="ANNOTATION_START_2" val="15,0"/>
  <p:tag name="ANNOTATION_END_2" val="26,0"/>
  <p:tag name="ANNOTATION_TOP_2" val="90,4"/>
  <p:tag name="ANNOTATION_LEFT_2" val="366,3"/>
  <p:tag name="ANNOTATION_WIDTH_2" val="119,2"/>
  <p:tag name="ANNOTATION_HEIGHT_2" val="118,9"/>
  <p:tag name="ANNOTATION_ANIMATION_2" val="4"/>
  <p:tag name="ANNOTATION_ROTATION_2" val="0"/>
  <p:tag name="ANNOTATION_SUB_TYPE_2" val="7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487637"/>
  <p:tag name="ANNOTATION_FILL_ALPHA_2" val="100"/>
  <p:tag name="ANNOTATION_BORDER_WIDTH_2" val="2"/>
  <p:tag name="ANNOTATION_TYPE_3" val="1"/>
  <p:tag name="ANNOTATION_START_3" val="26,0"/>
  <p:tag name="ANNOTATION_END_3" val="40,0"/>
  <p:tag name="ANNOTATION_TOP_3" val="100,7"/>
  <p:tag name="ANNOTATION_LEFT_3" val="22,2"/>
  <p:tag name="ANNOTATION_WIDTH_3" val="232,0"/>
  <p:tag name="ANNOTATION_HEIGHT_3" val="163,3"/>
  <p:tag name="ANNOTATION_ANIMATION_3" val="5"/>
  <p:tag name="ANNOTATION_ROTATION_3" val="0"/>
  <p:tag name="ANNOTATION_SUB_TYPE_3" val="9"/>
  <p:tag name="ANNOTATION_LOOP_COUNT_3" val="1"/>
  <p:tag name="ANNOTATION_BOX_RADIUS_3" val="5"/>
  <p:tag name="ANNOTATION_SCALE_3" val="0"/>
  <p:tag name="ANNOTATION_BORDER_ALPHA_3" val="100"/>
  <p:tag name="ANNOTATION_BORDER_COLOR_3" val="0"/>
  <p:tag name="ANNOTATION_FILL_COLOR_3" val="65535"/>
  <p:tag name="ANNOTATION_FILL_ALPHA_3" val="100"/>
  <p:tag name="ANNOTATION_BORDER_WIDTH_3" val="2"/>
  <p:tag name="ANNOTATION_TYPE_4" val="1"/>
  <p:tag name="ANNOTATION_START_4" val="40,0"/>
  <p:tag name="ANNOTATION_TOP_4" val="95,1"/>
  <p:tag name="ANNOTATION_LEFT_4" val="271,7"/>
  <p:tag name="ANNOTATION_WIDTH_4" val="241,5"/>
  <p:tag name="ANNOTATION_HEIGHT_4" val="237,0"/>
  <p:tag name="ANNOTATION_ANIMATION_4" val="5"/>
  <p:tag name="ANNOTATION_ROTATION_4" val="0"/>
  <p:tag name="ANNOTATION_SUB_TYPE_4" val="9"/>
  <p:tag name="ANNOTATION_LOOP_COUNT_4" val="1"/>
  <p:tag name="ANNOTATION_BOX_RADIUS_4" val="5"/>
  <p:tag name="ANNOTATION_SCALE_4" val="0"/>
  <p:tag name="ANNOTATION_BORDER_ALPHA_4" val="100"/>
  <p:tag name="ANNOTATION_BORDER_COLOR_4" val="0"/>
  <p:tag name="ANNOTATION_FILL_COLOR_4" val="65535"/>
  <p:tag name="ANNOTATION_FILL_ALPHA_4" val="100"/>
  <p:tag name="ANNOTATION_BORDER_WIDTH_4" val="2"/>
  <p:tag name="ANNOTATION_COUNT" val="4"/>
  <p:tag name="ARTICULATE_SLIDE_GUID" val="a9c5a7d8-876f-4ee7-b995-e0f1c1ab3b3a"/>
  <p:tag name="ARTICULATE_SLIDE_NAV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ponay\AppData\Local\Temp\articulate\presenter\imgtemp\ZluhN9ZX_files\slide0001_image001.j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ponay\AppData\Local\Temp\articulate\presenter\imgtemp\nuVPJcrA_files\slide0001_image001.jp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ponay\AppData\Local\Temp\articulate\presenter\imgtemp\NvhbwgKH_files\slide0001_image001.jp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ponay\AppData\Local\Temp\articulate\presenter\imgtemp\KkicAe3e_files\slide0001_image001.j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ponay\AppData\Local\Temp\articulate\presenter\imgtemp\6dxZgTwT_files\slide0001_image001.jp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645</TotalTime>
  <Words>1101</Words>
  <Application>Microsoft Office PowerPoint</Application>
  <PresentationFormat>On-screen Show (4:3)</PresentationFormat>
  <Paragraphs>223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Schoolbook</vt:lpstr>
      <vt:lpstr>Times New Roman</vt:lpstr>
      <vt:lpstr>Wingdings</vt:lpstr>
      <vt:lpstr>Wingdings 2</vt:lpstr>
      <vt:lpstr>Oriel</vt:lpstr>
      <vt:lpstr>E-Commerce and Technologies</vt:lpstr>
      <vt:lpstr>Objectives</vt:lpstr>
      <vt:lpstr>Definition of e-commerce </vt:lpstr>
      <vt:lpstr>Definition of e-business</vt:lpstr>
      <vt:lpstr>The difference between e-commerce and e-business</vt:lpstr>
      <vt:lpstr>Unique features of e-commerce</vt:lpstr>
      <vt:lpstr>Unique features of e-commerce - ubiquity</vt:lpstr>
      <vt:lpstr>Unique features of e-commerce – global Reach</vt:lpstr>
      <vt:lpstr>Unique features of e-commerce –Universal Standards</vt:lpstr>
      <vt:lpstr>Unique features of e-commerce – Information richness</vt:lpstr>
      <vt:lpstr>Unique features of e-commerce – Interactivity</vt:lpstr>
      <vt:lpstr>Unique features of e-commerce – Information Density</vt:lpstr>
      <vt:lpstr>Unique features of e-commerce – Personalization / Customization</vt:lpstr>
      <vt:lpstr>Unique features of e-commerce – Socail Technology</vt:lpstr>
      <vt:lpstr>Types of E-Commerce</vt:lpstr>
      <vt:lpstr>E-Commerce Types by Market Relationships</vt:lpstr>
      <vt:lpstr>E-Commerce Types by Market Relationships</vt:lpstr>
      <vt:lpstr>E-Commerce Types by Market Relationships</vt:lpstr>
      <vt:lpstr>E-Commerce Types by Technolgy Use</vt:lpstr>
      <vt:lpstr>E-Commerce Types by Technolgy Use</vt:lpstr>
      <vt:lpstr>E-commerce: A Brief History</vt:lpstr>
      <vt:lpstr>Predictions for the Future</vt:lpstr>
      <vt:lpstr>Organizing Themes of E-Commerce</vt:lpstr>
      <vt:lpstr>Academic Disciplines Concerned with E-commerce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ponay</dc:creator>
  <cp:lastModifiedBy>Pınar Onay. Durdu</cp:lastModifiedBy>
  <cp:revision>36</cp:revision>
  <dcterms:created xsi:type="dcterms:W3CDTF">2011-08-15T08:31:40Z</dcterms:created>
  <dcterms:modified xsi:type="dcterms:W3CDTF">2015-10-01T06:17:08Z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1_fundemantals</vt:lpwstr>
  </property>
  <property fmtid="{D5CDD505-2E9C-101B-9397-08002B2CF9AE}" pid="4" name="ArticulateGUID">
    <vt:lpwstr>7AEEFE34-3BA6-4369-B878-57FAAC9DB561</vt:lpwstr>
  </property>
  <property fmtid="{D5CDD505-2E9C-101B-9397-08002B2CF9AE}" pid="5" name="ArticulateProjectFull">
    <vt:lpwstr>D:\pinar_kou\8_courses_2011_2012_fall\ESD_2XX_e-Commerce\week_1\1_fundamentals_of_e-Commerce.ppta</vt:lpwstr>
  </property>
</Properties>
</file>