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ppt/tags/tag30.xml" ContentType="application/vnd.openxmlformats-officedocument.presentationml.tags+xml"/>
  <Override PartName="/ppt/notesSlides/notesSlide28.xml" ContentType="application/vnd.openxmlformats-officedocument.presentationml.notesSlide+xml"/>
  <Override PartName="/ppt/tags/tag31.xml" ContentType="application/vnd.openxmlformats-officedocument.presentationml.tags+xml"/>
  <Override PartName="/ppt/notesSlides/notesSlide29.xml" ContentType="application/vnd.openxmlformats-officedocument.presentationml.notesSlide+xml"/>
  <Override PartName="/ppt/tags/tag32.xml" ContentType="application/vnd.openxmlformats-officedocument.presentationml.tags+xml"/>
  <Override PartName="/ppt/notesSlides/notesSlide30.xml" ContentType="application/vnd.openxmlformats-officedocument.presentationml.notesSlide+xml"/>
  <Override PartName="/ppt/tags/tag33.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257" r:id="rId3"/>
    <p:sldId id="258" r:id="rId4"/>
    <p:sldId id="259" r:id="rId5"/>
    <p:sldId id="260" r:id="rId6"/>
    <p:sldId id="262" r:id="rId7"/>
    <p:sldId id="291" r:id="rId8"/>
    <p:sldId id="292" r:id="rId9"/>
    <p:sldId id="261" r:id="rId10"/>
    <p:sldId id="263" r:id="rId11"/>
    <p:sldId id="264" r:id="rId12"/>
    <p:sldId id="265" r:id="rId13"/>
    <p:sldId id="266" r:id="rId14"/>
    <p:sldId id="267" r:id="rId15"/>
    <p:sldId id="268" r:id="rId16"/>
    <p:sldId id="301" r:id="rId17"/>
    <p:sldId id="269" r:id="rId18"/>
    <p:sldId id="270" r:id="rId19"/>
    <p:sldId id="271" r:id="rId20"/>
    <p:sldId id="272" r:id="rId21"/>
    <p:sldId id="294" r:id="rId22"/>
    <p:sldId id="273" r:id="rId23"/>
    <p:sldId id="274" r:id="rId24"/>
    <p:sldId id="275" r:id="rId25"/>
    <p:sldId id="281" r:id="rId26"/>
    <p:sldId id="282" r:id="rId27"/>
    <p:sldId id="283" r:id="rId28"/>
    <p:sldId id="290" r:id="rId29"/>
    <p:sldId id="295" r:id="rId30"/>
    <p:sldId id="296" r:id="rId31"/>
    <p:sldId id="297" r:id="rId32"/>
    <p:sldId id="298" r:id="rId33"/>
  </p:sldIdLst>
  <p:sldSz cx="9144000" cy="6858000" type="screen4x3"/>
  <p:notesSz cx="6858000" cy="9144000"/>
  <p:custDataLst>
    <p:tags r:id="rId35"/>
  </p:custData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85" autoAdjust="0"/>
  </p:normalViewPr>
  <p:slideViewPr>
    <p:cSldViewPr>
      <p:cViewPr varScale="1">
        <p:scale>
          <a:sx n="72" d="100"/>
          <a:sy n="72" d="100"/>
        </p:scale>
        <p:origin x="1914"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4FA0F-BA82-4321-BC42-FAD457BE7448}" type="datetimeFigureOut">
              <a:rPr lang="tr-TR" smtClean="0"/>
              <a:pPr/>
              <a:t>27.10.2015</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896D26-6938-439A-A215-D18DE3C9FBCB}" type="slidenum">
              <a:rPr lang="tr-TR" smtClean="0"/>
              <a:pPr/>
              <a:t>‹#›</a:t>
            </a:fld>
            <a:endParaRPr lang="tr-TR"/>
          </a:p>
        </p:txBody>
      </p:sp>
    </p:spTree>
    <p:extLst>
      <p:ext uri="{BB962C8B-B14F-4D97-AF65-F5344CB8AC3E}">
        <p14:creationId xmlns:p14="http://schemas.microsoft.com/office/powerpoint/2010/main" val="1484393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normAutofit/>
          </a:bodyPr>
          <a:lstStyle/>
          <a:p>
            <a:pPr>
              <a:lnSpc>
                <a:spcPct val="115000"/>
              </a:lnSpc>
              <a:spcAft>
                <a:spcPts val="0"/>
              </a:spcAft>
            </a:pPr>
            <a:r>
              <a:rPr lang="tr-TR" smtClean="0">
                <a:latin typeface="Times New Roman TUR"/>
                <a:ea typeface="Times New Roman"/>
                <a:cs typeface="Times New Roman"/>
              </a:rPr>
              <a:t>In this chapter we will try to briefly summarize the variety of ways that the Internet and the Web are used to build new business firms—And by business firms we mean the firms that generate revenue and hopefully profit</a:t>
            </a:r>
            <a:endParaRPr lang="tr-TR" sz="1100" smtClean="0">
              <a:ea typeface="Times New Roman"/>
              <a:cs typeface="Times New Roman"/>
            </a:endParaRPr>
          </a:p>
          <a:p>
            <a:pPr>
              <a:lnSpc>
                <a:spcPct val="115000"/>
              </a:lnSpc>
              <a:spcAft>
                <a:spcPts val="0"/>
              </a:spcAft>
            </a:pPr>
            <a:r>
              <a:rPr lang="tr-TR" smtClean="0">
                <a:latin typeface="Times New Roman TUR"/>
                <a:ea typeface="Times New Roman"/>
                <a:cs typeface="Times New Roman"/>
              </a:rPr>
              <a:t> </a:t>
            </a:r>
            <a:endParaRPr lang="tr-TR" sz="1100" smtClean="0">
              <a:ea typeface="Times New Roman"/>
              <a:cs typeface="Times New Roman"/>
            </a:endParaRPr>
          </a:p>
          <a:p>
            <a:pPr>
              <a:lnSpc>
                <a:spcPct val="115000"/>
              </a:lnSpc>
              <a:spcAft>
                <a:spcPts val="0"/>
              </a:spcAft>
            </a:pPr>
            <a:r>
              <a:rPr lang="tr-TR" smtClean="0">
                <a:latin typeface="Times New Roman TUR"/>
                <a:ea typeface="Times New Roman"/>
                <a:cs typeface="Times New Roman"/>
              </a:rPr>
              <a:t>In the business world there are clearly unchanging realities that have nothing to do with the Internet, so we will try to understand how the Internet can be used within this framework to develop new businesses. </a:t>
            </a:r>
            <a:endParaRPr lang="tr-TR" sz="1100" smtClean="0">
              <a:ea typeface="Times New Roman"/>
              <a:cs typeface="Times New Roman"/>
            </a:endParaRPr>
          </a:p>
          <a:p>
            <a:pPr>
              <a:lnSpc>
                <a:spcPct val="115000"/>
              </a:lnSpc>
              <a:spcAft>
                <a:spcPts val="0"/>
              </a:spcAft>
            </a:pPr>
            <a:r>
              <a:rPr lang="tr-TR" smtClean="0">
                <a:latin typeface="Times New Roman TUR"/>
                <a:ea typeface="Times New Roman"/>
                <a:cs typeface="Times New Roman"/>
              </a:rPr>
              <a:t> </a:t>
            </a:r>
            <a:endParaRPr lang="tr-TR" sz="1100" smtClean="0">
              <a:ea typeface="Times New Roman"/>
              <a:cs typeface="Times New Roman"/>
            </a:endParaRPr>
          </a:p>
          <a:p>
            <a:pPr>
              <a:lnSpc>
                <a:spcPct val="115000"/>
              </a:lnSpc>
              <a:spcAft>
                <a:spcPts val="0"/>
              </a:spcAft>
            </a:pPr>
            <a:r>
              <a:rPr lang="tr-TR" smtClean="0">
                <a:latin typeface="Times New Roman TUR"/>
                <a:ea typeface="Times New Roman"/>
                <a:cs typeface="Times New Roman"/>
              </a:rPr>
              <a:t>We should keep in mind about the Internet is that , “The Internet changed everything, except the rules of business.” The rules of business stays the same to get profit.</a:t>
            </a:r>
            <a:endParaRPr lang="tr-TR" sz="1100" smtClean="0">
              <a:ea typeface="Times New Roman"/>
              <a:cs typeface="Times New Roman"/>
            </a:endParaRPr>
          </a:p>
          <a:p>
            <a:pPr>
              <a:lnSpc>
                <a:spcPct val="115000"/>
              </a:lnSpc>
              <a:spcAft>
                <a:spcPts val="0"/>
              </a:spcAft>
            </a:pPr>
            <a:r>
              <a:rPr lang="tr-TR" smtClean="0">
                <a:ea typeface="Times New Roman"/>
                <a:cs typeface="Calibri"/>
              </a:rPr>
              <a:t> </a:t>
            </a:r>
            <a:endParaRPr lang="tr-TR" sz="1100">
              <a:ea typeface="Times New Roman"/>
              <a:cs typeface="Times New Roman"/>
            </a:endParaRPr>
          </a:p>
        </p:txBody>
      </p:sp>
      <p:sp>
        <p:nvSpPr>
          <p:cNvPr id="4" name="Slide Number Placeholder 3"/>
          <p:cNvSpPr>
            <a:spLocks noGrp="1"/>
          </p:cNvSpPr>
          <p:nvPr>
            <p:ph type="sldNum" sz="quarter" idx="10"/>
          </p:nvPr>
        </p:nvSpPr>
        <p:spPr/>
        <p:txBody>
          <a:bodyPr/>
          <a:lstStyle/>
          <a:p>
            <a:fld id="{E2896D26-6938-439A-A215-D18DE3C9FBCB}" type="slidenum">
              <a:rPr lang="tr-TR" smtClean="0"/>
              <a:pPr/>
              <a:t>1</a:t>
            </a:fld>
            <a:endParaRPr lang="tr-TR"/>
          </a:p>
        </p:txBody>
      </p:sp>
    </p:spTree>
    <p:extLst>
      <p:ext uri="{BB962C8B-B14F-4D97-AF65-F5344CB8AC3E}">
        <p14:creationId xmlns:p14="http://schemas.microsoft.com/office/powerpoint/2010/main" val="2200666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10</a:t>
            </a:fld>
            <a:endParaRPr lang="tr-TR"/>
          </a:p>
        </p:txBody>
      </p:sp>
    </p:spTree>
    <p:extLst>
      <p:ext uri="{BB962C8B-B14F-4D97-AF65-F5344CB8AC3E}">
        <p14:creationId xmlns:p14="http://schemas.microsoft.com/office/powerpoint/2010/main" val="1241279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11</a:t>
            </a:fld>
            <a:endParaRPr lang="tr-TR"/>
          </a:p>
        </p:txBody>
      </p:sp>
    </p:spTree>
    <p:extLst>
      <p:ext uri="{BB962C8B-B14F-4D97-AF65-F5344CB8AC3E}">
        <p14:creationId xmlns:p14="http://schemas.microsoft.com/office/powerpoint/2010/main" val="322388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12</a:t>
            </a:fld>
            <a:endParaRPr lang="tr-TR"/>
          </a:p>
        </p:txBody>
      </p:sp>
    </p:spTree>
    <p:extLst>
      <p:ext uri="{BB962C8B-B14F-4D97-AF65-F5344CB8AC3E}">
        <p14:creationId xmlns:p14="http://schemas.microsoft.com/office/powerpoint/2010/main" val="437636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13</a:t>
            </a:fld>
            <a:endParaRPr lang="tr-TR"/>
          </a:p>
        </p:txBody>
      </p:sp>
    </p:spTree>
    <p:extLst>
      <p:ext uri="{BB962C8B-B14F-4D97-AF65-F5344CB8AC3E}">
        <p14:creationId xmlns:p14="http://schemas.microsoft.com/office/powerpoint/2010/main" val="3204517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14</a:t>
            </a:fld>
            <a:endParaRPr lang="tr-TR"/>
          </a:p>
        </p:txBody>
      </p:sp>
    </p:spTree>
    <p:extLst>
      <p:ext uri="{BB962C8B-B14F-4D97-AF65-F5344CB8AC3E}">
        <p14:creationId xmlns:p14="http://schemas.microsoft.com/office/powerpoint/2010/main" val="3353491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15</a:t>
            </a:fld>
            <a:endParaRPr lang="tr-TR"/>
          </a:p>
        </p:txBody>
      </p:sp>
    </p:spTree>
    <p:extLst>
      <p:ext uri="{BB962C8B-B14F-4D97-AF65-F5344CB8AC3E}">
        <p14:creationId xmlns:p14="http://schemas.microsoft.com/office/powerpoint/2010/main" val="2108973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17</a:t>
            </a:fld>
            <a:endParaRPr lang="tr-TR"/>
          </a:p>
        </p:txBody>
      </p:sp>
    </p:spTree>
    <p:extLst>
      <p:ext uri="{BB962C8B-B14F-4D97-AF65-F5344CB8AC3E}">
        <p14:creationId xmlns:p14="http://schemas.microsoft.com/office/powerpoint/2010/main" val="2537546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18</a:t>
            </a:fld>
            <a:endParaRPr lang="tr-TR"/>
          </a:p>
        </p:txBody>
      </p:sp>
    </p:spTree>
    <p:extLst>
      <p:ext uri="{BB962C8B-B14F-4D97-AF65-F5344CB8AC3E}">
        <p14:creationId xmlns:p14="http://schemas.microsoft.com/office/powerpoint/2010/main" val="379730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19</a:t>
            </a:fld>
            <a:endParaRPr lang="tr-TR"/>
          </a:p>
        </p:txBody>
      </p:sp>
    </p:spTree>
    <p:extLst>
      <p:ext uri="{BB962C8B-B14F-4D97-AF65-F5344CB8AC3E}">
        <p14:creationId xmlns:p14="http://schemas.microsoft.com/office/powerpoint/2010/main" val="2004867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20</a:t>
            </a:fld>
            <a:endParaRPr lang="tr-TR"/>
          </a:p>
        </p:txBody>
      </p:sp>
    </p:spTree>
    <p:extLst>
      <p:ext uri="{BB962C8B-B14F-4D97-AF65-F5344CB8AC3E}">
        <p14:creationId xmlns:p14="http://schemas.microsoft.com/office/powerpoint/2010/main" val="196830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2</a:t>
            </a:fld>
            <a:endParaRPr lang="tr-TR"/>
          </a:p>
        </p:txBody>
      </p:sp>
    </p:spTree>
    <p:extLst>
      <p:ext uri="{BB962C8B-B14F-4D97-AF65-F5344CB8AC3E}">
        <p14:creationId xmlns:p14="http://schemas.microsoft.com/office/powerpoint/2010/main" val="206800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21</a:t>
            </a:fld>
            <a:endParaRPr lang="tr-TR"/>
          </a:p>
        </p:txBody>
      </p:sp>
    </p:spTree>
    <p:extLst>
      <p:ext uri="{BB962C8B-B14F-4D97-AF65-F5344CB8AC3E}">
        <p14:creationId xmlns:p14="http://schemas.microsoft.com/office/powerpoint/2010/main" val="1101180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22</a:t>
            </a:fld>
            <a:endParaRPr lang="tr-TR"/>
          </a:p>
        </p:txBody>
      </p:sp>
    </p:spTree>
    <p:extLst>
      <p:ext uri="{BB962C8B-B14F-4D97-AF65-F5344CB8AC3E}">
        <p14:creationId xmlns:p14="http://schemas.microsoft.com/office/powerpoint/2010/main" val="3234804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23</a:t>
            </a:fld>
            <a:endParaRPr lang="tr-TR"/>
          </a:p>
        </p:txBody>
      </p:sp>
    </p:spTree>
    <p:extLst>
      <p:ext uri="{BB962C8B-B14F-4D97-AF65-F5344CB8AC3E}">
        <p14:creationId xmlns:p14="http://schemas.microsoft.com/office/powerpoint/2010/main" val="2848115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24</a:t>
            </a:fld>
            <a:endParaRPr lang="tr-TR"/>
          </a:p>
        </p:txBody>
      </p:sp>
    </p:spTree>
    <p:extLst>
      <p:ext uri="{BB962C8B-B14F-4D97-AF65-F5344CB8AC3E}">
        <p14:creationId xmlns:p14="http://schemas.microsoft.com/office/powerpoint/2010/main" val="1031468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25</a:t>
            </a:fld>
            <a:endParaRPr lang="tr-TR"/>
          </a:p>
        </p:txBody>
      </p:sp>
    </p:spTree>
    <p:extLst>
      <p:ext uri="{BB962C8B-B14F-4D97-AF65-F5344CB8AC3E}">
        <p14:creationId xmlns:p14="http://schemas.microsoft.com/office/powerpoint/2010/main" val="266952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26</a:t>
            </a:fld>
            <a:endParaRPr lang="tr-TR"/>
          </a:p>
        </p:txBody>
      </p:sp>
    </p:spTree>
    <p:extLst>
      <p:ext uri="{BB962C8B-B14F-4D97-AF65-F5344CB8AC3E}">
        <p14:creationId xmlns:p14="http://schemas.microsoft.com/office/powerpoint/2010/main" val="663348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27</a:t>
            </a:fld>
            <a:endParaRPr lang="tr-TR"/>
          </a:p>
        </p:txBody>
      </p:sp>
    </p:spTree>
    <p:extLst>
      <p:ext uri="{BB962C8B-B14F-4D97-AF65-F5344CB8AC3E}">
        <p14:creationId xmlns:p14="http://schemas.microsoft.com/office/powerpoint/2010/main" val="1437620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28</a:t>
            </a:fld>
            <a:endParaRPr lang="tr-TR"/>
          </a:p>
        </p:txBody>
      </p:sp>
    </p:spTree>
    <p:extLst>
      <p:ext uri="{BB962C8B-B14F-4D97-AF65-F5344CB8AC3E}">
        <p14:creationId xmlns:p14="http://schemas.microsoft.com/office/powerpoint/2010/main" val="2591012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29</a:t>
            </a:fld>
            <a:endParaRPr lang="tr-TR"/>
          </a:p>
        </p:txBody>
      </p:sp>
    </p:spTree>
    <p:extLst>
      <p:ext uri="{BB962C8B-B14F-4D97-AF65-F5344CB8AC3E}">
        <p14:creationId xmlns:p14="http://schemas.microsoft.com/office/powerpoint/2010/main" val="1143531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30</a:t>
            </a:fld>
            <a:endParaRPr lang="tr-TR"/>
          </a:p>
        </p:txBody>
      </p:sp>
    </p:spTree>
    <p:extLst>
      <p:ext uri="{BB962C8B-B14F-4D97-AF65-F5344CB8AC3E}">
        <p14:creationId xmlns:p14="http://schemas.microsoft.com/office/powerpoint/2010/main" val="4079921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3</a:t>
            </a:fld>
            <a:endParaRPr lang="tr-TR"/>
          </a:p>
        </p:txBody>
      </p:sp>
    </p:spTree>
    <p:extLst>
      <p:ext uri="{BB962C8B-B14F-4D97-AF65-F5344CB8AC3E}">
        <p14:creationId xmlns:p14="http://schemas.microsoft.com/office/powerpoint/2010/main" val="23560873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31</a:t>
            </a:fld>
            <a:endParaRPr lang="tr-TR"/>
          </a:p>
        </p:txBody>
      </p:sp>
    </p:spTree>
    <p:extLst>
      <p:ext uri="{BB962C8B-B14F-4D97-AF65-F5344CB8AC3E}">
        <p14:creationId xmlns:p14="http://schemas.microsoft.com/office/powerpoint/2010/main" val="2225034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32</a:t>
            </a:fld>
            <a:endParaRPr lang="tr-TR"/>
          </a:p>
        </p:txBody>
      </p:sp>
    </p:spTree>
    <p:extLst>
      <p:ext uri="{BB962C8B-B14F-4D97-AF65-F5344CB8AC3E}">
        <p14:creationId xmlns:p14="http://schemas.microsoft.com/office/powerpoint/2010/main" val="636495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4</a:t>
            </a:fld>
            <a:endParaRPr lang="tr-TR"/>
          </a:p>
        </p:txBody>
      </p:sp>
    </p:spTree>
    <p:extLst>
      <p:ext uri="{BB962C8B-B14F-4D97-AF65-F5344CB8AC3E}">
        <p14:creationId xmlns:p14="http://schemas.microsoft.com/office/powerpoint/2010/main" val="3111169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5</a:t>
            </a:fld>
            <a:endParaRPr lang="tr-TR"/>
          </a:p>
        </p:txBody>
      </p:sp>
    </p:spTree>
    <p:extLst>
      <p:ext uri="{BB962C8B-B14F-4D97-AF65-F5344CB8AC3E}">
        <p14:creationId xmlns:p14="http://schemas.microsoft.com/office/powerpoint/2010/main" val="133523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6</a:t>
            </a:fld>
            <a:endParaRPr lang="tr-TR"/>
          </a:p>
        </p:txBody>
      </p:sp>
    </p:spTree>
    <p:extLst>
      <p:ext uri="{BB962C8B-B14F-4D97-AF65-F5344CB8AC3E}">
        <p14:creationId xmlns:p14="http://schemas.microsoft.com/office/powerpoint/2010/main" val="1741773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7</a:t>
            </a:fld>
            <a:endParaRPr lang="tr-TR"/>
          </a:p>
        </p:txBody>
      </p:sp>
    </p:spTree>
    <p:extLst>
      <p:ext uri="{BB962C8B-B14F-4D97-AF65-F5344CB8AC3E}">
        <p14:creationId xmlns:p14="http://schemas.microsoft.com/office/powerpoint/2010/main" val="388209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8</a:t>
            </a:fld>
            <a:endParaRPr lang="tr-TR"/>
          </a:p>
        </p:txBody>
      </p:sp>
    </p:spTree>
    <p:extLst>
      <p:ext uri="{BB962C8B-B14F-4D97-AF65-F5344CB8AC3E}">
        <p14:creationId xmlns:p14="http://schemas.microsoft.com/office/powerpoint/2010/main" val="2243615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E2896D26-6938-439A-A215-D18DE3C9FBCB}" type="slidenum">
              <a:rPr lang="tr-TR" smtClean="0"/>
              <a:pPr/>
              <a:t>9</a:t>
            </a:fld>
            <a:endParaRPr lang="tr-TR"/>
          </a:p>
        </p:txBody>
      </p:sp>
    </p:spTree>
    <p:extLst>
      <p:ext uri="{BB962C8B-B14F-4D97-AF65-F5344CB8AC3E}">
        <p14:creationId xmlns:p14="http://schemas.microsoft.com/office/powerpoint/2010/main" val="68014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D907D9D-BA5A-40A3-877C-A776F788F4F6}" type="datetime1">
              <a:rPr lang="tr-TR" smtClean="0"/>
              <a:pPr/>
              <a:t>27.10.2015</a:t>
            </a:fld>
            <a:endParaRPr lang="tr-TR"/>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tr-T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98FFB5C-70AF-4AF1-B033-E68EE6DB031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15B6388-A3D4-4174-A4DC-EE84884A4F78}" type="datetime1">
              <a:rPr lang="tr-TR" smtClean="0"/>
              <a:pPr/>
              <a:t>27.10.2015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8FFB5C-70AF-4AF1-B033-E68EE6DB031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E85A0D-F8CF-4680-80A7-92A407FC0453}" type="datetime1">
              <a:rPr lang="tr-TR" smtClean="0"/>
              <a:pPr/>
              <a:t>27.10.2015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98FFB5C-70AF-4AF1-B033-E68EE6DB0317}"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36EBD98-ECC4-4E5C-992C-1D0379A7D80B}" type="datetime1">
              <a:rPr lang="tr-TR" smtClean="0"/>
              <a:pPr/>
              <a:t>27.10.2015</a:t>
            </a:fld>
            <a:endParaRPr lang="tr-TR"/>
          </a:p>
        </p:txBody>
      </p:sp>
      <p:sp>
        <p:nvSpPr>
          <p:cNvPr id="9" name="Slide Number Placeholder 8"/>
          <p:cNvSpPr>
            <a:spLocks noGrp="1"/>
          </p:cNvSpPr>
          <p:nvPr>
            <p:ph type="sldNum" sz="quarter" idx="15"/>
          </p:nvPr>
        </p:nvSpPr>
        <p:spPr/>
        <p:txBody>
          <a:bodyPr rtlCol="0"/>
          <a:lstStyle/>
          <a:p>
            <a:fld id="{898FFB5C-70AF-4AF1-B033-E68EE6DB0317}" type="slidenum">
              <a:rPr lang="tr-TR" smtClean="0"/>
              <a:pPr/>
              <a:t>‹#›</a:t>
            </a:fld>
            <a:endParaRPr lang="tr-TR"/>
          </a:p>
        </p:txBody>
      </p:sp>
      <p:sp>
        <p:nvSpPr>
          <p:cNvPr id="10" name="Footer Placeholder 9"/>
          <p:cNvSpPr>
            <a:spLocks noGrp="1"/>
          </p:cNvSpPr>
          <p:nvPr>
            <p:ph type="ftr" sz="quarter" idx="16"/>
          </p:nvPr>
        </p:nvSpPr>
        <p:spPr/>
        <p:txBody>
          <a:bodyPr rtlCol="0"/>
          <a:lstStyle/>
          <a:p>
            <a:endParaRPr lang="tr-T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70D59EA-8894-4694-861A-DE289BAC9455}" type="datetime1">
              <a:rPr lang="tr-TR" smtClean="0"/>
              <a:pPr/>
              <a:t>27.10.2015</a:t>
            </a:fld>
            <a:endParaRPr lang="tr-TR"/>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tr-T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98FFB5C-70AF-4AF1-B033-E68EE6DB031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F07DD1C-37E4-4E68-8FD0-6E6A633B2B20}" type="datetime1">
              <a:rPr lang="tr-TR" smtClean="0"/>
              <a:pPr/>
              <a:t>27.10.2015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98FFB5C-70AF-4AF1-B033-E68EE6DB0317}" type="slidenum">
              <a:rPr lang="tr-TR" smtClean="0"/>
              <a:pPr/>
              <a:t>‹#›</a:t>
            </a:fld>
            <a:endParaRPr lang="tr-TR"/>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07BF52F-D92A-465C-8B99-066CD0239DC9}" type="datetime1">
              <a:rPr lang="tr-TR" smtClean="0"/>
              <a:pPr/>
              <a:t>27.10.2015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98FFB5C-70AF-4AF1-B033-E68EE6DB0317}" type="slidenum">
              <a:rPr lang="tr-TR" smtClean="0"/>
              <a:pPr/>
              <a:t>‹#›</a:t>
            </a:fld>
            <a:endParaRPr lang="tr-TR"/>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727474B-9FA6-4FB2-B9D4-46ACC61811CC}" type="datetime1">
              <a:rPr lang="tr-TR" smtClean="0"/>
              <a:pPr/>
              <a:t>27.10.2015</a:t>
            </a:fld>
            <a:endParaRPr lang="tr-TR"/>
          </a:p>
        </p:txBody>
      </p:sp>
      <p:sp>
        <p:nvSpPr>
          <p:cNvPr id="7" name="Slide Number Placeholder 6"/>
          <p:cNvSpPr>
            <a:spLocks noGrp="1"/>
          </p:cNvSpPr>
          <p:nvPr>
            <p:ph type="sldNum" sz="quarter" idx="11"/>
          </p:nvPr>
        </p:nvSpPr>
        <p:spPr/>
        <p:txBody>
          <a:bodyPr rtlCol="0"/>
          <a:lstStyle/>
          <a:p>
            <a:fld id="{898FFB5C-70AF-4AF1-B033-E68EE6DB0317}" type="slidenum">
              <a:rPr lang="tr-TR" smtClean="0"/>
              <a:pPr/>
              <a:t>‹#›</a:t>
            </a:fld>
            <a:endParaRPr lang="tr-TR"/>
          </a:p>
        </p:txBody>
      </p:sp>
      <p:sp>
        <p:nvSpPr>
          <p:cNvPr id="8" name="Footer Placeholder 7"/>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45095-DDDF-4387-B3F7-AB4899AF497F}" type="datetime1">
              <a:rPr lang="tr-TR" smtClean="0"/>
              <a:pPr/>
              <a:t>27.10.2015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98FFB5C-70AF-4AF1-B033-E68EE6DB031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E2D1067-2BF1-443F-A6D2-CF4CEDE2E009}" type="datetime1">
              <a:rPr lang="tr-TR" smtClean="0"/>
              <a:pPr/>
              <a:t>27.10.2015</a:t>
            </a:fld>
            <a:endParaRPr lang="tr-TR"/>
          </a:p>
        </p:txBody>
      </p:sp>
      <p:sp>
        <p:nvSpPr>
          <p:cNvPr id="22" name="Slide Number Placeholder 21"/>
          <p:cNvSpPr>
            <a:spLocks noGrp="1"/>
          </p:cNvSpPr>
          <p:nvPr>
            <p:ph type="sldNum" sz="quarter" idx="15"/>
          </p:nvPr>
        </p:nvSpPr>
        <p:spPr/>
        <p:txBody>
          <a:bodyPr rtlCol="0"/>
          <a:lstStyle/>
          <a:p>
            <a:fld id="{898FFB5C-70AF-4AF1-B033-E68EE6DB0317}" type="slidenum">
              <a:rPr lang="tr-TR" smtClean="0"/>
              <a:pPr/>
              <a:t>‹#›</a:t>
            </a:fld>
            <a:endParaRPr lang="tr-TR"/>
          </a:p>
        </p:txBody>
      </p:sp>
      <p:sp>
        <p:nvSpPr>
          <p:cNvPr id="23" name="Footer Placeholder 22"/>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07FFB58-E49D-49D0-993C-443AB82C8D48}" type="datetime1">
              <a:rPr lang="tr-TR" smtClean="0"/>
              <a:pPr/>
              <a:t>27.10.2015</a:t>
            </a:fld>
            <a:endParaRPr lang="tr-TR"/>
          </a:p>
        </p:txBody>
      </p:sp>
      <p:sp>
        <p:nvSpPr>
          <p:cNvPr id="18" name="Slide Number Placeholder 17"/>
          <p:cNvSpPr>
            <a:spLocks noGrp="1"/>
          </p:cNvSpPr>
          <p:nvPr>
            <p:ph type="sldNum" sz="quarter" idx="11"/>
          </p:nvPr>
        </p:nvSpPr>
        <p:spPr/>
        <p:txBody>
          <a:bodyPr rtlCol="0"/>
          <a:lstStyle/>
          <a:p>
            <a:fld id="{898FFB5C-70AF-4AF1-B033-E68EE6DB0317}" type="slidenum">
              <a:rPr lang="tr-TR" smtClean="0"/>
              <a:pPr/>
              <a:t>‹#›</a:t>
            </a:fld>
            <a:endParaRPr lang="tr-TR"/>
          </a:p>
        </p:txBody>
      </p:sp>
      <p:sp>
        <p:nvSpPr>
          <p:cNvPr id="21" name="Footer Placeholder 20"/>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B467DB6-1F32-471F-B83F-FEA43532663D}" type="datetime1">
              <a:rPr lang="tr-TR" smtClean="0"/>
              <a:pPr/>
              <a:t>27.10.2015</a:t>
            </a:fld>
            <a:endParaRPr lang="tr-T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98FFB5C-70AF-4AF1-B033-E68EE6DB031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124200"/>
            <a:ext cx="6858000" cy="1894362"/>
          </a:xfrm>
        </p:spPr>
        <p:txBody>
          <a:bodyPr/>
          <a:lstStyle/>
          <a:p>
            <a:r>
              <a:rPr lang="tr-TR" dirty="0" smtClean="0"/>
              <a:t>E-Commerce and Technologies</a:t>
            </a:r>
            <a:endParaRPr lang="tr-TR" dirty="0"/>
          </a:p>
        </p:txBody>
      </p:sp>
      <p:sp>
        <p:nvSpPr>
          <p:cNvPr id="3" name="Subtitle 2"/>
          <p:cNvSpPr>
            <a:spLocks noGrp="1"/>
          </p:cNvSpPr>
          <p:nvPr>
            <p:ph type="subTitle" idx="1"/>
          </p:nvPr>
        </p:nvSpPr>
        <p:spPr/>
        <p:txBody>
          <a:bodyPr/>
          <a:lstStyle/>
          <a:p>
            <a:endParaRPr lang="tr-TR" dirty="0" smtClean="0"/>
          </a:p>
          <a:p>
            <a:r>
              <a:rPr lang="tr-TR" dirty="0" smtClean="0"/>
              <a:t>E-Commerce business models and concepts</a:t>
            </a:r>
            <a:endParaRPr lang="tr-TR"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dirty="0" smtClean="0"/>
              <a:t>Key Elements of Business Model – </a:t>
            </a:r>
            <a:br>
              <a:rPr lang="tr-TR" dirty="0" smtClean="0"/>
            </a:br>
            <a:r>
              <a:rPr lang="tr-TR" dirty="0" smtClean="0"/>
              <a:t>4. </a:t>
            </a:r>
            <a:r>
              <a:rPr lang="en-US" dirty="0" smtClean="0"/>
              <a:t>Competitive Environment</a:t>
            </a:r>
            <a:endParaRPr lang="tr-TR" dirty="0"/>
          </a:p>
        </p:txBody>
      </p:sp>
      <p:sp>
        <p:nvSpPr>
          <p:cNvPr id="3" name="Content Placeholder 2"/>
          <p:cNvSpPr>
            <a:spLocks noGrp="1"/>
          </p:cNvSpPr>
          <p:nvPr>
            <p:ph sz="quarter" idx="1"/>
          </p:nvPr>
        </p:nvSpPr>
        <p:spPr/>
        <p:txBody>
          <a:bodyPr>
            <a:normAutofit/>
          </a:bodyPr>
          <a:lstStyle/>
          <a:p>
            <a:pPr>
              <a:lnSpc>
                <a:spcPct val="90000"/>
              </a:lnSpc>
            </a:pPr>
            <a:r>
              <a:rPr lang="tr-TR" dirty="0" smtClean="0"/>
              <a:t>It refers to the other companies operating in the same marketspace selling similar products</a:t>
            </a:r>
          </a:p>
          <a:p>
            <a:pPr lvl="1">
              <a:lnSpc>
                <a:spcPct val="90000"/>
              </a:lnSpc>
            </a:pPr>
            <a:endParaRPr lang="tr-TR" sz="2400" dirty="0" smtClean="0"/>
          </a:p>
          <a:p>
            <a:pPr lvl="1">
              <a:lnSpc>
                <a:spcPct val="90000"/>
              </a:lnSpc>
            </a:pPr>
            <a:r>
              <a:rPr lang="en-US" sz="2400" dirty="0" smtClean="0"/>
              <a:t>Who else occupies your intended </a:t>
            </a:r>
            <a:r>
              <a:rPr lang="en-US" sz="2400" dirty="0" err="1" smtClean="0"/>
              <a:t>marketspace</a:t>
            </a:r>
            <a:r>
              <a:rPr lang="en-US" sz="2400" dirty="0" smtClean="0"/>
              <a:t>?</a:t>
            </a:r>
          </a:p>
          <a:p>
            <a:pPr lvl="1">
              <a:lnSpc>
                <a:spcPct val="90000"/>
              </a:lnSpc>
            </a:pPr>
            <a:endParaRPr lang="tr-TR" sz="2400" dirty="0" smtClean="0"/>
          </a:p>
          <a:p>
            <a:pPr lvl="1">
              <a:lnSpc>
                <a:spcPct val="90000"/>
              </a:lnSpc>
            </a:pPr>
            <a:r>
              <a:rPr lang="en-US" sz="2400" dirty="0" smtClean="0"/>
              <a:t>Influenced by:</a:t>
            </a:r>
          </a:p>
          <a:p>
            <a:pPr lvl="2">
              <a:lnSpc>
                <a:spcPct val="90000"/>
              </a:lnSpc>
              <a:spcBef>
                <a:spcPts val="600"/>
              </a:spcBef>
            </a:pPr>
            <a:r>
              <a:rPr lang="en-US" sz="2400" dirty="0" smtClean="0"/>
              <a:t>Number and size of active competitors</a:t>
            </a:r>
          </a:p>
          <a:p>
            <a:pPr lvl="2">
              <a:lnSpc>
                <a:spcPct val="90000"/>
              </a:lnSpc>
              <a:spcBef>
                <a:spcPts val="600"/>
              </a:spcBef>
            </a:pPr>
            <a:r>
              <a:rPr lang="en-US" sz="2400" dirty="0" smtClean="0"/>
              <a:t>Each competitor’s market share</a:t>
            </a:r>
          </a:p>
          <a:p>
            <a:pPr lvl="2">
              <a:lnSpc>
                <a:spcPct val="90000"/>
              </a:lnSpc>
              <a:spcBef>
                <a:spcPts val="600"/>
              </a:spcBef>
            </a:pPr>
            <a:r>
              <a:rPr lang="en-US" sz="2400" dirty="0" smtClean="0"/>
              <a:t>Competitors’ profitability</a:t>
            </a:r>
          </a:p>
          <a:p>
            <a:pPr lvl="2">
              <a:lnSpc>
                <a:spcPct val="90000"/>
              </a:lnSpc>
              <a:spcBef>
                <a:spcPts val="600"/>
              </a:spcBef>
            </a:pPr>
            <a:r>
              <a:rPr lang="en-US" sz="2400" dirty="0" smtClean="0"/>
              <a:t>Competitors’ pricing</a:t>
            </a:r>
          </a:p>
        </p:txBody>
      </p:sp>
      <p:sp>
        <p:nvSpPr>
          <p:cNvPr id="4" name="Slide Number Placeholder 3"/>
          <p:cNvSpPr>
            <a:spLocks noGrp="1"/>
          </p:cNvSpPr>
          <p:nvPr>
            <p:ph type="sldNum" sz="quarter" idx="15"/>
          </p:nvPr>
        </p:nvSpPr>
        <p:spPr/>
        <p:txBody>
          <a:bodyPr/>
          <a:lstStyle/>
          <a:p>
            <a:fld id="{898FFB5C-70AF-4AF1-B033-E68EE6DB0317}" type="slidenum">
              <a:rPr lang="tr-TR" smtClean="0"/>
              <a:pPr/>
              <a:t>10</a:t>
            </a:fld>
            <a:endParaRPr lang="tr-TR"/>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Key Elements of Business Model – </a:t>
            </a:r>
            <a:br>
              <a:rPr lang="tr-TR" dirty="0" smtClean="0"/>
            </a:br>
            <a:r>
              <a:rPr lang="tr-TR" dirty="0" smtClean="0"/>
              <a:t>5. </a:t>
            </a:r>
            <a:r>
              <a:rPr lang="en-US" dirty="0" smtClean="0"/>
              <a:t>Competitive Advantage</a:t>
            </a:r>
            <a:endParaRPr lang="tr-TR" dirty="0"/>
          </a:p>
        </p:txBody>
      </p:sp>
      <p:sp>
        <p:nvSpPr>
          <p:cNvPr id="3" name="Content Placeholder 2"/>
          <p:cNvSpPr>
            <a:spLocks noGrp="1"/>
          </p:cNvSpPr>
          <p:nvPr>
            <p:ph sz="quarter" idx="1"/>
          </p:nvPr>
        </p:nvSpPr>
        <p:spPr/>
        <p:txBody>
          <a:bodyPr>
            <a:normAutofit/>
          </a:bodyPr>
          <a:lstStyle/>
          <a:p>
            <a:pPr>
              <a:lnSpc>
                <a:spcPct val="90000"/>
              </a:lnSpc>
              <a:spcAft>
                <a:spcPts val="600"/>
              </a:spcAft>
            </a:pPr>
            <a:r>
              <a:rPr lang="tr-TR" sz="2800" dirty="0" smtClean="0"/>
              <a:t>It is a</a:t>
            </a:r>
            <a:r>
              <a:rPr lang="en-US" sz="2800" dirty="0" err="1" smtClean="0"/>
              <a:t>chieved</a:t>
            </a:r>
            <a:r>
              <a:rPr lang="en-US" sz="2800" dirty="0" smtClean="0"/>
              <a:t> when firm produces superior product  or can bring product to market at lower price than competitors</a:t>
            </a:r>
            <a:endParaRPr lang="tr-TR" sz="2800" dirty="0" smtClean="0"/>
          </a:p>
          <a:p>
            <a:pPr lvl="1">
              <a:lnSpc>
                <a:spcPct val="90000"/>
              </a:lnSpc>
              <a:spcAft>
                <a:spcPts val="600"/>
              </a:spcAft>
            </a:pPr>
            <a:r>
              <a:rPr lang="en-US" sz="2500" dirty="0" smtClean="0"/>
              <a:t>What special advantages does your firm bring to the </a:t>
            </a:r>
            <a:r>
              <a:rPr lang="en-US" sz="2500" dirty="0" err="1" smtClean="0"/>
              <a:t>marketspace</a:t>
            </a:r>
            <a:r>
              <a:rPr lang="en-US" sz="2500" dirty="0" smtClean="0"/>
              <a:t>?</a:t>
            </a:r>
          </a:p>
          <a:p>
            <a:pPr>
              <a:lnSpc>
                <a:spcPct val="90000"/>
              </a:lnSpc>
              <a:spcAft>
                <a:spcPts val="600"/>
              </a:spcAft>
            </a:pPr>
            <a:r>
              <a:rPr lang="en-US" sz="3200" dirty="0" smtClean="0"/>
              <a:t>Important concepts:</a:t>
            </a:r>
          </a:p>
          <a:p>
            <a:pPr lvl="1">
              <a:lnSpc>
                <a:spcPct val="90000"/>
              </a:lnSpc>
              <a:spcBef>
                <a:spcPts val="600"/>
              </a:spcBef>
              <a:spcAft>
                <a:spcPts val="600"/>
              </a:spcAft>
            </a:pPr>
            <a:r>
              <a:rPr lang="en-US" sz="2800" dirty="0" smtClean="0"/>
              <a:t>Asymmetries</a:t>
            </a:r>
          </a:p>
          <a:p>
            <a:pPr lvl="1">
              <a:lnSpc>
                <a:spcPct val="90000"/>
              </a:lnSpc>
              <a:spcBef>
                <a:spcPts val="600"/>
              </a:spcBef>
              <a:spcAft>
                <a:spcPts val="600"/>
              </a:spcAft>
            </a:pPr>
            <a:r>
              <a:rPr lang="en-US" sz="2800" dirty="0" smtClean="0"/>
              <a:t>First-mover advantage</a:t>
            </a:r>
          </a:p>
          <a:p>
            <a:pPr lvl="1">
              <a:lnSpc>
                <a:spcPct val="90000"/>
              </a:lnSpc>
              <a:spcBef>
                <a:spcPts val="600"/>
              </a:spcBef>
              <a:spcAft>
                <a:spcPts val="600"/>
              </a:spcAft>
            </a:pPr>
            <a:r>
              <a:rPr lang="en-US" sz="2800" dirty="0" smtClean="0"/>
              <a:t>Unfair competitive advantage</a:t>
            </a:r>
          </a:p>
          <a:p>
            <a:pPr lvl="1">
              <a:lnSpc>
                <a:spcPct val="90000"/>
              </a:lnSpc>
              <a:spcBef>
                <a:spcPts val="600"/>
              </a:spcBef>
              <a:spcAft>
                <a:spcPts val="600"/>
              </a:spcAft>
            </a:pPr>
            <a:r>
              <a:rPr lang="en-US" sz="2800" dirty="0" smtClean="0"/>
              <a:t>Leverage</a:t>
            </a:r>
          </a:p>
        </p:txBody>
      </p:sp>
      <p:sp>
        <p:nvSpPr>
          <p:cNvPr id="4" name="Slide Number Placeholder 3"/>
          <p:cNvSpPr>
            <a:spLocks noGrp="1"/>
          </p:cNvSpPr>
          <p:nvPr>
            <p:ph type="sldNum" sz="quarter" idx="15"/>
          </p:nvPr>
        </p:nvSpPr>
        <p:spPr/>
        <p:txBody>
          <a:bodyPr/>
          <a:lstStyle/>
          <a:p>
            <a:fld id="{898FFB5C-70AF-4AF1-B033-E68EE6DB0317}" type="slidenum">
              <a:rPr lang="tr-TR" smtClean="0"/>
              <a:pPr/>
              <a:t>11</a:t>
            </a:fld>
            <a:endParaRPr lang="tr-TR"/>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Key Elements of Business Model –</a:t>
            </a:r>
            <a:br>
              <a:rPr lang="tr-TR" dirty="0" smtClean="0"/>
            </a:br>
            <a:r>
              <a:rPr lang="en-US" dirty="0" smtClean="0"/>
              <a:t>6. Market Strategy</a:t>
            </a:r>
            <a:endParaRPr lang="tr-TR" dirty="0"/>
          </a:p>
        </p:txBody>
      </p:sp>
      <p:sp>
        <p:nvSpPr>
          <p:cNvPr id="3" name="Content Placeholder 2"/>
          <p:cNvSpPr>
            <a:spLocks noGrp="1"/>
          </p:cNvSpPr>
          <p:nvPr>
            <p:ph sz="quarter" idx="1"/>
          </p:nvPr>
        </p:nvSpPr>
        <p:spPr/>
        <p:txBody>
          <a:bodyPr>
            <a:normAutofit/>
          </a:bodyPr>
          <a:lstStyle/>
          <a:p>
            <a:r>
              <a:rPr lang="tr-TR" dirty="0" smtClean="0"/>
              <a:t>It is the plan you put together that details exactl how you intend to enter a new market and attract new customers</a:t>
            </a:r>
          </a:p>
          <a:p>
            <a:pPr lvl="1"/>
            <a:r>
              <a:rPr lang="en-US" sz="2400" dirty="0" smtClean="0"/>
              <a:t>How do you plan to promote your products or services to attract your target audience?</a:t>
            </a:r>
          </a:p>
          <a:p>
            <a:pPr lvl="2">
              <a:spcBef>
                <a:spcPts val="600"/>
              </a:spcBef>
            </a:pPr>
            <a:r>
              <a:rPr lang="en-US" sz="2400" dirty="0" smtClean="0"/>
              <a:t>Best business concepts will fail if not properly marketed to potential customers</a:t>
            </a:r>
          </a:p>
        </p:txBody>
      </p:sp>
      <p:sp>
        <p:nvSpPr>
          <p:cNvPr id="4" name="Slide Number Placeholder 3"/>
          <p:cNvSpPr>
            <a:spLocks noGrp="1"/>
          </p:cNvSpPr>
          <p:nvPr>
            <p:ph type="sldNum" sz="quarter" idx="15"/>
          </p:nvPr>
        </p:nvSpPr>
        <p:spPr/>
        <p:txBody>
          <a:bodyPr/>
          <a:lstStyle/>
          <a:p>
            <a:fld id="{898FFB5C-70AF-4AF1-B033-E68EE6DB0317}" type="slidenum">
              <a:rPr lang="tr-TR" smtClean="0"/>
              <a:pPr/>
              <a:t>12</a:t>
            </a:fld>
            <a:endParaRPr lang="tr-TR"/>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Key Elements of Business Model –</a:t>
            </a:r>
            <a:br>
              <a:rPr lang="tr-TR" dirty="0" smtClean="0"/>
            </a:br>
            <a:r>
              <a:rPr lang="en-US" dirty="0" smtClean="0"/>
              <a:t>7. Organizational Development</a:t>
            </a:r>
            <a:endParaRPr lang="tr-TR" dirty="0"/>
          </a:p>
        </p:txBody>
      </p:sp>
      <p:sp>
        <p:nvSpPr>
          <p:cNvPr id="3" name="Content Placeholder 2"/>
          <p:cNvSpPr>
            <a:spLocks noGrp="1"/>
          </p:cNvSpPr>
          <p:nvPr>
            <p:ph sz="quarter" idx="1"/>
          </p:nvPr>
        </p:nvSpPr>
        <p:spPr/>
        <p:txBody>
          <a:bodyPr/>
          <a:lstStyle/>
          <a:p>
            <a:pPr>
              <a:spcAft>
                <a:spcPts val="1800"/>
              </a:spcAft>
            </a:pPr>
            <a:r>
              <a:rPr lang="tr-TR" dirty="0" smtClean="0"/>
              <a:t>It is the plan that describes how the company will organize the work that needs to be accomplished</a:t>
            </a:r>
          </a:p>
          <a:p>
            <a:pPr lvl="1">
              <a:spcAft>
                <a:spcPts val="1800"/>
              </a:spcAft>
            </a:pPr>
            <a:r>
              <a:rPr lang="en-US" sz="2400" dirty="0" smtClean="0"/>
              <a:t>What types of organizational structures within the firm are necessary to carry out the business plan?</a:t>
            </a:r>
          </a:p>
          <a:p>
            <a:pPr lvl="2">
              <a:spcBef>
                <a:spcPts val="600"/>
              </a:spcBef>
              <a:spcAft>
                <a:spcPts val="600"/>
              </a:spcAft>
            </a:pPr>
            <a:r>
              <a:rPr lang="en-US" sz="2400" dirty="0" smtClean="0"/>
              <a:t>Typically divided into functional departments</a:t>
            </a:r>
          </a:p>
          <a:p>
            <a:pPr lvl="2">
              <a:spcBef>
                <a:spcPts val="600"/>
              </a:spcBef>
              <a:spcAft>
                <a:spcPts val="600"/>
              </a:spcAft>
            </a:pPr>
            <a:r>
              <a:rPr lang="en-US" sz="2400" dirty="0" smtClean="0"/>
              <a:t>Hiring moves from generalists to specialists as company grows</a:t>
            </a:r>
          </a:p>
          <a:p>
            <a:pPr marL="880110" lvl="1" indent="-514350">
              <a:defRPr/>
            </a:pPr>
            <a:endParaRPr lang="en-US" dirty="0" smtClean="0"/>
          </a:p>
          <a:p>
            <a:endParaRPr lang="tr-TR" dirty="0"/>
          </a:p>
        </p:txBody>
      </p:sp>
      <p:sp>
        <p:nvSpPr>
          <p:cNvPr id="4" name="Slide Number Placeholder 3"/>
          <p:cNvSpPr>
            <a:spLocks noGrp="1"/>
          </p:cNvSpPr>
          <p:nvPr>
            <p:ph type="sldNum" sz="quarter" idx="15"/>
          </p:nvPr>
        </p:nvSpPr>
        <p:spPr/>
        <p:txBody>
          <a:bodyPr/>
          <a:lstStyle/>
          <a:p>
            <a:fld id="{898FFB5C-70AF-4AF1-B033-E68EE6DB0317}" type="slidenum">
              <a:rPr lang="tr-TR" smtClean="0"/>
              <a:pPr/>
              <a:t>13</a:t>
            </a:fld>
            <a:endParaRPr lang="tr-T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Key Elements of Business Model –</a:t>
            </a:r>
            <a:br>
              <a:rPr lang="tr-TR" dirty="0" smtClean="0"/>
            </a:br>
            <a:r>
              <a:rPr lang="en-US" dirty="0" smtClean="0"/>
              <a:t>8. Management Team</a:t>
            </a:r>
            <a:endParaRPr lang="tr-TR" dirty="0"/>
          </a:p>
        </p:txBody>
      </p:sp>
      <p:sp>
        <p:nvSpPr>
          <p:cNvPr id="3" name="Content Placeholder 2"/>
          <p:cNvSpPr>
            <a:spLocks noGrp="1"/>
          </p:cNvSpPr>
          <p:nvPr>
            <p:ph sz="quarter" idx="1"/>
          </p:nvPr>
        </p:nvSpPr>
        <p:spPr/>
        <p:txBody>
          <a:bodyPr/>
          <a:lstStyle/>
          <a:p>
            <a:pPr>
              <a:spcAft>
                <a:spcPts val="600"/>
              </a:spcAft>
              <a:defRPr/>
            </a:pPr>
            <a:r>
              <a:rPr lang="tr-TR" dirty="0" smtClean="0">
                <a:solidFill>
                  <a:schemeClr val="accent2">
                    <a:lumMod val="25000"/>
                  </a:schemeClr>
                </a:solidFill>
              </a:rPr>
              <a:t>This is the </a:t>
            </a:r>
            <a:r>
              <a:rPr lang="en-US" dirty="0" smtClean="0">
                <a:solidFill>
                  <a:schemeClr val="accent2">
                    <a:lumMod val="25000"/>
                  </a:schemeClr>
                </a:solidFill>
              </a:rPr>
              <a:t>employees </a:t>
            </a:r>
            <a:r>
              <a:rPr lang="tr-TR" dirty="0" smtClean="0">
                <a:solidFill>
                  <a:schemeClr val="accent2">
                    <a:lumMod val="25000"/>
                  </a:schemeClr>
                </a:solidFill>
              </a:rPr>
              <a:t>of the company that </a:t>
            </a:r>
            <a:r>
              <a:rPr lang="en-US" dirty="0" smtClean="0">
                <a:solidFill>
                  <a:schemeClr val="accent2">
                    <a:lumMod val="25000"/>
                  </a:schemeClr>
                </a:solidFill>
              </a:rPr>
              <a:t>are responsible for making the business model work</a:t>
            </a:r>
            <a:endParaRPr lang="tr-TR" dirty="0" smtClean="0">
              <a:solidFill>
                <a:schemeClr val="accent2">
                  <a:lumMod val="25000"/>
                </a:schemeClr>
              </a:solidFill>
            </a:endParaRPr>
          </a:p>
          <a:p>
            <a:pPr lvl="1">
              <a:spcAft>
                <a:spcPts val="600"/>
              </a:spcAft>
              <a:defRPr/>
            </a:pPr>
            <a:r>
              <a:rPr lang="en-US" sz="2400" dirty="0" smtClean="0">
                <a:solidFill>
                  <a:schemeClr val="accent2">
                    <a:lumMod val="25000"/>
                  </a:schemeClr>
                </a:solidFill>
              </a:rPr>
              <a:t>What kinds of experiences and background are important for the company’s leaders to have?</a:t>
            </a:r>
          </a:p>
          <a:p>
            <a:pPr lvl="2">
              <a:spcBef>
                <a:spcPts val="600"/>
              </a:spcBef>
              <a:spcAft>
                <a:spcPts val="600"/>
              </a:spcAft>
              <a:defRPr/>
            </a:pPr>
            <a:r>
              <a:rPr lang="en-US" sz="2400" dirty="0" smtClean="0">
                <a:solidFill>
                  <a:schemeClr val="accent2">
                    <a:lumMod val="25000"/>
                  </a:schemeClr>
                </a:solidFill>
              </a:rPr>
              <a:t>Strong management team gives instant credibility to outside investors</a:t>
            </a:r>
          </a:p>
          <a:p>
            <a:pPr lvl="2">
              <a:spcBef>
                <a:spcPts val="600"/>
              </a:spcBef>
              <a:spcAft>
                <a:spcPts val="600"/>
              </a:spcAft>
              <a:defRPr/>
            </a:pPr>
            <a:r>
              <a:rPr lang="en-US" sz="2400" dirty="0" smtClean="0">
                <a:solidFill>
                  <a:schemeClr val="accent2">
                    <a:lumMod val="25000"/>
                  </a:schemeClr>
                </a:solidFill>
              </a:rPr>
              <a:t>Strong management team may not be able to salvage a weak business model, but should be able to change the model and redefine the business as it becomes necessary</a:t>
            </a:r>
          </a:p>
        </p:txBody>
      </p:sp>
      <p:sp>
        <p:nvSpPr>
          <p:cNvPr id="4" name="Slide Number Placeholder 3"/>
          <p:cNvSpPr>
            <a:spLocks noGrp="1"/>
          </p:cNvSpPr>
          <p:nvPr>
            <p:ph type="sldNum" sz="quarter" idx="15"/>
          </p:nvPr>
        </p:nvSpPr>
        <p:spPr/>
        <p:txBody>
          <a:bodyPr/>
          <a:lstStyle/>
          <a:p>
            <a:fld id="{898FFB5C-70AF-4AF1-B033-E68EE6DB0317}" type="slidenum">
              <a:rPr lang="tr-TR" smtClean="0"/>
              <a:pPr/>
              <a:t>14</a:t>
            </a:fld>
            <a:endParaRPr lang="tr-T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E-Commerce Business Model Categorization</a:t>
            </a:r>
            <a:endParaRPr lang="tr-TR" dirty="0"/>
          </a:p>
        </p:txBody>
      </p:sp>
      <p:sp>
        <p:nvSpPr>
          <p:cNvPr id="3" name="Content Placeholder 2"/>
          <p:cNvSpPr>
            <a:spLocks noGrp="1"/>
          </p:cNvSpPr>
          <p:nvPr>
            <p:ph sz="quarter" idx="1"/>
          </p:nvPr>
        </p:nvSpPr>
        <p:spPr/>
        <p:txBody>
          <a:bodyPr>
            <a:normAutofit fontScale="92500"/>
          </a:bodyPr>
          <a:lstStyle/>
          <a:p>
            <a:r>
              <a:rPr lang="en-US" sz="3200" dirty="0" smtClean="0"/>
              <a:t>No one correct way</a:t>
            </a:r>
          </a:p>
          <a:p>
            <a:r>
              <a:rPr lang="en-US" sz="3200" dirty="0" smtClean="0"/>
              <a:t>We categorize business models according to:</a:t>
            </a:r>
          </a:p>
          <a:p>
            <a:pPr lvl="1">
              <a:spcBef>
                <a:spcPts val="600"/>
              </a:spcBef>
            </a:pPr>
            <a:r>
              <a:rPr lang="en-US" sz="2400" dirty="0" smtClean="0"/>
              <a:t>E-commerce sector (B2C, B2B, C2C)</a:t>
            </a:r>
          </a:p>
          <a:p>
            <a:pPr lvl="1">
              <a:spcBef>
                <a:spcPts val="600"/>
              </a:spcBef>
            </a:pPr>
            <a:r>
              <a:rPr lang="en-US" sz="2400" dirty="0" smtClean="0"/>
              <a:t>Type of e-commerce technology; i.e., m-commerce</a:t>
            </a:r>
            <a:endParaRPr lang="en-US" sz="1800" dirty="0" smtClean="0"/>
          </a:p>
          <a:p>
            <a:r>
              <a:rPr lang="en-US" sz="3200" dirty="0" smtClean="0"/>
              <a:t>Similar business models appear in more than one sector</a:t>
            </a:r>
          </a:p>
          <a:p>
            <a:r>
              <a:rPr lang="en-US" sz="3200" dirty="0" smtClean="0"/>
              <a:t>Some companies use multiple business models;</a:t>
            </a:r>
            <a:endParaRPr lang="tr-TR" sz="3200" dirty="0" smtClean="0"/>
          </a:p>
          <a:p>
            <a:pPr lvl="1"/>
            <a:r>
              <a:rPr lang="en-US" sz="2900" dirty="0" smtClean="0"/>
              <a:t> e.g., eBay</a:t>
            </a:r>
            <a:endParaRPr lang="en-US" sz="1700" dirty="0" smtClean="0"/>
          </a:p>
        </p:txBody>
      </p:sp>
      <p:sp>
        <p:nvSpPr>
          <p:cNvPr id="4" name="Slide Number Placeholder 3"/>
          <p:cNvSpPr>
            <a:spLocks noGrp="1"/>
          </p:cNvSpPr>
          <p:nvPr>
            <p:ph type="sldNum" sz="quarter" idx="15"/>
          </p:nvPr>
        </p:nvSpPr>
        <p:spPr/>
        <p:txBody>
          <a:bodyPr/>
          <a:lstStyle/>
          <a:p>
            <a:fld id="{898FFB5C-70AF-4AF1-B033-E68EE6DB0317}" type="slidenum">
              <a:rPr lang="tr-TR" smtClean="0"/>
              <a:pPr/>
              <a:t>15</a:t>
            </a:fld>
            <a:endParaRPr lang="tr-TR"/>
          </a:p>
        </p:txBody>
      </p:sp>
    </p:spTree>
    <p:custDataLst>
      <p:tags r:id="rId1"/>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B2C Business Models:</a:t>
            </a:r>
            <a:endParaRPr lang="tr-TR" dirty="0"/>
          </a:p>
        </p:txBody>
      </p:sp>
      <p:sp>
        <p:nvSpPr>
          <p:cNvPr id="3" name="Content Placeholder 2"/>
          <p:cNvSpPr>
            <a:spLocks noGrp="1"/>
          </p:cNvSpPr>
          <p:nvPr>
            <p:ph sz="quarter" idx="1"/>
          </p:nvPr>
        </p:nvSpPr>
        <p:spPr/>
        <p:txBody>
          <a:bodyPr/>
          <a:lstStyle/>
          <a:p>
            <a:r>
              <a:rPr lang="tr-TR" dirty="0" smtClean="0"/>
              <a:t>Portal</a:t>
            </a:r>
          </a:p>
          <a:p>
            <a:r>
              <a:rPr lang="tr-TR" dirty="0" smtClean="0"/>
              <a:t>E-</a:t>
            </a:r>
            <a:r>
              <a:rPr lang="tr-TR" dirty="0" err="1" smtClean="0"/>
              <a:t>tailer</a:t>
            </a:r>
            <a:endParaRPr lang="tr-TR" dirty="0" smtClean="0"/>
          </a:p>
          <a:p>
            <a:r>
              <a:rPr lang="tr-TR" dirty="0" smtClean="0"/>
              <a:t>Content </a:t>
            </a:r>
            <a:r>
              <a:rPr lang="tr-TR" dirty="0" err="1" smtClean="0"/>
              <a:t>provider</a:t>
            </a:r>
            <a:endParaRPr lang="tr-TR" dirty="0" smtClean="0"/>
          </a:p>
          <a:p>
            <a:r>
              <a:rPr lang="tr-TR" dirty="0" err="1" smtClean="0"/>
              <a:t>Transaction</a:t>
            </a:r>
            <a:r>
              <a:rPr lang="tr-TR" dirty="0" smtClean="0"/>
              <a:t> broker</a:t>
            </a:r>
          </a:p>
          <a:p>
            <a:r>
              <a:rPr lang="tr-TR" dirty="0" smtClean="0"/>
              <a:t>Market </a:t>
            </a:r>
            <a:r>
              <a:rPr lang="tr-TR" dirty="0" err="1" smtClean="0"/>
              <a:t>creator</a:t>
            </a:r>
            <a:endParaRPr lang="tr-TR" dirty="0" smtClean="0"/>
          </a:p>
          <a:p>
            <a:r>
              <a:rPr lang="tr-TR" dirty="0" smtClean="0"/>
              <a:t>Service </a:t>
            </a:r>
            <a:r>
              <a:rPr lang="tr-TR" dirty="0" err="1" smtClean="0"/>
              <a:t>provider</a:t>
            </a:r>
            <a:endParaRPr lang="tr-TR" dirty="0" smtClean="0"/>
          </a:p>
          <a:p>
            <a:r>
              <a:rPr lang="tr-TR" dirty="0" err="1" smtClean="0"/>
              <a:t>Community</a:t>
            </a:r>
            <a:r>
              <a:rPr lang="tr-TR" dirty="0" smtClean="0"/>
              <a:t> </a:t>
            </a:r>
            <a:r>
              <a:rPr lang="tr-TR" dirty="0" err="1" smtClean="0"/>
              <a:t>provider</a:t>
            </a:r>
            <a:endParaRPr lang="tr-TR" dirty="0" smtClean="0"/>
          </a:p>
          <a:p>
            <a:endParaRPr lang="tr-TR" dirty="0" smtClean="0"/>
          </a:p>
          <a:p>
            <a:endParaRPr lang="tr-TR" dirty="0" smtClean="0"/>
          </a:p>
          <a:p>
            <a:endParaRPr lang="tr-TR" dirty="0"/>
          </a:p>
        </p:txBody>
      </p:sp>
      <p:sp>
        <p:nvSpPr>
          <p:cNvPr id="4" name="Slide Number Placeholder 3"/>
          <p:cNvSpPr>
            <a:spLocks noGrp="1"/>
          </p:cNvSpPr>
          <p:nvPr>
            <p:ph type="sldNum" sz="quarter" idx="15"/>
          </p:nvPr>
        </p:nvSpPr>
        <p:spPr/>
        <p:txBody>
          <a:bodyPr/>
          <a:lstStyle/>
          <a:p>
            <a:fld id="{898FFB5C-70AF-4AF1-B033-E68EE6DB0317}" type="slidenum">
              <a:rPr lang="tr-TR" smtClean="0"/>
              <a:pPr/>
              <a:t>16</a:t>
            </a:fld>
            <a:endParaRPr lang="tr-TR"/>
          </a:p>
        </p:txBody>
      </p:sp>
    </p:spTree>
    <p:extLst>
      <p:ext uri="{BB962C8B-B14F-4D97-AF65-F5344CB8AC3E}">
        <p14:creationId xmlns:p14="http://schemas.microsoft.com/office/powerpoint/2010/main" val="1397952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B2C Business Models: Portal</a:t>
            </a:r>
            <a:endParaRPr lang="tr-TR" dirty="0"/>
          </a:p>
        </p:txBody>
      </p:sp>
      <p:sp>
        <p:nvSpPr>
          <p:cNvPr id="3" name="Content Placeholder 2"/>
          <p:cNvSpPr>
            <a:spLocks noGrp="1"/>
          </p:cNvSpPr>
          <p:nvPr>
            <p:ph sz="quarter" idx="1"/>
          </p:nvPr>
        </p:nvSpPr>
        <p:spPr/>
        <p:txBody>
          <a:bodyPr>
            <a:normAutofit lnSpcReduction="10000"/>
          </a:bodyPr>
          <a:lstStyle/>
          <a:p>
            <a:pPr>
              <a:spcAft>
                <a:spcPts val="1800"/>
              </a:spcAft>
            </a:pPr>
            <a:r>
              <a:rPr lang="tr-TR" sz="3200" dirty="0" smtClean="0"/>
              <a:t>It offers s</a:t>
            </a:r>
            <a:r>
              <a:rPr lang="en-US" sz="3200" dirty="0" err="1" smtClean="0"/>
              <a:t>earch</a:t>
            </a:r>
            <a:r>
              <a:rPr lang="en-US" sz="3200" dirty="0" smtClean="0"/>
              <a:t> </a:t>
            </a:r>
            <a:r>
              <a:rPr lang="tr-TR" sz="3200" dirty="0" smtClean="0"/>
              <a:t>tools </a:t>
            </a:r>
            <a:r>
              <a:rPr lang="en-US" sz="3200" dirty="0" smtClean="0"/>
              <a:t>plus an integrated package of content and services</a:t>
            </a:r>
            <a:r>
              <a:rPr lang="tr-TR" sz="3200" dirty="0" smtClean="0"/>
              <a:t> all in one place</a:t>
            </a:r>
            <a:endParaRPr lang="en-US" sz="3200" dirty="0" smtClean="0"/>
          </a:p>
          <a:p>
            <a:pPr>
              <a:spcAft>
                <a:spcPts val="600"/>
              </a:spcAft>
            </a:pPr>
            <a:r>
              <a:rPr lang="en-US" sz="3200" dirty="0" smtClean="0"/>
              <a:t>Revenue models: </a:t>
            </a:r>
          </a:p>
          <a:p>
            <a:pPr lvl="1">
              <a:spcBef>
                <a:spcPts val="600"/>
              </a:spcBef>
              <a:spcAft>
                <a:spcPts val="1800"/>
              </a:spcAft>
            </a:pPr>
            <a:r>
              <a:rPr lang="en-US" sz="2400" dirty="0" smtClean="0"/>
              <a:t>Advertising, subscription fees, transaction fees</a:t>
            </a:r>
          </a:p>
          <a:p>
            <a:pPr>
              <a:spcAft>
                <a:spcPts val="600"/>
              </a:spcAft>
            </a:pPr>
            <a:r>
              <a:rPr lang="en-US" sz="3200" dirty="0" smtClean="0"/>
              <a:t>Variations: </a:t>
            </a:r>
          </a:p>
          <a:p>
            <a:pPr lvl="1">
              <a:spcBef>
                <a:spcPts val="600"/>
              </a:spcBef>
              <a:spcAft>
                <a:spcPts val="600"/>
              </a:spcAft>
            </a:pPr>
            <a:r>
              <a:rPr lang="en-US" sz="2400" dirty="0" smtClean="0"/>
              <a:t>Horizontal/General</a:t>
            </a:r>
            <a:r>
              <a:rPr lang="tr-TR" sz="2400" dirty="0" smtClean="0"/>
              <a:t> (eg. Yahoo)</a:t>
            </a:r>
            <a:endParaRPr lang="en-US" sz="2400" dirty="0" smtClean="0"/>
          </a:p>
          <a:p>
            <a:pPr lvl="1">
              <a:spcBef>
                <a:spcPts val="600"/>
              </a:spcBef>
              <a:spcAft>
                <a:spcPts val="600"/>
              </a:spcAft>
            </a:pPr>
            <a:r>
              <a:rPr lang="en-US" sz="2400" dirty="0" smtClean="0"/>
              <a:t>Vertical/Specialized (</a:t>
            </a:r>
            <a:r>
              <a:rPr lang="en-US" sz="2400" dirty="0" err="1" smtClean="0"/>
              <a:t>Vortal</a:t>
            </a:r>
            <a:r>
              <a:rPr lang="en-US" sz="2400" dirty="0" smtClean="0"/>
              <a:t>)</a:t>
            </a:r>
            <a:r>
              <a:rPr lang="tr-TR" sz="2400" dirty="0" smtClean="0"/>
              <a:t> (eg. Sailnet)</a:t>
            </a:r>
            <a:endParaRPr lang="en-US" sz="2400" dirty="0" smtClean="0"/>
          </a:p>
          <a:p>
            <a:pPr lvl="1">
              <a:spcBef>
                <a:spcPts val="600"/>
              </a:spcBef>
              <a:spcAft>
                <a:spcPts val="1200"/>
              </a:spcAft>
            </a:pPr>
            <a:r>
              <a:rPr lang="en-US" sz="2400" dirty="0" smtClean="0"/>
              <a:t>Pure Search</a:t>
            </a:r>
            <a:r>
              <a:rPr lang="tr-TR" sz="2400" dirty="0" smtClean="0"/>
              <a:t> (eg. Google)</a:t>
            </a:r>
            <a:endParaRPr lang="en-US" sz="2400" dirty="0" smtClean="0"/>
          </a:p>
        </p:txBody>
      </p:sp>
      <p:sp>
        <p:nvSpPr>
          <p:cNvPr id="4" name="Slide Number Placeholder 3"/>
          <p:cNvSpPr>
            <a:spLocks noGrp="1"/>
          </p:cNvSpPr>
          <p:nvPr>
            <p:ph type="sldNum" sz="quarter" idx="15"/>
          </p:nvPr>
        </p:nvSpPr>
        <p:spPr/>
        <p:txBody>
          <a:bodyPr/>
          <a:lstStyle/>
          <a:p>
            <a:fld id="{898FFB5C-70AF-4AF1-B033-E68EE6DB0317}" type="slidenum">
              <a:rPr lang="tr-TR" smtClean="0"/>
              <a:pPr/>
              <a:t>17</a:t>
            </a:fld>
            <a:endParaRPr lang="tr-T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B2C </a:t>
            </a:r>
            <a:r>
              <a:rPr lang="tr-TR" dirty="0" smtClean="0"/>
              <a:t>Business </a:t>
            </a:r>
            <a:r>
              <a:rPr lang="en-US" dirty="0" smtClean="0"/>
              <a:t>Models: E-</a:t>
            </a:r>
            <a:r>
              <a:rPr lang="en-US" dirty="0" err="1" smtClean="0"/>
              <a:t>tailer</a:t>
            </a:r>
            <a:endParaRPr lang="tr-TR" dirty="0"/>
          </a:p>
        </p:txBody>
      </p:sp>
      <p:sp>
        <p:nvSpPr>
          <p:cNvPr id="3" name="Content Placeholder 2"/>
          <p:cNvSpPr>
            <a:spLocks noGrp="1"/>
          </p:cNvSpPr>
          <p:nvPr>
            <p:ph sz="quarter" idx="1"/>
          </p:nvPr>
        </p:nvSpPr>
        <p:spPr/>
        <p:txBody>
          <a:bodyPr/>
          <a:lstStyle/>
          <a:p>
            <a:r>
              <a:rPr lang="en-US" dirty="0" smtClean="0"/>
              <a:t>Online version of traditional retail</a:t>
            </a:r>
            <a:r>
              <a:rPr lang="tr-TR" dirty="0" smtClean="0"/>
              <a:t> store, where customers can shop at any hour of the day or night without leaving their home or office</a:t>
            </a:r>
            <a:endParaRPr lang="en-US" dirty="0" smtClean="0"/>
          </a:p>
          <a:p>
            <a:r>
              <a:rPr lang="en-US" dirty="0" smtClean="0"/>
              <a:t>Revenue model: Sales</a:t>
            </a:r>
            <a:r>
              <a:rPr lang="tr-TR" dirty="0" smtClean="0"/>
              <a:t> of goods</a:t>
            </a:r>
            <a:endParaRPr lang="en-US" dirty="0" smtClean="0"/>
          </a:p>
          <a:p>
            <a:r>
              <a:rPr lang="en-US" dirty="0" smtClean="0"/>
              <a:t>Variations:</a:t>
            </a:r>
          </a:p>
          <a:p>
            <a:pPr lvl="1">
              <a:spcBef>
                <a:spcPts val="600"/>
              </a:spcBef>
            </a:pPr>
            <a:r>
              <a:rPr lang="en-US" sz="2400" dirty="0" smtClean="0"/>
              <a:t>Virtual merchant</a:t>
            </a:r>
            <a:r>
              <a:rPr lang="tr-TR" sz="2400" dirty="0" smtClean="0"/>
              <a:t> (eg. Amazon)</a:t>
            </a:r>
            <a:endParaRPr lang="en-US" sz="2400" dirty="0" smtClean="0"/>
          </a:p>
          <a:p>
            <a:pPr lvl="1">
              <a:spcBef>
                <a:spcPts val="600"/>
              </a:spcBef>
            </a:pPr>
            <a:r>
              <a:rPr lang="en-US" sz="2400" dirty="0" smtClean="0"/>
              <a:t>Bricks-and-clicks</a:t>
            </a:r>
            <a:r>
              <a:rPr lang="tr-TR" sz="2400" dirty="0" smtClean="0"/>
              <a:t> (eg. Walmart.com)</a:t>
            </a:r>
            <a:endParaRPr lang="en-US" sz="2400" dirty="0" smtClean="0"/>
          </a:p>
          <a:p>
            <a:pPr lvl="1">
              <a:spcBef>
                <a:spcPts val="600"/>
              </a:spcBef>
            </a:pPr>
            <a:r>
              <a:rPr lang="en-US" sz="2400" dirty="0" smtClean="0"/>
              <a:t>Catalog merchant</a:t>
            </a:r>
            <a:r>
              <a:rPr lang="tr-TR" sz="2400" dirty="0" smtClean="0"/>
              <a:t> (eg. LLBean.com)</a:t>
            </a:r>
            <a:endParaRPr lang="en-US" sz="2400" dirty="0" smtClean="0"/>
          </a:p>
          <a:p>
            <a:pPr lvl="1">
              <a:spcBef>
                <a:spcPts val="600"/>
              </a:spcBef>
            </a:pPr>
            <a:r>
              <a:rPr lang="en-US" sz="2400" dirty="0" smtClean="0"/>
              <a:t>Manufacturer-direct </a:t>
            </a:r>
            <a:r>
              <a:rPr lang="tr-TR" sz="2400" dirty="0" smtClean="0"/>
              <a:t> (eg. Dell.com)</a:t>
            </a:r>
            <a:endParaRPr lang="en-US" sz="2400" dirty="0" smtClean="0"/>
          </a:p>
          <a:p>
            <a:r>
              <a:rPr lang="en-US" dirty="0" smtClean="0"/>
              <a:t>Low barriers to entry</a:t>
            </a:r>
          </a:p>
        </p:txBody>
      </p:sp>
      <p:sp>
        <p:nvSpPr>
          <p:cNvPr id="4" name="Slide Number Placeholder 3"/>
          <p:cNvSpPr>
            <a:spLocks noGrp="1"/>
          </p:cNvSpPr>
          <p:nvPr>
            <p:ph type="sldNum" sz="quarter" idx="15"/>
          </p:nvPr>
        </p:nvSpPr>
        <p:spPr/>
        <p:txBody>
          <a:bodyPr/>
          <a:lstStyle/>
          <a:p>
            <a:fld id="{898FFB5C-70AF-4AF1-B033-E68EE6DB0317}" type="slidenum">
              <a:rPr lang="tr-TR" smtClean="0"/>
              <a:pPr/>
              <a:t>18</a:t>
            </a:fld>
            <a:endParaRPr lang="tr-TR"/>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B2C Models: Content Provider</a:t>
            </a:r>
            <a:endParaRPr lang="tr-TR" dirty="0"/>
          </a:p>
        </p:txBody>
      </p:sp>
      <p:sp>
        <p:nvSpPr>
          <p:cNvPr id="3" name="Content Placeholder 2"/>
          <p:cNvSpPr>
            <a:spLocks noGrp="1"/>
          </p:cNvSpPr>
          <p:nvPr>
            <p:ph sz="quarter" idx="1"/>
          </p:nvPr>
        </p:nvSpPr>
        <p:spPr>
          <a:xfrm>
            <a:off x="457200" y="1600200"/>
            <a:ext cx="7931224" cy="4873752"/>
          </a:xfrm>
        </p:spPr>
        <p:txBody>
          <a:bodyPr/>
          <a:lstStyle/>
          <a:p>
            <a:pPr>
              <a:spcAft>
                <a:spcPts val="600"/>
              </a:spcAft>
            </a:pPr>
            <a:r>
              <a:rPr lang="en-US" dirty="0" smtClean="0"/>
              <a:t>Digital content on the Web</a:t>
            </a:r>
          </a:p>
          <a:p>
            <a:pPr lvl="1">
              <a:spcBef>
                <a:spcPts val="600"/>
              </a:spcBef>
              <a:spcAft>
                <a:spcPts val="600"/>
              </a:spcAft>
            </a:pPr>
            <a:r>
              <a:rPr lang="en-US" sz="2400" dirty="0" smtClean="0"/>
              <a:t>News, music, video</a:t>
            </a:r>
          </a:p>
          <a:p>
            <a:pPr>
              <a:spcAft>
                <a:spcPts val="600"/>
              </a:spcAft>
            </a:pPr>
            <a:r>
              <a:rPr lang="en-US" dirty="0" smtClean="0"/>
              <a:t>Revenue models: </a:t>
            </a:r>
          </a:p>
          <a:p>
            <a:pPr lvl="1">
              <a:spcBef>
                <a:spcPts val="600"/>
              </a:spcBef>
              <a:spcAft>
                <a:spcPts val="600"/>
              </a:spcAft>
            </a:pPr>
            <a:r>
              <a:rPr lang="en-US" sz="2400" dirty="0" smtClean="0"/>
              <a:t>Subscription; pay per download (micropayment); advertising; affiliate referral fees</a:t>
            </a:r>
            <a:endParaRPr lang="en-US" sz="1600" dirty="0" smtClean="0"/>
          </a:p>
          <a:p>
            <a:r>
              <a:rPr lang="tr-TR" dirty="0" smtClean="0"/>
              <a:t>Eg. Cnn.com, ESPN.com</a:t>
            </a:r>
            <a:endParaRPr lang="en-US" sz="2400" dirty="0" smtClean="0"/>
          </a:p>
        </p:txBody>
      </p:sp>
      <p:sp>
        <p:nvSpPr>
          <p:cNvPr id="4" name="Slide Number Placeholder 3"/>
          <p:cNvSpPr>
            <a:spLocks noGrp="1"/>
          </p:cNvSpPr>
          <p:nvPr>
            <p:ph type="sldNum" sz="quarter" idx="15"/>
          </p:nvPr>
        </p:nvSpPr>
        <p:spPr/>
        <p:txBody>
          <a:bodyPr/>
          <a:lstStyle/>
          <a:p>
            <a:fld id="{898FFB5C-70AF-4AF1-B033-E68EE6DB0317}" type="slidenum">
              <a:rPr lang="tr-TR" smtClean="0"/>
              <a:pPr/>
              <a:t>19</a:t>
            </a:fld>
            <a:endParaRPr lang="tr-TR"/>
          </a:p>
        </p:txBody>
      </p:sp>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Objectives</a:t>
            </a:r>
            <a:endParaRPr lang="tr-TR" dirty="0"/>
          </a:p>
        </p:txBody>
      </p:sp>
      <p:sp>
        <p:nvSpPr>
          <p:cNvPr id="3" name="Content Placeholder 2"/>
          <p:cNvSpPr>
            <a:spLocks noGrp="1"/>
          </p:cNvSpPr>
          <p:nvPr>
            <p:ph sz="quarter" idx="1"/>
          </p:nvPr>
        </p:nvSpPr>
        <p:spPr/>
        <p:txBody>
          <a:bodyPr>
            <a:normAutofit/>
          </a:bodyPr>
          <a:lstStyle/>
          <a:p>
            <a:pPr lvl="0"/>
            <a:r>
              <a:rPr lang="en-US" dirty="0" smtClean="0"/>
              <a:t>Identify the key components of e-commerce business models.</a:t>
            </a:r>
            <a:endParaRPr lang="tr-TR" dirty="0" smtClean="0"/>
          </a:p>
          <a:p>
            <a:pPr lvl="0"/>
            <a:r>
              <a:rPr lang="en-US" dirty="0" smtClean="0"/>
              <a:t>Describe the major B2C business models.</a:t>
            </a:r>
            <a:endParaRPr lang="tr-TR" dirty="0" smtClean="0"/>
          </a:p>
          <a:p>
            <a:pPr lvl="0"/>
            <a:r>
              <a:rPr lang="en-US" dirty="0" smtClean="0"/>
              <a:t>Describe the major B2B business models.</a:t>
            </a:r>
            <a:endParaRPr lang="tr-TR" dirty="0" smtClean="0"/>
          </a:p>
          <a:p>
            <a:pPr lvl="0"/>
            <a:r>
              <a:rPr lang="en-US" dirty="0" smtClean="0"/>
              <a:t>Describe business models in other emerging areas of e-commerce.</a:t>
            </a:r>
            <a:endParaRPr lang="tr-TR" dirty="0" smtClean="0"/>
          </a:p>
          <a:p>
            <a:pPr lvl="0"/>
            <a:r>
              <a:rPr lang="en-US" dirty="0" smtClean="0"/>
              <a:t>Explain the key business concepts and strategies applicable to e-commerce.</a:t>
            </a:r>
            <a:endParaRPr lang="tr-TR" dirty="0"/>
          </a:p>
        </p:txBody>
      </p:sp>
      <p:sp>
        <p:nvSpPr>
          <p:cNvPr id="4" name="Slide Number Placeholder 3"/>
          <p:cNvSpPr>
            <a:spLocks noGrp="1"/>
          </p:cNvSpPr>
          <p:nvPr>
            <p:ph type="sldNum" sz="quarter" idx="15"/>
          </p:nvPr>
        </p:nvSpPr>
        <p:spPr/>
        <p:txBody>
          <a:bodyPr/>
          <a:lstStyle/>
          <a:p>
            <a:fld id="{898FFB5C-70AF-4AF1-B033-E68EE6DB0317}" type="slidenum">
              <a:rPr lang="tr-TR" smtClean="0"/>
              <a:pPr/>
              <a:t>2</a:t>
            </a:fld>
            <a:endParaRPr lang="tr-T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0" dirty="0" smtClean="0"/>
              <a:t>B2C Models: Transaction Broker</a:t>
            </a:r>
            <a:endParaRPr lang="tr-TR" dirty="0"/>
          </a:p>
        </p:txBody>
      </p:sp>
      <p:sp>
        <p:nvSpPr>
          <p:cNvPr id="3" name="Content Placeholder 2"/>
          <p:cNvSpPr>
            <a:spLocks noGrp="1"/>
          </p:cNvSpPr>
          <p:nvPr>
            <p:ph sz="quarter" idx="1"/>
          </p:nvPr>
        </p:nvSpPr>
        <p:spPr/>
        <p:txBody>
          <a:bodyPr>
            <a:normAutofit/>
          </a:bodyPr>
          <a:lstStyle/>
          <a:p>
            <a:pPr>
              <a:spcAft>
                <a:spcPts val="1200"/>
              </a:spcAft>
            </a:pPr>
            <a:r>
              <a:rPr lang="en-US" dirty="0" smtClean="0"/>
              <a:t>Process online transactions for consumers</a:t>
            </a:r>
          </a:p>
          <a:p>
            <a:pPr lvl="1">
              <a:spcAft>
                <a:spcPts val="1200"/>
              </a:spcAft>
            </a:pPr>
            <a:r>
              <a:rPr lang="en-US" sz="2400" dirty="0" smtClean="0"/>
              <a:t>Primary value proposition</a:t>
            </a:r>
            <a:r>
              <a:rPr lang="en-US" sz="2400" dirty="0" smtClean="0">
                <a:cs typeface="Arial" charset="0"/>
              </a:rPr>
              <a:t>—</a:t>
            </a:r>
            <a:r>
              <a:rPr lang="en-US" sz="2400" dirty="0" smtClean="0"/>
              <a:t>saving time and money</a:t>
            </a:r>
          </a:p>
          <a:p>
            <a:pPr>
              <a:spcAft>
                <a:spcPts val="1200"/>
              </a:spcAft>
            </a:pPr>
            <a:r>
              <a:rPr lang="en-US" dirty="0" smtClean="0"/>
              <a:t>Revenue model: </a:t>
            </a:r>
          </a:p>
          <a:p>
            <a:pPr lvl="1">
              <a:spcAft>
                <a:spcPts val="1200"/>
              </a:spcAft>
            </a:pPr>
            <a:r>
              <a:rPr lang="en-US" sz="2400" dirty="0" smtClean="0"/>
              <a:t>Transaction fees</a:t>
            </a:r>
          </a:p>
          <a:p>
            <a:r>
              <a:rPr lang="tr-TR" dirty="0" smtClean="0"/>
              <a:t>Eg. Expedia, Travelocity, Orbitz</a:t>
            </a:r>
            <a:endParaRPr lang="en-US" dirty="0" smtClean="0"/>
          </a:p>
        </p:txBody>
      </p:sp>
      <p:sp>
        <p:nvSpPr>
          <p:cNvPr id="4" name="Slide Number Placeholder 3"/>
          <p:cNvSpPr>
            <a:spLocks noGrp="1"/>
          </p:cNvSpPr>
          <p:nvPr>
            <p:ph type="sldNum" sz="quarter" idx="15"/>
          </p:nvPr>
        </p:nvSpPr>
        <p:spPr/>
        <p:txBody>
          <a:bodyPr/>
          <a:lstStyle/>
          <a:p>
            <a:fld id="{898FFB5C-70AF-4AF1-B033-E68EE6DB0317}" type="slidenum">
              <a:rPr lang="tr-TR" smtClean="0"/>
              <a:pPr/>
              <a:t>20</a:t>
            </a:fld>
            <a:endParaRPr lang="tr-TR"/>
          </a:p>
        </p:txBody>
      </p:sp>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0" dirty="0" smtClean="0"/>
              <a:t>B2C Models:</a:t>
            </a:r>
            <a:r>
              <a:rPr lang="tr-TR" spc="-150" dirty="0" smtClean="0"/>
              <a:t> Market Creator</a:t>
            </a:r>
            <a:endParaRPr lang="tr-TR" dirty="0"/>
          </a:p>
        </p:txBody>
      </p:sp>
      <p:sp>
        <p:nvSpPr>
          <p:cNvPr id="3" name="Content Placeholder 2"/>
          <p:cNvSpPr>
            <a:spLocks noGrp="1"/>
          </p:cNvSpPr>
          <p:nvPr>
            <p:ph sz="quarter" idx="1"/>
          </p:nvPr>
        </p:nvSpPr>
        <p:spPr/>
        <p:txBody>
          <a:bodyPr/>
          <a:lstStyle/>
          <a:p>
            <a:r>
              <a:rPr lang="tr-TR" dirty="0" smtClean="0"/>
              <a:t>Web-based  businesses that use Internet technologyto create markets that bring buyers and sellers together</a:t>
            </a:r>
          </a:p>
          <a:p>
            <a:pPr>
              <a:spcAft>
                <a:spcPts val="1200"/>
              </a:spcAft>
            </a:pPr>
            <a:r>
              <a:rPr lang="en-US" dirty="0" smtClean="0"/>
              <a:t>Revenue model: </a:t>
            </a:r>
          </a:p>
          <a:p>
            <a:pPr lvl="1">
              <a:spcAft>
                <a:spcPts val="1200"/>
              </a:spcAft>
            </a:pPr>
            <a:r>
              <a:rPr lang="en-US" sz="2400" dirty="0" smtClean="0"/>
              <a:t>Transaction fees</a:t>
            </a:r>
          </a:p>
          <a:p>
            <a:r>
              <a:rPr lang="tr-TR" dirty="0" smtClean="0"/>
              <a:t>Eg. eBay, Priceline</a:t>
            </a:r>
            <a:endParaRPr lang="en-US" dirty="0" smtClean="0"/>
          </a:p>
          <a:p>
            <a:endParaRPr lang="tr-TR" dirty="0"/>
          </a:p>
        </p:txBody>
      </p:sp>
      <p:sp>
        <p:nvSpPr>
          <p:cNvPr id="4" name="Slide Number Placeholder 3"/>
          <p:cNvSpPr>
            <a:spLocks noGrp="1"/>
          </p:cNvSpPr>
          <p:nvPr>
            <p:ph type="sldNum" sz="quarter" idx="15"/>
          </p:nvPr>
        </p:nvSpPr>
        <p:spPr/>
        <p:txBody>
          <a:bodyPr/>
          <a:lstStyle/>
          <a:p>
            <a:fld id="{898FFB5C-70AF-4AF1-B033-E68EE6DB0317}" type="slidenum">
              <a:rPr lang="tr-TR" smtClean="0"/>
              <a:pPr/>
              <a:t>21</a:t>
            </a:fld>
            <a:endParaRPr lang="tr-T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B2C Models: Service Provider</a:t>
            </a:r>
            <a:endParaRPr lang="tr-TR" dirty="0"/>
          </a:p>
        </p:txBody>
      </p:sp>
      <p:sp>
        <p:nvSpPr>
          <p:cNvPr id="3" name="Content Placeholder 2"/>
          <p:cNvSpPr>
            <a:spLocks noGrp="1"/>
          </p:cNvSpPr>
          <p:nvPr>
            <p:ph sz="quarter" idx="1"/>
          </p:nvPr>
        </p:nvSpPr>
        <p:spPr>
          <a:xfrm>
            <a:off x="457200" y="1600200"/>
            <a:ext cx="8003232" cy="4873752"/>
          </a:xfrm>
        </p:spPr>
        <p:txBody>
          <a:bodyPr/>
          <a:lstStyle/>
          <a:p>
            <a:pPr>
              <a:spcBef>
                <a:spcPct val="0"/>
              </a:spcBef>
              <a:spcAft>
                <a:spcPts val="600"/>
              </a:spcAft>
            </a:pPr>
            <a:r>
              <a:rPr lang="en-US" dirty="0" smtClean="0"/>
              <a:t>Online services</a:t>
            </a:r>
          </a:p>
          <a:p>
            <a:pPr lvl="1">
              <a:spcBef>
                <a:spcPct val="0"/>
              </a:spcBef>
              <a:spcAft>
                <a:spcPts val="1200"/>
              </a:spcAft>
            </a:pPr>
            <a:r>
              <a:rPr lang="en-US" sz="2400" dirty="0" smtClean="0"/>
              <a:t>e.g., Google: Google Maps, Google Docs, and so on</a:t>
            </a:r>
          </a:p>
          <a:p>
            <a:pPr>
              <a:spcBef>
                <a:spcPct val="0"/>
              </a:spcBef>
              <a:spcAft>
                <a:spcPts val="600"/>
              </a:spcAft>
            </a:pPr>
            <a:r>
              <a:rPr lang="en-US" dirty="0" smtClean="0"/>
              <a:t>Value proposition </a:t>
            </a:r>
          </a:p>
          <a:p>
            <a:pPr lvl="1">
              <a:spcBef>
                <a:spcPct val="0"/>
              </a:spcBef>
              <a:spcAft>
                <a:spcPts val="600"/>
              </a:spcAft>
            </a:pPr>
            <a:r>
              <a:rPr lang="en-US" sz="2400" dirty="0" smtClean="0"/>
              <a:t>Valuable, convenient, time-saving, low-cost alternatives to traditional service providers</a:t>
            </a:r>
          </a:p>
          <a:p>
            <a:pPr>
              <a:spcBef>
                <a:spcPct val="0"/>
              </a:spcBef>
              <a:spcAft>
                <a:spcPts val="600"/>
              </a:spcAft>
            </a:pPr>
            <a:r>
              <a:rPr lang="en-US" dirty="0" smtClean="0"/>
              <a:t>Revenue models:</a:t>
            </a:r>
          </a:p>
          <a:p>
            <a:pPr lvl="1">
              <a:spcBef>
                <a:spcPct val="0"/>
              </a:spcBef>
              <a:spcAft>
                <a:spcPts val="600"/>
              </a:spcAft>
            </a:pPr>
            <a:r>
              <a:rPr lang="en-US" sz="2400" dirty="0" smtClean="0"/>
              <a:t>Sales of services, subscription fees, advertising, sales of marketing data</a:t>
            </a:r>
          </a:p>
        </p:txBody>
      </p:sp>
      <p:sp>
        <p:nvSpPr>
          <p:cNvPr id="4" name="Slide Number Placeholder 3"/>
          <p:cNvSpPr>
            <a:spLocks noGrp="1"/>
          </p:cNvSpPr>
          <p:nvPr>
            <p:ph type="sldNum" sz="quarter" idx="15"/>
          </p:nvPr>
        </p:nvSpPr>
        <p:spPr/>
        <p:txBody>
          <a:bodyPr/>
          <a:lstStyle/>
          <a:p>
            <a:fld id="{898FFB5C-70AF-4AF1-B033-E68EE6DB0317}" type="slidenum">
              <a:rPr lang="tr-TR" smtClean="0"/>
              <a:pPr/>
              <a:t>22</a:t>
            </a:fld>
            <a:endParaRPr lang="tr-T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0" dirty="0" smtClean="0"/>
              <a:t>B2C  Models: Community Provider</a:t>
            </a:r>
            <a:endParaRPr lang="tr-TR" dirty="0"/>
          </a:p>
        </p:txBody>
      </p:sp>
      <p:sp>
        <p:nvSpPr>
          <p:cNvPr id="3" name="Content Placeholder 2"/>
          <p:cNvSpPr>
            <a:spLocks noGrp="1"/>
          </p:cNvSpPr>
          <p:nvPr>
            <p:ph sz="quarter" idx="1"/>
          </p:nvPr>
        </p:nvSpPr>
        <p:spPr/>
        <p:txBody>
          <a:bodyPr/>
          <a:lstStyle/>
          <a:p>
            <a:pPr>
              <a:lnSpc>
                <a:spcPct val="90000"/>
              </a:lnSpc>
              <a:spcAft>
                <a:spcPts val="1800"/>
              </a:spcAft>
            </a:pPr>
            <a:r>
              <a:rPr lang="en-US" dirty="0" smtClean="0"/>
              <a:t>Provides online environment (social network) where people with similar interests can transact, share content, and communicate </a:t>
            </a:r>
          </a:p>
          <a:p>
            <a:pPr lvl="1">
              <a:lnSpc>
                <a:spcPct val="90000"/>
              </a:lnSpc>
              <a:spcBef>
                <a:spcPts val="600"/>
              </a:spcBef>
              <a:spcAft>
                <a:spcPts val="1800"/>
              </a:spcAft>
            </a:pPr>
            <a:r>
              <a:rPr lang="en-US" sz="2800" dirty="0" smtClean="0"/>
              <a:t>E.g., </a:t>
            </a:r>
            <a:r>
              <a:rPr lang="en-US" sz="2800" dirty="0" err="1" smtClean="0"/>
              <a:t>Facebook</a:t>
            </a:r>
            <a:r>
              <a:rPr lang="en-US" sz="2800" dirty="0" smtClean="0"/>
              <a:t>, MySpace, LinkedIn</a:t>
            </a:r>
          </a:p>
          <a:p>
            <a:pPr>
              <a:lnSpc>
                <a:spcPct val="90000"/>
              </a:lnSpc>
            </a:pPr>
            <a:r>
              <a:rPr lang="en-US" dirty="0" smtClean="0"/>
              <a:t>Revenue models:</a:t>
            </a:r>
          </a:p>
          <a:p>
            <a:pPr lvl="1">
              <a:lnSpc>
                <a:spcPct val="90000"/>
              </a:lnSpc>
              <a:spcBef>
                <a:spcPts val="600"/>
              </a:spcBef>
              <a:spcAft>
                <a:spcPts val="1800"/>
              </a:spcAft>
            </a:pPr>
            <a:r>
              <a:rPr lang="en-US" sz="2800" dirty="0" smtClean="0"/>
              <a:t>Advertising fees, subscription fees, sales revenues, transaction fees, affiliate fees</a:t>
            </a:r>
          </a:p>
        </p:txBody>
      </p:sp>
      <p:sp>
        <p:nvSpPr>
          <p:cNvPr id="4" name="Slide Number Placeholder 3"/>
          <p:cNvSpPr>
            <a:spLocks noGrp="1"/>
          </p:cNvSpPr>
          <p:nvPr>
            <p:ph type="sldNum" sz="quarter" idx="15"/>
          </p:nvPr>
        </p:nvSpPr>
        <p:spPr/>
        <p:txBody>
          <a:bodyPr/>
          <a:lstStyle/>
          <a:p>
            <a:fld id="{898FFB5C-70AF-4AF1-B033-E68EE6DB0317}" type="slidenum">
              <a:rPr lang="tr-TR" smtClean="0"/>
              <a:pPr/>
              <a:t>23</a:t>
            </a:fld>
            <a:endParaRPr lang="tr-TR"/>
          </a:p>
        </p:txBody>
      </p:sp>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B2B Business Models</a:t>
            </a:r>
            <a:endParaRPr lang="tr-TR" dirty="0"/>
          </a:p>
        </p:txBody>
      </p:sp>
      <p:sp>
        <p:nvSpPr>
          <p:cNvPr id="3" name="Content Placeholder 2"/>
          <p:cNvSpPr>
            <a:spLocks noGrp="1"/>
          </p:cNvSpPr>
          <p:nvPr>
            <p:ph sz="quarter" idx="1"/>
          </p:nvPr>
        </p:nvSpPr>
        <p:spPr/>
        <p:txBody>
          <a:bodyPr/>
          <a:lstStyle/>
          <a:p>
            <a:pPr>
              <a:defRPr/>
            </a:pPr>
            <a:r>
              <a:rPr lang="en-US" dirty="0" smtClean="0"/>
              <a:t>Net marketplaces</a:t>
            </a:r>
          </a:p>
          <a:p>
            <a:pPr lvl="1">
              <a:defRPr/>
            </a:pPr>
            <a:r>
              <a:rPr lang="en-US" dirty="0" smtClean="0"/>
              <a:t>E-distributor</a:t>
            </a:r>
          </a:p>
          <a:p>
            <a:pPr lvl="1">
              <a:defRPr/>
            </a:pPr>
            <a:r>
              <a:rPr lang="en-US" dirty="0" smtClean="0"/>
              <a:t>E-procurement</a:t>
            </a:r>
          </a:p>
          <a:p>
            <a:pPr lvl="1">
              <a:defRPr/>
            </a:pPr>
            <a:r>
              <a:rPr lang="en-US" dirty="0" smtClean="0"/>
              <a:t>Exchange</a:t>
            </a:r>
          </a:p>
          <a:p>
            <a:pPr lvl="1">
              <a:defRPr/>
            </a:pPr>
            <a:r>
              <a:rPr lang="en-US" dirty="0" smtClean="0"/>
              <a:t>Industry consortium</a:t>
            </a:r>
          </a:p>
          <a:p>
            <a:pPr>
              <a:defRPr/>
            </a:pPr>
            <a:r>
              <a:rPr lang="en-US" dirty="0" smtClean="0"/>
              <a:t>Private industrial network</a:t>
            </a:r>
          </a:p>
          <a:p>
            <a:pPr lvl="1">
              <a:defRPr/>
            </a:pPr>
            <a:r>
              <a:rPr lang="en-US" dirty="0" smtClean="0"/>
              <a:t>Single firm</a:t>
            </a:r>
          </a:p>
          <a:p>
            <a:pPr lvl="1">
              <a:defRPr/>
            </a:pPr>
            <a:r>
              <a:rPr lang="en-US" dirty="0" smtClean="0"/>
              <a:t>Industry-wide</a:t>
            </a:r>
            <a:endParaRPr lang="en-US" dirty="0"/>
          </a:p>
        </p:txBody>
      </p:sp>
      <p:sp>
        <p:nvSpPr>
          <p:cNvPr id="4" name="Slide Number Placeholder 3"/>
          <p:cNvSpPr>
            <a:spLocks noGrp="1"/>
          </p:cNvSpPr>
          <p:nvPr>
            <p:ph type="sldNum" sz="quarter" idx="15"/>
          </p:nvPr>
        </p:nvSpPr>
        <p:spPr/>
        <p:txBody>
          <a:bodyPr/>
          <a:lstStyle/>
          <a:p>
            <a:fld id="{898FFB5C-70AF-4AF1-B033-E68EE6DB0317}" type="slidenum">
              <a:rPr lang="tr-TR" smtClean="0"/>
              <a:pPr/>
              <a:t>24</a:t>
            </a:fld>
            <a:endParaRPr lang="tr-T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Models in Emerging </a:t>
            </a:r>
            <a:br>
              <a:rPr lang="en-US" dirty="0" smtClean="0"/>
            </a:br>
            <a:r>
              <a:rPr lang="en-US" dirty="0" smtClean="0"/>
              <a:t>E-commerce Areas</a:t>
            </a:r>
            <a:endParaRPr lang="tr-TR" dirty="0"/>
          </a:p>
        </p:txBody>
      </p:sp>
      <p:sp>
        <p:nvSpPr>
          <p:cNvPr id="3" name="Content Placeholder 2"/>
          <p:cNvSpPr>
            <a:spLocks noGrp="1"/>
          </p:cNvSpPr>
          <p:nvPr>
            <p:ph sz="quarter" idx="1"/>
          </p:nvPr>
        </p:nvSpPr>
        <p:spPr/>
        <p:txBody>
          <a:bodyPr>
            <a:normAutofit lnSpcReduction="10000"/>
          </a:bodyPr>
          <a:lstStyle/>
          <a:p>
            <a:pPr>
              <a:lnSpc>
                <a:spcPct val="90000"/>
              </a:lnSpc>
            </a:pPr>
            <a:r>
              <a:rPr lang="en-US" dirty="0" smtClean="0"/>
              <a:t>Consumer-to-consumer (C2C)</a:t>
            </a:r>
            <a:r>
              <a:rPr lang="tr-TR" dirty="0" smtClean="0"/>
              <a:t>: Helps consumers connect with other consumers to conduct business</a:t>
            </a:r>
            <a:endParaRPr lang="en-US" dirty="0" smtClean="0"/>
          </a:p>
          <a:p>
            <a:pPr lvl="1">
              <a:lnSpc>
                <a:spcPct val="90000"/>
              </a:lnSpc>
              <a:spcBef>
                <a:spcPts val="600"/>
              </a:spcBef>
              <a:spcAft>
                <a:spcPts val="1200"/>
              </a:spcAft>
            </a:pPr>
            <a:r>
              <a:rPr lang="en-US" sz="2400" dirty="0" smtClean="0"/>
              <a:t>Examples: eBay, Half.com</a:t>
            </a:r>
          </a:p>
          <a:p>
            <a:pPr>
              <a:lnSpc>
                <a:spcPct val="90000"/>
              </a:lnSpc>
            </a:pPr>
            <a:r>
              <a:rPr lang="en-US" dirty="0" smtClean="0"/>
              <a:t>Peer-to-peer (P2P)</a:t>
            </a:r>
            <a:r>
              <a:rPr lang="tr-TR" dirty="0" smtClean="0"/>
              <a:t> : Technology enabling consumers to share files and services via the Web, withou a common server</a:t>
            </a:r>
            <a:endParaRPr lang="en-US" dirty="0" smtClean="0"/>
          </a:p>
          <a:p>
            <a:pPr lvl="1">
              <a:lnSpc>
                <a:spcPct val="90000"/>
              </a:lnSpc>
              <a:spcBef>
                <a:spcPts val="600"/>
              </a:spcBef>
              <a:spcAft>
                <a:spcPts val="1200"/>
              </a:spcAft>
            </a:pPr>
            <a:r>
              <a:rPr lang="en-US" sz="2400" dirty="0" smtClean="0"/>
              <a:t>Examples: The Pirate Bay, </a:t>
            </a:r>
            <a:r>
              <a:rPr lang="en-US" sz="2400" dirty="0" err="1" smtClean="0"/>
              <a:t>Cloudmark</a:t>
            </a:r>
            <a:endParaRPr lang="en-US" sz="2400" dirty="0" smtClean="0"/>
          </a:p>
          <a:p>
            <a:pPr>
              <a:lnSpc>
                <a:spcPct val="90000"/>
              </a:lnSpc>
            </a:pPr>
            <a:r>
              <a:rPr lang="en-US" dirty="0" smtClean="0"/>
              <a:t>M-commerce: </a:t>
            </a:r>
            <a:r>
              <a:rPr lang="tr-TR" dirty="0" smtClean="0"/>
              <a:t>Extending business applications using wireless technology</a:t>
            </a:r>
            <a:endParaRPr lang="en-US" dirty="0" smtClean="0"/>
          </a:p>
          <a:p>
            <a:pPr lvl="1">
              <a:lnSpc>
                <a:spcPct val="90000"/>
              </a:lnSpc>
            </a:pPr>
            <a:r>
              <a:rPr lang="en-US" sz="2400" dirty="0" smtClean="0"/>
              <a:t>Technology platform continues to evolve</a:t>
            </a:r>
          </a:p>
          <a:p>
            <a:pPr lvl="1">
              <a:lnSpc>
                <a:spcPct val="90000"/>
              </a:lnSpc>
            </a:pPr>
            <a:r>
              <a:rPr lang="en-US" sz="2400" dirty="0" smtClean="0"/>
              <a:t>In the United States, demand still highest for digital content like ring tones</a:t>
            </a:r>
          </a:p>
          <a:p>
            <a:endParaRPr lang="tr-TR" dirty="0"/>
          </a:p>
        </p:txBody>
      </p:sp>
      <p:sp>
        <p:nvSpPr>
          <p:cNvPr id="4" name="Slide Number Placeholder 3"/>
          <p:cNvSpPr>
            <a:spLocks noGrp="1"/>
          </p:cNvSpPr>
          <p:nvPr>
            <p:ph type="sldNum" sz="quarter" idx="15"/>
          </p:nvPr>
        </p:nvSpPr>
        <p:spPr/>
        <p:txBody>
          <a:bodyPr/>
          <a:lstStyle/>
          <a:p>
            <a:fld id="{898FFB5C-70AF-4AF1-B033-E68EE6DB0317}" type="slidenum">
              <a:rPr lang="tr-TR" smtClean="0"/>
              <a:pPr/>
              <a:t>25</a:t>
            </a:fld>
            <a:endParaRPr lang="tr-T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 Enablers</a:t>
            </a:r>
            <a:endParaRPr lang="tr-TR" dirty="0"/>
          </a:p>
        </p:txBody>
      </p:sp>
      <p:sp>
        <p:nvSpPr>
          <p:cNvPr id="3" name="Content Placeholder 2"/>
          <p:cNvSpPr>
            <a:spLocks noGrp="1"/>
          </p:cNvSpPr>
          <p:nvPr>
            <p:ph sz="quarter" idx="1"/>
          </p:nvPr>
        </p:nvSpPr>
        <p:spPr/>
        <p:txBody>
          <a:bodyPr>
            <a:normAutofit fontScale="92500"/>
          </a:bodyPr>
          <a:lstStyle/>
          <a:p>
            <a:pPr>
              <a:spcAft>
                <a:spcPts val="1200"/>
              </a:spcAft>
            </a:pPr>
            <a:r>
              <a:rPr lang="tr-TR" dirty="0" smtClean="0"/>
              <a:t>Group of companies whose business model is focused primarily on providing infrastructure necessary for e-commerce companies to exist, grow and prosper.</a:t>
            </a:r>
          </a:p>
          <a:p>
            <a:pPr>
              <a:spcAft>
                <a:spcPts val="1200"/>
              </a:spcAft>
            </a:pPr>
            <a:r>
              <a:rPr lang="en-US" dirty="0" smtClean="0"/>
              <a:t>E-commerce infrastructure companies:</a:t>
            </a:r>
          </a:p>
          <a:p>
            <a:pPr lvl="1">
              <a:spcAft>
                <a:spcPts val="600"/>
              </a:spcAft>
            </a:pPr>
            <a:r>
              <a:rPr lang="en-US" sz="2400" dirty="0" smtClean="0"/>
              <a:t>Hardware, software, networking, security</a:t>
            </a:r>
          </a:p>
          <a:p>
            <a:pPr lvl="1">
              <a:spcAft>
                <a:spcPts val="600"/>
              </a:spcAft>
            </a:pPr>
            <a:r>
              <a:rPr lang="en-US" sz="2400" dirty="0" smtClean="0"/>
              <a:t>E-commerce software systems, payment systems</a:t>
            </a:r>
          </a:p>
          <a:p>
            <a:pPr lvl="1">
              <a:spcAft>
                <a:spcPts val="600"/>
              </a:spcAft>
            </a:pPr>
            <a:r>
              <a:rPr lang="en-US" sz="2400" dirty="0" smtClean="0"/>
              <a:t>Media solutions, performance enhancement</a:t>
            </a:r>
          </a:p>
          <a:p>
            <a:pPr lvl="1">
              <a:spcAft>
                <a:spcPts val="600"/>
              </a:spcAft>
            </a:pPr>
            <a:r>
              <a:rPr lang="en-US" sz="2400" dirty="0" smtClean="0"/>
              <a:t>CRM software</a:t>
            </a:r>
          </a:p>
          <a:p>
            <a:pPr lvl="1">
              <a:spcAft>
                <a:spcPts val="600"/>
              </a:spcAft>
            </a:pPr>
            <a:r>
              <a:rPr lang="en-US" sz="2400" dirty="0" smtClean="0"/>
              <a:t>Databases</a:t>
            </a:r>
          </a:p>
          <a:p>
            <a:pPr lvl="1">
              <a:spcAft>
                <a:spcPts val="600"/>
              </a:spcAft>
            </a:pPr>
            <a:r>
              <a:rPr lang="en-US" sz="2400" dirty="0" smtClean="0"/>
              <a:t>Hosting services, etc.</a:t>
            </a:r>
          </a:p>
        </p:txBody>
      </p:sp>
      <p:sp>
        <p:nvSpPr>
          <p:cNvPr id="4" name="Slide Number Placeholder 3"/>
          <p:cNvSpPr>
            <a:spLocks noGrp="1"/>
          </p:cNvSpPr>
          <p:nvPr>
            <p:ph type="sldNum" sz="quarter" idx="15"/>
          </p:nvPr>
        </p:nvSpPr>
        <p:spPr/>
        <p:txBody>
          <a:bodyPr/>
          <a:lstStyle/>
          <a:p>
            <a:fld id="{898FFB5C-70AF-4AF1-B033-E68EE6DB0317}" type="slidenum">
              <a:rPr lang="tr-TR" smtClean="0"/>
              <a:pPr/>
              <a:t>26</a:t>
            </a:fld>
            <a:endParaRPr lang="tr-TR"/>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50" dirty="0" smtClean="0"/>
              <a:t>How the Internet and the Web Change Business</a:t>
            </a:r>
            <a:endParaRPr lang="tr-TR" dirty="0"/>
          </a:p>
        </p:txBody>
      </p:sp>
      <p:sp>
        <p:nvSpPr>
          <p:cNvPr id="3" name="Content Placeholder 2"/>
          <p:cNvSpPr>
            <a:spLocks noGrp="1"/>
          </p:cNvSpPr>
          <p:nvPr>
            <p:ph sz="quarter" idx="1"/>
          </p:nvPr>
        </p:nvSpPr>
        <p:spPr/>
        <p:txBody>
          <a:bodyPr/>
          <a:lstStyle/>
          <a:p>
            <a:pPr>
              <a:spcBef>
                <a:spcPct val="0"/>
              </a:spcBef>
              <a:spcAft>
                <a:spcPts val="600"/>
              </a:spcAft>
            </a:pPr>
            <a:r>
              <a:rPr lang="en-US" sz="3200" dirty="0" smtClean="0"/>
              <a:t>E-commerce changes industry structure by changing:</a:t>
            </a:r>
          </a:p>
          <a:p>
            <a:pPr lvl="1">
              <a:spcBef>
                <a:spcPct val="0"/>
              </a:spcBef>
              <a:spcAft>
                <a:spcPts val="600"/>
              </a:spcAft>
            </a:pPr>
            <a:r>
              <a:rPr lang="en-US" sz="2400" dirty="0" smtClean="0"/>
              <a:t>Basis of competition among rivals</a:t>
            </a:r>
          </a:p>
          <a:p>
            <a:pPr lvl="1">
              <a:spcBef>
                <a:spcPct val="0"/>
              </a:spcBef>
              <a:spcAft>
                <a:spcPts val="600"/>
              </a:spcAft>
            </a:pPr>
            <a:r>
              <a:rPr lang="en-US" sz="2400" dirty="0" smtClean="0"/>
              <a:t>Barriers to entry</a:t>
            </a:r>
          </a:p>
          <a:p>
            <a:pPr lvl="1">
              <a:spcBef>
                <a:spcPct val="0"/>
              </a:spcBef>
              <a:spcAft>
                <a:spcPts val="600"/>
              </a:spcAft>
            </a:pPr>
            <a:r>
              <a:rPr lang="en-US" sz="2400" dirty="0" smtClean="0"/>
              <a:t>Threat of new substitute products</a:t>
            </a:r>
          </a:p>
          <a:p>
            <a:pPr lvl="1">
              <a:spcBef>
                <a:spcPct val="0"/>
              </a:spcBef>
              <a:spcAft>
                <a:spcPts val="600"/>
              </a:spcAft>
            </a:pPr>
            <a:r>
              <a:rPr lang="en-US" sz="2400" dirty="0" smtClean="0"/>
              <a:t>Strength of suppliers</a:t>
            </a:r>
          </a:p>
          <a:p>
            <a:pPr lvl="1">
              <a:spcBef>
                <a:spcPct val="0"/>
              </a:spcBef>
              <a:spcAft>
                <a:spcPts val="600"/>
              </a:spcAft>
            </a:pPr>
            <a:r>
              <a:rPr lang="en-US" sz="2400" dirty="0" smtClean="0"/>
              <a:t>Bargaining power of buyers</a:t>
            </a:r>
          </a:p>
          <a:p>
            <a:endParaRPr lang="tr-TR" dirty="0"/>
          </a:p>
        </p:txBody>
      </p:sp>
      <p:sp>
        <p:nvSpPr>
          <p:cNvPr id="4" name="Slide Number Placeholder 3"/>
          <p:cNvSpPr>
            <a:spLocks noGrp="1"/>
          </p:cNvSpPr>
          <p:nvPr>
            <p:ph type="sldNum" sz="quarter" idx="15"/>
          </p:nvPr>
        </p:nvSpPr>
        <p:spPr/>
        <p:txBody>
          <a:bodyPr/>
          <a:lstStyle/>
          <a:p>
            <a:fld id="{898FFB5C-70AF-4AF1-B033-E68EE6DB0317}" type="slidenum">
              <a:rPr lang="tr-TR" smtClean="0"/>
              <a:pPr/>
              <a:t>27</a:t>
            </a:fld>
            <a:endParaRPr lang="tr-T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Strategy</a:t>
            </a:r>
            <a:endParaRPr lang="tr-TR" dirty="0"/>
          </a:p>
        </p:txBody>
      </p:sp>
      <p:sp>
        <p:nvSpPr>
          <p:cNvPr id="3" name="Content Placeholder 2"/>
          <p:cNvSpPr>
            <a:spLocks noGrp="1"/>
          </p:cNvSpPr>
          <p:nvPr>
            <p:ph sz="quarter" idx="1"/>
          </p:nvPr>
        </p:nvSpPr>
        <p:spPr/>
        <p:txBody>
          <a:bodyPr/>
          <a:lstStyle/>
          <a:p>
            <a:pPr>
              <a:spcBef>
                <a:spcPct val="0"/>
              </a:spcBef>
              <a:spcAft>
                <a:spcPts val="600"/>
              </a:spcAft>
            </a:pPr>
            <a:r>
              <a:rPr lang="tr-TR" dirty="0" smtClean="0"/>
              <a:t>A set of p</a:t>
            </a:r>
            <a:r>
              <a:rPr lang="en-US" dirty="0" err="1" smtClean="0"/>
              <a:t>lan</a:t>
            </a:r>
            <a:r>
              <a:rPr lang="tr-TR" dirty="0" smtClean="0"/>
              <a:t>s</a:t>
            </a:r>
            <a:r>
              <a:rPr lang="en-US" dirty="0" smtClean="0"/>
              <a:t> for achieving superior long-term returns on the capital invested in a business firm </a:t>
            </a:r>
            <a:endParaRPr lang="tr-TR" dirty="0" smtClean="0"/>
          </a:p>
          <a:p>
            <a:pPr>
              <a:spcBef>
                <a:spcPct val="0"/>
              </a:spcBef>
              <a:spcAft>
                <a:spcPts val="600"/>
              </a:spcAft>
            </a:pPr>
            <a:r>
              <a:rPr lang="tr-TR" dirty="0" smtClean="0"/>
              <a:t>A plan to make profit</a:t>
            </a:r>
          </a:p>
          <a:p>
            <a:pPr lvl="1">
              <a:spcBef>
                <a:spcPct val="0"/>
              </a:spcBef>
              <a:spcAft>
                <a:spcPts val="600"/>
              </a:spcAft>
            </a:pPr>
            <a:r>
              <a:rPr lang="tr-TR" sz="2400" dirty="0" smtClean="0"/>
              <a:t>Profit: the difference between the price a firm is able to charge for its products and the cost of  producing and distributing goods</a:t>
            </a:r>
            <a:endParaRPr lang="en-US" sz="2400" dirty="0" smtClean="0"/>
          </a:p>
          <a:p>
            <a:pPr>
              <a:spcBef>
                <a:spcPct val="0"/>
              </a:spcBef>
              <a:spcAft>
                <a:spcPts val="600"/>
              </a:spcAft>
            </a:pPr>
            <a:r>
              <a:rPr lang="en-US" dirty="0" smtClean="0"/>
              <a:t>Four generic strategies</a:t>
            </a:r>
          </a:p>
          <a:p>
            <a:pPr lvl="1">
              <a:spcBef>
                <a:spcPct val="0"/>
              </a:spcBef>
              <a:spcAft>
                <a:spcPts val="600"/>
              </a:spcAft>
              <a:buFont typeface="Georgia" pitchFamily="18" charset="0"/>
              <a:buAutoNum type="arabicPeriod"/>
            </a:pPr>
            <a:r>
              <a:rPr lang="en-US" sz="2400" dirty="0" smtClean="0"/>
              <a:t>Differentiation</a:t>
            </a:r>
          </a:p>
          <a:p>
            <a:pPr lvl="1">
              <a:spcBef>
                <a:spcPct val="0"/>
              </a:spcBef>
              <a:spcAft>
                <a:spcPts val="600"/>
              </a:spcAft>
              <a:buFont typeface="Georgia" pitchFamily="18" charset="0"/>
              <a:buAutoNum type="arabicPeriod"/>
            </a:pPr>
            <a:r>
              <a:rPr lang="en-US" sz="2400" dirty="0" smtClean="0"/>
              <a:t>Cost</a:t>
            </a:r>
          </a:p>
          <a:p>
            <a:pPr lvl="1">
              <a:spcBef>
                <a:spcPct val="0"/>
              </a:spcBef>
              <a:spcAft>
                <a:spcPts val="600"/>
              </a:spcAft>
              <a:buFont typeface="Georgia" pitchFamily="18" charset="0"/>
              <a:buAutoNum type="arabicPeriod"/>
            </a:pPr>
            <a:r>
              <a:rPr lang="en-US" sz="2400" dirty="0" smtClean="0"/>
              <a:t>Scope</a:t>
            </a:r>
          </a:p>
          <a:p>
            <a:pPr lvl="1">
              <a:spcBef>
                <a:spcPct val="0"/>
              </a:spcBef>
              <a:spcAft>
                <a:spcPts val="600"/>
              </a:spcAft>
              <a:buFont typeface="Georgia" pitchFamily="18" charset="0"/>
              <a:buAutoNum type="arabicPeriod"/>
            </a:pPr>
            <a:r>
              <a:rPr lang="en-US" sz="2400" dirty="0" smtClean="0"/>
              <a:t>Focus</a:t>
            </a:r>
          </a:p>
        </p:txBody>
      </p:sp>
      <p:sp>
        <p:nvSpPr>
          <p:cNvPr id="4" name="Slide Number Placeholder 3"/>
          <p:cNvSpPr>
            <a:spLocks noGrp="1"/>
          </p:cNvSpPr>
          <p:nvPr>
            <p:ph type="sldNum" sz="quarter" idx="15"/>
          </p:nvPr>
        </p:nvSpPr>
        <p:spPr/>
        <p:txBody>
          <a:bodyPr/>
          <a:lstStyle/>
          <a:p>
            <a:fld id="{898FFB5C-70AF-4AF1-B033-E68EE6DB0317}" type="slidenum">
              <a:rPr lang="tr-TR" smtClean="0"/>
              <a:pPr/>
              <a:t>28</a:t>
            </a:fld>
            <a:endParaRPr lang="tr-TR"/>
          </a:p>
        </p:txBody>
      </p:sp>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Strategy</a:t>
            </a:r>
            <a:r>
              <a:rPr lang="tr-TR" dirty="0" smtClean="0"/>
              <a:t> : </a:t>
            </a:r>
            <a:r>
              <a:rPr lang="en-US" sz="3200" dirty="0" smtClean="0"/>
              <a:t>Differentiation</a:t>
            </a:r>
            <a:endParaRPr lang="tr-TR" dirty="0"/>
          </a:p>
        </p:txBody>
      </p:sp>
      <p:sp>
        <p:nvSpPr>
          <p:cNvPr id="3" name="Content Placeholder 2"/>
          <p:cNvSpPr>
            <a:spLocks noGrp="1"/>
          </p:cNvSpPr>
          <p:nvPr>
            <p:ph sz="quarter" idx="1"/>
          </p:nvPr>
        </p:nvSpPr>
        <p:spPr/>
        <p:txBody>
          <a:bodyPr>
            <a:normAutofit/>
          </a:bodyPr>
          <a:lstStyle/>
          <a:p>
            <a:r>
              <a:rPr lang="tr-TR" dirty="0" smtClean="0"/>
              <a:t>This refers to all the ways producers can make their products unique and different to distinguish tham from those of competitors</a:t>
            </a:r>
          </a:p>
          <a:p>
            <a:pPr lvl="1"/>
            <a:endParaRPr lang="tr-TR" sz="2400" dirty="0" smtClean="0"/>
          </a:p>
          <a:p>
            <a:pPr lvl="1"/>
            <a:r>
              <a:rPr lang="tr-TR" sz="2400" dirty="0" smtClean="0"/>
              <a:t>Start with a core product , then create expectations among users about the “experience” of consuming the product</a:t>
            </a:r>
          </a:p>
          <a:p>
            <a:pPr lvl="1"/>
            <a:endParaRPr lang="tr-TR" sz="2400" dirty="0" smtClean="0"/>
          </a:p>
          <a:p>
            <a:pPr lvl="1"/>
            <a:r>
              <a:rPr lang="tr-TR" sz="2400" dirty="0" smtClean="0"/>
              <a:t>Augment products by adding features to make them different from those of competitors</a:t>
            </a:r>
          </a:p>
        </p:txBody>
      </p:sp>
      <p:sp>
        <p:nvSpPr>
          <p:cNvPr id="4" name="Slide Number Placeholder 3"/>
          <p:cNvSpPr>
            <a:spLocks noGrp="1"/>
          </p:cNvSpPr>
          <p:nvPr>
            <p:ph type="sldNum" sz="quarter" idx="15"/>
          </p:nvPr>
        </p:nvSpPr>
        <p:spPr/>
        <p:txBody>
          <a:bodyPr/>
          <a:lstStyle/>
          <a:p>
            <a:fld id="{898FFB5C-70AF-4AF1-B033-E68EE6DB0317}" type="slidenum">
              <a:rPr lang="tr-TR" smtClean="0"/>
              <a:pPr/>
              <a:t>29</a:t>
            </a:fld>
            <a:endParaRPr lang="tr-TR"/>
          </a:p>
        </p:txBody>
      </p:sp>
    </p:spTree>
    <p:custDataLst>
      <p:tags r:id="rId1"/>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Definition of Business Model</a:t>
            </a:r>
            <a:endParaRPr lang="tr-TR" dirty="0"/>
          </a:p>
        </p:txBody>
      </p:sp>
      <p:sp>
        <p:nvSpPr>
          <p:cNvPr id="3" name="Content Placeholder 2"/>
          <p:cNvSpPr>
            <a:spLocks noGrp="1"/>
          </p:cNvSpPr>
          <p:nvPr>
            <p:ph sz="quarter" idx="1"/>
          </p:nvPr>
        </p:nvSpPr>
        <p:spPr>
          <a:xfrm>
            <a:off x="457200" y="1600200"/>
            <a:ext cx="8363272" cy="4873752"/>
          </a:xfrm>
        </p:spPr>
        <p:txBody>
          <a:bodyPr>
            <a:noAutofit/>
          </a:bodyPr>
          <a:lstStyle/>
          <a:p>
            <a:pPr>
              <a:lnSpc>
                <a:spcPct val="90000"/>
              </a:lnSpc>
              <a:spcAft>
                <a:spcPts val="600"/>
              </a:spcAft>
              <a:defRPr/>
            </a:pPr>
            <a:r>
              <a:rPr lang="en-US" i="1" u="sng" dirty="0" smtClean="0"/>
              <a:t>Business model</a:t>
            </a:r>
          </a:p>
          <a:p>
            <a:pPr lvl="1">
              <a:lnSpc>
                <a:spcPct val="90000"/>
              </a:lnSpc>
              <a:spcBef>
                <a:spcPts val="600"/>
              </a:spcBef>
              <a:spcAft>
                <a:spcPts val="2400"/>
              </a:spcAft>
              <a:defRPr/>
            </a:pPr>
            <a:r>
              <a:rPr lang="en-US" sz="2400" dirty="0" smtClean="0"/>
              <a:t>Set of planned activities designed to result in a profit in a marketplace</a:t>
            </a:r>
            <a:endParaRPr lang="tr-TR" sz="2400" dirty="0" smtClean="0"/>
          </a:p>
          <a:p>
            <a:pPr lvl="2">
              <a:lnSpc>
                <a:spcPct val="90000"/>
              </a:lnSpc>
              <a:spcBef>
                <a:spcPts val="600"/>
              </a:spcBef>
              <a:spcAft>
                <a:spcPts val="2400"/>
              </a:spcAft>
              <a:defRPr/>
            </a:pPr>
            <a:r>
              <a:rPr lang="tr-TR" sz="2400" dirty="0" smtClean="0"/>
              <a:t>sometimes referred as business processes</a:t>
            </a:r>
          </a:p>
          <a:p>
            <a:pPr lvl="2">
              <a:lnSpc>
                <a:spcPct val="90000"/>
              </a:lnSpc>
              <a:spcBef>
                <a:spcPts val="600"/>
              </a:spcBef>
              <a:spcAft>
                <a:spcPts val="2400"/>
              </a:spcAft>
              <a:defRPr/>
            </a:pPr>
            <a:r>
              <a:rPr lang="tr-TR" sz="2400" dirty="0" smtClean="0"/>
              <a:t>at the center of business plan</a:t>
            </a:r>
            <a:endParaRPr lang="en-US" sz="2400" dirty="0" smtClean="0"/>
          </a:p>
          <a:p>
            <a:pPr>
              <a:lnSpc>
                <a:spcPct val="90000"/>
              </a:lnSpc>
              <a:spcAft>
                <a:spcPts val="600"/>
              </a:spcAft>
              <a:defRPr/>
            </a:pPr>
            <a:r>
              <a:rPr lang="en-US" i="1" u="sng" dirty="0" smtClean="0"/>
              <a:t>Business plan</a:t>
            </a:r>
          </a:p>
          <a:p>
            <a:pPr lvl="1">
              <a:lnSpc>
                <a:spcPct val="90000"/>
              </a:lnSpc>
              <a:spcBef>
                <a:spcPts val="600"/>
              </a:spcBef>
              <a:spcAft>
                <a:spcPts val="2400"/>
              </a:spcAft>
              <a:defRPr/>
            </a:pPr>
            <a:r>
              <a:rPr lang="tr-TR" sz="2400" dirty="0" smtClean="0"/>
              <a:t>Document that d</a:t>
            </a:r>
            <a:r>
              <a:rPr lang="en-US" sz="2400" dirty="0" err="1" smtClean="0"/>
              <a:t>escribes</a:t>
            </a:r>
            <a:r>
              <a:rPr lang="en-US" sz="2400" dirty="0" smtClean="0"/>
              <a:t> a firm’s business model</a:t>
            </a:r>
          </a:p>
          <a:p>
            <a:pPr>
              <a:lnSpc>
                <a:spcPct val="90000"/>
              </a:lnSpc>
              <a:spcAft>
                <a:spcPts val="600"/>
              </a:spcAft>
              <a:defRPr/>
            </a:pPr>
            <a:r>
              <a:rPr lang="en-US" i="1" u="sng" dirty="0" smtClean="0"/>
              <a:t>E-commerce business model</a:t>
            </a:r>
          </a:p>
          <a:p>
            <a:pPr lvl="1">
              <a:lnSpc>
                <a:spcPct val="90000"/>
              </a:lnSpc>
              <a:spcBef>
                <a:spcPts val="600"/>
              </a:spcBef>
              <a:spcAft>
                <a:spcPts val="1800"/>
              </a:spcAft>
              <a:defRPr/>
            </a:pPr>
            <a:r>
              <a:rPr lang="en-US" sz="2400" dirty="0" smtClean="0"/>
              <a:t>Uses/leverages unique qualities of Internet and Web</a:t>
            </a:r>
          </a:p>
        </p:txBody>
      </p:sp>
      <p:sp>
        <p:nvSpPr>
          <p:cNvPr id="4" name="Slide Number Placeholder 3"/>
          <p:cNvSpPr>
            <a:spLocks noGrp="1"/>
          </p:cNvSpPr>
          <p:nvPr>
            <p:ph type="sldNum" sz="quarter" idx="15"/>
          </p:nvPr>
        </p:nvSpPr>
        <p:spPr/>
        <p:txBody>
          <a:bodyPr/>
          <a:lstStyle/>
          <a:p>
            <a:fld id="{898FFB5C-70AF-4AF1-B033-E68EE6DB0317}" type="slidenum">
              <a:rPr lang="tr-TR" smtClean="0"/>
              <a:pPr/>
              <a:t>3</a:t>
            </a:fld>
            <a:endParaRPr lang="tr-T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Strategy</a:t>
            </a:r>
            <a:r>
              <a:rPr lang="tr-TR" dirty="0" smtClean="0"/>
              <a:t>: Cost</a:t>
            </a:r>
            <a:endParaRPr lang="tr-TR" dirty="0"/>
          </a:p>
        </p:txBody>
      </p:sp>
      <p:sp>
        <p:nvSpPr>
          <p:cNvPr id="3" name="Content Placeholder 2"/>
          <p:cNvSpPr>
            <a:spLocks noGrp="1"/>
          </p:cNvSpPr>
          <p:nvPr>
            <p:ph sz="quarter" idx="1"/>
          </p:nvPr>
        </p:nvSpPr>
        <p:spPr/>
        <p:txBody>
          <a:bodyPr>
            <a:normAutofit/>
          </a:bodyPr>
          <a:lstStyle/>
          <a:p>
            <a:r>
              <a:rPr lang="tr-TR" sz="2800" dirty="0" smtClean="0"/>
              <a:t>When a firm discovers a new, more efficient set of business processes, it can obtain a cost advantage over competitors, so it can attract customers by charging a lower cost</a:t>
            </a:r>
          </a:p>
          <a:p>
            <a:pPr lvl="1"/>
            <a:endParaRPr lang="tr-TR" sz="2800" dirty="0" smtClean="0"/>
          </a:p>
          <a:p>
            <a:pPr lvl="1"/>
            <a:r>
              <a:rPr lang="tr-TR" sz="2800" dirty="0" smtClean="0"/>
              <a:t>Competing on cost can be a short-lived and very tricky since competitors can also discover the same or different eficiencies in production</a:t>
            </a:r>
            <a:endParaRPr lang="tr-TR" sz="2800" dirty="0"/>
          </a:p>
        </p:txBody>
      </p:sp>
      <p:sp>
        <p:nvSpPr>
          <p:cNvPr id="4" name="Slide Number Placeholder 3"/>
          <p:cNvSpPr>
            <a:spLocks noGrp="1"/>
          </p:cNvSpPr>
          <p:nvPr>
            <p:ph type="sldNum" sz="quarter" idx="15"/>
          </p:nvPr>
        </p:nvSpPr>
        <p:spPr/>
        <p:txBody>
          <a:bodyPr/>
          <a:lstStyle/>
          <a:p>
            <a:fld id="{898FFB5C-70AF-4AF1-B033-E68EE6DB0317}" type="slidenum">
              <a:rPr lang="tr-TR" smtClean="0"/>
              <a:pPr/>
              <a:t>30</a:t>
            </a:fld>
            <a:endParaRPr lang="tr-T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Strategy</a:t>
            </a:r>
            <a:r>
              <a:rPr lang="tr-TR" dirty="0" smtClean="0"/>
              <a:t>: Scope</a:t>
            </a:r>
            <a:endParaRPr lang="tr-TR" dirty="0"/>
          </a:p>
        </p:txBody>
      </p:sp>
      <p:sp>
        <p:nvSpPr>
          <p:cNvPr id="3" name="Content Placeholder 2"/>
          <p:cNvSpPr>
            <a:spLocks noGrp="1"/>
          </p:cNvSpPr>
          <p:nvPr>
            <p:ph sz="quarter" idx="1"/>
          </p:nvPr>
        </p:nvSpPr>
        <p:spPr/>
        <p:txBody>
          <a:bodyPr>
            <a:normAutofit/>
          </a:bodyPr>
          <a:lstStyle/>
          <a:p>
            <a:r>
              <a:rPr lang="tr-TR" sz="2800" dirty="0" smtClean="0"/>
              <a:t>Strategy to compete in all markets around the globe, rather than merely in local, regional or national markets</a:t>
            </a:r>
            <a:endParaRPr lang="tr-TR" sz="2800" dirty="0"/>
          </a:p>
        </p:txBody>
      </p:sp>
      <p:sp>
        <p:nvSpPr>
          <p:cNvPr id="4" name="Slide Number Placeholder 3"/>
          <p:cNvSpPr>
            <a:spLocks noGrp="1"/>
          </p:cNvSpPr>
          <p:nvPr>
            <p:ph type="sldNum" sz="quarter" idx="15"/>
          </p:nvPr>
        </p:nvSpPr>
        <p:spPr/>
        <p:txBody>
          <a:bodyPr/>
          <a:lstStyle/>
          <a:p>
            <a:fld id="{898FFB5C-70AF-4AF1-B033-E68EE6DB0317}" type="slidenum">
              <a:rPr lang="tr-TR" smtClean="0"/>
              <a:pPr/>
              <a:t>31</a:t>
            </a:fld>
            <a:endParaRPr lang="tr-T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Strategy</a:t>
            </a:r>
            <a:r>
              <a:rPr lang="tr-TR" dirty="0" smtClean="0"/>
              <a:t>: Focus</a:t>
            </a:r>
            <a:endParaRPr lang="tr-TR" dirty="0"/>
          </a:p>
        </p:txBody>
      </p:sp>
      <p:sp>
        <p:nvSpPr>
          <p:cNvPr id="3" name="Content Placeholder 2"/>
          <p:cNvSpPr>
            <a:spLocks noGrp="1"/>
          </p:cNvSpPr>
          <p:nvPr>
            <p:ph sz="quarter" idx="1"/>
          </p:nvPr>
        </p:nvSpPr>
        <p:spPr/>
        <p:txBody>
          <a:bodyPr>
            <a:normAutofit/>
          </a:bodyPr>
          <a:lstStyle/>
          <a:p>
            <a:r>
              <a:rPr lang="tr-TR" sz="2800" dirty="0" smtClean="0"/>
              <a:t>Strategy to compete within a narrow market segment or product segment</a:t>
            </a:r>
          </a:p>
          <a:p>
            <a:endParaRPr lang="tr-TR" sz="2800" dirty="0" smtClean="0"/>
          </a:p>
          <a:p>
            <a:r>
              <a:rPr lang="tr-TR" sz="2800" dirty="0" smtClean="0"/>
              <a:t>Specialization strategy with the goal of becoming the premier provider  in a narrow market</a:t>
            </a:r>
            <a:endParaRPr lang="tr-TR" sz="2800" dirty="0"/>
          </a:p>
        </p:txBody>
      </p:sp>
      <p:sp>
        <p:nvSpPr>
          <p:cNvPr id="4" name="Slide Number Placeholder 3"/>
          <p:cNvSpPr>
            <a:spLocks noGrp="1"/>
          </p:cNvSpPr>
          <p:nvPr>
            <p:ph type="sldNum" sz="quarter" idx="15"/>
          </p:nvPr>
        </p:nvSpPr>
        <p:spPr/>
        <p:txBody>
          <a:bodyPr/>
          <a:lstStyle/>
          <a:p>
            <a:fld id="{898FFB5C-70AF-4AF1-B033-E68EE6DB0317}" type="slidenum">
              <a:rPr lang="tr-TR" smtClean="0"/>
              <a:pPr/>
              <a:t>32</a:t>
            </a:fld>
            <a:endParaRPr lang="tr-T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Key Elements of a Business Model</a:t>
            </a:r>
            <a:endParaRPr lang="tr-TR" dirty="0"/>
          </a:p>
        </p:txBody>
      </p:sp>
      <p:sp>
        <p:nvSpPr>
          <p:cNvPr id="3" name="Content Placeholder 2"/>
          <p:cNvSpPr>
            <a:spLocks noGrp="1"/>
          </p:cNvSpPr>
          <p:nvPr>
            <p:ph sz="quarter" idx="1"/>
          </p:nvPr>
        </p:nvSpPr>
        <p:spPr/>
        <p:txBody>
          <a:bodyPr>
            <a:normAutofit/>
          </a:bodyPr>
          <a:lstStyle/>
          <a:p>
            <a:pPr marL="742950" indent="-742950">
              <a:buFont typeface="Georgia" pitchFamily="18" charset="0"/>
              <a:buAutoNum type="arabicPeriod"/>
            </a:pPr>
            <a:r>
              <a:rPr lang="en-US" sz="3200" dirty="0" smtClean="0"/>
              <a:t>Value proposition</a:t>
            </a:r>
          </a:p>
          <a:p>
            <a:pPr marL="742950" indent="-742950">
              <a:buFont typeface="Georgia" pitchFamily="18" charset="0"/>
              <a:buAutoNum type="arabicPeriod"/>
            </a:pPr>
            <a:r>
              <a:rPr lang="en-US" sz="3200" dirty="0" smtClean="0"/>
              <a:t>Revenue model</a:t>
            </a:r>
          </a:p>
          <a:p>
            <a:pPr marL="742950" indent="-742950">
              <a:buFont typeface="Georgia" pitchFamily="18" charset="0"/>
              <a:buAutoNum type="arabicPeriod"/>
            </a:pPr>
            <a:r>
              <a:rPr lang="en-US" sz="3200" dirty="0" smtClean="0"/>
              <a:t>Market opportunity</a:t>
            </a:r>
          </a:p>
          <a:p>
            <a:pPr marL="742950" indent="-742950">
              <a:buFont typeface="Georgia" pitchFamily="18" charset="0"/>
              <a:buAutoNum type="arabicPeriod"/>
            </a:pPr>
            <a:r>
              <a:rPr lang="en-US" sz="3200" dirty="0" smtClean="0"/>
              <a:t>Competitive environment</a:t>
            </a:r>
          </a:p>
          <a:p>
            <a:pPr marL="742950" indent="-742950">
              <a:buFont typeface="Georgia" pitchFamily="18" charset="0"/>
              <a:buAutoNum type="arabicPeriod"/>
            </a:pPr>
            <a:r>
              <a:rPr lang="en-US" sz="3200" dirty="0" smtClean="0"/>
              <a:t>Competitive advantage</a:t>
            </a:r>
          </a:p>
          <a:p>
            <a:pPr marL="742950" indent="-742950">
              <a:buFont typeface="Georgia" pitchFamily="18" charset="0"/>
              <a:buAutoNum type="arabicPeriod"/>
            </a:pPr>
            <a:r>
              <a:rPr lang="en-US" sz="3200" dirty="0" smtClean="0"/>
              <a:t>Market strategy</a:t>
            </a:r>
          </a:p>
          <a:p>
            <a:pPr marL="742950" indent="-742950">
              <a:buFont typeface="Georgia" pitchFamily="18" charset="0"/>
              <a:buAutoNum type="arabicPeriod"/>
            </a:pPr>
            <a:r>
              <a:rPr lang="en-US" sz="3200" dirty="0" smtClean="0"/>
              <a:t>Organizational development</a:t>
            </a:r>
          </a:p>
          <a:p>
            <a:pPr marL="742950" indent="-742950">
              <a:buFont typeface="Georgia" pitchFamily="18" charset="0"/>
              <a:buAutoNum type="arabicPeriod"/>
            </a:pPr>
            <a:r>
              <a:rPr lang="en-US" sz="3200" dirty="0" smtClean="0"/>
              <a:t>Management team</a:t>
            </a:r>
          </a:p>
        </p:txBody>
      </p:sp>
      <p:sp>
        <p:nvSpPr>
          <p:cNvPr id="4" name="Slide Number Placeholder 3"/>
          <p:cNvSpPr>
            <a:spLocks noGrp="1"/>
          </p:cNvSpPr>
          <p:nvPr>
            <p:ph type="sldNum" sz="quarter" idx="15"/>
          </p:nvPr>
        </p:nvSpPr>
        <p:spPr/>
        <p:txBody>
          <a:bodyPr/>
          <a:lstStyle/>
          <a:p>
            <a:fld id="{898FFB5C-70AF-4AF1-B033-E68EE6DB0317}" type="slidenum">
              <a:rPr lang="tr-TR" smtClean="0"/>
              <a:pPr/>
              <a:t>4</a:t>
            </a:fld>
            <a:endParaRPr lang="tr-T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Key Elements of Business Model – </a:t>
            </a:r>
            <a:br>
              <a:rPr lang="tr-TR" dirty="0" smtClean="0"/>
            </a:br>
            <a:r>
              <a:rPr lang="tr-TR" dirty="0" smtClean="0"/>
              <a:t>1. Value Proposition</a:t>
            </a:r>
            <a:endParaRPr lang="tr-TR" dirty="0"/>
          </a:p>
        </p:txBody>
      </p:sp>
      <p:sp>
        <p:nvSpPr>
          <p:cNvPr id="16" name="Content Placeholder 15"/>
          <p:cNvSpPr>
            <a:spLocks noGrp="1"/>
          </p:cNvSpPr>
          <p:nvPr>
            <p:ph sz="quarter" idx="1"/>
          </p:nvPr>
        </p:nvSpPr>
        <p:spPr/>
        <p:txBody>
          <a:bodyPr>
            <a:normAutofit/>
          </a:bodyPr>
          <a:lstStyle/>
          <a:p>
            <a:pPr>
              <a:lnSpc>
                <a:spcPct val="90000"/>
              </a:lnSpc>
              <a:spcAft>
                <a:spcPts val="600"/>
              </a:spcAft>
            </a:pPr>
            <a:r>
              <a:rPr lang="tr-TR" dirty="0" smtClean="0"/>
              <a:t>It defines how a company’s product or service fulfills the needs of customers</a:t>
            </a:r>
          </a:p>
          <a:p>
            <a:pPr lvl="1">
              <a:lnSpc>
                <a:spcPct val="90000"/>
              </a:lnSpc>
              <a:spcAft>
                <a:spcPts val="600"/>
              </a:spcAft>
            </a:pPr>
            <a:r>
              <a:rPr lang="en-US" sz="2400" dirty="0" smtClean="0"/>
              <a:t>Why should the customer buy from you?</a:t>
            </a:r>
          </a:p>
          <a:p>
            <a:pPr>
              <a:lnSpc>
                <a:spcPct val="90000"/>
              </a:lnSpc>
              <a:spcAft>
                <a:spcPts val="600"/>
              </a:spcAft>
            </a:pPr>
            <a:r>
              <a:rPr lang="en-US" dirty="0" smtClean="0"/>
              <a:t>Successful e-commerce value propositions</a:t>
            </a:r>
            <a:r>
              <a:rPr lang="en-US" b="1" dirty="0" smtClean="0"/>
              <a:t>:</a:t>
            </a:r>
          </a:p>
          <a:p>
            <a:pPr lvl="1">
              <a:lnSpc>
                <a:spcPct val="90000"/>
              </a:lnSpc>
              <a:spcBef>
                <a:spcPts val="600"/>
              </a:spcBef>
              <a:spcAft>
                <a:spcPts val="600"/>
              </a:spcAft>
            </a:pPr>
            <a:r>
              <a:rPr lang="en-US" sz="2400" dirty="0" smtClean="0"/>
              <a:t>Personalization/customization</a:t>
            </a:r>
          </a:p>
          <a:p>
            <a:pPr lvl="1">
              <a:lnSpc>
                <a:spcPct val="90000"/>
              </a:lnSpc>
              <a:spcBef>
                <a:spcPts val="600"/>
              </a:spcBef>
              <a:spcAft>
                <a:spcPts val="600"/>
              </a:spcAft>
            </a:pPr>
            <a:r>
              <a:rPr lang="en-US" sz="2400" dirty="0" smtClean="0"/>
              <a:t>Reduction of product search, price discovery costs</a:t>
            </a:r>
          </a:p>
          <a:p>
            <a:pPr lvl="1">
              <a:lnSpc>
                <a:spcPct val="90000"/>
              </a:lnSpc>
              <a:spcBef>
                <a:spcPts val="600"/>
              </a:spcBef>
              <a:spcAft>
                <a:spcPts val="600"/>
              </a:spcAft>
            </a:pPr>
            <a:r>
              <a:rPr lang="en-US" sz="2400" dirty="0" smtClean="0"/>
              <a:t>Facilitation of transactions by managing product delivery</a:t>
            </a:r>
          </a:p>
        </p:txBody>
      </p:sp>
      <p:sp>
        <p:nvSpPr>
          <p:cNvPr id="21" name="Slide Number Placeholder 20"/>
          <p:cNvSpPr>
            <a:spLocks noGrp="1"/>
          </p:cNvSpPr>
          <p:nvPr>
            <p:ph type="sldNum" sz="quarter" idx="15"/>
          </p:nvPr>
        </p:nvSpPr>
        <p:spPr/>
        <p:txBody>
          <a:bodyPr/>
          <a:lstStyle/>
          <a:p>
            <a:fld id="{898FFB5C-70AF-4AF1-B033-E68EE6DB0317}" type="slidenum">
              <a:rPr lang="tr-TR" smtClean="0"/>
              <a:pPr/>
              <a:t>5</a:t>
            </a:fld>
            <a:endParaRPr lang="tr-T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Key Elements of Business Model – </a:t>
            </a:r>
            <a:br>
              <a:rPr lang="tr-TR" dirty="0" smtClean="0"/>
            </a:br>
            <a:r>
              <a:rPr lang="tr-TR" dirty="0" smtClean="0"/>
              <a:t>2. Revenue Model</a:t>
            </a:r>
            <a:endParaRPr lang="tr-TR" dirty="0"/>
          </a:p>
        </p:txBody>
      </p:sp>
      <p:sp>
        <p:nvSpPr>
          <p:cNvPr id="3" name="Content Placeholder 2"/>
          <p:cNvSpPr>
            <a:spLocks noGrp="1"/>
          </p:cNvSpPr>
          <p:nvPr>
            <p:ph sz="quarter" idx="1"/>
          </p:nvPr>
        </p:nvSpPr>
        <p:spPr/>
        <p:txBody>
          <a:bodyPr>
            <a:normAutofit/>
          </a:bodyPr>
          <a:lstStyle/>
          <a:p>
            <a:pPr>
              <a:spcAft>
                <a:spcPts val="600"/>
              </a:spcAft>
            </a:pPr>
            <a:r>
              <a:rPr lang="tr-TR" sz="3200" dirty="0" smtClean="0"/>
              <a:t>It describes how the firm will earn revenue, produce profits and produce a superior return on invested capital.</a:t>
            </a:r>
          </a:p>
          <a:p>
            <a:pPr lvl="1">
              <a:spcAft>
                <a:spcPts val="600"/>
              </a:spcAft>
            </a:pPr>
            <a:r>
              <a:rPr lang="en-US" sz="2900" dirty="0" smtClean="0"/>
              <a:t>How will </a:t>
            </a:r>
            <a:r>
              <a:rPr lang="tr-TR" sz="2900" dirty="0" smtClean="0"/>
              <a:t>you (</a:t>
            </a:r>
            <a:r>
              <a:rPr lang="en-US" sz="2900" dirty="0" smtClean="0"/>
              <a:t>the firm</a:t>
            </a:r>
            <a:r>
              <a:rPr lang="tr-TR" sz="2900" dirty="0" smtClean="0"/>
              <a:t>)</a:t>
            </a:r>
            <a:r>
              <a:rPr lang="en-US" sz="2900" dirty="0" smtClean="0"/>
              <a:t> earn </a:t>
            </a:r>
            <a:r>
              <a:rPr lang="tr-TR" sz="2900" dirty="0" smtClean="0"/>
              <a:t>money</a:t>
            </a:r>
            <a:r>
              <a:rPr lang="en-US" dirty="0" smtClean="0"/>
              <a:t>?</a:t>
            </a:r>
            <a:endParaRPr lang="tr-TR" dirty="0" smtClean="0"/>
          </a:p>
          <a:p>
            <a:pPr lvl="1">
              <a:spcAft>
                <a:spcPts val="600"/>
              </a:spcAft>
            </a:pPr>
            <a:r>
              <a:rPr lang="tr-TR" dirty="0" smtClean="0"/>
              <a:t>Revenue model = Financial model</a:t>
            </a:r>
            <a:endParaRPr lang="en-US" dirty="0" smtClean="0"/>
          </a:p>
        </p:txBody>
      </p:sp>
      <p:sp>
        <p:nvSpPr>
          <p:cNvPr id="4" name="Slide Number Placeholder 3"/>
          <p:cNvSpPr>
            <a:spLocks noGrp="1"/>
          </p:cNvSpPr>
          <p:nvPr>
            <p:ph type="sldNum" sz="quarter" idx="15"/>
          </p:nvPr>
        </p:nvSpPr>
        <p:spPr/>
        <p:txBody>
          <a:bodyPr/>
          <a:lstStyle/>
          <a:p>
            <a:fld id="{898FFB5C-70AF-4AF1-B033-E68EE6DB0317}" type="slidenum">
              <a:rPr lang="tr-TR" smtClean="0"/>
              <a:pPr/>
              <a:t>6</a:t>
            </a:fld>
            <a:endParaRPr lang="tr-T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Key Elements of Business Model – </a:t>
            </a:r>
            <a:br>
              <a:rPr lang="tr-TR" dirty="0" smtClean="0"/>
            </a:br>
            <a:r>
              <a:rPr lang="tr-TR" dirty="0" smtClean="0"/>
              <a:t>2. Revenue Model</a:t>
            </a:r>
            <a:endParaRPr lang="tr-TR" dirty="0"/>
          </a:p>
        </p:txBody>
      </p:sp>
      <p:sp>
        <p:nvSpPr>
          <p:cNvPr id="3" name="Content Placeholder 2"/>
          <p:cNvSpPr>
            <a:spLocks noGrp="1"/>
          </p:cNvSpPr>
          <p:nvPr>
            <p:ph sz="quarter" idx="1"/>
          </p:nvPr>
        </p:nvSpPr>
        <p:spPr/>
        <p:txBody>
          <a:bodyPr>
            <a:normAutofit fontScale="85000" lnSpcReduction="10000"/>
          </a:bodyPr>
          <a:lstStyle/>
          <a:p>
            <a:r>
              <a:rPr lang="tr-TR" dirty="0" smtClean="0"/>
              <a:t>Five </a:t>
            </a:r>
            <a:r>
              <a:rPr lang="en-US" dirty="0" smtClean="0"/>
              <a:t>Major types</a:t>
            </a:r>
            <a:r>
              <a:rPr lang="tr-TR" dirty="0" smtClean="0"/>
              <a:t> of revenue models</a:t>
            </a:r>
            <a:r>
              <a:rPr lang="en-US" dirty="0" smtClean="0"/>
              <a:t>:</a:t>
            </a:r>
            <a:endParaRPr lang="tr-TR" dirty="0" smtClean="0"/>
          </a:p>
          <a:p>
            <a:pPr marL="822960" lvl="1" indent="-457200">
              <a:spcBef>
                <a:spcPts val="600"/>
              </a:spcBef>
              <a:spcAft>
                <a:spcPts val="600"/>
              </a:spcAft>
              <a:buFont typeface="+mj-lt"/>
              <a:buAutoNum type="arabicPeriod"/>
            </a:pPr>
            <a:r>
              <a:rPr lang="en-US" sz="2400" dirty="0" smtClean="0"/>
              <a:t>Advertising revenue model</a:t>
            </a:r>
            <a:r>
              <a:rPr lang="tr-TR" sz="2400" dirty="0" smtClean="0"/>
              <a:t>: A company provides a forum for advertisements and receives fees from advertisers</a:t>
            </a:r>
          </a:p>
          <a:p>
            <a:pPr lvl="2">
              <a:spcBef>
                <a:spcPts val="600"/>
              </a:spcBef>
              <a:spcAft>
                <a:spcPts val="600"/>
              </a:spcAft>
            </a:pPr>
            <a:r>
              <a:rPr lang="tr-TR" dirty="0" smtClean="0"/>
              <a:t>Eg. Yahoo </a:t>
            </a:r>
            <a:r>
              <a:rPr lang="tr-TR" dirty="0" smtClean="0">
                <a:sym typeface="Wingdings" pitchFamily="2" charset="2"/>
              </a:rPr>
              <a:t> Fees from advertisers in exchange for advertisemet</a:t>
            </a:r>
            <a:endParaRPr lang="en-US" dirty="0" smtClean="0"/>
          </a:p>
          <a:p>
            <a:pPr marL="822960" lvl="1" indent="-457200">
              <a:spcBef>
                <a:spcPts val="600"/>
              </a:spcBef>
              <a:spcAft>
                <a:spcPts val="600"/>
              </a:spcAft>
              <a:buFont typeface="+mj-lt"/>
              <a:buAutoNum type="arabicPeriod"/>
            </a:pPr>
            <a:r>
              <a:rPr lang="en-US" sz="2400" dirty="0" smtClean="0"/>
              <a:t>Subscription revenue model</a:t>
            </a:r>
            <a:r>
              <a:rPr lang="tr-TR" sz="2400" dirty="0" smtClean="0"/>
              <a:t>: A company offers its users content or services and charges subscription fee for access to some or all of its offerings</a:t>
            </a:r>
          </a:p>
          <a:p>
            <a:pPr lvl="2">
              <a:spcBef>
                <a:spcPts val="600"/>
              </a:spcBef>
              <a:spcAft>
                <a:spcPts val="600"/>
              </a:spcAft>
            </a:pPr>
            <a:r>
              <a:rPr lang="tr-TR" dirty="0" smtClean="0"/>
              <a:t>Eg.  </a:t>
            </a:r>
            <a:r>
              <a:rPr lang="tr-TR" dirty="0" smtClean="0">
                <a:sym typeface="Wingdings" pitchFamily="2" charset="2"/>
              </a:rPr>
              <a:t> Consumerreports.org  Fees from subscribers in exchange for access to content or services</a:t>
            </a:r>
            <a:endParaRPr lang="en-US" dirty="0" smtClean="0"/>
          </a:p>
          <a:p>
            <a:pPr marL="822960" lvl="1" indent="-457200">
              <a:spcBef>
                <a:spcPts val="600"/>
              </a:spcBef>
              <a:spcAft>
                <a:spcPts val="600"/>
              </a:spcAft>
              <a:buFont typeface="+mj-lt"/>
              <a:buAutoNum type="arabicPeriod"/>
            </a:pPr>
            <a:r>
              <a:rPr lang="en-US" sz="2400" dirty="0" smtClean="0"/>
              <a:t>Transaction fee revenue model</a:t>
            </a:r>
            <a:r>
              <a:rPr lang="tr-TR" sz="2400" dirty="0" smtClean="0"/>
              <a:t>: A compay receives a fee for enabling or executing a transaction</a:t>
            </a:r>
          </a:p>
          <a:p>
            <a:pPr lvl="2">
              <a:spcBef>
                <a:spcPts val="600"/>
              </a:spcBef>
              <a:spcAft>
                <a:spcPts val="600"/>
              </a:spcAft>
            </a:pPr>
            <a:r>
              <a:rPr lang="tr-TR" dirty="0" smtClean="0"/>
              <a:t>Eg. eBay </a:t>
            </a:r>
            <a:r>
              <a:rPr lang="tr-TR" dirty="0" smtClean="0">
                <a:sym typeface="Wingdings" pitchFamily="2" charset="2"/>
              </a:rPr>
              <a:t> Fees (commissions) for enabling or executing a transaction</a:t>
            </a:r>
            <a:endParaRPr lang="en-US" dirty="0" smtClean="0"/>
          </a:p>
          <a:p>
            <a:endParaRPr lang="tr-TR" dirty="0"/>
          </a:p>
        </p:txBody>
      </p:sp>
      <p:sp>
        <p:nvSpPr>
          <p:cNvPr id="4" name="Slide Number Placeholder 3"/>
          <p:cNvSpPr>
            <a:spLocks noGrp="1"/>
          </p:cNvSpPr>
          <p:nvPr>
            <p:ph type="sldNum" sz="quarter" idx="15"/>
          </p:nvPr>
        </p:nvSpPr>
        <p:spPr/>
        <p:txBody>
          <a:bodyPr/>
          <a:lstStyle/>
          <a:p>
            <a:fld id="{898FFB5C-70AF-4AF1-B033-E68EE6DB0317}" type="slidenum">
              <a:rPr lang="tr-TR" smtClean="0"/>
              <a:pPr/>
              <a:t>7</a:t>
            </a:fld>
            <a:endParaRPr lang="tr-TR"/>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Key Elements of Business Model – </a:t>
            </a:r>
            <a:br>
              <a:rPr lang="tr-TR" dirty="0" smtClean="0"/>
            </a:br>
            <a:r>
              <a:rPr lang="tr-TR" dirty="0" smtClean="0"/>
              <a:t>2. Revenue Model</a:t>
            </a:r>
            <a:endParaRPr lang="tr-TR" dirty="0"/>
          </a:p>
        </p:txBody>
      </p:sp>
      <p:sp>
        <p:nvSpPr>
          <p:cNvPr id="3" name="Content Placeholder 2"/>
          <p:cNvSpPr>
            <a:spLocks noGrp="1"/>
          </p:cNvSpPr>
          <p:nvPr>
            <p:ph sz="quarter" idx="1"/>
          </p:nvPr>
        </p:nvSpPr>
        <p:spPr/>
        <p:txBody>
          <a:bodyPr/>
          <a:lstStyle/>
          <a:p>
            <a:r>
              <a:rPr lang="tr-TR" dirty="0" smtClean="0"/>
              <a:t>Five </a:t>
            </a:r>
            <a:r>
              <a:rPr lang="en-US" dirty="0" smtClean="0"/>
              <a:t>Major types</a:t>
            </a:r>
            <a:r>
              <a:rPr lang="tr-TR" dirty="0" smtClean="0"/>
              <a:t> of revenue models:</a:t>
            </a:r>
          </a:p>
          <a:p>
            <a:pPr marL="822960" lvl="1" indent="-457200">
              <a:spcBef>
                <a:spcPts val="600"/>
              </a:spcBef>
              <a:spcAft>
                <a:spcPts val="600"/>
              </a:spcAft>
              <a:buFont typeface="+mj-lt"/>
              <a:buAutoNum type="arabicPeriod" startAt="4"/>
            </a:pPr>
            <a:r>
              <a:rPr lang="en-US" sz="2400" dirty="0" smtClean="0"/>
              <a:t>Sales revenue model</a:t>
            </a:r>
            <a:r>
              <a:rPr lang="tr-TR" sz="2400" dirty="0" smtClean="0"/>
              <a:t>: A company derives revenue by selling goods, information, or services</a:t>
            </a:r>
          </a:p>
          <a:p>
            <a:pPr lvl="2">
              <a:spcBef>
                <a:spcPts val="600"/>
              </a:spcBef>
              <a:spcAft>
                <a:spcPts val="600"/>
              </a:spcAft>
            </a:pPr>
            <a:r>
              <a:rPr lang="tr-TR" dirty="0" smtClean="0"/>
              <a:t>Eg. Amazon: Sales of goods, information or services</a:t>
            </a:r>
            <a:endParaRPr lang="en-US" dirty="0" smtClean="0"/>
          </a:p>
          <a:p>
            <a:pPr marL="822960" lvl="1" indent="-457200">
              <a:spcBef>
                <a:spcPts val="600"/>
              </a:spcBef>
              <a:spcAft>
                <a:spcPts val="600"/>
              </a:spcAft>
              <a:buFont typeface="+mj-lt"/>
              <a:buAutoNum type="arabicPeriod" startAt="5"/>
            </a:pPr>
            <a:r>
              <a:rPr lang="en-US" sz="2400" dirty="0" smtClean="0"/>
              <a:t>Affiliate revenue model</a:t>
            </a:r>
            <a:r>
              <a:rPr lang="tr-TR" sz="2400" dirty="0" smtClean="0"/>
              <a:t>:  A company steers business to an affiliate and receives a referral fee or percentage of the revenue from any resulting sales</a:t>
            </a:r>
          </a:p>
          <a:p>
            <a:pPr lvl="2">
              <a:spcBef>
                <a:spcPts val="600"/>
              </a:spcBef>
              <a:spcAft>
                <a:spcPts val="600"/>
              </a:spcAft>
            </a:pPr>
            <a:r>
              <a:rPr lang="tr-TR" dirty="0" smtClean="0"/>
              <a:t>Eg. MyPoints </a:t>
            </a:r>
            <a:r>
              <a:rPr lang="tr-TR" dirty="0" smtClean="0">
                <a:sym typeface="Wingdings" pitchFamily="2" charset="2"/>
              </a:rPr>
              <a:t> Fees for business referrals</a:t>
            </a:r>
            <a:endParaRPr lang="en-US" dirty="0" smtClean="0"/>
          </a:p>
          <a:p>
            <a:endParaRPr lang="tr-TR" dirty="0" smtClean="0"/>
          </a:p>
          <a:p>
            <a:endParaRPr lang="tr-TR" dirty="0"/>
          </a:p>
        </p:txBody>
      </p:sp>
      <p:sp>
        <p:nvSpPr>
          <p:cNvPr id="4" name="Slide Number Placeholder 3"/>
          <p:cNvSpPr>
            <a:spLocks noGrp="1"/>
          </p:cNvSpPr>
          <p:nvPr>
            <p:ph type="sldNum" sz="quarter" idx="15"/>
          </p:nvPr>
        </p:nvSpPr>
        <p:spPr/>
        <p:txBody>
          <a:bodyPr/>
          <a:lstStyle/>
          <a:p>
            <a:fld id="{898FFB5C-70AF-4AF1-B033-E68EE6DB0317}" type="slidenum">
              <a:rPr lang="tr-TR" smtClean="0"/>
              <a:pPr/>
              <a:t>8</a:t>
            </a:fld>
            <a:endParaRPr lang="tr-T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Key Elements of Business Model – </a:t>
            </a:r>
            <a:br>
              <a:rPr lang="tr-TR" dirty="0" smtClean="0"/>
            </a:br>
            <a:r>
              <a:rPr lang="tr-TR" dirty="0" smtClean="0"/>
              <a:t>3. Market Opportunity</a:t>
            </a:r>
            <a:endParaRPr lang="tr-TR" dirty="0"/>
          </a:p>
        </p:txBody>
      </p:sp>
      <p:sp>
        <p:nvSpPr>
          <p:cNvPr id="3" name="Content Placeholder 2"/>
          <p:cNvSpPr>
            <a:spLocks noGrp="1"/>
          </p:cNvSpPr>
          <p:nvPr>
            <p:ph sz="quarter" idx="1"/>
          </p:nvPr>
        </p:nvSpPr>
        <p:spPr/>
        <p:txBody>
          <a:bodyPr>
            <a:noAutofit/>
          </a:bodyPr>
          <a:lstStyle/>
          <a:p>
            <a:pPr>
              <a:lnSpc>
                <a:spcPct val="90000"/>
              </a:lnSpc>
              <a:spcAft>
                <a:spcPts val="600"/>
              </a:spcAft>
            </a:pPr>
            <a:r>
              <a:rPr lang="tr-TR" dirty="0" smtClean="0"/>
              <a:t>It refers to the company’s intended marketspace and the overall potential financial opportunities available to the firm in thet marketspace</a:t>
            </a:r>
          </a:p>
          <a:p>
            <a:pPr lvl="1">
              <a:lnSpc>
                <a:spcPct val="90000"/>
              </a:lnSpc>
              <a:spcAft>
                <a:spcPts val="600"/>
              </a:spcAft>
            </a:pPr>
            <a:r>
              <a:rPr lang="en-US" sz="2400" dirty="0" smtClean="0"/>
              <a:t>What </a:t>
            </a:r>
            <a:r>
              <a:rPr lang="en-US" sz="2400" dirty="0" err="1" smtClean="0"/>
              <a:t>marketspace</a:t>
            </a:r>
            <a:r>
              <a:rPr lang="en-US" sz="2400" dirty="0" smtClean="0"/>
              <a:t> do you intend to serve and what is its size?</a:t>
            </a:r>
          </a:p>
          <a:p>
            <a:pPr lvl="2">
              <a:lnSpc>
                <a:spcPct val="90000"/>
              </a:lnSpc>
              <a:spcBef>
                <a:spcPts val="600"/>
              </a:spcBef>
              <a:spcAft>
                <a:spcPts val="600"/>
              </a:spcAft>
            </a:pPr>
            <a:r>
              <a:rPr lang="en-US" sz="2400" b="1" dirty="0" err="1" smtClean="0"/>
              <a:t>Marketspace</a:t>
            </a:r>
            <a:r>
              <a:rPr lang="en-US" sz="2400" b="1" dirty="0" smtClean="0"/>
              <a:t>: </a:t>
            </a:r>
            <a:r>
              <a:rPr lang="en-US" sz="2400" dirty="0" smtClean="0"/>
              <a:t>Area of actual or potential commercial value in which company intends to operate</a:t>
            </a:r>
          </a:p>
          <a:p>
            <a:pPr lvl="2">
              <a:lnSpc>
                <a:spcPct val="90000"/>
              </a:lnSpc>
              <a:spcBef>
                <a:spcPts val="600"/>
              </a:spcBef>
              <a:spcAft>
                <a:spcPts val="600"/>
              </a:spcAft>
            </a:pPr>
            <a:r>
              <a:rPr lang="en-US" sz="2400" b="1" dirty="0" smtClean="0"/>
              <a:t>Realistic market opportunity: </a:t>
            </a:r>
            <a:r>
              <a:rPr lang="en-US" sz="2400" dirty="0" smtClean="0"/>
              <a:t>Defined by revenue potential in each of market niches in which company hopes to compete</a:t>
            </a:r>
          </a:p>
        </p:txBody>
      </p:sp>
      <p:sp>
        <p:nvSpPr>
          <p:cNvPr id="4" name="Slide Number Placeholder 3"/>
          <p:cNvSpPr>
            <a:spLocks noGrp="1"/>
          </p:cNvSpPr>
          <p:nvPr>
            <p:ph type="sldNum" sz="quarter" idx="15"/>
          </p:nvPr>
        </p:nvSpPr>
        <p:spPr/>
        <p:txBody>
          <a:bodyPr/>
          <a:lstStyle/>
          <a:p>
            <a:fld id="{898FFB5C-70AF-4AF1-B033-E68EE6DB0317}" type="slidenum">
              <a:rPr lang="tr-TR" smtClean="0"/>
              <a:pPr/>
              <a:t>9</a:t>
            </a:fld>
            <a:endParaRPr lang="tr-TR"/>
          </a:p>
        </p:txBody>
      </p:sp>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ESENTATION_ID" val="8150"/>
  <p:tag name="ARTICULATE_PROJECT_CHECK" val="0"/>
  <p:tag name="ART_ENCODE_TYPE" val="0"/>
  <p:tag name="ART_ENCODE_INDEX" val="1"/>
  <p:tag name="ARTICULATE_PRESENTER_VERSION" val="6"/>
  <p:tag name="LMS_COMPLETION_TITLE" val="2_models_concepts"/>
  <p:tag name="LMS_COMPLETION_ID" val="2_models_concepts"/>
  <p:tag name="LMS_COMPLETION_VERSION" val="1.0"/>
  <p:tag name="LMS_COMPLETION_DURATION" val="1:00:00"/>
  <p:tag name="LMS_COMPLETION_SCO_TITLE" val="2_models_concepts"/>
  <p:tag name="LMS_COMPLETION_SCO_ID" val="2_models_concepts"/>
  <p:tag name="LMS_COMPLETION_EDITION" val="0"/>
  <p:tag name="LMS_COMPLETION_THRESHOLD" val="80"/>
  <p:tag name="LMS_COMPLETION_METHOD" val="QUIZ"/>
  <p:tag name="LMS_COMPLETION_TARGET" val="e8d21a3a-6c09-4826-8027-c9db9f8e7331"/>
  <p:tag name="LMS_COMPLETION_TARGET_ID" val="299"/>
  <p:tag name="LMS_DATA_SCORM" val="1"/>
  <p:tag name="PUBLISH_TITLE" val="2_models_concepts"/>
  <p:tag name="ARTICULATE_PUBLISH_PATH" val="C:\Users\ponay\Documents\My Articulate Projects"/>
  <p:tag name="ARTICULATE_LOGO" val="(None selected)"/>
  <p:tag name="ARTICULATE_PRESENTER" val="(None selected)"/>
  <p:tag name="ARTICULATE_PRESENTER_GUID" val="9869030842"/>
  <p:tag name="ARTICULATE_LMS" val="0"/>
  <p:tag name="ARTICULATE_TEMPLATE" val="Corporate Communications"/>
  <p:tag name="ARTICULATE_TEMPLATE_GUID" val="1a000000-6000-0000-b000-000000000001"/>
  <p:tag name="LMS_PUBLISH" val="Yes"/>
  <p:tag name="PRESENTER_PREVIEW_MODE" val="0"/>
  <p:tag name="PRESENTER_PREVIEW_START" val="1"/>
  <p:tag name="LMS_PROTOCOL_METHOD" val="SCORM"/>
  <p:tag name="LMS_PROTOCOL_VERSION" val="1.2"/>
  <p:tag name="LAUNCHINNEWWINDOW" val="0"/>
  <p:tag name="LASTPUBLISHED" val="C:\Users\ponay\Documents\My Articulate Projects\2_models_concepts\play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UDIO_ID" val="292"/>
  <p:tag name="ELAPSEDTIME" val="58,7"/>
  <p:tag name="ANNOTATION_TYPE_1" val="0"/>
  <p:tag name="ANNOTATION_START_1" val="5,0"/>
  <p:tag name="ANNOTATION_END_1" val="41,0"/>
  <p:tag name="ANNOTATION_TOP_1" val="147,4"/>
  <p:tag name="ANNOTATION_LEFT_1" val="49,3"/>
  <p:tag name="ANNOTATION_WIDTH_1" val="119,2"/>
  <p:tag name="ANNOTATION_HEIGHT_1" val="118,9"/>
  <p:tag name="ANNOTATION_ANIMATION_1" val="3"/>
  <p:tag name="ANNOTATION_ROTATION_1" val="0"/>
  <p:tag name="ANNOTATION_SUB_TYPE_1" val="2"/>
  <p:tag name="ANNOTATION_LOOP_COUNT_1" val="1"/>
  <p:tag name="ANNOTATION_BOX_RADIUS_1" val="0"/>
  <p:tag name="ANNOTATION_SCALE_1" val="125"/>
  <p:tag name="ANNOTATION_BORDER_ALPHA_1" val="100"/>
  <p:tag name="ANNOTATION_BORDER_COLOR_1" val="16777215"/>
  <p:tag name="ANNOTATION_FILL_COLOR_1" val="683492"/>
  <p:tag name="ANNOTATION_FILL_ALPHA_1" val="100"/>
  <p:tag name="ANNOTATION_BORDER_WIDTH_1" val="2"/>
  <p:tag name="ANNOTATION_TYPE_2" val="0"/>
  <p:tag name="ANNOTATION_START_2" val="41,0"/>
  <p:tag name="ANNOTATION_TOP_2" val="252,9"/>
  <p:tag name="ANNOTATION_LEFT_2" val="43,7"/>
  <p:tag name="ANNOTATION_WIDTH_2" val="119,2"/>
  <p:tag name="ANNOTATION_HEIGHT_2" val="118,9"/>
  <p:tag name="ANNOTATION_ANIMATION_2" val="3"/>
  <p:tag name="ANNOTATION_ROTATION_2" val="0"/>
  <p:tag name="ANNOTATION_SUB_TYPE_2" val="2"/>
  <p:tag name="ANNOTATION_LOOP_COUNT_2" val="1"/>
  <p:tag name="ANNOTATION_BOX_RADIUS_2" val="0"/>
  <p:tag name="ANNOTATION_SCALE_2" val="125"/>
  <p:tag name="ANNOTATION_BORDER_ALPHA_2" val="100"/>
  <p:tag name="ANNOTATION_BORDER_COLOR_2" val="16777215"/>
  <p:tag name="ANNOTATION_FILL_COLOR_2" val="683492"/>
  <p:tag name="ANNOTATION_FILL_ALPHA_2" val="100"/>
  <p:tag name="ANNOTATION_BORDER_WIDTH_2" val="2"/>
  <p:tag name="ANNOTATION_COUNT" val="2"/>
  <p:tag name="ARTICULATE_SLIDE_NAV" val="8"/>
  <p:tag name="ARTICULATE_SLIDE_GUID" val="00d711de-d906-4420-bcf6-6de56098446b"/>
</p:tagLst>
</file>

<file path=ppt/tags/tag11.xml><?xml version="1.0" encoding="utf-8"?>
<p:tagLst xmlns:a="http://schemas.openxmlformats.org/drawingml/2006/main" xmlns:r="http://schemas.openxmlformats.org/officeDocument/2006/relationships" xmlns:p="http://schemas.openxmlformats.org/presentationml/2006/main">
  <p:tag name="AUDIO_ID" val="261"/>
  <p:tag name="ELAPSEDTIME" val="38,9"/>
  <p:tag name="ANNOTATION_TYPE_1" val="1"/>
  <p:tag name="ANNOTATION_START_1" val="20,0"/>
  <p:tag name="ANNOTATION_TOP_1" val="165,7"/>
  <p:tag name="ANNOTATION_LEFT_1" val="65,1"/>
  <p:tag name="ANNOTATION_WIDTH_1" val="433,8"/>
  <p:tag name="ANNOTATION_HEIGHT_1" val="54,7"/>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49407"/>
  <p:tag name="ANNOTATION_FILL_ALPHA_1" val="100"/>
  <p:tag name="ANNOTATION_BORDER_WIDTH_1" val="2"/>
  <p:tag name="ANNOTATION_COUNT" val="1"/>
  <p:tag name="ARTICULATE_SLIDE_NAV" val="9"/>
  <p:tag name="ARTICULATE_SLIDE_GUID" val="c11209a1-4641-4070-b1f9-9416c67f8a7b"/>
</p:tagLst>
</file>

<file path=ppt/tags/tag12.xml><?xml version="1.0" encoding="utf-8"?>
<p:tagLst xmlns:a="http://schemas.openxmlformats.org/drawingml/2006/main" xmlns:r="http://schemas.openxmlformats.org/officeDocument/2006/relationships" xmlns:p="http://schemas.openxmlformats.org/presentationml/2006/main">
  <p:tag name="AUDIO_ID" val="263"/>
  <p:tag name="ELAPSEDTIME" val="42,9"/>
  <p:tag name="ANNOTATION_TYPE_1" val="1"/>
  <p:tag name="ANNOTATION_START_1" val="12,0"/>
  <p:tag name="ANNOTATION_END_1" val="30,0"/>
  <p:tag name="ANNOTATION_TOP_1" val="160,1"/>
  <p:tag name="ANNOTATION_LEFT_1" val="49,3"/>
  <p:tag name="ANNOTATION_WIDTH_1" val="465,6"/>
  <p:tag name="ANNOTATION_HEIGHT_1" val="47,6"/>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49407"/>
  <p:tag name="ANNOTATION_FILL_ALPHA_1" val="100"/>
  <p:tag name="ANNOTATION_BORDER_WIDTH_1" val="2"/>
  <p:tag name="ANNOTATION_TYPE_2" val="0"/>
  <p:tag name="ANNOTATION_START_2" val="30,0"/>
  <p:tag name="ANNOTATION_END_2" val="35,0"/>
  <p:tag name="ANNOTATION_TOP_2" val="261,6"/>
  <p:tag name="ANNOTATION_LEFT_2" val="61,2"/>
  <p:tag name="ANNOTATION_WIDTH_2" val="119,2"/>
  <p:tag name="ANNOTATION_HEIGHT_2" val="118,9"/>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35,0"/>
  <p:tag name="ANNOTATION_END_3" val="37,0"/>
  <p:tag name="ANNOTATION_TOP_3" val="293,3"/>
  <p:tag name="ANNOTATION_LEFT_3" val="61,2"/>
  <p:tag name="ANNOTATION_WIDTH_3" val="119,2"/>
  <p:tag name="ANNOTATION_HEIGHT_3" val="118,9"/>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37,0"/>
  <p:tag name="ANNOTATION_END_4" val="40,0"/>
  <p:tag name="ANNOTATION_TOP_4" val="318,6"/>
  <p:tag name="ANNOTATION_LEFT_4" val="57,2"/>
  <p:tag name="ANNOTATION_WIDTH_4" val="119,2"/>
  <p:tag name="ANNOTATION_HEIGHT_4" val="118,9"/>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40,0"/>
  <p:tag name="ANNOTATION_TOP_5" val="341,6"/>
  <p:tag name="ANNOTATION_LEFT_5" val="61,2"/>
  <p:tag name="ANNOTATION_WIDTH_5" val="119,2"/>
  <p:tag name="ANNOTATION_HEIGHT_5" val="118,9"/>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5"/>
  <p:tag name="ARTICULATE_SLIDE_NAV" val="10"/>
  <p:tag name="ARTICULATE_SLIDE_GUID" val="1df4e2a7-0a40-43f1-a0b3-ed11407509ff"/>
</p:tagLst>
</file>

<file path=ppt/tags/tag13.xml><?xml version="1.0" encoding="utf-8"?>
<p:tagLst xmlns:a="http://schemas.openxmlformats.org/drawingml/2006/main" xmlns:r="http://schemas.openxmlformats.org/officeDocument/2006/relationships" xmlns:p="http://schemas.openxmlformats.org/presentationml/2006/main">
  <p:tag name="AUDIO_ID" val="264"/>
  <p:tag name="ELAPSEDTIME" val="47,4"/>
  <p:tag name="ANNOTATION_TYPE_1" val="1"/>
  <p:tag name="ANNOTATION_START_1" val="15,0"/>
  <p:tag name="ANNOTATION_END_1" val="40,0"/>
  <p:tag name="ANNOTATION_TOP_1" val="180,7"/>
  <p:tag name="ANNOTATION_LEFT_1" val="52,4"/>
  <p:tag name="ANNOTATION_WIDTH_1" val="412,3"/>
  <p:tag name="ANNOTATION_HEIGHT_1" val="53,9"/>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49407"/>
  <p:tag name="ANNOTATION_FILL_ALPHA_1" val="100"/>
  <p:tag name="ANNOTATION_BORDER_WIDTH_1" val="2"/>
  <p:tag name="ANNOTATION_TYPE_2" val="0"/>
  <p:tag name="ANNOTATION_START_2" val="40,0"/>
  <p:tag name="ANNOTATION_END_2" val="41,0"/>
  <p:tag name="ANNOTATION_TOP_2" val="294,9"/>
  <p:tag name="ANNOTATION_LEFT_2" val="44,5"/>
  <p:tag name="ANNOTATION_WIDTH_2" val="119,2"/>
  <p:tag name="ANNOTATION_HEIGHT_2" val="118,9"/>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41,0"/>
  <p:tag name="ANNOTATION_END_3" val="43,0"/>
  <p:tag name="ANNOTATION_TOP_3" val="323,4"/>
  <p:tag name="ANNOTATION_LEFT_3" val="47,7"/>
  <p:tag name="ANNOTATION_WIDTH_3" val="119,2"/>
  <p:tag name="ANNOTATION_HEIGHT_3" val="118,9"/>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43,0"/>
  <p:tag name="ANNOTATION_END_4" val="45,0"/>
  <p:tag name="ANNOTATION_TOP_4" val="359,1"/>
  <p:tag name="ANNOTATION_LEFT_4" val="46,9"/>
  <p:tag name="ANNOTATION_WIDTH_4" val="119,2"/>
  <p:tag name="ANNOTATION_HEIGHT_4" val="118,9"/>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45,0"/>
  <p:tag name="ANNOTATION_TOP_5" val="390,8"/>
  <p:tag name="ANNOTATION_LEFT_5" val="41,3"/>
  <p:tag name="ANNOTATION_WIDTH_5" val="119,2"/>
  <p:tag name="ANNOTATION_HEIGHT_5" val="118,9"/>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5"/>
  <p:tag name="ARTICULATE_SLIDE_NAV" val="11"/>
  <p:tag name="ARTICULATE_SLIDE_GUID" val="4325a25c-7944-41f3-9756-b4426a10e98e"/>
</p:tagLst>
</file>

<file path=ppt/tags/tag14.xml><?xml version="1.0" encoding="utf-8"?>
<p:tagLst xmlns:a="http://schemas.openxmlformats.org/drawingml/2006/main" xmlns:r="http://schemas.openxmlformats.org/officeDocument/2006/relationships" xmlns:p="http://schemas.openxmlformats.org/presentationml/2006/main">
  <p:tag name="AUDIO_ID" val="265"/>
  <p:tag name="ELAPSEDTIME" val="41,9"/>
  <p:tag name="ANNOTATION_TYPE_1" val="0"/>
  <p:tag name="ANNOTATION_START_1" val="24,0"/>
  <p:tag name="ANNOTATION_END_1" val="34,0"/>
  <p:tag name="ANNOTATION_TOP_1" val="126,0"/>
  <p:tag name="ANNOTATION_LEFT_1" val="22,2"/>
  <p:tag name="ANNOTATION_WIDTH_1" val="119,2"/>
  <p:tag name="ANNOTATION_HEIGHT_1" val="118,9"/>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1"/>
  <p:tag name="ANNOTATION_START_2" val="34,0"/>
  <p:tag name="ANNOTATION_TOP_2" val="176,8"/>
  <p:tag name="ANNOTATION_LEFT_2" val="51,6"/>
  <p:tag name="ANNOTATION_WIDTH_2" val="440,9"/>
  <p:tag name="ANNOTATION_HEIGHT_2" val="50,7"/>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49407"/>
  <p:tag name="ANNOTATION_FILL_ALPHA_2" val="100"/>
  <p:tag name="ANNOTATION_BORDER_WIDTH_2" val="2"/>
  <p:tag name="ANNOTATION_COUNT" val="2"/>
  <p:tag name="ARTICULATE_SLIDE_NAV" val="12"/>
  <p:tag name="ARTICULATE_SLIDE_GUID" val="91e2d1f0-fc1e-4a53-ada4-0b5414d995a6"/>
</p:tagLst>
</file>

<file path=ppt/tags/tag15.xml><?xml version="1.0" encoding="utf-8"?>
<p:tagLst xmlns:a="http://schemas.openxmlformats.org/drawingml/2006/main" xmlns:r="http://schemas.openxmlformats.org/officeDocument/2006/relationships" xmlns:p="http://schemas.openxmlformats.org/presentationml/2006/main">
  <p:tag name="AUDIO_ID" val="266"/>
  <p:tag name="ELAPSEDTIME" val="45,0"/>
  <p:tag name="ANNOTATION_COUNT" val="0"/>
  <p:tag name="ARTICULATE_SLIDE_NAV" val="13"/>
  <p:tag name="ARTICULATE_SLIDE_GUID" val="000d05a1-0d55-4f7a-b556-0428d13e2686"/>
</p:tagLst>
</file>

<file path=ppt/tags/tag16.xml><?xml version="1.0" encoding="utf-8"?>
<p:tagLst xmlns:a="http://schemas.openxmlformats.org/drawingml/2006/main" xmlns:r="http://schemas.openxmlformats.org/officeDocument/2006/relationships" xmlns:p="http://schemas.openxmlformats.org/presentationml/2006/main">
  <p:tag name="AUDIO_ID" val="267"/>
  <p:tag name="ELAPSEDTIME" val="37,3"/>
  <p:tag name="ANNOTATION_COUNT" val="0"/>
  <p:tag name="ARTICULATE_SLIDE_NAV" val="14"/>
  <p:tag name="ARTICULATE_SLIDE_GUID" val="eee3d0aa-6190-4fed-9026-d6f58da72945"/>
</p:tagLst>
</file>

<file path=ppt/tags/tag17.xml><?xml version="1.0" encoding="utf-8"?>
<p:tagLst xmlns:a="http://schemas.openxmlformats.org/drawingml/2006/main" xmlns:r="http://schemas.openxmlformats.org/officeDocument/2006/relationships" xmlns:p="http://schemas.openxmlformats.org/presentationml/2006/main">
  <p:tag name="AUDIO_ID" val="268"/>
  <p:tag name="ELAPSEDTIME" val="31,4"/>
  <p:tag name="ANNOTATION_COUNT" val="0"/>
  <p:tag name="ARTICULATE_SLIDE_NAV" val="15"/>
  <p:tag name="ARTICULATE_SLIDE_GUID" val="5ae2ce60-8573-415e-ae77-c7c55e5760b9"/>
</p:tagLst>
</file>

<file path=ppt/tags/tag18.xml><?xml version="1.0" encoding="utf-8"?>
<p:tagLst xmlns:a="http://schemas.openxmlformats.org/drawingml/2006/main" xmlns:r="http://schemas.openxmlformats.org/officeDocument/2006/relationships" xmlns:p="http://schemas.openxmlformats.org/presentationml/2006/main">
  <p:tag name="AUDIO_ID" val="269"/>
  <p:tag name="ELAPSEDTIME" val="67,4"/>
  <p:tag name="ANNOTATION_TYPE_1" val="0"/>
  <p:tag name="ANNOTATION_START_1" val="22,0"/>
  <p:tag name="ANNOTATION_END_1" val="42,0"/>
  <p:tag name="ANNOTATION_TOP_1" val="331,3"/>
  <p:tag name="ANNOTATION_LEFT_1" val="42,9"/>
  <p:tag name="ANNOTATION_WIDTH_1" val="119,2"/>
  <p:tag name="ANNOTATION_HEIGHT_1" val="118,9"/>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42,0"/>
  <p:tag name="ANNOTATION_END_2" val="59,0"/>
  <p:tag name="ANNOTATION_TOP_2" val="363,8"/>
  <p:tag name="ANNOTATION_LEFT_2" val="40,5"/>
  <p:tag name="ANNOTATION_WIDTH_2" val="119,2"/>
  <p:tag name="ANNOTATION_HEIGHT_2" val="118,9"/>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59,0"/>
  <p:tag name="ANNOTATION_TOP_3" val="393,2"/>
  <p:tag name="ANNOTATION_LEFT_3" val="40,5"/>
  <p:tag name="ANNOTATION_WIDTH_3" val="119,2"/>
  <p:tag name="ANNOTATION_HEIGHT_3" val="118,9"/>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COUNT" val="3"/>
  <p:tag name="ARTICULATE_SLIDE_NAV" val="16"/>
  <p:tag name="ARTICULATE_SLIDE_GUID" val="a05e56d7-9238-4cf8-990d-c44c278568fa"/>
</p:tagLst>
</file>

<file path=ppt/tags/tag19.xml><?xml version="1.0" encoding="utf-8"?>
<p:tagLst xmlns:a="http://schemas.openxmlformats.org/drawingml/2006/main" xmlns:r="http://schemas.openxmlformats.org/officeDocument/2006/relationships" xmlns:p="http://schemas.openxmlformats.org/presentationml/2006/main">
  <p:tag name="AUDIO_ID" val="270"/>
  <p:tag name="ELAPSEDTIME" val="51,8"/>
  <p:tag name="ANNOTATION_COUNT" val="0"/>
  <p:tag name="ARTICULATE_SLIDE_NAV" val="17"/>
  <p:tag name="ARTICULATE_SLIDE_GUID" val="f41a714b-9da3-4718-93e0-b7b6066b424d"/>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ELAPSEDTIME" val="41,6"/>
  <p:tag name="ANNOTATION_COUNT" val="0"/>
  <p:tag name="ARTICULATE_SLIDE_NAV" val="1"/>
  <p:tag name="ARTICULATE_SLIDE_GUID" val="04b5c6c4-b14b-4de3-a66e-2c82953e34b3"/>
</p:tagLst>
</file>

<file path=ppt/tags/tag20.xml><?xml version="1.0" encoding="utf-8"?>
<p:tagLst xmlns:a="http://schemas.openxmlformats.org/drawingml/2006/main" xmlns:r="http://schemas.openxmlformats.org/officeDocument/2006/relationships" xmlns:p="http://schemas.openxmlformats.org/presentationml/2006/main">
  <p:tag name="AUDIO_ID" val="271"/>
  <p:tag name="ELAPSEDTIME" val="15,5"/>
  <p:tag name="ANNOTATION_COUNT" val="0"/>
  <p:tag name="ARTICULATE_SLIDE_NAV" val="18"/>
  <p:tag name="ARTICULATE_SLIDE_GUID" val="25a14f64-655d-4159-b08e-56c0f05b4336"/>
</p:tagLst>
</file>

<file path=ppt/tags/tag21.xml><?xml version="1.0" encoding="utf-8"?>
<p:tagLst xmlns:a="http://schemas.openxmlformats.org/drawingml/2006/main" xmlns:r="http://schemas.openxmlformats.org/officeDocument/2006/relationships" xmlns:p="http://schemas.openxmlformats.org/presentationml/2006/main">
  <p:tag name="AUDIO_ID" val="272"/>
  <p:tag name="ELAPSEDTIME" val="17,7"/>
  <p:tag name="ANNOTATION_COUNT" val="0"/>
  <p:tag name="ARTICULATE_SLIDE_NAV" val="19"/>
  <p:tag name="ARTICULATE_SLIDE_GUID" val="ce819478-90d6-4276-a350-ff675b3eb464"/>
</p:tagLst>
</file>

<file path=ppt/tags/tag22.xml><?xml version="1.0" encoding="utf-8"?>
<p:tagLst xmlns:a="http://schemas.openxmlformats.org/drawingml/2006/main" xmlns:r="http://schemas.openxmlformats.org/officeDocument/2006/relationships" xmlns:p="http://schemas.openxmlformats.org/presentationml/2006/main">
  <p:tag name="AUDIO_ID" val="294"/>
  <p:tag name="ELAPSEDTIME" val="14,4"/>
  <p:tag name="ANNOTATION_COUNT" val="0"/>
  <p:tag name="ARTICULATE_SLIDE_NAV" val="20"/>
  <p:tag name="ARTICULATE_SLIDE_GUID" val="b0b6be12-56ff-4a66-9653-51695515981c"/>
</p:tagLst>
</file>

<file path=ppt/tags/tag23.xml><?xml version="1.0" encoding="utf-8"?>
<p:tagLst xmlns:a="http://schemas.openxmlformats.org/drawingml/2006/main" xmlns:r="http://schemas.openxmlformats.org/officeDocument/2006/relationships" xmlns:p="http://schemas.openxmlformats.org/presentationml/2006/main">
  <p:tag name="AUDIO_ID" val="273"/>
  <p:tag name="ELAPSEDTIME" val="64,5"/>
  <p:tag name="ANNOTATION_COUNT" val="0"/>
  <p:tag name="ARTICULATE_SLIDE_NAV" val="21"/>
  <p:tag name="ARTICULATE_SLIDE_GUID" val="e41e38ef-65d8-4e50-82ae-8d3931c67b9d"/>
</p:tagLst>
</file>

<file path=ppt/tags/tag24.xml><?xml version="1.0" encoding="utf-8"?>
<p:tagLst xmlns:a="http://schemas.openxmlformats.org/drawingml/2006/main" xmlns:r="http://schemas.openxmlformats.org/officeDocument/2006/relationships" xmlns:p="http://schemas.openxmlformats.org/presentationml/2006/main">
  <p:tag name="AUDIO_ID" val="274"/>
  <p:tag name="ELAPSEDTIME" val="14,1"/>
  <p:tag name="ANNOTATION_COUNT" val="0"/>
  <p:tag name="ARTICULATE_SLIDE_NAV" val="22"/>
  <p:tag name="ARTICULATE_SLIDE_GUID" val="12f2587e-b834-402e-a946-f6c53ab5f8c8"/>
</p:tagLst>
</file>

<file path=ppt/tags/tag25.xml><?xml version="1.0" encoding="utf-8"?>
<p:tagLst xmlns:a="http://schemas.openxmlformats.org/drawingml/2006/main" xmlns:r="http://schemas.openxmlformats.org/officeDocument/2006/relationships" xmlns:p="http://schemas.openxmlformats.org/presentationml/2006/main">
  <p:tag name="AUDIO_ID" val="275"/>
  <p:tag name="ELAPSEDTIME" val="22,9"/>
  <p:tag name="ANNOTATION_TYPE_1" val="0"/>
  <p:tag name="ANNOTATION_START_1" val="15,0"/>
  <p:tag name="ANNOTATION_END_1" val="17,0"/>
  <p:tag name="ANNOTATION_TOP_1" val="121,3"/>
  <p:tag name="ANNOTATION_LEFT_1" val="38,1"/>
  <p:tag name="ANNOTATION_WIDTH_1" val="119,2"/>
  <p:tag name="ANNOTATION_HEIGHT_1" val="118,9"/>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7,0"/>
  <p:tag name="ANNOTATION_TOP_2" val="244,1"/>
  <p:tag name="ANNOTATION_LEFT_2" val="29,4"/>
  <p:tag name="ANNOTATION_WIDTH_2" val="119,2"/>
  <p:tag name="ANNOTATION_HEIGHT_2" val="118,9"/>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COUNT" val="2"/>
  <p:tag name="ARTICULATE_SLIDE_NAV" val="23"/>
  <p:tag name="ARTICULATE_SLIDE_GUID" val="8191a92d-edda-4a4b-8418-a5420368a030"/>
</p:tagLst>
</file>

<file path=ppt/tags/tag26.xml><?xml version="1.0" encoding="utf-8"?>
<p:tagLst xmlns:a="http://schemas.openxmlformats.org/drawingml/2006/main" xmlns:r="http://schemas.openxmlformats.org/officeDocument/2006/relationships" xmlns:p="http://schemas.openxmlformats.org/presentationml/2006/main">
  <p:tag name="AUDIO_ID" val="281"/>
  <p:tag name="ELAPSEDTIME" val="40,9"/>
  <p:tag name="ANNOTATION_TYPE_1" val="0"/>
  <p:tag name="ANNOTATION_START_1" val="9,0"/>
  <p:tag name="ANNOTATION_END_1" val="19,0"/>
  <p:tag name="ANNOTATION_TOP_1" val="116,5"/>
  <p:tag name="ANNOTATION_LEFT_1" val="29,4"/>
  <p:tag name="ANNOTATION_WIDTH_1" val="119,2"/>
  <p:tag name="ANNOTATION_HEIGHT_1" val="118,9"/>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9,0"/>
  <p:tag name="ANNOTATION_END_2" val="30,0"/>
  <p:tag name="ANNOTATION_TOP_2" val="211,6"/>
  <p:tag name="ANNOTATION_LEFT_2" val="25,4"/>
  <p:tag name="ANNOTATION_WIDTH_2" val="119,2"/>
  <p:tag name="ANNOTATION_HEIGHT_2" val="118,9"/>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30,0"/>
  <p:tag name="ANNOTATION_TOP_3" val="308,3"/>
  <p:tag name="ANNOTATION_LEFT_3" val="23,0"/>
  <p:tag name="ANNOTATION_WIDTH_3" val="119,2"/>
  <p:tag name="ANNOTATION_HEIGHT_3" val="118,9"/>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COUNT" val="3"/>
  <p:tag name="ARTICULATE_SLIDE_NAV" val="29"/>
  <p:tag name="ARTICULATE_SLIDE_GUID" val="2237e614-03ba-4225-882a-d5e3b1bc16e7"/>
</p:tagLst>
</file>

<file path=ppt/tags/tag27.xml><?xml version="1.0" encoding="utf-8"?>
<p:tagLst xmlns:a="http://schemas.openxmlformats.org/drawingml/2006/main" xmlns:r="http://schemas.openxmlformats.org/officeDocument/2006/relationships" xmlns:p="http://schemas.openxmlformats.org/presentationml/2006/main">
  <p:tag name="AUDIO_ID" val="282"/>
  <p:tag name="ELAPSEDTIME" val="32,5"/>
  <p:tag name="ANNOTATION_TYPE_1" val="0"/>
  <p:tag name="ANNOTATION_START_1" val="17,0"/>
  <p:tag name="ANNOTATION_END_1" val="20,0"/>
  <p:tag name="ANNOTATION_TOP_1" val="230,7"/>
  <p:tag name="ANNOTATION_LEFT_1" val="42,9"/>
  <p:tag name="ANNOTATION_WIDTH_1" val="119,2"/>
  <p:tag name="ANNOTATION_HEIGHT_1" val="118,9"/>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20,0"/>
  <p:tag name="ANNOTATION_END_2" val="24,0"/>
  <p:tag name="ANNOTATION_TOP_2" val="261,6"/>
  <p:tag name="ANNOTATION_LEFT_2" val="31,8"/>
  <p:tag name="ANNOTATION_WIDTH_2" val="119,2"/>
  <p:tag name="ANNOTATION_HEIGHT_2" val="118,9"/>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24,0"/>
  <p:tag name="ANNOTATION_END_3" val="27,0"/>
  <p:tag name="ANNOTATION_TOP_3" val="294,9"/>
  <p:tag name="ANNOTATION_LEFT_3" val="39,7"/>
  <p:tag name="ANNOTATION_WIDTH_3" val="119,2"/>
  <p:tag name="ANNOTATION_HEIGHT_3" val="118,9"/>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27,0"/>
  <p:tag name="ANNOTATION_END_4" val="28,0"/>
  <p:tag name="ANNOTATION_TOP_4" val="321,0"/>
  <p:tag name="ANNOTATION_LEFT_4" val="28,6"/>
  <p:tag name="ANNOTATION_WIDTH_4" val="119,2"/>
  <p:tag name="ANNOTATION_HEIGHT_4" val="118,9"/>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28,0"/>
  <p:tag name="ANNOTATION_END_5" val="30,0"/>
  <p:tag name="ANNOTATION_TOP_5" val="347,2"/>
  <p:tag name="ANNOTATION_LEFT_5" val="31,8"/>
  <p:tag name="ANNOTATION_WIDTH_5" val="119,2"/>
  <p:tag name="ANNOTATION_HEIGHT_5" val="118,9"/>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TYPE_6" val="0"/>
  <p:tag name="ANNOTATION_START_6" val="30,0"/>
  <p:tag name="ANNOTATION_TOP_6" val="384,4"/>
  <p:tag name="ANNOTATION_LEFT_6" val="36,5"/>
  <p:tag name="ANNOTATION_WIDTH_6" val="119,2"/>
  <p:tag name="ANNOTATION_HEIGHT_6" val="118,9"/>
  <p:tag name="ANNOTATION_ANIMATION_6" val="4"/>
  <p:tag name="ANNOTATION_ROTATION_6" val="0"/>
  <p:tag name="ANNOTATION_SUB_TYPE_6" val="3"/>
  <p:tag name="ANNOTATION_LOOP_COUNT_6" val="1"/>
  <p:tag name="ANNOTATION_BOX_RADIUS_6" val="0"/>
  <p:tag name="ANNOTATION_SCALE_6" val="125"/>
  <p:tag name="ANNOTATION_BORDER_ALPHA_6" val="100"/>
  <p:tag name="ANNOTATION_BORDER_COLOR_6" val="16777215"/>
  <p:tag name="ANNOTATION_FILL_COLOR_6" val="3969653"/>
  <p:tag name="ANNOTATION_FILL_ALPHA_6" val="100"/>
  <p:tag name="ANNOTATION_BORDER_WIDTH_6" val="2"/>
  <p:tag name="ANNOTATION_COUNT" val="6"/>
  <p:tag name="ARTICULATE_SLIDE_NAV" val="30"/>
  <p:tag name="ARTICULATE_SLIDE_GUID" val="52dfbc8d-43f1-4b9b-963f-0c670636b7c7"/>
</p:tagLst>
</file>

<file path=ppt/tags/tag28.xml><?xml version="1.0" encoding="utf-8"?>
<p:tagLst xmlns:a="http://schemas.openxmlformats.org/drawingml/2006/main" xmlns:r="http://schemas.openxmlformats.org/officeDocument/2006/relationships" xmlns:p="http://schemas.openxmlformats.org/presentationml/2006/main">
  <p:tag name="AUDIO_ID" val="283"/>
  <p:tag name="ELAPSEDTIME" val="26,5"/>
  <p:tag name="ANNOTATION_TYPE_1" val="0"/>
  <p:tag name="ANNOTATION_START_1" val="15,0"/>
  <p:tag name="ANNOTATION_END_1" val="17,0"/>
  <p:tag name="ANNOTATION_TOP_1" val="186,3"/>
  <p:tag name="ANNOTATION_LEFT_1" val="56,4"/>
  <p:tag name="ANNOTATION_WIDTH_1" val="119,2"/>
  <p:tag name="ANNOTATION_HEIGHT_1" val="118,9"/>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7,0"/>
  <p:tag name="ANNOTATION_END_2" val="19,0"/>
  <p:tag name="ANNOTATION_TOP_2" val="209,3"/>
  <p:tag name="ANNOTATION_LEFT_2" val="48,5"/>
  <p:tag name="ANNOTATION_WIDTH_2" val="119,2"/>
  <p:tag name="ANNOTATION_HEIGHT_2" val="118,9"/>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0"/>
  <p:tag name="ANNOTATION_START_3" val="19,0"/>
  <p:tag name="ANNOTATION_END_3" val="22,0"/>
  <p:tag name="ANNOTATION_TOP_3" val="244,1"/>
  <p:tag name="ANNOTATION_LEFT_3" val="46,9"/>
  <p:tag name="ANNOTATION_WIDTH_3" val="119,2"/>
  <p:tag name="ANNOTATION_HEIGHT_3" val="118,9"/>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22,0"/>
  <p:tag name="ANNOTATION_END_4" val="24,0"/>
  <p:tag name="ANNOTATION_TOP_4" val="271,1"/>
  <p:tag name="ANNOTATION_LEFT_4" val="39,7"/>
  <p:tag name="ANNOTATION_WIDTH_4" val="119,2"/>
  <p:tag name="ANNOTATION_HEIGHT_4" val="118,9"/>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24,0"/>
  <p:tag name="ANNOTATION_TOP_5" val="300,4"/>
  <p:tag name="ANNOTATION_LEFT_5" val="38,1"/>
  <p:tag name="ANNOTATION_WIDTH_5" val="119,2"/>
  <p:tag name="ANNOTATION_HEIGHT_5" val="118,9"/>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5"/>
  <p:tag name="ARTICULATE_SLIDE_NAV" val="31"/>
  <p:tag name="ARTICULATE_SLIDE_GUID" val="b031f395-803d-4179-81fb-6888b03cb576"/>
</p:tagLst>
</file>

<file path=ppt/tags/tag29.xml><?xml version="1.0" encoding="utf-8"?>
<p:tagLst xmlns:a="http://schemas.openxmlformats.org/drawingml/2006/main" xmlns:r="http://schemas.openxmlformats.org/officeDocument/2006/relationships" xmlns:p="http://schemas.openxmlformats.org/presentationml/2006/main">
  <p:tag name="AUDIO_ID" val="290"/>
  <p:tag name="ELAPSEDTIME" val="45,8"/>
  <p:tag name="ANNOTATION_TYPE_1" val="0"/>
  <p:tag name="ANNOTATION_START_1" val="6,0"/>
  <p:tag name="ANNOTATION_END_1" val="13,0"/>
  <p:tag name="ANNOTATION_TOP_1" val="124,4"/>
  <p:tag name="ANNOTATION_LEFT_1" val="26,2"/>
  <p:tag name="ANNOTATION_WIDTH_1" val="119,2"/>
  <p:tag name="ANNOTATION_HEIGHT_1" val="118,9"/>
  <p:tag name="ANNOTATION_ANIMATION_1" val="4"/>
  <p:tag name="ANNOTATION_ROTATION_1" val="0"/>
  <p:tag name="ANNOTATION_SUB_TYPE_1" val="3"/>
  <p:tag name="ANNOTATION_LOOP_COUNT_1" val="1"/>
  <p:tag name="ANNOTATION_BOX_RADIUS_1" val="0"/>
  <p:tag name="ANNOTATION_SCALE_1" val="125"/>
  <p:tag name="ANNOTATION_BORDER_ALPHA_1" val="100"/>
  <p:tag name="ANNOTATION_BORDER_COLOR_1" val="16777215"/>
  <p:tag name="ANNOTATION_FILL_COLOR_1" val="3969653"/>
  <p:tag name="ANNOTATION_FILL_ALPHA_1" val="100"/>
  <p:tag name="ANNOTATION_BORDER_WIDTH_1" val="2"/>
  <p:tag name="ANNOTATION_TYPE_2" val="0"/>
  <p:tag name="ANNOTATION_START_2" val="13,0"/>
  <p:tag name="ANNOTATION_END_2" val="17,0"/>
  <p:tag name="ANNOTATION_TOP_2" val="171,2"/>
  <p:tag name="ANNOTATION_LEFT_2" val="20,7"/>
  <p:tag name="ANNOTATION_WIDTH_2" val="119,2"/>
  <p:tag name="ANNOTATION_HEIGHT_2" val="118,9"/>
  <p:tag name="ANNOTATION_ANIMATION_2" val="4"/>
  <p:tag name="ANNOTATION_ROTATION_2" val="0"/>
  <p:tag name="ANNOTATION_SUB_TYPE_2" val="3"/>
  <p:tag name="ANNOTATION_LOOP_COUNT_2" val="1"/>
  <p:tag name="ANNOTATION_BOX_RADIUS_2" val="0"/>
  <p:tag name="ANNOTATION_SCALE_2" val="125"/>
  <p:tag name="ANNOTATION_BORDER_ALPHA_2" val="100"/>
  <p:tag name="ANNOTATION_BORDER_COLOR_2" val="16777215"/>
  <p:tag name="ANNOTATION_FILL_COLOR_2" val="3969653"/>
  <p:tag name="ANNOTATION_FILL_ALPHA_2" val="100"/>
  <p:tag name="ANNOTATION_BORDER_WIDTH_2" val="2"/>
  <p:tag name="ANNOTATION_TYPE_3" val="1"/>
  <p:tag name="ANNOTATION_START_3" val="17,0"/>
  <p:tag name="ANNOTATION_END_3" val="33,0"/>
  <p:tag name="ANNOTATION_TOP_3" val="178,3"/>
  <p:tag name="ANNOTATION_LEFT_3" val="63,6"/>
  <p:tag name="ANNOTATION_WIDTH_3" val="72,3"/>
  <p:tag name="ANNOTATION_HEIGHT_3" val="30,1"/>
  <p:tag name="ANNOTATION_ANIMATION_3" val="5"/>
  <p:tag name="ANNOTATION_ROTATION_3" val="0"/>
  <p:tag name="ANNOTATION_SUB_TYPE_3" val="9"/>
  <p:tag name="ANNOTATION_LOOP_COUNT_3" val="1"/>
  <p:tag name="ANNOTATION_BOX_RADIUS_3" val="5"/>
  <p:tag name="ANNOTATION_SCALE_3" val="0"/>
  <p:tag name="ANNOTATION_BORDER_ALPHA_3" val="100"/>
  <p:tag name="ANNOTATION_BORDER_COLOR_3" val="0"/>
  <p:tag name="ANNOTATION_FILL_COLOR_3" val="49407"/>
  <p:tag name="ANNOTATION_FILL_ALPHA_3" val="100"/>
  <p:tag name="ANNOTATION_BORDER_WIDTH_3" val="2"/>
  <p:tag name="ANNOTATION_TYPE_4" val="0"/>
  <p:tag name="ANNOTATION_START_4" val="33,0"/>
  <p:tag name="ANNOTATION_END_4" val="37,0"/>
  <p:tag name="ANNOTATION_TOP_4" val="291,7"/>
  <p:tag name="ANNOTATION_LEFT_4" val="46,1"/>
  <p:tag name="ANNOTATION_WIDTH_4" val="119,2"/>
  <p:tag name="ANNOTATION_HEIGHT_4" val="118,9"/>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37,0"/>
  <p:tag name="ANNOTATION_END_5" val="40,0"/>
  <p:tag name="ANNOTATION_TOP_5" val="329,7"/>
  <p:tag name="ANNOTATION_LEFT_5" val="41,3"/>
  <p:tag name="ANNOTATION_WIDTH_5" val="119,2"/>
  <p:tag name="ANNOTATION_HEIGHT_5" val="118,9"/>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TYPE_6" val="0"/>
  <p:tag name="ANNOTATION_START_6" val="40,0"/>
  <p:tag name="ANNOTATION_END_6" val="43,0"/>
  <p:tag name="ANNOTATION_TOP_6" val="359,1"/>
  <p:tag name="ANNOTATION_LEFT_6" val="40,5"/>
  <p:tag name="ANNOTATION_WIDTH_6" val="119,2"/>
  <p:tag name="ANNOTATION_HEIGHT_6" val="118,9"/>
  <p:tag name="ANNOTATION_ANIMATION_6" val="4"/>
  <p:tag name="ANNOTATION_ROTATION_6" val="0"/>
  <p:tag name="ANNOTATION_SUB_TYPE_6" val="3"/>
  <p:tag name="ANNOTATION_LOOP_COUNT_6" val="1"/>
  <p:tag name="ANNOTATION_BOX_RADIUS_6" val="0"/>
  <p:tag name="ANNOTATION_SCALE_6" val="125"/>
  <p:tag name="ANNOTATION_BORDER_ALPHA_6" val="100"/>
  <p:tag name="ANNOTATION_BORDER_COLOR_6" val="16777215"/>
  <p:tag name="ANNOTATION_FILL_COLOR_6" val="3969653"/>
  <p:tag name="ANNOTATION_FILL_ALPHA_6" val="100"/>
  <p:tag name="ANNOTATION_BORDER_WIDTH_6" val="2"/>
  <p:tag name="ANNOTATION_TYPE_7" val="0"/>
  <p:tag name="ANNOTATION_START_7" val="43,0"/>
  <p:tag name="ANNOTATION_TOP_7" val="387,6"/>
  <p:tag name="ANNOTATION_LEFT_7" val="36,5"/>
  <p:tag name="ANNOTATION_WIDTH_7" val="119,2"/>
  <p:tag name="ANNOTATION_HEIGHT_7" val="118,9"/>
  <p:tag name="ANNOTATION_ANIMATION_7" val="4"/>
  <p:tag name="ANNOTATION_ROTATION_7" val="0"/>
  <p:tag name="ANNOTATION_SUB_TYPE_7" val="3"/>
  <p:tag name="ANNOTATION_LOOP_COUNT_7" val="1"/>
  <p:tag name="ANNOTATION_BOX_RADIUS_7" val="0"/>
  <p:tag name="ANNOTATION_SCALE_7" val="125"/>
  <p:tag name="ANNOTATION_BORDER_ALPHA_7" val="100"/>
  <p:tag name="ANNOTATION_BORDER_COLOR_7" val="16777215"/>
  <p:tag name="ANNOTATION_FILL_COLOR_7" val="3969653"/>
  <p:tag name="ANNOTATION_FILL_ALPHA_7" val="100"/>
  <p:tag name="ANNOTATION_BORDER_WIDTH_7" val="2"/>
  <p:tag name="ANNOTATION_COUNT" val="7"/>
  <p:tag name="ARTICULATE_SLIDE_NAV" val="32"/>
  <p:tag name="ARTICULATE_SLIDE_GUID" val="6b501897-4953-45ca-97ff-29dbecd48999"/>
</p:tagLst>
</file>

<file path=ppt/tags/tag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12"/>
</p:tagLst>
</file>

<file path=ppt/tags/tag30.xml><?xml version="1.0" encoding="utf-8"?>
<p:tagLst xmlns:a="http://schemas.openxmlformats.org/drawingml/2006/main" xmlns:r="http://schemas.openxmlformats.org/officeDocument/2006/relationships" xmlns:p="http://schemas.openxmlformats.org/presentationml/2006/main">
  <p:tag name="AUDIO_ID" val="295"/>
  <p:tag name="ELAPSEDTIME" val="29,4"/>
  <p:tag name="ANNOTATION_COUNT" val="0"/>
  <p:tag name="ARTICULATE_SLIDE_NAV" val="33"/>
  <p:tag name="ARTICULATE_SLIDE_GUID" val="034794f2-e8a4-4ec9-b706-22dceceb4548"/>
</p:tagLst>
</file>

<file path=ppt/tags/tag31.xml><?xml version="1.0" encoding="utf-8"?>
<p:tagLst xmlns:a="http://schemas.openxmlformats.org/drawingml/2006/main" xmlns:r="http://schemas.openxmlformats.org/officeDocument/2006/relationships" xmlns:p="http://schemas.openxmlformats.org/presentationml/2006/main">
  <p:tag name="AUDIO_ID" val="296"/>
  <p:tag name="ELAPSEDTIME" val="21,5"/>
  <p:tag name="ANNOTATION_COUNT" val="0"/>
  <p:tag name="ARTICULATE_SLIDE_NAV" val="34"/>
  <p:tag name="ARTICULATE_SLIDE_GUID" val="9b7830de-9c3a-47e8-81d2-f7068db305d6"/>
</p:tagLst>
</file>

<file path=ppt/tags/tag32.xml><?xml version="1.0" encoding="utf-8"?>
<p:tagLst xmlns:a="http://schemas.openxmlformats.org/drawingml/2006/main" xmlns:r="http://schemas.openxmlformats.org/officeDocument/2006/relationships" xmlns:p="http://schemas.openxmlformats.org/presentationml/2006/main">
  <p:tag name="AUDIO_ID" val="297"/>
  <p:tag name="ELAPSEDTIME" val="20,9"/>
  <p:tag name="ANNOTATION_COUNT" val="0"/>
  <p:tag name="ARTICULATE_SLIDE_NAV" val="35"/>
  <p:tag name="ARTICULATE_SLIDE_GUID" val="533d3751-aea0-4944-8da2-863debb2f8b8"/>
</p:tagLst>
</file>

<file path=ppt/tags/tag33.xml><?xml version="1.0" encoding="utf-8"?>
<p:tagLst xmlns:a="http://schemas.openxmlformats.org/drawingml/2006/main" xmlns:r="http://schemas.openxmlformats.org/officeDocument/2006/relationships" xmlns:p="http://schemas.openxmlformats.org/presentationml/2006/main">
  <p:tag name="AUDIO_ID" val="298"/>
  <p:tag name="ELAPSEDTIME" val="13,2"/>
  <p:tag name="ANNOTATION_COUNT" val="0"/>
  <p:tag name="ARTICULATE_SLIDE_NAV" val="36"/>
  <p:tag name="ARTICULATE_SLIDE_GUID" val="b191235d-05ce-478e-b0d5-3d2563a412f6"/>
</p:tagLst>
</file>

<file path=ppt/tags/tag4.xml><?xml version="1.0" encoding="utf-8"?>
<p:tagLst xmlns:a="http://schemas.openxmlformats.org/drawingml/2006/main" xmlns:r="http://schemas.openxmlformats.org/officeDocument/2006/relationships" xmlns:p="http://schemas.openxmlformats.org/presentationml/2006/main">
  <p:tag name="AUDIO_ID" val="257"/>
  <p:tag name="ELAPSEDTIME" val="29,8"/>
  <p:tag name="ANNOTATION_TYPE_1" val="0"/>
  <p:tag name="ANNOTATION_START_1" val="5,0"/>
  <p:tag name="ANNOTATION_END_1" val="10,0"/>
  <p:tag name="ANNOTATION_TOP_1" val="118,1"/>
  <p:tag name="ANNOTATION_LEFT_1" val="35,8"/>
  <p:tag name="ANNOTATION_WIDTH_1" val="119,2"/>
  <p:tag name="ANNOTATION_HEIGHT_1" val="118,9"/>
  <p:tag name="ANNOTATION_ANIMATION_1" val="3"/>
  <p:tag name="ANNOTATION_ROTATION_1" val="0"/>
  <p:tag name="ANNOTATION_SUB_TYPE_1" val="2"/>
  <p:tag name="ANNOTATION_LOOP_COUNT_1" val="1"/>
  <p:tag name="ANNOTATION_BOX_RADIUS_1" val="0"/>
  <p:tag name="ANNOTATION_SCALE_1" val="125"/>
  <p:tag name="ANNOTATION_BORDER_ALPHA_1" val="100"/>
  <p:tag name="ANNOTATION_BORDER_COLOR_1" val="16777215"/>
  <p:tag name="ANNOTATION_FILL_COLOR_1" val="683492"/>
  <p:tag name="ANNOTATION_FILL_ALPHA_1" val="100"/>
  <p:tag name="ANNOTATION_BORDER_WIDTH_1" val="2"/>
  <p:tag name="ANNOTATION_TYPE_2" val="0"/>
  <p:tag name="ANNOTATION_START_2" val="10,0"/>
  <p:tag name="ANNOTATION_END_2" val="15,0"/>
  <p:tag name="ANNOTATION_TOP_2" val="165,7"/>
  <p:tag name="ANNOTATION_LEFT_2" val="29,4"/>
  <p:tag name="ANNOTATION_WIDTH_2" val="119,2"/>
  <p:tag name="ANNOTATION_HEIGHT_2" val="118,9"/>
  <p:tag name="ANNOTATION_ANIMATION_2" val="3"/>
  <p:tag name="ANNOTATION_ROTATION_2" val="0"/>
  <p:tag name="ANNOTATION_SUB_TYPE_2" val="2"/>
  <p:tag name="ANNOTATION_LOOP_COUNT_2" val="1"/>
  <p:tag name="ANNOTATION_BOX_RADIUS_2" val="0"/>
  <p:tag name="ANNOTATION_SCALE_2" val="125"/>
  <p:tag name="ANNOTATION_BORDER_ALPHA_2" val="100"/>
  <p:tag name="ANNOTATION_BORDER_COLOR_2" val="16777215"/>
  <p:tag name="ANNOTATION_FILL_COLOR_2" val="683492"/>
  <p:tag name="ANNOTATION_FILL_ALPHA_2" val="100"/>
  <p:tag name="ANNOTATION_BORDER_WIDTH_2" val="2"/>
  <p:tag name="ANNOTATION_TYPE_3" val="0"/>
  <p:tag name="ANNOTATION_START_3" val="15,0"/>
  <p:tag name="ANNOTATION_END_3" val="18,0"/>
  <p:tag name="ANNOTATION_TOP_3" val="197,4"/>
  <p:tag name="ANNOTATION_LEFT_3" val="29,4"/>
  <p:tag name="ANNOTATION_WIDTH_3" val="119,2"/>
  <p:tag name="ANNOTATION_HEIGHT_3" val="118,9"/>
  <p:tag name="ANNOTATION_ANIMATION_3" val="3"/>
  <p:tag name="ANNOTATION_ROTATION_3" val="0"/>
  <p:tag name="ANNOTATION_SUB_TYPE_3" val="2"/>
  <p:tag name="ANNOTATION_LOOP_COUNT_3" val="1"/>
  <p:tag name="ANNOTATION_BOX_RADIUS_3" val="0"/>
  <p:tag name="ANNOTATION_SCALE_3" val="125"/>
  <p:tag name="ANNOTATION_BORDER_ALPHA_3" val="100"/>
  <p:tag name="ANNOTATION_BORDER_COLOR_3" val="16777215"/>
  <p:tag name="ANNOTATION_FILL_COLOR_3" val="683492"/>
  <p:tag name="ANNOTATION_FILL_ALPHA_3" val="100"/>
  <p:tag name="ANNOTATION_BORDER_WIDTH_3" val="2"/>
  <p:tag name="ANNOTATION_TYPE_4" val="0"/>
  <p:tag name="ANNOTATION_START_4" val="18,0"/>
  <p:tag name="ANNOTATION_END_4" val="24,0"/>
  <p:tag name="ANNOTATION_TOP_4" val="228,3"/>
  <p:tag name="ANNOTATION_LEFT_4" val="28,6"/>
  <p:tag name="ANNOTATION_WIDTH_4" val="119,2"/>
  <p:tag name="ANNOTATION_HEIGHT_4" val="118,9"/>
  <p:tag name="ANNOTATION_ANIMATION_4" val="3"/>
  <p:tag name="ANNOTATION_ROTATION_4" val="0"/>
  <p:tag name="ANNOTATION_SUB_TYPE_4" val="2"/>
  <p:tag name="ANNOTATION_LOOP_COUNT_4" val="1"/>
  <p:tag name="ANNOTATION_BOX_RADIUS_4" val="0"/>
  <p:tag name="ANNOTATION_SCALE_4" val="125"/>
  <p:tag name="ANNOTATION_BORDER_ALPHA_4" val="100"/>
  <p:tag name="ANNOTATION_BORDER_COLOR_4" val="16777215"/>
  <p:tag name="ANNOTATION_FILL_COLOR_4" val="683492"/>
  <p:tag name="ANNOTATION_FILL_ALPHA_4" val="100"/>
  <p:tag name="ANNOTATION_BORDER_WIDTH_4" val="2"/>
  <p:tag name="ANNOTATION_TYPE_5" val="0"/>
  <p:tag name="ANNOTATION_START_5" val="24,0"/>
  <p:tag name="ANNOTATION_TOP_5" val="274,3"/>
  <p:tag name="ANNOTATION_LEFT_5" val="28,6"/>
  <p:tag name="ANNOTATION_WIDTH_5" val="119,2"/>
  <p:tag name="ANNOTATION_HEIGHT_5" val="118,9"/>
  <p:tag name="ANNOTATION_ANIMATION_5" val="3"/>
  <p:tag name="ANNOTATION_ROTATION_5" val="0"/>
  <p:tag name="ANNOTATION_SUB_TYPE_5" val="2"/>
  <p:tag name="ANNOTATION_LOOP_COUNT_5" val="1"/>
  <p:tag name="ANNOTATION_BOX_RADIUS_5" val="0"/>
  <p:tag name="ANNOTATION_SCALE_5" val="125"/>
  <p:tag name="ANNOTATION_BORDER_ALPHA_5" val="100"/>
  <p:tag name="ANNOTATION_BORDER_COLOR_5" val="16777215"/>
  <p:tag name="ANNOTATION_FILL_COLOR_5" val="683492"/>
  <p:tag name="ANNOTATION_FILL_ALPHA_5" val="100"/>
  <p:tag name="ANNOTATION_BORDER_WIDTH_5" val="2"/>
  <p:tag name="ANNOTATION_COUNT" val="5"/>
  <p:tag name="ARTICULATE_SLIDE_NAV" val="2"/>
  <p:tag name="ARTICULATE_SLIDE_GUID" val="ebd1b859-68f5-4833-9090-ea18caf4905c"/>
</p:tagLst>
</file>

<file path=ppt/tags/tag5.xml><?xml version="1.0" encoding="utf-8"?>
<p:tagLst xmlns:a="http://schemas.openxmlformats.org/drawingml/2006/main" xmlns:r="http://schemas.openxmlformats.org/officeDocument/2006/relationships" xmlns:p="http://schemas.openxmlformats.org/presentationml/2006/main">
  <p:tag name="AUDIO_ID" val="258"/>
  <p:tag name="ELAPSEDTIME" val="50,3"/>
  <p:tag name="ANNOTATION_TYPE_1" val="0"/>
  <p:tag name="ANNOTATION_START_1" val="6,0"/>
  <p:tag name="ANNOTATION_END_1" val="29,0"/>
  <p:tag name="ANNOTATION_TOP_1" val="145,8"/>
  <p:tag name="ANNOTATION_LEFT_1" val="59,6"/>
  <p:tag name="ANNOTATION_WIDTH_1" val="119,2"/>
  <p:tag name="ANNOTATION_HEIGHT_1" val="118,9"/>
  <p:tag name="ANNOTATION_ANIMATION_1" val="3"/>
  <p:tag name="ANNOTATION_ROTATION_1" val="0"/>
  <p:tag name="ANNOTATION_SUB_TYPE_1" val="2"/>
  <p:tag name="ANNOTATION_LOOP_COUNT_1" val="1"/>
  <p:tag name="ANNOTATION_BOX_RADIUS_1" val="0"/>
  <p:tag name="ANNOTATION_SCALE_1" val="125"/>
  <p:tag name="ANNOTATION_BORDER_ALPHA_1" val="100"/>
  <p:tag name="ANNOTATION_BORDER_COLOR_1" val="16777215"/>
  <p:tag name="ANNOTATION_FILL_COLOR_1" val="683492"/>
  <p:tag name="ANNOTATION_FILL_ALPHA_1" val="100"/>
  <p:tag name="ANNOTATION_BORDER_WIDTH_1" val="2"/>
  <p:tag name="ANNOTATION_TYPE_2" val="1"/>
  <p:tag name="ANNOTATION_START_2" val="29,0"/>
  <p:tag name="ANNOTATION_END_2" val="34,0"/>
  <p:tag name="ANNOTATION_TOP_2" val="233,8"/>
  <p:tag name="ANNOTATION_LEFT_2" val="228,0"/>
  <p:tag name="ANNOTATION_WIDTH_2" val="139,8"/>
  <p:tag name="ANNOTATION_HEIGHT_2" val="38,8"/>
  <p:tag name="ANNOTATION_ANIMATION_2" val="5"/>
  <p:tag name="ANNOTATION_ROTATION_2" val="0"/>
  <p:tag name="ANNOTATION_SUB_TYPE_2" val="9"/>
  <p:tag name="ANNOTATION_LOOP_COUNT_2" val="1"/>
  <p:tag name="ANNOTATION_BOX_RADIUS_2" val="5"/>
  <p:tag name="ANNOTATION_SCALE_2" val="0"/>
  <p:tag name="ANNOTATION_BORDER_ALPHA_2" val="100"/>
  <p:tag name="ANNOTATION_BORDER_COLOR_2" val="0"/>
  <p:tag name="ANNOTATION_FILL_COLOR_2" val="49407"/>
  <p:tag name="ANNOTATION_FILL_ALPHA_2" val="100"/>
  <p:tag name="ANNOTATION_BORDER_WIDTH_2" val="2"/>
  <p:tag name="ANNOTATION_TYPE_3" val="0"/>
  <p:tag name="ANNOTATION_START_3" val="34,0"/>
  <p:tag name="ANNOTATION_END_3" val="43,0"/>
  <p:tag name="ANNOTATION_TOP_3" val="328,2"/>
  <p:tag name="ANNOTATION_LEFT_3" val="46,1"/>
  <p:tag name="ANNOTATION_WIDTH_3" val="119,2"/>
  <p:tag name="ANNOTATION_HEIGHT_3" val="118,9"/>
  <p:tag name="ANNOTATION_ANIMATION_3" val="3"/>
  <p:tag name="ANNOTATION_ROTATION_3" val="0"/>
  <p:tag name="ANNOTATION_SUB_TYPE_3" val="2"/>
  <p:tag name="ANNOTATION_LOOP_COUNT_3" val="1"/>
  <p:tag name="ANNOTATION_BOX_RADIUS_3" val="0"/>
  <p:tag name="ANNOTATION_SCALE_3" val="125"/>
  <p:tag name="ANNOTATION_BORDER_ALPHA_3" val="100"/>
  <p:tag name="ANNOTATION_BORDER_COLOR_3" val="16777215"/>
  <p:tag name="ANNOTATION_FILL_COLOR_3" val="683492"/>
  <p:tag name="ANNOTATION_FILL_ALPHA_3" val="100"/>
  <p:tag name="ANNOTATION_BORDER_WIDTH_3" val="2"/>
  <p:tag name="ANNOTATION_TYPE_4" val="0"/>
  <p:tag name="ANNOTATION_START_4" val="43,0"/>
  <p:tag name="ANNOTATION_TOP_4" val="405,8"/>
  <p:tag name="ANNOTATION_LEFT_4" val="33,4"/>
  <p:tag name="ANNOTATION_WIDTH_4" val="119,2"/>
  <p:tag name="ANNOTATION_HEIGHT_4" val="118,9"/>
  <p:tag name="ANNOTATION_ANIMATION_4" val="3"/>
  <p:tag name="ANNOTATION_ROTATION_4" val="0"/>
  <p:tag name="ANNOTATION_SUB_TYPE_4" val="2"/>
  <p:tag name="ANNOTATION_LOOP_COUNT_4" val="1"/>
  <p:tag name="ANNOTATION_BOX_RADIUS_4" val="0"/>
  <p:tag name="ANNOTATION_SCALE_4" val="125"/>
  <p:tag name="ANNOTATION_BORDER_ALPHA_4" val="100"/>
  <p:tag name="ANNOTATION_BORDER_COLOR_4" val="16777215"/>
  <p:tag name="ANNOTATION_FILL_COLOR_4" val="683492"/>
  <p:tag name="ANNOTATION_FILL_ALPHA_4" val="100"/>
  <p:tag name="ANNOTATION_BORDER_WIDTH_4" val="2"/>
  <p:tag name="ANNOTATION_COUNT" val="4"/>
  <p:tag name="ARTICULATE_SLIDE_NAV" val="3"/>
  <p:tag name="ARTICULATE_SLIDE_GUID" val="e6af9b08-68f5-4482-b0b6-5a9dae9672b5"/>
</p:tagLst>
</file>

<file path=ppt/tags/tag6.xml><?xml version="1.0" encoding="utf-8"?>
<p:tagLst xmlns:a="http://schemas.openxmlformats.org/drawingml/2006/main" xmlns:r="http://schemas.openxmlformats.org/officeDocument/2006/relationships" xmlns:p="http://schemas.openxmlformats.org/presentationml/2006/main">
  <p:tag name="AUDIO_ID" val="259"/>
  <p:tag name="ELAPSEDTIME" val="32,2"/>
  <p:tag name="ANNOTATION_TYPE_1" val="0"/>
  <p:tag name="ANNOTATION_START_1" val="16,0"/>
  <p:tag name="ANNOTATION_END_1" val="17,0"/>
  <p:tag name="ANNOTATION_TOP_1" val="118,9"/>
  <p:tag name="ANNOTATION_LEFT_1" val="41,3"/>
  <p:tag name="ANNOTATION_WIDTH_1" val="119,2"/>
  <p:tag name="ANNOTATION_HEIGHT_1" val="118,9"/>
  <p:tag name="ANNOTATION_ANIMATION_1" val="3"/>
  <p:tag name="ANNOTATION_ROTATION_1" val="0"/>
  <p:tag name="ANNOTATION_SUB_TYPE_1" val="2"/>
  <p:tag name="ANNOTATION_LOOP_COUNT_1" val="1"/>
  <p:tag name="ANNOTATION_BOX_RADIUS_1" val="0"/>
  <p:tag name="ANNOTATION_SCALE_1" val="125"/>
  <p:tag name="ANNOTATION_BORDER_ALPHA_1" val="100"/>
  <p:tag name="ANNOTATION_BORDER_COLOR_1" val="16777215"/>
  <p:tag name="ANNOTATION_FILL_COLOR_1" val="683492"/>
  <p:tag name="ANNOTATION_FILL_ALPHA_1" val="100"/>
  <p:tag name="ANNOTATION_BORDER_WIDTH_1" val="2"/>
  <p:tag name="ANNOTATION_TYPE_2" val="0"/>
  <p:tag name="ANNOTATION_START_2" val="17,0"/>
  <p:tag name="ANNOTATION_END_2" val="18,0"/>
  <p:tag name="ANNOTATION_TOP_2" val="159,3"/>
  <p:tag name="ANNOTATION_LEFT_2" val="36,5"/>
  <p:tag name="ANNOTATION_WIDTH_2" val="119,2"/>
  <p:tag name="ANNOTATION_HEIGHT_2" val="118,9"/>
  <p:tag name="ANNOTATION_ANIMATION_2" val="3"/>
  <p:tag name="ANNOTATION_ROTATION_2" val="0"/>
  <p:tag name="ANNOTATION_SUB_TYPE_2" val="2"/>
  <p:tag name="ANNOTATION_LOOP_COUNT_2" val="1"/>
  <p:tag name="ANNOTATION_BOX_RADIUS_2" val="0"/>
  <p:tag name="ANNOTATION_SCALE_2" val="125"/>
  <p:tag name="ANNOTATION_BORDER_ALPHA_2" val="100"/>
  <p:tag name="ANNOTATION_BORDER_COLOR_2" val="16777215"/>
  <p:tag name="ANNOTATION_FILL_COLOR_2" val="683492"/>
  <p:tag name="ANNOTATION_FILL_ALPHA_2" val="100"/>
  <p:tag name="ANNOTATION_BORDER_WIDTH_2" val="2"/>
  <p:tag name="ANNOTATION_TYPE_3" val="0"/>
  <p:tag name="ANNOTATION_START_3" val="18,0"/>
  <p:tag name="ANNOTATION_END_3" val="20,0"/>
  <p:tag name="ANNOTATION_TOP_3" val="192,6"/>
  <p:tag name="ANNOTATION_LEFT_3" val="31,8"/>
  <p:tag name="ANNOTATION_WIDTH_3" val="119,2"/>
  <p:tag name="ANNOTATION_HEIGHT_3" val="118,9"/>
  <p:tag name="ANNOTATION_ANIMATION_3" val="3"/>
  <p:tag name="ANNOTATION_ROTATION_3" val="0"/>
  <p:tag name="ANNOTATION_SUB_TYPE_3" val="2"/>
  <p:tag name="ANNOTATION_LOOP_COUNT_3" val="1"/>
  <p:tag name="ANNOTATION_BOX_RADIUS_3" val="0"/>
  <p:tag name="ANNOTATION_SCALE_3" val="125"/>
  <p:tag name="ANNOTATION_BORDER_ALPHA_3" val="100"/>
  <p:tag name="ANNOTATION_BORDER_COLOR_3" val="16777215"/>
  <p:tag name="ANNOTATION_FILL_COLOR_3" val="683492"/>
  <p:tag name="ANNOTATION_FILL_ALPHA_3" val="100"/>
  <p:tag name="ANNOTATION_BORDER_WIDTH_3" val="2"/>
  <p:tag name="ANNOTATION_TYPE_4" val="0"/>
  <p:tag name="ANNOTATION_START_4" val="20,0"/>
  <p:tag name="ANNOTATION_END_4" val="22,0"/>
  <p:tag name="ANNOTATION_TOP_4" val="232,2"/>
  <p:tag name="ANNOTATION_LEFT_4" val="42,1"/>
  <p:tag name="ANNOTATION_WIDTH_4" val="119,2"/>
  <p:tag name="ANNOTATION_HEIGHT_4" val="118,9"/>
  <p:tag name="ANNOTATION_ANIMATION_4" val="3"/>
  <p:tag name="ANNOTATION_ROTATION_4" val="0"/>
  <p:tag name="ANNOTATION_SUB_TYPE_4" val="2"/>
  <p:tag name="ANNOTATION_LOOP_COUNT_4" val="1"/>
  <p:tag name="ANNOTATION_BOX_RADIUS_4" val="0"/>
  <p:tag name="ANNOTATION_SCALE_4" val="125"/>
  <p:tag name="ANNOTATION_BORDER_ALPHA_4" val="100"/>
  <p:tag name="ANNOTATION_BORDER_COLOR_4" val="16777215"/>
  <p:tag name="ANNOTATION_FILL_COLOR_4" val="683492"/>
  <p:tag name="ANNOTATION_FILL_ALPHA_4" val="100"/>
  <p:tag name="ANNOTATION_BORDER_WIDTH_4" val="2"/>
  <p:tag name="ANNOTATION_TYPE_5" val="0"/>
  <p:tag name="ANNOTATION_START_5" val="22,0"/>
  <p:tag name="ANNOTATION_END_5" val="24,0"/>
  <p:tag name="ANNOTATION_TOP_5" val="267,9"/>
  <p:tag name="ANNOTATION_LEFT_5" val="40,5"/>
  <p:tag name="ANNOTATION_WIDTH_5" val="119,2"/>
  <p:tag name="ANNOTATION_HEIGHT_5" val="118,9"/>
  <p:tag name="ANNOTATION_ANIMATION_5" val="3"/>
  <p:tag name="ANNOTATION_ROTATION_5" val="0"/>
  <p:tag name="ANNOTATION_SUB_TYPE_5" val="2"/>
  <p:tag name="ANNOTATION_LOOP_COUNT_5" val="1"/>
  <p:tag name="ANNOTATION_BOX_RADIUS_5" val="0"/>
  <p:tag name="ANNOTATION_SCALE_5" val="125"/>
  <p:tag name="ANNOTATION_BORDER_ALPHA_5" val="100"/>
  <p:tag name="ANNOTATION_BORDER_COLOR_5" val="16777215"/>
  <p:tag name="ANNOTATION_FILL_COLOR_5" val="683492"/>
  <p:tag name="ANNOTATION_FILL_ALPHA_5" val="100"/>
  <p:tag name="ANNOTATION_BORDER_WIDTH_5" val="2"/>
  <p:tag name="ANNOTATION_TYPE_6" val="0"/>
  <p:tag name="ANNOTATION_START_6" val="24,0"/>
  <p:tag name="ANNOTATION_END_6" val="25,0"/>
  <p:tag name="ANNOTATION_TOP_6" val="304,4"/>
  <p:tag name="ANNOTATION_LEFT_6" val="38,9"/>
  <p:tag name="ANNOTATION_WIDTH_6" val="119,2"/>
  <p:tag name="ANNOTATION_HEIGHT_6" val="118,9"/>
  <p:tag name="ANNOTATION_ANIMATION_6" val="3"/>
  <p:tag name="ANNOTATION_ROTATION_6" val="0"/>
  <p:tag name="ANNOTATION_SUB_TYPE_6" val="2"/>
  <p:tag name="ANNOTATION_LOOP_COUNT_6" val="1"/>
  <p:tag name="ANNOTATION_BOX_RADIUS_6" val="0"/>
  <p:tag name="ANNOTATION_SCALE_6" val="125"/>
  <p:tag name="ANNOTATION_BORDER_ALPHA_6" val="100"/>
  <p:tag name="ANNOTATION_BORDER_COLOR_6" val="16777215"/>
  <p:tag name="ANNOTATION_FILL_COLOR_6" val="683492"/>
  <p:tag name="ANNOTATION_FILL_ALPHA_6" val="100"/>
  <p:tag name="ANNOTATION_BORDER_WIDTH_6" val="2"/>
  <p:tag name="ANNOTATION_TYPE_7" val="0"/>
  <p:tag name="ANNOTATION_START_7" val="25,0"/>
  <p:tag name="ANNOTATION_END_7" val="27,0"/>
  <p:tag name="ANNOTATION_TOP_7" val="338,5"/>
  <p:tag name="ANNOTATION_LEFT_7" val="36,5"/>
  <p:tag name="ANNOTATION_WIDTH_7" val="119,2"/>
  <p:tag name="ANNOTATION_HEIGHT_7" val="118,9"/>
  <p:tag name="ANNOTATION_ANIMATION_7" val="3"/>
  <p:tag name="ANNOTATION_ROTATION_7" val="0"/>
  <p:tag name="ANNOTATION_SUB_TYPE_7" val="2"/>
  <p:tag name="ANNOTATION_LOOP_COUNT_7" val="1"/>
  <p:tag name="ANNOTATION_BOX_RADIUS_7" val="0"/>
  <p:tag name="ANNOTATION_SCALE_7" val="125"/>
  <p:tag name="ANNOTATION_BORDER_ALPHA_7" val="100"/>
  <p:tag name="ANNOTATION_BORDER_COLOR_7" val="16777215"/>
  <p:tag name="ANNOTATION_FILL_COLOR_7" val="683492"/>
  <p:tag name="ANNOTATION_FILL_ALPHA_7" val="100"/>
  <p:tag name="ANNOTATION_BORDER_WIDTH_7" val="2"/>
  <p:tag name="ANNOTATION_TYPE_8" val="0"/>
  <p:tag name="ANNOTATION_START_8" val="27,0"/>
  <p:tag name="ANNOTATION_TOP_8" val="371,8"/>
  <p:tag name="ANNOTATION_LEFT_8" val="35,8"/>
  <p:tag name="ANNOTATION_WIDTH_8" val="119,2"/>
  <p:tag name="ANNOTATION_HEIGHT_8" val="118,9"/>
  <p:tag name="ANNOTATION_ANIMATION_8" val="3"/>
  <p:tag name="ANNOTATION_ROTATION_8" val="0"/>
  <p:tag name="ANNOTATION_SUB_TYPE_8" val="2"/>
  <p:tag name="ANNOTATION_LOOP_COUNT_8" val="1"/>
  <p:tag name="ANNOTATION_BOX_RADIUS_8" val="0"/>
  <p:tag name="ANNOTATION_SCALE_8" val="125"/>
  <p:tag name="ANNOTATION_BORDER_ALPHA_8" val="100"/>
  <p:tag name="ANNOTATION_BORDER_COLOR_8" val="16777215"/>
  <p:tag name="ANNOTATION_FILL_COLOR_8" val="683492"/>
  <p:tag name="ANNOTATION_FILL_ALPHA_8" val="100"/>
  <p:tag name="ANNOTATION_BORDER_WIDTH_8" val="2"/>
  <p:tag name="ANNOTATION_COUNT" val="8"/>
  <p:tag name="ARTICULATE_SLIDE_NAV" val="4"/>
  <p:tag name="ARTICULATE_SLIDE_GUID" val="64adcd77-d6ef-441e-8243-89b5f05c9d65"/>
</p:tagLst>
</file>

<file path=ppt/tags/tag7.xml><?xml version="1.0" encoding="utf-8"?>
<p:tagLst xmlns:a="http://schemas.openxmlformats.org/drawingml/2006/main" xmlns:r="http://schemas.openxmlformats.org/officeDocument/2006/relationships" xmlns:p="http://schemas.openxmlformats.org/presentationml/2006/main">
  <p:tag name="AUDIO_ID" val="260"/>
  <p:tag name="ELAPSEDTIME" val="96,0"/>
  <p:tag name="ANNOTATION_TYPE_1" val="2"/>
  <p:tag name="ANNOTATION_START_1" val="18,0"/>
  <p:tag name="ANNOTATION_END_1" val="18,0"/>
  <p:tag name="ANNOTATION_TOP_1" val="-39,6"/>
  <p:tag name="ANNOTATION_LEFT_1" val="-39,7"/>
  <p:tag name="ANNOTATION_WIDTH_1" val="655,4"/>
  <p:tag name="ANNOTATION_HEIGHT_1" val="511,3"/>
  <p:tag name="ANNOTATION_ANIMATION_1" val="4"/>
  <p:tag name="ANNOTATION_ROTATION_1" val="0"/>
  <p:tag name="ANNOTATION_SUB_TYPE_1" val="11"/>
  <p:tag name="ANNOTATION_LOOP_COUNT_1" val="1"/>
  <p:tag name="ANNOTATION_BOX_RADIUS_1" val="0"/>
  <p:tag name="ANNOTATION_SCALE_1" val="0"/>
  <p:tag name="ANNOTATION_BORDER_ALPHA_1" val="100"/>
  <p:tag name="ANNOTATION_BORDER_COLOR_1" val="16777215"/>
  <p:tag name="ANNOTATION_FILL_COLOR_1" val="855309"/>
  <p:tag name="ANNOTATION_FILL_ALPHA_1" val="50"/>
  <p:tag name="ANNOTATION_BORDER_WIDTH_1" val="2"/>
  <p:tag name="ANNOTATION_TYPE_2" val="2"/>
  <p:tag name="ANNOTATION_START_2" val="18,0"/>
  <p:tag name="ANNOTATION_END_2" val="28,0"/>
  <p:tag name="ANNOTATION_TOP_2" val="145,8"/>
  <p:tag name="ANNOTATION_LEFT_2" val="59,6"/>
  <p:tag name="ANNOTATION_WIDTH_2" val="387,7"/>
  <p:tag name="ANNOTATION_HEIGHT_2" val="41,2"/>
  <p:tag name="ANNOTATION_ANIMATION_2" val="4"/>
  <p:tag name="ANNOTATION_ROTATION_2" val="0"/>
  <p:tag name="ANNOTATION_SUB_TYPE_2" val="11"/>
  <p:tag name="ANNOTATION_LOOP_COUNT_2" val="1"/>
  <p:tag name="ANNOTATION_BOX_RADIUS_2" val="5"/>
  <p:tag name="ANNOTATION_SCALE_2" val="0"/>
  <p:tag name="ANNOTATION_BORDER_ALPHA_2" val="100"/>
  <p:tag name="ANNOTATION_BORDER_COLOR_2" val="16777215"/>
  <p:tag name="ANNOTATION_FILL_COLOR_2" val="855309"/>
  <p:tag name="ANNOTATION_FILL_ALPHA_2" val="50"/>
  <p:tag name="ANNOTATION_BORDER_WIDTH_2" val="2"/>
  <p:tag name="ANNOTATION_TYPE_3" val="0"/>
  <p:tag name="ANNOTATION_START_3" val="28,0"/>
  <p:tag name="ANNOTATION_END_3" val="34,0"/>
  <p:tag name="ANNOTATION_TOP_3" val="225,9"/>
  <p:tag name="ANNOTATION_LEFT_3" val="43,7"/>
  <p:tag name="ANNOTATION_WIDTH_3" val="119,2"/>
  <p:tag name="ANNOTATION_HEIGHT_3" val="118,9"/>
  <p:tag name="ANNOTATION_ANIMATION_3" val="4"/>
  <p:tag name="ANNOTATION_ROTATION_3" val="0"/>
  <p:tag name="ANNOTATION_SUB_TYPE_3" val="3"/>
  <p:tag name="ANNOTATION_LOOP_COUNT_3" val="1"/>
  <p:tag name="ANNOTATION_BOX_RADIUS_3" val="0"/>
  <p:tag name="ANNOTATION_SCALE_3" val="125"/>
  <p:tag name="ANNOTATION_BORDER_ALPHA_3" val="100"/>
  <p:tag name="ANNOTATION_BORDER_COLOR_3" val="16777215"/>
  <p:tag name="ANNOTATION_FILL_COLOR_3" val="3969653"/>
  <p:tag name="ANNOTATION_FILL_ALPHA_3" val="100"/>
  <p:tag name="ANNOTATION_BORDER_WIDTH_3" val="2"/>
  <p:tag name="ANNOTATION_TYPE_4" val="0"/>
  <p:tag name="ANNOTATION_START_4" val="34,0"/>
  <p:tag name="ANNOTATION_END_4" val="39,0"/>
  <p:tag name="ANNOTATION_TOP_4" val="257,6"/>
  <p:tag name="ANNOTATION_LEFT_4" val="47,7"/>
  <p:tag name="ANNOTATION_WIDTH_4" val="119,2"/>
  <p:tag name="ANNOTATION_HEIGHT_4" val="118,9"/>
  <p:tag name="ANNOTATION_ANIMATION_4" val="4"/>
  <p:tag name="ANNOTATION_ROTATION_4" val="0"/>
  <p:tag name="ANNOTATION_SUB_TYPE_4" val="3"/>
  <p:tag name="ANNOTATION_LOOP_COUNT_4" val="1"/>
  <p:tag name="ANNOTATION_BOX_RADIUS_4" val="0"/>
  <p:tag name="ANNOTATION_SCALE_4" val="125"/>
  <p:tag name="ANNOTATION_BORDER_ALPHA_4" val="100"/>
  <p:tag name="ANNOTATION_BORDER_COLOR_4" val="16777215"/>
  <p:tag name="ANNOTATION_FILL_COLOR_4" val="3969653"/>
  <p:tag name="ANNOTATION_FILL_ALPHA_4" val="100"/>
  <p:tag name="ANNOTATION_BORDER_WIDTH_4" val="2"/>
  <p:tag name="ANNOTATION_TYPE_5" val="0"/>
  <p:tag name="ANNOTATION_START_5" val="39,0"/>
  <p:tag name="ANNOTATION_TOP_5" val="309,1"/>
  <p:tag name="ANNOTATION_LEFT_5" val="41,3"/>
  <p:tag name="ANNOTATION_WIDTH_5" val="119,2"/>
  <p:tag name="ANNOTATION_HEIGHT_5" val="118,9"/>
  <p:tag name="ANNOTATION_ANIMATION_5" val="4"/>
  <p:tag name="ANNOTATION_ROTATION_5" val="0"/>
  <p:tag name="ANNOTATION_SUB_TYPE_5" val="3"/>
  <p:tag name="ANNOTATION_LOOP_COUNT_5" val="1"/>
  <p:tag name="ANNOTATION_BOX_RADIUS_5" val="0"/>
  <p:tag name="ANNOTATION_SCALE_5" val="125"/>
  <p:tag name="ANNOTATION_BORDER_ALPHA_5" val="100"/>
  <p:tag name="ANNOTATION_BORDER_COLOR_5" val="16777215"/>
  <p:tag name="ANNOTATION_FILL_COLOR_5" val="3969653"/>
  <p:tag name="ANNOTATION_FILL_ALPHA_5" val="100"/>
  <p:tag name="ANNOTATION_BORDER_WIDTH_5" val="2"/>
  <p:tag name="ANNOTATION_COUNT" val="5"/>
  <p:tag name="ARTICULATE_SLIDE_NAV" val="5"/>
  <p:tag name="ARTICULATE_SLIDE_GUID" val="4bf00ec8-9daa-43ba-955f-88c5ccf9c425"/>
</p:tagLst>
</file>

<file path=ppt/tags/tag8.xml><?xml version="1.0" encoding="utf-8"?>
<p:tagLst xmlns:a="http://schemas.openxmlformats.org/drawingml/2006/main" xmlns:r="http://schemas.openxmlformats.org/officeDocument/2006/relationships" xmlns:p="http://schemas.openxmlformats.org/presentationml/2006/main">
  <p:tag name="AUDIO_ID" val="262"/>
  <p:tag name="ELAPSEDTIME" val="54,0"/>
  <p:tag name="ANNOTATION_TYPE_1" val="1"/>
  <p:tag name="ANNOTATION_START_1" val="15,0"/>
  <p:tag name="ANNOTATION_END_1" val="19,0"/>
  <p:tag name="ANNOTATION_TOP_1" val="199,8"/>
  <p:tag name="ANNOTATION_LEFT_1" val="65,1"/>
  <p:tag name="ANNOTATION_WIDTH_1" val="417,1"/>
  <p:tag name="ANNOTATION_HEIGHT_1" val="44,4"/>
  <p:tag name="ANNOTATION_ANIMATION_1" val="5"/>
  <p:tag name="ANNOTATION_ROTATION_1" val="0"/>
  <p:tag name="ANNOTATION_SUB_TYPE_1" val="9"/>
  <p:tag name="ANNOTATION_LOOP_COUNT_1" val="1"/>
  <p:tag name="ANNOTATION_BOX_RADIUS_1" val="5"/>
  <p:tag name="ANNOTATION_SCALE_1" val="0"/>
  <p:tag name="ANNOTATION_BORDER_ALPHA_1" val="100"/>
  <p:tag name="ANNOTATION_BORDER_COLOR_1" val="0"/>
  <p:tag name="ANNOTATION_FILL_COLOR_1" val="49407"/>
  <p:tag name="ANNOTATION_FILL_ALPHA_1" val="100"/>
  <p:tag name="ANNOTATION_BORDER_WIDTH_1" val="2"/>
  <p:tag name="ANNOTATION_TYPE_2" val="0"/>
  <p:tag name="ANNOTATION_START_2" val="19,0"/>
  <p:tag name="ANNOTATION_TOP_2" val="252,1"/>
  <p:tag name="ANNOTATION_LEFT_2" val="46,9"/>
  <p:tag name="ANNOTATION_WIDTH_2" val="119,2"/>
  <p:tag name="ANNOTATION_HEIGHT_2" val="118,9"/>
  <p:tag name="ANNOTATION_ANIMATION_2" val="3"/>
  <p:tag name="ANNOTATION_ROTATION_2" val="0"/>
  <p:tag name="ANNOTATION_SUB_TYPE_2" val="2"/>
  <p:tag name="ANNOTATION_LOOP_COUNT_2" val="1"/>
  <p:tag name="ANNOTATION_BOX_RADIUS_2" val="0"/>
  <p:tag name="ANNOTATION_SCALE_2" val="125"/>
  <p:tag name="ANNOTATION_BORDER_ALPHA_2" val="100"/>
  <p:tag name="ANNOTATION_BORDER_COLOR_2" val="16777215"/>
  <p:tag name="ANNOTATION_FILL_COLOR_2" val="683492"/>
  <p:tag name="ANNOTATION_FILL_ALPHA_2" val="100"/>
  <p:tag name="ANNOTATION_BORDER_WIDTH_2" val="2"/>
  <p:tag name="ANNOTATION_COUNT" val="2"/>
  <p:tag name="ARTICULATE_SLIDE_NAV" val="6"/>
  <p:tag name="ARTICULATE_SLIDE_GUID" val="04aab063-80df-4651-a281-7e02303b7abe"/>
</p:tagLst>
</file>

<file path=ppt/tags/tag9.xml><?xml version="1.0" encoding="utf-8"?>
<p:tagLst xmlns:a="http://schemas.openxmlformats.org/drawingml/2006/main" xmlns:r="http://schemas.openxmlformats.org/officeDocument/2006/relationships" xmlns:p="http://schemas.openxmlformats.org/presentationml/2006/main">
  <p:tag name="AUDIO_ID" val="291"/>
  <p:tag name="ELAPSEDTIME" val="83,4"/>
  <p:tag name="ANNOTATION_TYPE_1" val="0"/>
  <p:tag name="ANNOTATION_START_1" val="19,0"/>
  <p:tag name="ANNOTATION_END_1" val="43,0"/>
  <p:tag name="ANNOTATION_TOP_1" val="137,9"/>
  <p:tag name="ANNOTATION_LEFT_1" val="46,9"/>
  <p:tag name="ANNOTATION_WIDTH_1" val="119,2"/>
  <p:tag name="ANNOTATION_HEIGHT_1" val="118,9"/>
  <p:tag name="ANNOTATION_ANIMATION_1" val="3"/>
  <p:tag name="ANNOTATION_ROTATION_1" val="0"/>
  <p:tag name="ANNOTATION_SUB_TYPE_1" val="2"/>
  <p:tag name="ANNOTATION_LOOP_COUNT_1" val="1"/>
  <p:tag name="ANNOTATION_BOX_RADIUS_1" val="0"/>
  <p:tag name="ANNOTATION_SCALE_1" val="125"/>
  <p:tag name="ANNOTATION_BORDER_ALPHA_1" val="100"/>
  <p:tag name="ANNOTATION_BORDER_COLOR_1" val="16777215"/>
  <p:tag name="ANNOTATION_FILL_COLOR_1" val="683492"/>
  <p:tag name="ANNOTATION_FILL_ALPHA_1" val="100"/>
  <p:tag name="ANNOTATION_BORDER_WIDTH_1" val="2"/>
  <p:tag name="ANNOTATION_TYPE_2" val="0"/>
  <p:tag name="ANNOTATION_START_2" val="43,0"/>
  <p:tag name="ANNOTATION_END_2" val="66,0"/>
  <p:tag name="ANNOTATION_TOP_2" val="221,2"/>
  <p:tag name="ANNOTATION_LEFT_2" val="38,9"/>
  <p:tag name="ANNOTATION_WIDTH_2" val="119,2"/>
  <p:tag name="ANNOTATION_HEIGHT_2" val="118,9"/>
  <p:tag name="ANNOTATION_ANIMATION_2" val="3"/>
  <p:tag name="ANNOTATION_ROTATION_2" val="0"/>
  <p:tag name="ANNOTATION_SUB_TYPE_2" val="2"/>
  <p:tag name="ANNOTATION_LOOP_COUNT_2" val="1"/>
  <p:tag name="ANNOTATION_BOX_RADIUS_2" val="0"/>
  <p:tag name="ANNOTATION_SCALE_2" val="125"/>
  <p:tag name="ANNOTATION_BORDER_ALPHA_2" val="100"/>
  <p:tag name="ANNOTATION_BORDER_COLOR_2" val="16777215"/>
  <p:tag name="ANNOTATION_FILL_COLOR_2" val="683492"/>
  <p:tag name="ANNOTATION_FILL_ALPHA_2" val="100"/>
  <p:tag name="ANNOTATION_BORDER_WIDTH_2" val="2"/>
  <p:tag name="ANNOTATION_TYPE_3" val="0"/>
  <p:tag name="ANNOTATION_START_3" val="66,0"/>
  <p:tag name="ANNOTATION_TOP_3" val="319,4"/>
  <p:tag name="ANNOTATION_LEFT_3" val="36,5"/>
  <p:tag name="ANNOTATION_WIDTH_3" val="119,2"/>
  <p:tag name="ANNOTATION_HEIGHT_3" val="118,9"/>
  <p:tag name="ANNOTATION_ANIMATION_3" val="3"/>
  <p:tag name="ANNOTATION_ROTATION_3" val="0"/>
  <p:tag name="ANNOTATION_SUB_TYPE_3" val="2"/>
  <p:tag name="ANNOTATION_LOOP_COUNT_3" val="1"/>
  <p:tag name="ANNOTATION_BOX_RADIUS_3" val="0"/>
  <p:tag name="ANNOTATION_SCALE_3" val="125"/>
  <p:tag name="ANNOTATION_BORDER_ALPHA_3" val="100"/>
  <p:tag name="ANNOTATION_BORDER_COLOR_3" val="16777215"/>
  <p:tag name="ANNOTATION_FILL_COLOR_3" val="683492"/>
  <p:tag name="ANNOTATION_FILL_ALPHA_3" val="100"/>
  <p:tag name="ANNOTATION_BORDER_WIDTH_3" val="2"/>
  <p:tag name="ANNOTATION_COUNT" val="3"/>
  <p:tag name="ARTICULATE_SLIDE_NAV" val="7"/>
  <p:tag name="ARTICULATE_SLIDE_GUID" val="a6591225-4529-46fd-90e8-92060fb52ad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680</TotalTime>
  <Words>1648</Words>
  <Application>Microsoft Office PowerPoint</Application>
  <PresentationFormat>On-screen Show (4:3)</PresentationFormat>
  <Paragraphs>278</Paragraphs>
  <Slides>32</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Century Schoolbook</vt:lpstr>
      <vt:lpstr>Georgia</vt:lpstr>
      <vt:lpstr>Times New Roman</vt:lpstr>
      <vt:lpstr>Times New Roman TUR</vt:lpstr>
      <vt:lpstr>Wingdings</vt:lpstr>
      <vt:lpstr>Wingdings 2</vt:lpstr>
      <vt:lpstr>Oriel</vt:lpstr>
      <vt:lpstr>E-Commerce and Technologies</vt:lpstr>
      <vt:lpstr>Objectives</vt:lpstr>
      <vt:lpstr>Definition of Business Model</vt:lpstr>
      <vt:lpstr>8 Key Elements of a Business Model</vt:lpstr>
      <vt:lpstr>Key Elements of Business Model –  1. Value Proposition</vt:lpstr>
      <vt:lpstr>Key Elements of Business Model –  2. Revenue Model</vt:lpstr>
      <vt:lpstr>Key Elements of Business Model –  2. Revenue Model</vt:lpstr>
      <vt:lpstr>Key Elements of Business Model –  2. Revenue Model</vt:lpstr>
      <vt:lpstr>Key Elements of Business Model –  3. Market Opportunity</vt:lpstr>
      <vt:lpstr>Key Elements of Business Model –  4. Competitive Environment</vt:lpstr>
      <vt:lpstr>Key Elements of Business Model –  5. Competitive Advantage</vt:lpstr>
      <vt:lpstr>Key Elements of Business Model – 6. Market Strategy</vt:lpstr>
      <vt:lpstr>Key Elements of Business Model – 7. Organizational Development</vt:lpstr>
      <vt:lpstr>Key Elements of Business Model – 8. Management Team</vt:lpstr>
      <vt:lpstr>E-Commerce Business Model Categorization</vt:lpstr>
      <vt:lpstr>B2C Business Models:</vt:lpstr>
      <vt:lpstr>B2C Business Models: Portal</vt:lpstr>
      <vt:lpstr>B2C Business Models: E-tailer</vt:lpstr>
      <vt:lpstr>B2C Models: Content Provider</vt:lpstr>
      <vt:lpstr>B2C Models: Transaction Broker</vt:lpstr>
      <vt:lpstr>B2C Models: Market Creator</vt:lpstr>
      <vt:lpstr>B2C Models: Service Provider</vt:lpstr>
      <vt:lpstr>B2C  Models: Community Provider</vt:lpstr>
      <vt:lpstr>B2B Business Models</vt:lpstr>
      <vt:lpstr>Business Models in Emerging  E-commerce Areas</vt:lpstr>
      <vt:lpstr>E-commerce Enablers</vt:lpstr>
      <vt:lpstr>How the Internet and the Web Change Business</vt:lpstr>
      <vt:lpstr>Business Strategy</vt:lpstr>
      <vt:lpstr>Business Strategy : Differentiation</vt:lpstr>
      <vt:lpstr>Business Strategy: Cost</vt:lpstr>
      <vt:lpstr>Business Strategy: Scope</vt:lpstr>
      <vt:lpstr>Business Strategy: Focus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ponay</dc:creator>
  <cp:lastModifiedBy>Pınar Onay. Durdu</cp:lastModifiedBy>
  <cp:revision>27</cp:revision>
  <dcterms:created xsi:type="dcterms:W3CDTF">2011-08-15T08:31:40Z</dcterms:created>
  <dcterms:modified xsi:type="dcterms:W3CDTF">2015-10-27T13:05:48Z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GUID">
    <vt:lpwstr>7668EF62-D4B4-4C2B-A54D-73F08268E133</vt:lpwstr>
  </property>
  <property fmtid="{D5CDD505-2E9C-101B-9397-08002B2CF9AE}" pid="4" name="ArticulatePath">
    <vt:lpwstr>2_models_concepts</vt:lpwstr>
  </property>
  <property fmtid="{D5CDD505-2E9C-101B-9397-08002B2CF9AE}" pid="5" name="ArticulateProjectFull">
    <vt:lpwstr>D:\pinar_kou\8_courses_2011_2012_fall\ESD_2XX_e-Commerce\week_2\2_models_concepts.ppta</vt:lpwstr>
  </property>
</Properties>
</file>