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4" r:id="rId19"/>
    <p:sldId id="275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66F7-0974-460E-AAAC-5D09E52CE8A5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29F6-6020-4031-B59D-A1B81ABEF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942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83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10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57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5A4BCA5-2EC0-4252-8C66-D0032E148852}" type="slidenum">
              <a:rPr lang="en-US" altLang="tr-TR" sz="1200"/>
              <a:pPr eaLnBrk="1" hangingPunct="1"/>
              <a:t>14</a:t>
            </a:fld>
            <a:endParaRPr lang="en-US" altLang="tr-TR" sz="1200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61444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228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9A5779C-F4F8-4D2C-9E43-C6EADA2DF5AA}" type="slidenum">
              <a:rPr lang="en-US" altLang="tr-TR" sz="1200"/>
              <a:pPr eaLnBrk="1" hangingPunct="1"/>
              <a:t>15</a:t>
            </a:fld>
            <a:endParaRPr lang="en-US" altLang="tr-TR" sz="1200"/>
          </a:p>
        </p:txBody>
      </p:sp>
      <p:sp>
        <p:nvSpPr>
          <p:cNvPr id="6861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68612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64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60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51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04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23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B9BEB43-CB8D-4F21-A027-341D093AEACF}" type="slidenum">
              <a:rPr lang="en-US" altLang="tr-TR" sz="1200"/>
              <a:pPr eaLnBrk="1" hangingPunct="1"/>
              <a:t>5</a:t>
            </a:fld>
            <a:endParaRPr lang="en-US" altLang="tr-TR" sz="1200"/>
          </a:p>
        </p:txBody>
      </p:sp>
      <p:sp>
        <p:nvSpPr>
          <p:cNvPr id="58371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58372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99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894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E460EC9-9759-4BA2-ACD8-4F1EFE918EB2}" type="slidenum">
              <a:rPr lang="en-US" altLang="tr-TR" sz="1200"/>
              <a:pPr eaLnBrk="1" hangingPunct="1"/>
              <a:t>7</a:t>
            </a:fld>
            <a:endParaRPr lang="en-US" altLang="tr-TR" sz="1200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59396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2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7D08C75-E9C3-4FD1-88DB-C9334FCBE975}" type="slidenum">
              <a:rPr lang="en-US" altLang="tr-TR" sz="1200"/>
              <a:pPr eaLnBrk="1" hangingPunct="1"/>
              <a:t>8</a:t>
            </a:fld>
            <a:endParaRPr lang="en-US" altLang="tr-TR" sz="1200"/>
          </a:p>
        </p:txBody>
      </p:sp>
      <p:sp>
        <p:nvSpPr>
          <p:cNvPr id="60419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60420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118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925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743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415C10-5BC4-4914-90E2-9171E99DF69B}" type="datetimeFigureOut">
              <a:rPr lang="tr-TR" smtClean="0"/>
              <a:t>27.10.2015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E-Commerce and Technologies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/>
              <a:t>Online Security and Payment Systems</a:t>
            </a: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579438"/>
          </a:xfrm>
        </p:spPr>
        <p:txBody>
          <a:bodyPr/>
          <a:lstStyle/>
          <a:p>
            <a:pPr eaLnBrk="1" hangingPunct="1"/>
            <a:r>
              <a:rPr lang="en-US" altLang="tr-TR" sz="3200" smtClean="0"/>
              <a:t>Most Common Security Threats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3200" smtClean="0"/>
              <a:t>Phishing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000" smtClean="0"/>
              <a:t>Deceptive online attempt to obtain confidential information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000" smtClean="0"/>
              <a:t>Social engineering, e-mail scams, spoofing legitimate Web sites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000" smtClean="0"/>
              <a:t>Use information to commit fraudulent acts (access checking accounts), steal identity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tr-TR" sz="3200" smtClean="0"/>
              <a:t>Hacking and cybervandalism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tr-TR" sz="2000" smtClean="0"/>
              <a:t>Hackers vs. crackers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tr-TR" sz="2000" smtClean="0"/>
              <a:t>Cybervandalism: intentionally disrupting, defacing, destroying Web site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tr-TR" sz="2000" smtClean="0"/>
              <a:t>Types of hackers: white hats, black hats, grey hats</a:t>
            </a:r>
          </a:p>
        </p:txBody>
      </p:sp>
    </p:spTree>
    <p:extLst>
      <p:ext uri="{BB962C8B-B14F-4D97-AF65-F5344CB8AC3E}">
        <p14:creationId xmlns:p14="http://schemas.microsoft.com/office/powerpoint/2010/main" val="108025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579438"/>
          </a:xfrm>
        </p:spPr>
        <p:txBody>
          <a:bodyPr/>
          <a:lstStyle/>
          <a:p>
            <a:pPr eaLnBrk="1" hangingPunct="1"/>
            <a:r>
              <a:rPr lang="en-US" altLang="tr-TR" sz="3200" smtClean="0"/>
              <a:t>Most Common Security Threats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800" smtClean="0"/>
              <a:t>Credit card fraud/theft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000" smtClean="0"/>
              <a:t>Fear of stolen credit card information deters online purchases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000" smtClean="0"/>
              <a:t>Hackers target merchant servers; use data to establish credit under false identity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000" smtClean="0"/>
              <a:t>Online companies at higher risk than offline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400" smtClean="0"/>
              <a:t>Spoofing: misrepresenting self by using fake e-mail address 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400" smtClean="0"/>
              <a:t>Pharming: spoofing a Web site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000" smtClean="0"/>
              <a:t>Redirecting a Web link to a new, fake Web site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400" smtClean="0"/>
              <a:t>Spam/junk Web sites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400" smtClean="0"/>
              <a:t>Splogs</a:t>
            </a:r>
            <a:endParaRPr lang="en-US" altLang="tr-TR" sz="2800" smtClean="0"/>
          </a:p>
        </p:txBody>
      </p:sp>
    </p:spTree>
    <p:extLst>
      <p:ext uri="{BB962C8B-B14F-4D97-AF65-F5344CB8AC3E}">
        <p14:creationId xmlns:p14="http://schemas.microsoft.com/office/powerpoint/2010/main" val="389069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579438"/>
          </a:xfrm>
        </p:spPr>
        <p:txBody>
          <a:bodyPr/>
          <a:lstStyle/>
          <a:p>
            <a:pPr eaLnBrk="1" hangingPunct="1"/>
            <a:r>
              <a:rPr lang="en-US" altLang="tr-TR" sz="3200" smtClean="0"/>
              <a:t>Most Common Security Threats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800" dirty="0" smtClean="0"/>
              <a:t>Denial of service (DoS) attack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000" dirty="0" smtClean="0"/>
              <a:t>Hackers flood site with useless traffic to overwhelm network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800" dirty="0" smtClean="0"/>
              <a:t>Distributed denial of service (DDoS) attack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000" dirty="0" smtClean="0"/>
              <a:t>Hackers use multiple computers to attack target network</a:t>
            </a:r>
            <a:endParaRPr lang="en-US" sz="2400" dirty="0" smtClean="0"/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Sniffing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sz="2000" dirty="0" smtClean="0"/>
              <a:t>Eavesdropping program that monitors information traveling over a network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Insider jobs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sz="2000" dirty="0" smtClean="0"/>
              <a:t>Single largest financial threat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Poorly designed server and client software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7870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762000"/>
            <a:ext cx="8029575" cy="579438"/>
          </a:xfrm>
        </p:spPr>
        <p:txBody>
          <a:bodyPr/>
          <a:lstStyle/>
          <a:p>
            <a:pPr eaLnBrk="1" hangingPunct="1"/>
            <a:r>
              <a:rPr lang="en-US" altLang="tr-TR" sz="3200" smtClean="0"/>
              <a:t>Technology Solutions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772400" cy="4114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Protecting Internet communications (encryption)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Securing channels of communication (SSL, S-HTTP, VPNs)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Protecting networks (firewalls)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dirty="0" smtClean="0"/>
              <a:t>Protecting servers and clients 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33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3276600" cy="2133600"/>
          </a:xfrm>
          <a:noFill/>
        </p:spPr>
        <p:txBody>
          <a:bodyPr/>
          <a:lstStyle/>
          <a:p>
            <a:pPr algn="l" eaLnBrk="1" hangingPunct="1"/>
            <a:r>
              <a:rPr lang="en-US" altLang="tr-TR" sz="3200" smtClean="0"/>
              <a:t>Tools Available to Achieve Site Security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48400"/>
            <a:ext cx="2819400" cy="60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Figure 5.7, Page 287</a:t>
            </a:r>
          </a:p>
        </p:txBody>
      </p:sp>
      <p:pic>
        <p:nvPicPr>
          <p:cNvPr id="21510" name="Picture 5" descr="EC-5 - Fig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5160963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7166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90" name="Picture 5" descr="EC-5 - Fig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00200"/>
            <a:ext cx="60198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762000"/>
            <a:ext cx="8029575" cy="523875"/>
          </a:xfrm>
          <a:noFill/>
        </p:spPr>
        <p:txBody>
          <a:bodyPr/>
          <a:lstStyle/>
          <a:p>
            <a:pPr eaLnBrk="1" hangingPunct="1"/>
            <a:r>
              <a:rPr lang="en-US" altLang="tr-TR" sz="2800" smtClean="0"/>
              <a:t>Developing an E-commerce Security Plan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48400"/>
            <a:ext cx="27432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Figure 5.14, Page 303</a:t>
            </a:r>
          </a:p>
        </p:txBody>
      </p:sp>
    </p:spTree>
    <p:extLst>
      <p:ext uri="{BB962C8B-B14F-4D97-AF65-F5344CB8AC3E}">
        <p14:creationId xmlns:p14="http://schemas.microsoft.com/office/powerpoint/2010/main" val="1476849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762000"/>
            <a:ext cx="8029575" cy="579438"/>
          </a:xfrm>
        </p:spPr>
        <p:txBody>
          <a:bodyPr/>
          <a:lstStyle/>
          <a:p>
            <a:pPr eaLnBrk="1" hangingPunct="1"/>
            <a:r>
              <a:rPr lang="en-US" altLang="tr-TR" sz="3200" smtClean="0"/>
              <a:t>Types of Payment Systems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tr-TR" sz="3200" smtClean="0"/>
              <a:t>Cash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tr-TR" sz="2400" smtClean="0"/>
              <a:t>Most common form of payment in terms of number of transactions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tr-TR" sz="2400" smtClean="0"/>
              <a:t>Instantly convertible into other forms of value without intermediation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tr-TR" sz="3200" smtClean="0"/>
              <a:t>Checking transfer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</a:pPr>
            <a:r>
              <a:rPr lang="en-US" altLang="tr-TR" sz="2400" smtClean="0"/>
              <a:t>Second most common payment form in the United States in terms of number of transactions</a:t>
            </a:r>
          </a:p>
          <a:p>
            <a:pPr eaLnBrk="1" hangingPunct="1">
              <a:spcBef>
                <a:spcPct val="0"/>
              </a:spcBef>
            </a:pPr>
            <a:r>
              <a:rPr lang="en-US" altLang="tr-TR" sz="3200" smtClean="0"/>
              <a:t>Credit card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tr-TR" sz="2400" smtClean="0"/>
              <a:t>Credit card associations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tr-TR" sz="2400" smtClean="0"/>
              <a:t>Issuing banks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400" smtClean="0"/>
              <a:t>Processing centers</a:t>
            </a:r>
          </a:p>
        </p:txBody>
      </p:sp>
    </p:spTree>
    <p:extLst>
      <p:ext uri="{BB962C8B-B14F-4D97-AF65-F5344CB8AC3E}">
        <p14:creationId xmlns:p14="http://schemas.microsoft.com/office/powerpoint/2010/main" val="25264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762000"/>
            <a:ext cx="8029575" cy="579438"/>
          </a:xfrm>
        </p:spPr>
        <p:txBody>
          <a:bodyPr/>
          <a:lstStyle/>
          <a:p>
            <a:pPr eaLnBrk="1" hangingPunct="1"/>
            <a:r>
              <a:rPr lang="en-US" altLang="tr-TR" sz="3200" smtClean="0"/>
              <a:t>Types of Payment Systems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3200" smtClean="0"/>
              <a:t>Stored Value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400" smtClean="0"/>
              <a:t>Funds deposited into account, from which funds are paid out or withdrawn as needed, e.g., debit cards, gift certificates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  <a:buSzPct val="50000"/>
            </a:pPr>
            <a:r>
              <a:rPr lang="en-US" altLang="tr-TR" sz="2400" smtClean="0"/>
              <a:t>Peer-to-peer payment systems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3200" smtClean="0"/>
              <a:t>Accumulating Balance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400" smtClean="0"/>
              <a:t>Accounts that accumulate expenditures and to which consumers make period payments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en-US" altLang="tr-TR" sz="2400" smtClean="0"/>
              <a:t>E.g., utility, phone, American Express accounts</a:t>
            </a:r>
          </a:p>
        </p:txBody>
      </p:sp>
    </p:spTree>
    <p:extLst>
      <p:ext uri="{BB962C8B-B14F-4D97-AF65-F5344CB8AC3E}">
        <p14:creationId xmlns:p14="http://schemas.microsoft.com/office/powerpoint/2010/main" val="79631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0"/>
          <p:cNvSpPr>
            <a:spLocks noGrp="1"/>
          </p:cNvSpPr>
          <p:nvPr>
            <p:ph type="title"/>
          </p:nvPr>
        </p:nvSpPr>
        <p:spPr>
          <a:xfrm>
            <a:off x="0" y="762000"/>
            <a:ext cx="9144000" cy="579438"/>
          </a:xfrm>
        </p:spPr>
        <p:txBody>
          <a:bodyPr/>
          <a:lstStyle/>
          <a:p>
            <a:pPr eaLnBrk="1" hangingPunct="1"/>
            <a:r>
              <a:rPr lang="en-US" altLang="tr-TR" sz="3200" smtClean="0"/>
              <a:t>E-commerce Payment Systems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3200" dirty="0" smtClean="0"/>
              <a:t>Digital wallets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dirty="0" smtClean="0"/>
              <a:t>Emulates functionality of wallet by authenticating consumer, storing and transferring value, and securing payment process from consumer to merchant</a:t>
            </a:r>
            <a:endParaRPr lang="en-US" sz="1400" dirty="0" smtClean="0"/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dirty="0" smtClean="0"/>
              <a:t>Early efforts to popularize failed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dirty="0" smtClean="0"/>
              <a:t>Newest effort: Google Checkout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3200" dirty="0" smtClean="0"/>
              <a:t>Digital cash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dirty="0" smtClean="0"/>
              <a:t>Value storage and exchange using tokens 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000" dirty="0" smtClean="0"/>
              <a:t>Most early examples have disappeared; protocols and practices too complex</a:t>
            </a:r>
          </a:p>
          <a:p>
            <a:pPr lvl="1" eaLnBrk="1" hangingPunct="1">
              <a:defRPr/>
            </a:pPr>
            <a:endParaRPr lang="en-US" sz="2800" dirty="0" smtClean="0"/>
          </a:p>
          <a:p>
            <a:pPr lvl="1" eaLnBrk="1" hangingPunct="1">
              <a:defRPr/>
            </a:pPr>
            <a:endParaRPr lang="en-US" sz="2800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896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13" y="762000"/>
            <a:ext cx="8029575" cy="579438"/>
          </a:xfrm>
        </p:spPr>
        <p:txBody>
          <a:bodyPr/>
          <a:lstStyle/>
          <a:p>
            <a:pPr eaLnBrk="1" hangingPunct="1"/>
            <a:r>
              <a:rPr lang="en-US" altLang="tr-TR" sz="3200" smtClean="0"/>
              <a:t>E-commerce Payment Systems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 smtClean="0"/>
              <a:t>Online stored value systems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400" dirty="0" smtClean="0"/>
              <a:t>Based on value stored in a consumer’s bank, checking, or credit card account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2400" dirty="0" smtClean="0"/>
              <a:t>PayPal, smart cards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 smtClean="0"/>
              <a:t>Digital accumulated balance payment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2400" dirty="0" smtClean="0"/>
              <a:t>Users accumulate a debit balance for which they are billed at the end of the month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3200" dirty="0" smtClean="0"/>
              <a:t>Digital checking:</a:t>
            </a:r>
          </a:p>
          <a:p>
            <a:pPr lvl="1" eaLnBrk="1" hangingPunct="1">
              <a:spcBef>
                <a:spcPct val="0"/>
              </a:spcBef>
              <a:spcAft>
                <a:spcPts val="600"/>
              </a:spcAft>
              <a:defRPr/>
            </a:pPr>
            <a:r>
              <a:rPr lang="en-US" sz="2400" dirty="0" smtClean="0"/>
              <a:t>Extends functionality of existing checking accounts for use online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3399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Objectives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Explain the scope of e-commerce crime and security problems.</a:t>
            </a:r>
            <a:endParaRPr lang="en-US" b="1" dirty="0"/>
          </a:p>
          <a:p>
            <a:r>
              <a:rPr lang="en-US" dirty="0"/>
              <a:t>Describe the key dimensions of e-commerce security.</a:t>
            </a:r>
            <a:endParaRPr lang="en-US" b="1" dirty="0"/>
          </a:p>
          <a:p>
            <a:r>
              <a:rPr lang="en-US" dirty="0" smtClean="0"/>
              <a:t>Identify </a:t>
            </a:r>
            <a:r>
              <a:rPr lang="en-US" dirty="0"/>
              <a:t>the key security threats in the e-commerce environment.</a:t>
            </a:r>
            <a:endParaRPr lang="en-US" b="1" dirty="0"/>
          </a:p>
          <a:p>
            <a:r>
              <a:rPr lang="en-US" dirty="0" smtClean="0"/>
              <a:t>Describe </a:t>
            </a:r>
            <a:r>
              <a:rPr lang="en-US" dirty="0"/>
              <a:t>the features of traditional payment systems.</a:t>
            </a:r>
            <a:endParaRPr lang="en-US" b="1" dirty="0"/>
          </a:p>
          <a:p>
            <a:r>
              <a:rPr lang="en-US" dirty="0"/>
              <a:t>Explain the major e-commerce payment mechanisms</a:t>
            </a:r>
            <a:r>
              <a:rPr lang="en-US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352800" cy="3581400"/>
          </a:xfrm>
        </p:spPr>
        <p:txBody>
          <a:bodyPr/>
          <a:lstStyle/>
          <a:p>
            <a:pPr algn="l" eaLnBrk="1" hangingPunct="1"/>
            <a:r>
              <a:rPr lang="en-US" altLang="tr-TR" sz="2800" smtClean="0"/>
              <a:t>Types of Attacks Against Computer</a:t>
            </a:r>
            <a:br>
              <a:rPr lang="en-US" altLang="tr-TR" sz="2800" smtClean="0"/>
            </a:br>
            <a:r>
              <a:rPr lang="en-US" altLang="tr-TR" sz="2800" smtClean="0"/>
              <a:t>Systems (Cybercrime)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" y="5791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None/>
            </a:pPr>
            <a:r>
              <a:rPr lang="en-US" altLang="tr-TR" sz="1400" b="1">
                <a:latin typeface="Calibri" panose="020F0502020204030204" pitchFamily="34" charset="0"/>
              </a:rPr>
              <a:t>Figure 5.1, Page 267</a:t>
            </a:r>
          </a:p>
          <a:p>
            <a:pPr eaLnBrk="1" hangingPunct="1">
              <a:spcBef>
                <a:spcPct val="20000"/>
              </a:spcBef>
              <a:buClr>
                <a:schemeClr val="tx2"/>
              </a:buClr>
              <a:buSzPct val="79000"/>
              <a:buFont typeface="Wingdings" panose="05000000000000000000" pitchFamily="2" charset="2"/>
              <a:buNone/>
            </a:pPr>
            <a:r>
              <a:rPr lang="en-US" altLang="tr-TR" sz="1400" b="1">
                <a:latin typeface="Calibri" panose="020F0502020204030204" pitchFamily="34" charset="0"/>
              </a:rPr>
              <a:t>Source: Based on data from Computer Security Institute, 2009.</a:t>
            </a:r>
          </a:p>
        </p:txBody>
      </p:sp>
      <p:pic>
        <p:nvPicPr>
          <p:cNvPr id="8198" name="Picture 9" descr="EC6E_Figure5-01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762000"/>
            <a:ext cx="4279900" cy="571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3529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85788"/>
          </a:xfrm>
        </p:spPr>
        <p:txBody>
          <a:bodyPr/>
          <a:lstStyle/>
          <a:p>
            <a:pPr eaLnBrk="1" hangingPunct="1"/>
            <a:r>
              <a:rPr lang="en-US" altLang="tr-TR" sz="3200" smtClean="0"/>
              <a:t>What Is Good E-commerce Security?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To achieve highest degree of security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New technologies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Organizational policies and procedures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Industry standards and government laws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dirty="0" smtClean="0"/>
              <a:t>Other factors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Time value of money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Cost of security vs. potential loss</a:t>
            </a:r>
          </a:p>
          <a:p>
            <a:pPr lvl="1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2800" dirty="0" smtClean="0"/>
              <a:t>Security often breaks at weakest link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7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48400"/>
            <a:ext cx="2667000" cy="30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Table 5.2, Page 271</a:t>
            </a:r>
          </a:p>
        </p:txBody>
      </p:sp>
      <p:pic>
        <p:nvPicPr>
          <p:cNvPr id="8" name="Picture 7" descr="table5-2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819150"/>
            <a:ext cx="6578600" cy="53530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5189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tr-TR" sz="3200" smtClean="0"/>
              <a:t>Security Threats in the E-commerce Environment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191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  <a:defRPr/>
            </a:pPr>
            <a:r>
              <a:rPr lang="en-US" dirty="0" smtClean="0"/>
              <a:t>Three key points of vulnerability:</a:t>
            </a:r>
          </a:p>
          <a:p>
            <a:pPr marL="1200150" lvl="1" indent="-742950" eaLnBrk="1" hangingPunct="1">
              <a:spcBef>
                <a:spcPct val="0"/>
              </a:spcBef>
              <a:spcAft>
                <a:spcPts val="2400"/>
              </a:spcAft>
              <a:buFont typeface="+mj-lt"/>
              <a:buAutoNum type="arabicPeriod"/>
              <a:defRPr/>
            </a:pPr>
            <a:r>
              <a:rPr lang="en-US" sz="3600" dirty="0" smtClean="0"/>
              <a:t>Client</a:t>
            </a:r>
          </a:p>
          <a:p>
            <a:pPr marL="1200150" lvl="1" indent="-742950" eaLnBrk="1" hangingPunct="1">
              <a:spcBef>
                <a:spcPct val="0"/>
              </a:spcBef>
              <a:spcAft>
                <a:spcPts val="2400"/>
              </a:spcAft>
              <a:buFont typeface="+mj-lt"/>
              <a:buAutoNum type="arabicPeriod"/>
              <a:defRPr/>
            </a:pPr>
            <a:r>
              <a:rPr lang="en-US" sz="3600" dirty="0" smtClean="0"/>
              <a:t>Server</a:t>
            </a:r>
          </a:p>
          <a:p>
            <a:pPr marL="1200150" lvl="1" indent="-742950" eaLnBrk="1" hangingPunct="1">
              <a:spcBef>
                <a:spcPct val="0"/>
              </a:spcBef>
              <a:spcAft>
                <a:spcPts val="2400"/>
              </a:spcAft>
              <a:buFont typeface="+mj-lt"/>
              <a:buAutoNum type="arabicPeriod"/>
              <a:defRPr/>
            </a:pPr>
            <a:r>
              <a:rPr lang="en-US" sz="3600" dirty="0" smtClean="0"/>
              <a:t>Communications pipeline</a:t>
            </a:r>
          </a:p>
        </p:txBody>
      </p:sp>
    </p:spTree>
    <p:extLst>
      <p:ext uri="{BB962C8B-B14F-4D97-AF65-F5344CB8AC3E}">
        <p14:creationId xmlns:p14="http://schemas.microsoft.com/office/powerpoint/2010/main" val="397455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 descr="EC-5 - Fig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990600"/>
            <a:ext cx="5583237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3657600" cy="1570038"/>
          </a:xfrm>
          <a:noFill/>
        </p:spPr>
        <p:txBody>
          <a:bodyPr/>
          <a:lstStyle/>
          <a:p>
            <a:pPr algn="l" eaLnBrk="1" hangingPunct="1"/>
            <a:r>
              <a:rPr lang="en-US" altLang="tr-TR" sz="3200" smtClean="0"/>
              <a:t>A Typical </a:t>
            </a:r>
            <a:br>
              <a:rPr lang="en-US" altLang="tr-TR" sz="3200" smtClean="0"/>
            </a:br>
            <a:r>
              <a:rPr lang="en-US" altLang="tr-TR" sz="3200" smtClean="0"/>
              <a:t>E-commerce Transaction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48400"/>
            <a:ext cx="1981200" cy="381000"/>
          </a:xfrm>
        </p:spPr>
        <p:txBody>
          <a:bodyPr>
            <a:normAutofit fontScale="92500"/>
          </a:bodyPr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Figure 5.3, Page 273</a:t>
            </a:r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457200" y="5943600"/>
            <a:ext cx="78486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latin typeface="+mn-lt"/>
                <a:cs typeface="Arial" charset="0"/>
              </a:rPr>
              <a:t>SOURCE: Boncella, 2000.</a:t>
            </a:r>
          </a:p>
        </p:txBody>
      </p:sp>
    </p:spTree>
    <p:extLst>
      <p:ext uri="{BB962C8B-B14F-4D97-AF65-F5344CB8AC3E}">
        <p14:creationId xmlns:p14="http://schemas.microsoft.com/office/powerpoint/2010/main" val="3759148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954088"/>
          </a:xfrm>
          <a:noFill/>
        </p:spPr>
        <p:txBody>
          <a:bodyPr/>
          <a:lstStyle/>
          <a:p>
            <a:pPr eaLnBrk="1" hangingPunct="1"/>
            <a:r>
              <a:rPr lang="en-US" altLang="tr-TR" sz="2800" smtClean="0"/>
              <a:t>Vulnerable Points in an </a:t>
            </a:r>
            <a:br>
              <a:rPr lang="en-US" altLang="tr-TR" sz="2800" smtClean="0"/>
            </a:br>
            <a:r>
              <a:rPr lang="en-US" altLang="tr-TR" sz="2800" smtClean="0"/>
              <a:t>E-commerce Environment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248400"/>
            <a:ext cx="2667000" cy="3810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1400" b="1" dirty="0" smtClean="0">
                <a:solidFill>
                  <a:schemeClr val="tx1"/>
                </a:solidFill>
              </a:rPr>
              <a:t>Figure 5.4, Page 274</a:t>
            </a:r>
          </a:p>
        </p:txBody>
      </p:sp>
      <p:pic>
        <p:nvPicPr>
          <p:cNvPr id="15366" name="Picture 5" descr="EC-5 - Fig-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38" y="1905000"/>
            <a:ext cx="66135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457200" y="5943600"/>
            <a:ext cx="281940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 dirty="0">
                <a:latin typeface="+mn-lt"/>
                <a:cs typeface="Arial" charset="0"/>
              </a:rPr>
              <a:t>SOURCE: Boncella, 2000.</a:t>
            </a:r>
          </a:p>
        </p:txBody>
      </p:sp>
    </p:spTree>
    <p:extLst>
      <p:ext uri="{BB962C8B-B14F-4D97-AF65-F5344CB8AC3E}">
        <p14:creationId xmlns:p14="http://schemas.microsoft.com/office/powerpoint/2010/main" val="29700464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954088"/>
          </a:xfrm>
        </p:spPr>
        <p:txBody>
          <a:bodyPr/>
          <a:lstStyle/>
          <a:p>
            <a:pPr eaLnBrk="1" hangingPunct="1"/>
            <a:r>
              <a:rPr lang="en-US" altLang="tr-TR" sz="2800" smtClean="0"/>
              <a:t>Most Common Security Threats in the </a:t>
            </a:r>
            <a:br>
              <a:rPr lang="en-US" altLang="tr-TR" sz="2800" smtClean="0"/>
            </a:br>
            <a:r>
              <a:rPr lang="en-US" altLang="tr-TR" sz="2800" smtClean="0"/>
              <a:t>E-commerce Environment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Malicious code</a:t>
            </a:r>
          </a:p>
          <a:p>
            <a:pPr lvl="1" eaLnBrk="1" hangingPunct="1">
              <a:defRPr/>
            </a:pPr>
            <a:r>
              <a:rPr lang="en-US" sz="2400" dirty="0" smtClean="0"/>
              <a:t>Viruses</a:t>
            </a:r>
          </a:p>
          <a:p>
            <a:pPr lvl="1" eaLnBrk="1" hangingPunct="1">
              <a:defRPr/>
            </a:pPr>
            <a:r>
              <a:rPr lang="en-US" sz="2400" dirty="0" smtClean="0"/>
              <a:t>Worms</a:t>
            </a:r>
          </a:p>
          <a:p>
            <a:pPr lvl="1" eaLnBrk="1" hangingPunct="1">
              <a:defRPr/>
            </a:pPr>
            <a:r>
              <a:rPr lang="en-US" sz="2400" dirty="0" smtClean="0"/>
              <a:t>Trojan horses</a:t>
            </a:r>
          </a:p>
          <a:p>
            <a:pPr lvl="1" eaLnBrk="1" hangingPunct="1">
              <a:defRPr/>
            </a:pPr>
            <a:r>
              <a:rPr lang="en-US" sz="2400" dirty="0" smtClean="0"/>
              <a:t>Bots, botnets</a:t>
            </a:r>
          </a:p>
          <a:p>
            <a:pPr eaLnBrk="1" hangingPunct="1">
              <a:defRPr/>
            </a:pPr>
            <a:r>
              <a:rPr lang="en-US" sz="3200" dirty="0" smtClean="0"/>
              <a:t>Unwanted programs </a:t>
            </a:r>
          </a:p>
          <a:p>
            <a:pPr lvl="1" eaLnBrk="1" hangingPunct="1">
              <a:defRPr/>
            </a:pPr>
            <a:r>
              <a:rPr lang="en-US" sz="2400" dirty="0" smtClean="0"/>
              <a:t>Browser parasites</a:t>
            </a:r>
          </a:p>
          <a:p>
            <a:pPr lvl="1" eaLnBrk="1" hangingPunct="1">
              <a:defRPr/>
            </a:pPr>
            <a:r>
              <a:rPr lang="en-US" sz="2400" dirty="0" smtClean="0"/>
              <a:t>Adware</a:t>
            </a:r>
          </a:p>
          <a:p>
            <a:pPr lvl="1" eaLnBrk="1" hangingPunct="1">
              <a:defRPr/>
            </a:pPr>
            <a:r>
              <a:rPr lang="en-US" sz="2400" dirty="0" smtClean="0"/>
              <a:t>Spyware</a:t>
            </a:r>
          </a:p>
          <a:p>
            <a:pPr eaLnBrk="1" hangingPunct="1"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1291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117</TotalTime>
  <Words>646</Words>
  <Application>Microsoft Office PowerPoint</Application>
  <PresentationFormat>On-screen Show (4:3)</PresentationFormat>
  <Paragraphs>120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Schoolbook</vt:lpstr>
      <vt:lpstr>Tahoma</vt:lpstr>
      <vt:lpstr>Times New Roman</vt:lpstr>
      <vt:lpstr>Wingdings</vt:lpstr>
      <vt:lpstr>Wingdings 2</vt:lpstr>
      <vt:lpstr>Oriel</vt:lpstr>
      <vt:lpstr>E-Commerce and Technologies</vt:lpstr>
      <vt:lpstr>Objectives</vt:lpstr>
      <vt:lpstr>Types of Attacks Against Computer Systems (Cybercrime)</vt:lpstr>
      <vt:lpstr>What Is Good E-commerce Security?</vt:lpstr>
      <vt:lpstr>PowerPoint Presentation</vt:lpstr>
      <vt:lpstr>Security Threats in the E-commerce Environment</vt:lpstr>
      <vt:lpstr>A Typical  E-commerce Transaction</vt:lpstr>
      <vt:lpstr>Vulnerable Points in an  E-commerce Environment</vt:lpstr>
      <vt:lpstr>Most Common Security Threats in the  E-commerce Environment</vt:lpstr>
      <vt:lpstr>Most Common Security Threats</vt:lpstr>
      <vt:lpstr>Most Common Security Threats</vt:lpstr>
      <vt:lpstr>Most Common Security Threats</vt:lpstr>
      <vt:lpstr>Technology Solutions</vt:lpstr>
      <vt:lpstr>Tools Available to Achieve Site Security</vt:lpstr>
      <vt:lpstr>Developing an E-commerce Security Plan</vt:lpstr>
      <vt:lpstr>Types of Payment Systems</vt:lpstr>
      <vt:lpstr>Types of Payment Systems</vt:lpstr>
      <vt:lpstr>E-commerce Payment Systems</vt:lpstr>
      <vt:lpstr>E-commerce Payment Systems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and Technologies</dc:title>
  <dc:creator>ponay</dc:creator>
  <cp:lastModifiedBy>Pınar Onay. Durdu</cp:lastModifiedBy>
  <cp:revision>16</cp:revision>
  <dcterms:created xsi:type="dcterms:W3CDTF">2011-08-17T11:19:28Z</dcterms:created>
  <dcterms:modified xsi:type="dcterms:W3CDTF">2015-10-27T14:21:51Z</dcterms:modified>
</cp:coreProperties>
</file>