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56" r:id="rId2"/>
    <p:sldId id="30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1" r:id="rId24"/>
    <p:sldId id="282" r:id="rId25"/>
    <p:sldId id="284" r:id="rId26"/>
    <p:sldId id="285" r:id="rId27"/>
    <p:sldId id="286" r:id="rId28"/>
    <p:sldId id="287" r:id="rId29"/>
    <p:sldId id="288" r:id="rId30"/>
    <p:sldId id="290" r:id="rId31"/>
    <p:sldId id="291" r:id="rId32"/>
    <p:sldId id="293" r:id="rId33"/>
    <p:sldId id="296" r:id="rId34"/>
    <p:sldId id="298" r:id="rId35"/>
    <p:sldId id="299" r:id="rId36"/>
    <p:sldId id="300" r:id="rId37"/>
    <p:sldId id="301" r:id="rId38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49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FA66F7-0974-460E-AAAC-5D09E52CE8A5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6029F6-6020-4031-B59D-A1B81ABEF48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9424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205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586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08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33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879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9051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415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8354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7559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5398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009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155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83617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803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1419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5532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4962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2985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9887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193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9239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F47218B9-F340-4275-ABD4-D0C1BCE77D50}" type="slidenum">
              <a:rPr lang="en-US" altLang="tr-TR" sz="1200"/>
              <a:pPr eaLnBrk="1" hangingPunct="1"/>
              <a:t>31</a:t>
            </a:fld>
            <a:endParaRPr lang="en-US" altLang="tr-TR" sz="1200"/>
          </a:p>
        </p:txBody>
      </p:sp>
    </p:spTree>
    <p:extLst>
      <p:ext uri="{BB962C8B-B14F-4D97-AF65-F5344CB8AC3E}">
        <p14:creationId xmlns:p14="http://schemas.microsoft.com/office/powerpoint/2010/main" val="3995404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236945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0588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325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1528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4723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220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7161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77EA2A9-6C39-4848-873C-06AAD4CB2434}" type="slidenum">
              <a:rPr lang="en-US" altLang="tr-TR" sz="1200"/>
              <a:pPr eaLnBrk="1" hangingPunct="1"/>
              <a:t>6</a:t>
            </a:fld>
            <a:endParaRPr lang="en-US" altLang="tr-TR" sz="1200"/>
          </a:p>
        </p:txBody>
      </p:sp>
      <p:sp>
        <p:nvSpPr>
          <p:cNvPr id="54275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548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0634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168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237478-3B9A-4343-B132-EB1585329EEE}" type="slidenum">
              <a:rPr lang="en-US" altLang="tr-TR" sz="1200"/>
              <a:pPr eaLnBrk="1" hangingPunct="1"/>
              <a:t>9</a:t>
            </a:fld>
            <a:endParaRPr lang="en-US" altLang="tr-TR" sz="1200"/>
          </a:p>
        </p:txBody>
      </p:sp>
      <p:sp>
        <p:nvSpPr>
          <p:cNvPr id="55299" name="Rectangle 2"/>
          <p:cNvSpPr>
            <a:spLocks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529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5341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tr-TR" altLang="tr-TR" smtClean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122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tr-TR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A5415C10-5BC4-4914-90E2-9171E99DF69B}" type="datetimeFigureOut">
              <a:rPr lang="tr-TR" smtClean="0"/>
              <a:t>03.12.2015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643A15D-FFBB-4DFB-A29F-C76CC090564E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E-Commerce and Technologies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 smtClean="0"/>
          </a:p>
          <a:p>
            <a:pPr>
              <a:spcBef>
                <a:spcPct val="20000"/>
              </a:spcBef>
              <a:buClr>
                <a:schemeClr val="tx2"/>
              </a:buClr>
              <a:buSzPct val="79000"/>
            </a:pPr>
            <a:r>
              <a:rPr lang="en-US" altLang="tr-TR" dirty="0">
                <a:solidFill>
                  <a:schemeClr val="tx1"/>
                </a:solidFill>
                <a:latin typeface="Arial" panose="020B0604020202020204" pitchFamily="34" charset="0"/>
              </a:rPr>
              <a:t>Online Retail and Services</a:t>
            </a:r>
            <a:endParaRPr lang="en-US" altLang="tr-T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Multi-Channel Integration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0292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smtClean="0"/>
              <a:t>Integrating Web operations with traditional physical store operations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sz="2000" dirty="0" smtClean="0"/>
              <a:t>Provide integrated shopping experience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 smtClean="0"/>
              <a:t>Leverage value of physical store</a:t>
            </a:r>
          </a:p>
          <a:p>
            <a:pPr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lang="en-US" dirty="0" smtClean="0"/>
              <a:t>Types of integration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sz="2000" dirty="0" smtClean="0"/>
              <a:t>Online order, in-store pickup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sz="2000" dirty="0" smtClean="0"/>
              <a:t>Online order, store directory and inventory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sz="2000" dirty="0" smtClean="0"/>
              <a:t>In-store kiosk or clerk Web order, home delivery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sz="2000" dirty="0" smtClean="0"/>
              <a:t>Web order, in-store returns and adjustments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sz="2000" dirty="0" smtClean="0"/>
              <a:t>Online Web catalog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sz="2000" dirty="0" smtClean="0"/>
              <a:t>Web promotions to drive customers to stores</a:t>
            </a:r>
          </a:p>
          <a:p>
            <a:pPr lvl="1" eaLnBrk="1" hangingPunct="1">
              <a:spcAft>
                <a:spcPts val="0"/>
              </a:spcAft>
              <a:defRPr/>
            </a:pPr>
            <a:r>
              <a:rPr lang="en-US" sz="2000" dirty="0" smtClean="0"/>
              <a:t>Gift cards, program points usable in any channel</a:t>
            </a:r>
          </a:p>
        </p:txBody>
      </p:sp>
    </p:spTree>
    <p:extLst>
      <p:ext uri="{BB962C8B-B14F-4D97-AF65-F5344CB8AC3E}">
        <p14:creationId xmlns:p14="http://schemas.microsoft.com/office/powerpoint/2010/main" val="190156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85788"/>
          </a:xfrm>
        </p:spPr>
        <p:txBody>
          <a:bodyPr/>
          <a:lstStyle/>
          <a:p>
            <a:pPr eaLnBrk="1" hangingPunct="1"/>
            <a:r>
              <a:rPr lang="en-US" altLang="tr-TR" smtClean="0"/>
              <a:t>Analyzing the Viability of Online Firms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609600" indent="-609600" eaLnBrk="1" hangingPunct="1">
              <a:spcAft>
                <a:spcPts val="1200"/>
              </a:spcAft>
            </a:pPr>
            <a:r>
              <a:rPr lang="en-US" altLang="tr-TR" smtClean="0"/>
              <a:t>Economic viability: </a:t>
            </a:r>
          </a:p>
          <a:p>
            <a:pPr marL="914400" lvl="1" indent="-457200" eaLnBrk="1" hangingPunct="1">
              <a:spcAft>
                <a:spcPts val="1200"/>
              </a:spcAft>
            </a:pPr>
            <a:r>
              <a:rPr lang="en-US" altLang="tr-TR" sz="2800" smtClean="0"/>
              <a:t>Ability of firms to survive as profitable business firms during specified period (i.e., 1–3 years)</a:t>
            </a:r>
          </a:p>
          <a:p>
            <a:pPr marL="609600" indent="-609600" eaLnBrk="1" hangingPunct="1">
              <a:spcAft>
                <a:spcPts val="1200"/>
              </a:spcAft>
            </a:pPr>
            <a:r>
              <a:rPr lang="en-US" altLang="tr-TR" smtClean="0"/>
              <a:t>Two business analysis approaches:</a:t>
            </a:r>
          </a:p>
          <a:p>
            <a:pPr marL="914400" lvl="1" indent="-457200" eaLnBrk="1" hangingPunct="1">
              <a:spcAft>
                <a:spcPts val="1200"/>
              </a:spcAft>
              <a:buFont typeface="Wingdings" panose="05000000000000000000" pitchFamily="2" charset="2"/>
              <a:buAutoNum type="arabicPeriod"/>
            </a:pPr>
            <a:r>
              <a:rPr lang="en-US" altLang="tr-TR" sz="2800" smtClean="0"/>
              <a:t>Strategic analysis</a:t>
            </a:r>
          </a:p>
          <a:p>
            <a:pPr marL="1295400" lvl="2" indent="-381000" eaLnBrk="1" hangingPunct="1">
              <a:spcAft>
                <a:spcPts val="1200"/>
              </a:spcAft>
            </a:pPr>
            <a:r>
              <a:rPr lang="en-US" altLang="tr-TR" sz="2400" smtClean="0"/>
              <a:t>Focuses on both industry as a whole and firm itself</a:t>
            </a:r>
          </a:p>
          <a:p>
            <a:pPr marL="914400" lvl="1" indent="-457200" eaLnBrk="1" hangingPunct="1">
              <a:spcAft>
                <a:spcPts val="1200"/>
              </a:spcAft>
              <a:buFont typeface="Wingdings" panose="05000000000000000000" pitchFamily="2" charset="2"/>
              <a:buAutoNum type="arabicPeriod"/>
            </a:pPr>
            <a:r>
              <a:rPr lang="en-US" altLang="tr-TR" sz="2800" smtClean="0"/>
              <a:t>Financial analysis</a:t>
            </a:r>
          </a:p>
          <a:p>
            <a:pPr marL="1295400" lvl="2" indent="-381000" eaLnBrk="1" hangingPunct="1">
              <a:spcAft>
                <a:spcPts val="1200"/>
              </a:spcAft>
            </a:pPr>
            <a:r>
              <a:rPr lang="en-US" altLang="tr-TR" sz="2400" smtClean="0"/>
              <a:t>How firm is performing</a:t>
            </a:r>
          </a:p>
        </p:txBody>
      </p:sp>
    </p:spTree>
    <p:extLst>
      <p:ext uri="{BB962C8B-B14F-4D97-AF65-F5344CB8AC3E}">
        <p14:creationId xmlns:p14="http://schemas.microsoft.com/office/powerpoint/2010/main" val="2177525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Strategic Analysis Factors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 smtClean="0"/>
              <a:t>Key industry strategic factors</a:t>
            </a:r>
          </a:p>
          <a:p>
            <a:pPr lvl="1" eaLnBrk="1" hangingPunct="1">
              <a:defRPr/>
            </a:pPr>
            <a:r>
              <a:rPr lang="en-US" sz="2000" dirty="0" smtClean="0"/>
              <a:t>Barriers to entry</a:t>
            </a:r>
          </a:p>
          <a:p>
            <a:pPr lvl="1" eaLnBrk="1" hangingPunct="1">
              <a:defRPr/>
            </a:pPr>
            <a:r>
              <a:rPr lang="en-US" sz="2000" dirty="0" smtClean="0"/>
              <a:t>Power of suppliers</a:t>
            </a:r>
          </a:p>
          <a:p>
            <a:pPr lvl="1" eaLnBrk="1" hangingPunct="1">
              <a:defRPr/>
            </a:pPr>
            <a:r>
              <a:rPr lang="en-US" sz="2000" dirty="0" smtClean="0"/>
              <a:t>Power of customers</a:t>
            </a:r>
          </a:p>
          <a:p>
            <a:pPr lvl="1" eaLnBrk="1" hangingPunct="1">
              <a:defRPr/>
            </a:pPr>
            <a:r>
              <a:rPr lang="en-US" sz="2000" dirty="0" smtClean="0"/>
              <a:t>Existence of substitute products</a:t>
            </a:r>
          </a:p>
          <a:p>
            <a:pPr lvl="1" eaLnBrk="1" hangingPunct="1">
              <a:defRPr/>
            </a:pPr>
            <a:r>
              <a:rPr lang="en-US" sz="2000" dirty="0" smtClean="0"/>
              <a:t>Industry value chain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 smtClean="0"/>
              <a:t>Nature of intra-industry competition</a:t>
            </a:r>
          </a:p>
          <a:p>
            <a:pPr eaLnBrk="1" hangingPunct="1">
              <a:defRPr/>
            </a:pPr>
            <a:r>
              <a:rPr lang="en-US" dirty="0" smtClean="0"/>
              <a:t>Strategic factors related to specific firm</a:t>
            </a:r>
          </a:p>
          <a:p>
            <a:pPr lvl="1" eaLnBrk="1" hangingPunct="1">
              <a:defRPr/>
            </a:pPr>
            <a:r>
              <a:rPr lang="en-US" sz="2000" dirty="0" smtClean="0"/>
              <a:t>Firm value chain</a:t>
            </a:r>
          </a:p>
          <a:p>
            <a:pPr lvl="1" eaLnBrk="1" hangingPunct="1">
              <a:defRPr/>
            </a:pPr>
            <a:r>
              <a:rPr lang="en-US" sz="2000" dirty="0" smtClean="0"/>
              <a:t>Core competencies</a:t>
            </a:r>
          </a:p>
          <a:p>
            <a:pPr lvl="1" eaLnBrk="1" hangingPunct="1">
              <a:defRPr/>
            </a:pPr>
            <a:r>
              <a:rPr lang="en-US" sz="2000" dirty="0" smtClean="0"/>
              <a:t>Synergies</a:t>
            </a:r>
          </a:p>
          <a:p>
            <a:pPr lvl="1" eaLnBrk="1" hangingPunct="1">
              <a:defRPr/>
            </a:pPr>
            <a:r>
              <a:rPr lang="en-US" sz="2000" dirty="0" smtClean="0"/>
              <a:t>Technology</a:t>
            </a:r>
          </a:p>
          <a:p>
            <a:pPr lvl="1" eaLnBrk="1" hangingPunct="1">
              <a:defRPr/>
            </a:pPr>
            <a:r>
              <a:rPr lang="en-US" sz="2000" dirty="0" smtClean="0"/>
              <a:t>Social and legal challenges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8405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Financial Analysis  Factors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Statements of Operations</a:t>
            </a:r>
          </a:p>
          <a:p>
            <a:pPr lvl="1" eaLnBrk="1" hangingPunct="1">
              <a:defRPr/>
            </a:pPr>
            <a:r>
              <a:rPr lang="en-US" dirty="0" smtClean="0"/>
              <a:t>Revenues</a:t>
            </a:r>
          </a:p>
          <a:p>
            <a:pPr lvl="1" eaLnBrk="1" hangingPunct="1">
              <a:defRPr/>
            </a:pPr>
            <a:r>
              <a:rPr lang="en-US" dirty="0" smtClean="0"/>
              <a:t>Cost of sales</a:t>
            </a:r>
          </a:p>
          <a:p>
            <a:pPr lvl="1" eaLnBrk="1" hangingPunct="1">
              <a:defRPr/>
            </a:pPr>
            <a:r>
              <a:rPr lang="en-US" dirty="0" smtClean="0"/>
              <a:t>Gross margin</a:t>
            </a:r>
          </a:p>
          <a:p>
            <a:pPr lvl="1" eaLnBrk="1" hangingPunct="1">
              <a:defRPr/>
            </a:pPr>
            <a:r>
              <a:rPr lang="en-US" dirty="0" smtClean="0"/>
              <a:t>Operating expenses</a:t>
            </a:r>
          </a:p>
          <a:p>
            <a:pPr lvl="1" eaLnBrk="1" hangingPunct="1">
              <a:defRPr/>
            </a:pPr>
            <a:r>
              <a:rPr lang="en-US" dirty="0" smtClean="0"/>
              <a:t>Operating margin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Net margin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Balance sheet</a:t>
            </a:r>
          </a:p>
          <a:p>
            <a:pPr lvl="1" eaLnBrk="1" hangingPunct="1">
              <a:defRPr/>
            </a:pPr>
            <a:r>
              <a:rPr lang="en-US" dirty="0" smtClean="0"/>
              <a:t>Assets, current assets</a:t>
            </a:r>
          </a:p>
          <a:p>
            <a:pPr lvl="1" eaLnBrk="1" hangingPunct="1">
              <a:defRPr/>
            </a:pPr>
            <a:r>
              <a:rPr lang="en-US" dirty="0" smtClean="0"/>
              <a:t>Liabilities, current liabilities and long-term debt</a:t>
            </a:r>
          </a:p>
          <a:p>
            <a:pPr lvl="1" eaLnBrk="1" hangingPunct="1">
              <a:defRPr/>
            </a:pPr>
            <a:r>
              <a:rPr lang="en-US" dirty="0" smtClean="0"/>
              <a:t>Working capital</a:t>
            </a:r>
          </a:p>
        </p:txBody>
      </p:sp>
    </p:spTree>
    <p:extLst>
      <p:ext uri="{BB962C8B-B14F-4D97-AF65-F5344CB8AC3E}">
        <p14:creationId xmlns:p14="http://schemas.microsoft.com/office/powerpoint/2010/main" val="20160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E-tailing Business 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tr-TR" smtClean="0"/>
              <a:t>Four main online retail business models:</a:t>
            </a:r>
          </a:p>
          <a:p>
            <a:pPr marL="971550" lvl="1" indent="-514350" eaLnBrk="1" hangingPunct="1">
              <a:spcAft>
                <a:spcPts val="600"/>
              </a:spcAft>
              <a:buFont typeface="Georgia" panose="02040502050405020303" pitchFamily="18" charset="0"/>
              <a:buAutoNum type="arabicPeriod"/>
            </a:pPr>
            <a:r>
              <a:rPr lang="en-US" altLang="tr-TR" sz="3200" smtClean="0"/>
              <a:t>Virtual merchant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tr-TR" sz="2800" smtClean="0"/>
              <a:t> Amazon</a:t>
            </a:r>
          </a:p>
          <a:p>
            <a:pPr marL="971550" lvl="1" indent="-514350" eaLnBrk="1" hangingPunct="1">
              <a:spcAft>
                <a:spcPts val="600"/>
              </a:spcAft>
              <a:buFont typeface="Georgia" panose="02040502050405020303" pitchFamily="18" charset="0"/>
              <a:buAutoNum type="arabicPeriod"/>
            </a:pPr>
            <a:r>
              <a:rPr lang="en-US" altLang="tr-TR" sz="3200" smtClean="0"/>
              <a:t>Bricks-and-clicks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tr-TR" sz="2800" smtClean="0"/>
              <a:t> Wal-Mart, J.C. Penney, Sears</a:t>
            </a:r>
          </a:p>
          <a:p>
            <a:pPr marL="971550" lvl="1" indent="-514350" eaLnBrk="1" hangingPunct="1">
              <a:spcAft>
                <a:spcPts val="600"/>
              </a:spcAft>
              <a:buFont typeface="Georgia" panose="02040502050405020303" pitchFamily="18" charset="0"/>
              <a:buAutoNum type="arabicPeriod"/>
            </a:pPr>
            <a:r>
              <a:rPr lang="en-US" altLang="tr-TR" sz="3200" smtClean="0"/>
              <a:t>Catalog merchant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tr-TR" sz="2800" smtClean="0"/>
              <a:t> Lands’ End, L.L. Bean, Victoria’s Secret</a:t>
            </a:r>
          </a:p>
          <a:p>
            <a:pPr marL="971550" lvl="1" indent="-514350" eaLnBrk="1" hangingPunct="1">
              <a:spcAft>
                <a:spcPts val="600"/>
              </a:spcAft>
              <a:buFont typeface="Georgia" panose="02040502050405020303" pitchFamily="18" charset="0"/>
              <a:buAutoNum type="arabicPeriod"/>
            </a:pPr>
            <a:r>
              <a:rPr lang="en-US" altLang="tr-TR" sz="3200" smtClean="0"/>
              <a:t>Manufacturer-direct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tr-TR" sz="2800" smtClean="0"/>
              <a:t> Dell</a:t>
            </a:r>
          </a:p>
          <a:p>
            <a:pPr marL="971550" lvl="1" indent="-514350"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680185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E-commerce in Action: Amazon.com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tr-TR" smtClean="0"/>
              <a:t>Vision: </a:t>
            </a:r>
          </a:p>
          <a:p>
            <a:pPr lvl="1" eaLnBrk="1" hangingPunct="1"/>
            <a:r>
              <a:rPr lang="en-US" altLang="tr-TR" sz="2000" smtClean="0"/>
              <a:t>Earth’s biggest selection, most customer-centric </a:t>
            </a:r>
          </a:p>
          <a:p>
            <a:pPr eaLnBrk="1" hangingPunct="1"/>
            <a:r>
              <a:rPr lang="en-US" altLang="tr-TR" smtClean="0"/>
              <a:t>Business model: </a:t>
            </a:r>
          </a:p>
          <a:p>
            <a:pPr lvl="1" eaLnBrk="1" hangingPunct="1"/>
            <a:r>
              <a:rPr lang="en-US" altLang="tr-TR" sz="2000" smtClean="0"/>
              <a:t>Amazon Retail, Third Party Merchants, and Amazon Web Services (merchant and developer services)</a:t>
            </a:r>
          </a:p>
          <a:p>
            <a:pPr eaLnBrk="1" hangingPunct="1"/>
            <a:r>
              <a:rPr lang="en-US" altLang="tr-TR" smtClean="0"/>
              <a:t>Financial analysis: </a:t>
            </a:r>
          </a:p>
          <a:p>
            <a:pPr lvl="1" eaLnBrk="1" hangingPunct="1"/>
            <a:r>
              <a:rPr lang="en-US" altLang="tr-TR" sz="2000" smtClean="0"/>
              <a:t>Greatly improved, profitable; still heavy long-term debt</a:t>
            </a:r>
          </a:p>
          <a:p>
            <a:pPr eaLnBrk="1" hangingPunct="1"/>
            <a:r>
              <a:rPr lang="en-US" altLang="tr-TR" smtClean="0"/>
              <a:t>Strategic analysis/business strategy: </a:t>
            </a:r>
          </a:p>
          <a:p>
            <a:pPr lvl="1" eaLnBrk="1" hangingPunct="1"/>
            <a:r>
              <a:rPr lang="en-US" altLang="tr-TR" sz="2000" smtClean="0"/>
              <a:t>Maximize sales volume, cut prices</a:t>
            </a:r>
          </a:p>
          <a:p>
            <a:pPr eaLnBrk="1" hangingPunct="1"/>
            <a:r>
              <a:rPr lang="en-US" altLang="tr-TR" smtClean="0"/>
              <a:t>Strategic analysis/competition: </a:t>
            </a:r>
          </a:p>
          <a:p>
            <a:pPr lvl="1" eaLnBrk="1" hangingPunct="1"/>
            <a:r>
              <a:rPr lang="en-US" altLang="tr-TR" sz="2000" smtClean="0"/>
              <a:t>Online and offline general merchandisers</a:t>
            </a:r>
            <a:endParaRPr lang="en-US" altLang="tr-TR" sz="2800" smtClean="0"/>
          </a:p>
        </p:txBody>
      </p:sp>
    </p:spTree>
    <p:extLst>
      <p:ext uri="{BB962C8B-B14F-4D97-AF65-F5344CB8AC3E}">
        <p14:creationId xmlns:p14="http://schemas.microsoft.com/office/powerpoint/2010/main" val="2499752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E-commerce in Action: Amazon.com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tr-TR" dirty="0" smtClean="0"/>
              <a:t>Strategic analysis/technology: </a:t>
            </a:r>
          </a:p>
          <a:p>
            <a:pPr lvl="1" eaLnBrk="1" hangingPunct="1"/>
            <a:r>
              <a:rPr lang="en-US" altLang="tr-TR" dirty="0" smtClean="0"/>
              <a:t>Largest, most sophisticated collection of online retailing technologies available</a:t>
            </a:r>
          </a:p>
          <a:p>
            <a:pPr eaLnBrk="1" hangingPunct="1"/>
            <a:r>
              <a:rPr lang="en-US" altLang="tr-TR" dirty="0" smtClean="0"/>
              <a:t>Strategic analysis/social, legal: </a:t>
            </a:r>
          </a:p>
          <a:p>
            <a:pPr lvl="1" eaLnBrk="1" hangingPunct="1"/>
            <a:r>
              <a:rPr lang="en-US" altLang="tr-TR" dirty="0" smtClean="0"/>
              <a:t>Antitrust, sales tax, patent lawsuits</a:t>
            </a:r>
          </a:p>
          <a:p>
            <a:pPr lvl="1" eaLnBrk="1" hangingPunct="1"/>
            <a:r>
              <a:rPr lang="en-US" altLang="tr-TR" dirty="0" err="1" smtClean="0"/>
              <a:t>Toys’R’Us</a:t>
            </a:r>
            <a:r>
              <a:rPr lang="en-US" altLang="tr-TR" dirty="0" smtClean="0"/>
              <a:t> lawsuit</a:t>
            </a:r>
          </a:p>
          <a:p>
            <a:pPr eaLnBrk="1" hangingPunct="1"/>
            <a:r>
              <a:rPr lang="en-US" altLang="tr-TR" dirty="0" smtClean="0"/>
              <a:t>Future prospects: </a:t>
            </a:r>
          </a:p>
          <a:p>
            <a:pPr lvl="1" eaLnBrk="1" hangingPunct="1"/>
            <a:r>
              <a:rPr lang="en-US" altLang="tr-TR" dirty="0" smtClean="0"/>
              <a:t>In 2008, net sales grew 30%</a:t>
            </a:r>
          </a:p>
          <a:p>
            <a:pPr lvl="1" eaLnBrk="1" hangingPunct="1"/>
            <a:r>
              <a:rPr lang="en-US" altLang="tr-TR" dirty="0" smtClean="0"/>
              <a:t>Ranks among top five in customer service, speed, accuracy</a:t>
            </a:r>
          </a:p>
          <a:p>
            <a:pPr lvl="1" eaLnBrk="1" hangingPunct="1"/>
            <a:r>
              <a:rPr lang="en-US" altLang="tr-TR" dirty="0" smtClean="0"/>
              <a:t>However, net margins still much narrower than </a:t>
            </a:r>
            <a:r>
              <a:rPr lang="en-US" altLang="tr-TR" dirty="0" smtClean="0"/>
              <a:t>Wal-Mart</a:t>
            </a:r>
            <a:endParaRPr lang="en-US" altLang="tr-TR" sz="2800" dirty="0" smtClean="0"/>
          </a:p>
          <a:p>
            <a:pPr eaLnBrk="1" hangingPunct="1"/>
            <a:endParaRPr lang="en-US" altLang="tr-TR" sz="2800" dirty="0" smtClean="0"/>
          </a:p>
        </p:txBody>
      </p:sp>
    </p:spTree>
    <p:extLst>
      <p:ext uri="{BB962C8B-B14F-4D97-AF65-F5344CB8AC3E}">
        <p14:creationId xmlns:p14="http://schemas.microsoft.com/office/powerpoint/2010/main" val="3056720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Common Themes in Online Retailing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spcAft>
                <a:spcPts val="1000"/>
              </a:spcAft>
            </a:pPr>
            <a:r>
              <a:rPr lang="en-US" altLang="tr-TR" sz="2800" smtClean="0"/>
              <a:t>Online retail fastest growing channel on revenue basis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tr-TR" sz="2800" smtClean="0"/>
              <a:t>Profits for startup ventures have been difficult to achieve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tr-TR" sz="2800" smtClean="0"/>
              <a:t>Disintermediation has not occurred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tr-TR" sz="2800" smtClean="0"/>
              <a:t>Most significant online growth: offline general merchandiser giants extending brand to online channel</a:t>
            </a:r>
          </a:p>
          <a:p>
            <a:pPr eaLnBrk="1" hangingPunct="1">
              <a:spcAft>
                <a:spcPts val="1000"/>
              </a:spcAft>
            </a:pPr>
            <a:r>
              <a:rPr lang="en-US" altLang="tr-TR" sz="2800" smtClean="0"/>
              <a:t>Second area of rapid growth: </a:t>
            </a:r>
          </a:p>
          <a:p>
            <a:pPr lvl="1" eaLnBrk="1" hangingPunct="1">
              <a:spcAft>
                <a:spcPts val="1000"/>
              </a:spcAft>
            </a:pPr>
            <a:r>
              <a:rPr lang="en-US" altLang="tr-TR" sz="2000" smtClean="0"/>
              <a:t>Specialty merchants with high-end goods, e.g., Blue Nile</a:t>
            </a:r>
          </a:p>
          <a:p>
            <a:pPr eaLnBrk="1" hangingPunct="1"/>
            <a:endParaRPr lang="en-US" altLang="tr-TR" sz="2800" smtClean="0"/>
          </a:p>
        </p:txBody>
      </p:sp>
    </p:spTree>
    <p:extLst>
      <p:ext uri="{BB962C8B-B14F-4D97-AF65-F5344CB8AC3E}">
        <p14:creationId xmlns:p14="http://schemas.microsoft.com/office/powerpoint/2010/main" val="3192731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The Service Sector: Offline and Online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tr-TR" sz="3600" smtClean="0"/>
              <a:t>Service sector: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800" smtClean="0"/>
              <a:t>Largest and most rapidly expanding part of economies of advanced industrial nations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800" smtClean="0"/>
              <a:t>Concerned with performing tasks in and around households, business firms, and institutions</a:t>
            </a:r>
          </a:p>
          <a:p>
            <a:pPr lvl="2" eaLnBrk="1" hangingPunct="1">
              <a:spcAft>
                <a:spcPts val="600"/>
              </a:spcAft>
            </a:pPr>
            <a:r>
              <a:rPr lang="en-US" altLang="tr-TR" sz="2400" smtClean="0"/>
              <a:t> Includes doctors, lawyers, accountants, business consultants, etc.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800" smtClean="0"/>
              <a:t>76% of U.S. labor force—108 million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800" smtClean="0"/>
              <a:t>58% of GDP—$7.7 trillion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90825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029575" cy="585788"/>
          </a:xfrm>
        </p:spPr>
        <p:txBody>
          <a:bodyPr/>
          <a:lstStyle/>
          <a:p>
            <a:pPr eaLnBrk="1" hangingPunct="1"/>
            <a:r>
              <a:rPr lang="en-US" altLang="tr-TR" smtClean="0"/>
              <a:t>Service Industries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7772400" cy="48768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tr-TR" smtClean="0"/>
              <a:t>Major service industry groups: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Finance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Insurance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Real estate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Travel 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Professional services—legal, accounting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Business services—consulting, advertising, marketing, etc.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Health services</a:t>
            </a:r>
          </a:p>
          <a:p>
            <a:pPr lvl="1" eaLnBrk="1" hangingPunct="1">
              <a:lnSpc>
                <a:spcPct val="90000"/>
              </a:lnSpc>
              <a:spcAft>
                <a:spcPts val="600"/>
              </a:spcAft>
            </a:pPr>
            <a:r>
              <a:rPr lang="en-US" altLang="tr-TR" sz="2800" smtClean="0"/>
              <a:t>Educational services</a:t>
            </a:r>
          </a:p>
        </p:txBody>
      </p:sp>
    </p:spTree>
    <p:extLst>
      <p:ext uri="{BB962C8B-B14F-4D97-AF65-F5344CB8AC3E}">
        <p14:creationId xmlns:p14="http://schemas.microsoft.com/office/powerpoint/2010/main" val="577615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Objectives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Describe the environment in which the online retail sector operates today.</a:t>
            </a:r>
            <a:endParaRPr lang="tr-TR" dirty="0"/>
          </a:p>
          <a:p>
            <a:pPr lvl="0"/>
            <a:r>
              <a:rPr lang="en-US" dirty="0"/>
              <a:t>Explain how to analyze the economic viability of an online firm.</a:t>
            </a:r>
            <a:endParaRPr lang="tr-TR" dirty="0"/>
          </a:p>
          <a:p>
            <a:pPr lvl="0"/>
            <a:r>
              <a:rPr lang="en-US" dirty="0"/>
              <a:t>Identify the challenges faced by the different types of online retailers.</a:t>
            </a:r>
            <a:endParaRPr lang="tr-TR" dirty="0"/>
          </a:p>
          <a:p>
            <a:pPr lvl="0"/>
            <a:r>
              <a:rPr lang="en-US" dirty="0"/>
              <a:t>Describe the major features of the online service sector.</a:t>
            </a:r>
            <a:endParaRPr lang="tr-TR" dirty="0"/>
          </a:p>
          <a:p>
            <a:pPr lvl="0"/>
            <a:r>
              <a:rPr lang="en-US" dirty="0"/>
              <a:t>Discuss the trends taking place in the online financial services industry.</a:t>
            </a:r>
            <a:endParaRPr lang="tr-TR" dirty="0"/>
          </a:p>
          <a:p>
            <a:pPr lvl="0"/>
            <a:r>
              <a:rPr lang="en-US" dirty="0"/>
              <a:t>Describe the major trends in the online travel services industry today.</a:t>
            </a:r>
            <a:endParaRPr lang="tr-TR" dirty="0"/>
          </a:p>
          <a:p>
            <a:pPr lvl="0"/>
            <a:r>
              <a:rPr lang="en-US" dirty="0"/>
              <a:t>Identify current trends in the online career services industry</a:t>
            </a:r>
            <a:r>
              <a:rPr lang="en-US" dirty="0" smtClean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6057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hangingPunct="1"/>
            <a:r>
              <a:rPr lang="en-US" altLang="tr-TR" smtClean="0"/>
              <a:t>Service Industries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tr-TR" smtClean="0"/>
              <a:t>Companies can be further categorized as: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tr-TR" smtClean="0"/>
              <a:t>Transaction brokers</a:t>
            </a:r>
          </a:p>
          <a:p>
            <a:pPr lvl="1" eaLnBrk="1" hangingPunct="1">
              <a:spcAft>
                <a:spcPts val="2400"/>
              </a:spcAft>
            </a:pPr>
            <a:r>
              <a:rPr lang="en-US" altLang="tr-TR" smtClean="0"/>
              <a:t>Hands-on service providers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mtClean="0"/>
              <a:t>Services industry features: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tr-TR" smtClean="0"/>
              <a:t>Knowledge- and information-intense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tr-TR" smtClean="0"/>
              <a:t>Makes them uniquely suited to e-commerce applications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tr-TR" smtClean="0"/>
              <a:t>Amount of personalization and customization  required differs depending on type of service</a:t>
            </a:r>
          </a:p>
          <a:p>
            <a:pPr lvl="2" eaLnBrk="1" hangingPunct="1">
              <a:spcAft>
                <a:spcPts val="1200"/>
              </a:spcAft>
            </a:pPr>
            <a:r>
              <a:rPr lang="en-US" altLang="tr-TR" smtClean="0"/>
              <a:t>E.g., medical services vs. financial services</a:t>
            </a:r>
          </a:p>
        </p:txBody>
      </p:sp>
    </p:spTree>
    <p:extLst>
      <p:ext uri="{BB962C8B-B14F-4D97-AF65-F5344CB8AC3E}">
        <p14:creationId xmlns:p14="http://schemas.microsoft.com/office/powerpoint/2010/main" val="1555072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Online Financial Services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tr-TR" smtClean="0"/>
              <a:t>Example of e-commerce success story, but success is somewhat different from what had been predicted</a:t>
            </a:r>
          </a:p>
          <a:p>
            <a:pPr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tr-TR" smtClean="0"/>
              <a:t>Brokerage industry transformed</a:t>
            </a:r>
          </a:p>
          <a:p>
            <a:pPr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tr-TR" smtClean="0"/>
              <a:t>4 of 5 households use online banking</a:t>
            </a:r>
          </a:p>
          <a:p>
            <a:pPr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tr-TR" smtClean="0"/>
              <a:t>Effects less powerful in insurance, real estate</a:t>
            </a:r>
          </a:p>
          <a:p>
            <a:pPr eaLnBrk="1" hangingPunct="1">
              <a:lnSpc>
                <a:spcPct val="90000"/>
              </a:lnSpc>
              <a:spcAft>
                <a:spcPts val="1300"/>
              </a:spcAft>
            </a:pPr>
            <a:r>
              <a:rPr lang="en-US" altLang="tr-TR" smtClean="0"/>
              <a:t>Multi-channel established financial services firms continue to show strong growth</a:t>
            </a:r>
          </a:p>
        </p:txBody>
      </p:sp>
    </p:spTree>
    <p:extLst>
      <p:ext uri="{BB962C8B-B14F-4D97-AF65-F5344CB8AC3E}">
        <p14:creationId xmlns:p14="http://schemas.microsoft.com/office/powerpoint/2010/main" val="3815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Financial Service Industry Trends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>
              <a:spcAft>
                <a:spcPts val="600"/>
              </a:spcAft>
            </a:pPr>
            <a:r>
              <a:rPr lang="en-US" altLang="tr-TR" sz="3600" smtClean="0"/>
              <a:t>Two important global trends</a:t>
            </a:r>
          </a:p>
          <a:p>
            <a:pPr marL="914400" lvl="1" indent="-457200" eaLnBrk="1" hangingPunct="1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z="2800" smtClean="0"/>
              <a:t>Industry consolidation</a:t>
            </a:r>
          </a:p>
          <a:p>
            <a:pPr marL="1295400" lvl="2" indent="-381000" eaLnBrk="1" hangingPunct="1">
              <a:spcAft>
                <a:spcPts val="600"/>
              </a:spcAft>
            </a:pPr>
            <a:r>
              <a:rPr lang="en-US" altLang="tr-TR" sz="2400" smtClean="0"/>
              <a:t>Financial Reform Act of 1998 amended Glass-Steagall Act and allows banks, brokerages, and insurance firms to merge</a:t>
            </a:r>
          </a:p>
          <a:p>
            <a:pPr marL="914400" lvl="1" indent="-457200" eaLnBrk="1" hangingPunct="1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z="2800" smtClean="0"/>
              <a:t>Movement toward integrated financial services</a:t>
            </a:r>
          </a:p>
          <a:p>
            <a:pPr marL="1295400" lvl="2" indent="-381000" eaLnBrk="1" hangingPunct="1">
              <a:spcAft>
                <a:spcPts val="600"/>
              </a:spcAft>
            </a:pPr>
            <a:r>
              <a:rPr lang="en-US" altLang="tr-TR" sz="2400" smtClean="0"/>
              <a:t>Financial supermarket model</a:t>
            </a:r>
          </a:p>
        </p:txBody>
      </p:sp>
    </p:spTree>
    <p:extLst>
      <p:ext uri="{BB962C8B-B14F-4D97-AF65-F5344CB8AC3E}">
        <p14:creationId xmlns:p14="http://schemas.microsoft.com/office/powerpoint/2010/main" val="2158945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Online Financial Consumer Behavior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Consumers attracted to online financial sites because of desire to save time and access information rather than save money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Most online consumers use financial services firms for mundane financial management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smtClean="0"/>
              <a:t>Check balances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Pay bills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Greatest deterrents are fears about security and confidentiality </a:t>
            </a:r>
          </a:p>
          <a:p>
            <a:pPr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78497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Online Banking and Brokerage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tr-TR" smtClean="0"/>
              <a:t>Online banking pioneered by NetBank and Wingspan; no longer in existence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mtClean="0"/>
              <a:t>Established brand-name national banks have taken substantial lead in market share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mtClean="0"/>
              <a:t>Over 100 million people use online banking; expected to rise to 192 million in 2013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mtClean="0"/>
              <a:t>Early innovators in online brokerage (E*Trade) have also been displaced by established brokerages (Fidelity, Schwab)</a:t>
            </a:r>
          </a:p>
        </p:txBody>
      </p:sp>
    </p:spTree>
    <p:extLst>
      <p:ext uri="{BB962C8B-B14F-4D97-AF65-F5344CB8AC3E}">
        <p14:creationId xmlns:p14="http://schemas.microsoft.com/office/powerpoint/2010/main" val="38982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Multi-channel vs. Pure Online Financial Service Firms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Online consumers prefer multi-channel firms with physical presence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Multi-channel firms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smtClean="0"/>
              <a:t>Growing faster than pure online firms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smtClean="0"/>
              <a:t>Lower online customer acquisition costs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Pure online firms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smtClean="0"/>
              <a:t>Rely on Web sites, advertising to acquire customers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smtClean="0"/>
              <a:t>Users utilize services more intensively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smtClean="0"/>
              <a:t>Users shop more, are more price-driven and less loyal </a:t>
            </a:r>
          </a:p>
          <a:p>
            <a:pPr eaLnBrk="1" hangingPunct="1">
              <a:spcAft>
                <a:spcPts val="60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17620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Financial Portals and Account Aggregators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tr-TR" dirty="0" smtClean="0"/>
              <a:t>Financial portals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dirty="0" smtClean="0"/>
              <a:t>Comparison shopping services, independent financial advice and financial planning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dirty="0" smtClean="0"/>
              <a:t>Revenues from advertising, referrals, subscriptions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dirty="0" smtClean="0"/>
              <a:t>E.g., Yahoo! Finance, Quicken.com, MSN Money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dirty="0" smtClean="0"/>
              <a:t>Account aggregation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dirty="0" smtClean="0"/>
              <a:t>Pulls together all of a customer’s financial data at a personalized Web site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dirty="0" smtClean="0"/>
              <a:t>E.g., </a:t>
            </a:r>
            <a:r>
              <a:rPr lang="en-US" altLang="tr-TR" dirty="0" err="1" smtClean="0"/>
              <a:t>Yodlee</a:t>
            </a:r>
            <a:r>
              <a:rPr lang="en-US" altLang="tr-TR" dirty="0" smtClean="0"/>
              <a:t>: provides account aggregation technology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dirty="0" smtClean="0"/>
              <a:t>Privacy concerns; control of personal data, security, etc. </a:t>
            </a:r>
          </a:p>
        </p:txBody>
      </p:sp>
    </p:spTree>
    <p:extLst>
      <p:ext uri="{BB962C8B-B14F-4D97-AF65-F5344CB8AC3E}">
        <p14:creationId xmlns:p14="http://schemas.microsoft.com/office/powerpoint/2010/main" val="342292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85788"/>
          </a:xfrm>
        </p:spPr>
        <p:txBody>
          <a:bodyPr/>
          <a:lstStyle/>
          <a:p>
            <a:pPr eaLnBrk="1" hangingPunct="1"/>
            <a:r>
              <a:rPr lang="en-US" altLang="tr-TR" smtClean="0"/>
              <a:t>Online Mortgage and Lending Services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609600" indent="-609600" eaLnBrk="1" hangingPunct="1">
              <a:spcAft>
                <a:spcPts val="600"/>
              </a:spcAft>
            </a:pPr>
            <a:r>
              <a:rPr lang="en-US" altLang="tr-TR" sz="2800" smtClean="0"/>
              <a:t>Early entrants hoped to simplify and speed up mortgage value chain</a:t>
            </a:r>
          </a:p>
          <a:p>
            <a:pPr marL="914400" lvl="1" indent="-457200" eaLnBrk="1" hangingPunct="1">
              <a:spcAft>
                <a:spcPts val="600"/>
              </a:spcAft>
            </a:pPr>
            <a:r>
              <a:rPr lang="en-US" altLang="tr-TR" sz="2000" smtClean="0"/>
              <a:t>Many early pure-online firms failed due to difficulties of developing brand and simplifying mortgage generation process</a:t>
            </a:r>
          </a:p>
          <a:p>
            <a:pPr marL="609600" indent="-609600" eaLnBrk="1" hangingPunct="1">
              <a:spcAft>
                <a:spcPts val="600"/>
              </a:spcAft>
            </a:pPr>
            <a:r>
              <a:rPr lang="en-US" altLang="tr-TR" sz="2800" smtClean="0"/>
              <a:t>Three kinds of online mortgage vendor today</a:t>
            </a:r>
          </a:p>
          <a:p>
            <a:pPr marL="914400" lvl="1" indent="-457200" eaLnBrk="1" hangingPunct="1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z="2000" smtClean="0"/>
              <a:t>Established online banks, brokerages, and lending organizations</a:t>
            </a:r>
          </a:p>
          <a:p>
            <a:pPr marL="914400" lvl="1" indent="-457200" eaLnBrk="1" hangingPunct="1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z="2000" smtClean="0"/>
              <a:t>Pure online mortgage bankers</a:t>
            </a:r>
          </a:p>
          <a:p>
            <a:pPr marL="914400" lvl="1" indent="-457200" eaLnBrk="1" hangingPunct="1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z="2000" smtClean="0"/>
              <a:t>Mortgage brokers</a:t>
            </a:r>
          </a:p>
          <a:p>
            <a:pPr marL="609600" indent="-609600" eaLnBrk="1" hangingPunct="1">
              <a:spcAft>
                <a:spcPts val="600"/>
              </a:spcAft>
            </a:pPr>
            <a:r>
              <a:rPr lang="en-US" altLang="tr-TR" sz="2800" smtClean="0"/>
              <a:t>Online mortgage industry has not transformed process of obtaining mortgage</a:t>
            </a:r>
          </a:p>
          <a:p>
            <a:pPr marL="914400" lvl="1" indent="-457200" eaLnBrk="1" hangingPunct="1">
              <a:spcAft>
                <a:spcPts val="600"/>
              </a:spcAft>
            </a:pPr>
            <a:r>
              <a:rPr lang="en-US" altLang="tr-TR" sz="2000" smtClean="0"/>
              <a:t>Complexity of process</a:t>
            </a:r>
          </a:p>
        </p:txBody>
      </p:sp>
    </p:spTree>
    <p:extLst>
      <p:ext uri="{BB962C8B-B14F-4D97-AF65-F5344CB8AC3E}">
        <p14:creationId xmlns:p14="http://schemas.microsoft.com/office/powerpoint/2010/main" val="150361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Online Insurance Services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Online term life insurance: 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 smtClean="0"/>
              <a:t>One of few products for which Internet lowered search costs, increased price comparison, and resulted in lower prices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Other insurance product lines: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 smtClean="0"/>
              <a:t>Web gives insurance companies new opportunities for product and service differentiation and price discrimination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 smtClean="0"/>
              <a:t>Online use is more for discovering prices and terms of policies than purchasing policies online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sz="2000" dirty="0" smtClean="0"/>
              <a:t>Reduced search and price discovery costs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Industry affected by being regulated at state as opposed to federal level</a:t>
            </a:r>
          </a:p>
        </p:txBody>
      </p:sp>
    </p:spTree>
    <p:extLst>
      <p:ext uri="{BB962C8B-B14F-4D97-AF65-F5344CB8AC3E}">
        <p14:creationId xmlns:p14="http://schemas.microsoft.com/office/powerpoint/2010/main" val="335341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2"/>
          <p:cNvSpPr>
            <a:spLocks noGrp="1" noChangeArrowheads="1"/>
          </p:cNvSpPr>
          <p:nvPr>
            <p:ph type="ftr" sz="quarter" idx="4294967295"/>
          </p:nvPr>
        </p:nvSpPr>
        <p:spPr>
          <a:xfrm>
            <a:off x="457200" y="6400800"/>
            <a:ext cx="3810000" cy="457200"/>
          </a:xfrm>
          <a:prstGeom prst="rect">
            <a:avLst/>
          </a:prstGeom>
          <a:ln/>
        </p:spPr>
        <p:txBody>
          <a:bodyPr/>
          <a:lstStyle/>
          <a:p>
            <a:r>
              <a:rPr lang="en-US" altLang="tr-TR"/>
              <a:t>Copyright © 2010 Pearson Education, Inc.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Online Real Estate Services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tr-TR" sz="2800" smtClean="0"/>
              <a:t>Early vision: local, complex, and agent-driven real estate industry would transform into  disintermediated marketplace where buyers and sellers would transact directly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z="2800" smtClean="0"/>
              <a:t>However, major impact is influencing of purchases offline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000" smtClean="0"/>
              <a:t>Impossible to complete property transaction online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000" smtClean="0"/>
              <a:t>Main services are online property listings, loan calculators, research, and reference material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z="2800" smtClean="0"/>
              <a:t>Despite revolution in available information, there has not been a revolution in the industry value chain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781800" y="6400800"/>
            <a:ext cx="1905000" cy="457200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tr-TR" sz="1200">
                <a:solidFill>
                  <a:srgbClr val="900000"/>
                </a:solidFill>
                <a:latin typeface="Georgia" panose="02040502050405020303" pitchFamily="18" charset="0"/>
              </a:rPr>
              <a:t>Slide 9-</a:t>
            </a:r>
            <a:fld id="{E43ED607-430F-44CF-8721-7FC466AAADBE}" type="slidenum">
              <a:rPr lang="en-US" altLang="tr-TR" sz="1200">
                <a:solidFill>
                  <a:srgbClr val="900000"/>
                </a:solidFill>
                <a:latin typeface="Georgia" panose="02040502050405020303" pitchFamily="18" charset="0"/>
              </a:rPr>
              <a:pPr eaLnBrk="1" hangingPunct="1"/>
              <a:t>29</a:t>
            </a:fld>
            <a:endParaRPr lang="en-US" altLang="tr-TR" sz="1200">
              <a:solidFill>
                <a:srgbClr val="900000"/>
              </a:solidFill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18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tr-TR" smtClean="0"/>
              <a:t>Major Trends in Online Retail </a:t>
            </a:r>
            <a:br>
              <a:rPr lang="en-US" altLang="tr-TR" smtClean="0"/>
            </a:br>
            <a:r>
              <a:rPr lang="en-US" altLang="tr-TR" smtClean="0"/>
              <a:t>2009–2010</a:t>
            </a:r>
          </a:p>
        </p:txBody>
      </p:sp>
      <p:sp>
        <p:nvSpPr>
          <p:cNvPr id="6147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Growth in social shopping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Online retail remained profitable during recession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Online retail still fastest growing retail channel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Buying online a normal, mainstream experience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Selection of goods increases, includes luxury goods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Informational shopping for big-ticket items expands</a:t>
            </a:r>
          </a:p>
          <a:p>
            <a:pPr eaLnBrk="1" hangingPunct="1">
              <a:spcAft>
                <a:spcPts val="1200"/>
              </a:spcAft>
              <a:defRPr/>
            </a:pPr>
            <a:r>
              <a:rPr lang="en-US" sz="2800" dirty="0" smtClean="0"/>
              <a:t>Specialty retail sites show most rapid growth</a:t>
            </a:r>
          </a:p>
        </p:txBody>
      </p:sp>
    </p:spTree>
    <p:extLst>
      <p:ext uri="{BB962C8B-B14F-4D97-AF65-F5344CB8AC3E}">
        <p14:creationId xmlns:p14="http://schemas.microsoft.com/office/powerpoint/2010/main" val="3717503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Online Travel Services</a:t>
            </a:r>
          </a:p>
        </p:txBody>
      </p:sp>
      <p:sp>
        <p:nvSpPr>
          <p:cNvPr id="39939" name="Rectangle 1027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spcAft>
                <a:spcPts val="1200"/>
              </a:spcAft>
            </a:pPr>
            <a:r>
              <a:rPr lang="en-US" altLang="tr-TR" sz="2800" smtClean="0"/>
              <a:t>One of most successful B2C e-commerce segments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z="2800" smtClean="0"/>
              <a:t>2007: first year online bookings greater than offline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z="2800" smtClean="0"/>
              <a:t>2009: online travel bookings declined slightly due to recession but expected to grow to $118 billion by 2013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z="2800" smtClean="0"/>
              <a:t>For consumers: more convenient than traditional travel agents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z="2800" smtClean="0"/>
              <a:t>For suppliers: a singular, focused customer pool that can be efficiently reached through onsite advertising</a:t>
            </a:r>
          </a:p>
          <a:p>
            <a:pPr eaLnBrk="1" hangingPunct="1">
              <a:spcAft>
                <a:spcPts val="1200"/>
              </a:spcAft>
            </a:pPr>
            <a:endParaRPr lang="en-US" altLang="tr-TR" sz="2800" smtClean="0"/>
          </a:p>
        </p:txBody>
      </p:sp>
    </p:spTree>
    <p:extLst>
      <p:ext uri="{BB962C8B-B14F-4D97-AF65-F5344CB8AC3E}">
        <p14:creationId xmlns:p14="http://schemas.microsoft.com/office/powerpoint/2010/main" val="2339739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8"/>
          <p:cNvSpPr>
            <a:spLocks noGrp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hangingPunct="1"/>
            <a:r>
              <a:rPr lang="en-US" altLang="tr-TR" smtClean="0"/>
              <a:t>Online  Travel Services</a:t>
            </a:r>
            <a:endParaRPr lang="en-US" altLang="tr-TR" sz="2000" smtClean="0"/>
          </a:p>
        </p:txBody>
      </p:sp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Aft>
                <a:spcPts val="1200"/>
              </a:spcAft>
              <a:defRPr/>
            </a:pPr>
            <a:r>
              <a:rPr lang="en-US" dirty="0" smtClean="0"/>
              <a:t>Travel an ideal service/product for Internet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Information-intensive product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Electronic product—travel arrangements can be accomplished for the most part online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Does not require inventory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Does not require physical offices with multiple employees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Suppliers are always looking for customers to fill excess capacity</a:t>
            </a:r>
          </a:p>
          <a:p>
            <a:pPr lvl="1" eaLnBrk="1" hangingPunct="1">
              <a:spcAft>
                <a:spcPts val="1200"/>
              </a:spcAft>
              <a:defRPr/>
            </a:pPr>
            <a:r>
              <a:rPr lang="en-US" dirty="0" smtClean="0"/>
              <a:t>Does not require an expensive multi-channel presence</a:t>
            </a:r>
          </a:p>
          <a:p>
            <a:pPr eaLnBrk="1" hangingPunct="1">
              <a:spcAft>
                <a:spcPts val="120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3672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The Online Travel Market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marL="609600" indent="-609600" eaLnBrk="1" hangingPunct="1"/>
            <a:r>
              <a:rPr lang="en-US" altLang="tr-TR" smtClean="0"/>
              <a:t>Four major sectors:</a:t>
            </a:r>
          </a:p>
          <a:p>
            <a:pPr marL="914400" lvl="1" indent="-457200" eaLnBrk="1" hangingPunct="1">
              <a:buFont typeface="Georgia" panose="02040502050405020303" pitchFamily="18" charset="0"/>
              <a:buAutoNum type="arabicPeriod"/>
            </a:pPr>
            <a:r>
              <a:rPr lang="en-US" altLang="tr-TR" smtClean="0"/>
              <a:t>Airline tickets</a:t>
            </a:r>
          </a:p>
          <a:p>
            <a:pPr marL="914400" lvl="1" indent="-457200" eaLnBrk="1" hangingPunct="1">
              <a:buFont typeface="Georgia" panose="02040502050405020303" pitchFamily="18" charset="0"/>
              <a:buAutoNum type="arabicPeriod"/>
            </a:pPr>
            <a:r>
              <a:rPr lang="en-US" altLang="tr-TR" smtClean="0"/>
              <a:t>Hotel reservations</a:t>
            </a:r>
          </a:p>
          <a:p>
            <a:pPr marL="914400" lvl="1" indent="-457200" eaLnBrk="1" hangingPunct="1">
              <a:buFont typeface="Georgia" panose="02040502050405020303" pitchFamily="18" charset="0"/>
              <a:buAutoNum type="arabicPeriod"/>
            </a:pPr>
            <a:r>
              <a:rPr lang="en-US" altLang="tr-TR" smtClean="0"/>
              <a:t>Car rentals</a:t>
            </a:r>
          </a:p>
          <a:p>
            <a:pPr marL="914400" lvl="1" indent="-457200" eaLnBrk="1" hangingPunct="1">
              <a:spcAft>
                <a:spcPts val="600"/>
              </a:spcAft>
              <a:buFont typeface="Georgia" panose="02040502050405020303" pitchFamily="18" charset="0"/>
              <a:buAutoNum type="arabicPeriod"/>
            </a:pPr>
            <a:r>
              <a:rPr lang="en-US" altLang="tr-TR" smtClean="0"/>
              <a:t>Cruises/tours</a:t>
            </a:r>
          </a:p>
          <a:p>
            <a:pPr marL="609600" indent="-609600" eaLnBrk="1" hangingPunct="1"/>
            <a:r>
              <a:rPr lang="en-US" altLang="tr-TR" smtClean="0"/>
              <a:t>Two major segments:</a:t>
            </a:r>
          </a:p>
          <a:p>
            <a:pPr marL="914400" lvl="1" indent="-457200" eaLnBrk="1" hangingPunct="1">
              <a:buFont typeface="Wingdings" panose="05000000000000000000" pitchFamily="2" charset="2"/>
              <a:buAutoNum type="arabicPeriod"/>
            </a:pPr>
            <a:r>
              <a:rPr lang="en-US" altLang="tr-TR" smtClean="0"/>
              <a:t>Leisure/unmanaged business travel</a:t>
            </a:r>
          </a:p>
          <a:p>
            <a:pPr marL="914400" lvl="1" indent="-457200" eaLnBrk="1" hangingPunct="1">
              <a:spcAft>
                <a:spcPts val="600"/>
              </a:spcAft>
              <a:buFont typeface="Wingdings" panose="05000000000000000000" pitchFamily="2" charset="2"/>
              <a:buAutoNum type="arabicPeriod"/>
            </a:pPr>
            <a:r>
              <a:rPr lang="en-US" altLang="tr-TR" smtClean="0"/>
              <a:t>Managed business travel—expected to be a major growth area as corporations seek better control of corporate travel expenses</a:t>
            </a:r>
          </a:p>
          <a:p>
            <a:pPr marL="609600" indent="-609600" eaLnBrk="1" hangingPunct="1">
              <a:spcAft>
                <a:spcPts val="600"/>
              </a:spcAft>
            </a:pPr>
            <a:r>
              <a:rPr lang="en-US" altLang="tr-TR" smtClean="0"/>
              <a:t>Corporate online-booking solutions (COBS)</a:t>
            </a:r>
          </a:p>
        </p:txBody>
      </p:sp>
    </p:spTree>
    <p:extLst>
      <p:ext uri="{BB962C8B-B14F-4D97-AF65-F5344CB8AC3E}">
        <p14:creationId xmlns:p14="http://schemas.microsoft.com/office/powerpoint/2010/main" val="1968264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Online Travel Industry Dynamics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Intense competition among online providers</a:t>
            </a:r>
          </a:p>
          <a:p>
            <a:pPr eaLnBrk="1" hangingPunct="1">
              <a:defRPr/>
            </a:pPr>
            <a:r>
              <a:rPr lang="en-US" dirty="0" smtClean="0"/>
              <a:t>Price competition difficult</a:t>
            </a:r>
          </a:p>
          <a:p>
            <a:pPr eaLnBrk="1" hangingPunct="1">
              <a:defRPr/>
            </a:pPr>
            <a:r>
              <a:rPr lang="en-US" dirty="0" smtClean="0"/>
              <a:t>Industry consolidation</a:t>
            </a:r>
          </a:p>
          <a:p>
            <a:pPr lvl="1" eaLnBrk="1" hangingPunct="1">
              <a:defRPr/>
            </a:pPr>
            <a:r>
              <a:rPr lang="en-US" dirty="0" smtClean="0"/>
              <a:t>Stronger, offline established firms purchasing weaker online firms to create multi-channel travel sites</a:t>
            </a:r>
          </a:p>
          <a:p>
            <a:pPr eaLnBrk="1" hangingPunct="1">
              <a:defRPr/>
            </a:pPr>
            <a:r>
              <a:rPr lang="en-US" dirty="0" smtClean="0"/>
              <a:t>Industry impacted by meta-search engines</a:t>
            </a:r>
          </a:p>
          <a:p>
            <a:pPr lvl="1" eaLnBrk="1" hangingPunct="1">
              <a:defRPr/>
            </a:pPr>
            <a:r>
              <a:rPr lang="en-US" dirty="0" smtClean="0"/>
              <a:t>Commoditize online travel</a:t>
            </a:r>
          </a:p>
          <a:p>
            <a:pPr eaLnBrk="1" hangingPunct="1">
              <a:defRPr/>
            </a:pPr>
            <a:r>
              <a:rPr lang="en-US" dirty="0" smtClean="0"/>
              <a:t>Suppliers are attempting to eliminate intermediaries—global distribution systems and travel agencies—using Web as means</a:t>
            </a:r>
          </a:p>
          <a:p>
            <a:pPr lvl="1" eaLnBrk="1" hangingPunct="1"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45464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Online Career Services</a:t>
            </a:r>
          </a:p>
        </p:txBody>
      </p:sp>
      <p:sp>
        <p:nvSpPr>
          <p:cNvPr id="50179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tr-TR" smtClean="0"/>
              <a:t>Top sites generate over $1 billion annually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mtClean="0"/>
              <a:t>Three main players: CareerBuilder, Monster, HotJobs </a:t>
            </a:r>
          </a:p>
          <a:p>
            <a:pPr eaLnBrk="1" hangingPunct="1"/>
            <a:r>
              <a:rPr lang="en-US" altLang="tr-TR" smtClean="0"/>
              <a:t>Traditional recruitment: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000" smtClean="0"/>
              <a:t>Classified, print ads, career expos, on-campus recruitment, staffing firms, internal referral programs</a:t>
            </a:r>
          </a:p>
          <a:p>
            <a:pPr eaLnBrk="1" hangingPunct="1"/>
            <a:r>
              <a:rPr lang="en-US" altLang="tr-TR" smtClean="0"/>
              <a:t>Online recruiting</a:t>
            </a:r>
          </a:p>
          <a:p>
            <a:pPr lvl="1" eaLnBrk="1" hangingPunct="1"/>
            <a:r>
              <a:rPr lang="en-US" altLang="tr-TR" sz="2000" smtClean="0"/>
              <a:t>More efficient, cost-effective, reduces total time-to-hire</a:t>
            </a:r>
          </a:p>
          <a:p>
            <a:pPr lvl="1" eaLnBrk="1" hangingPunct="1"/>
            <a:r>
              <a:rPr lang="en-US" altLang="tr-TR" sz="2000" smtClean="0"/>
              <a:t>Enables job hunters to more easily distribute resumes while conducting job searches</a:t>
            </a:r>
          </a:p>
          <a:p>
            <a:pPr lvl="1" eaLnBrk="1" hangingPunct="1"/>
            <a:r>
              <a:rPr lang="en-US" altLang="tr-TR" sz="2000" smtClean="0"/>
              <a:t>Ideally suited for Web due to information-intense nature of process</a:t>
            </a:r>
          </a:p>
          <a:p>
            <a:pPr eaLnBrk="1" hangingPunct="1"/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3313406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050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77913"/>
          </a:xfrm>
        </p:spPr>
        <p:txBody>
          <a:bodyPr/>
          <a:lstStyle/>
          <a:p>
            <a:pPr eaLnBrk="1" hangingPunct="1"/>
            <a:r>
              <a:rPr lang="en-US" altLang="tr-TR" smtClean="0"/>
              <a:t>It’s Just Information: The Ideal Web Business?</a:t>
            </a:r>
          </a:p>
        </p:txBody>
      </p:sp>
      <p:sp>
        <p:nvSpPr>
          <p:cNvPr id="51203" name="Rectangle 2051"/>
          <p:cNvSpPr>
            <a:spLocks noGrp="1" noChangeArrowheads="1"/>
          </p:cNvSpPr>
          <p:nvPr>
            <p:ph idx="1"/>
          </p:nvPr>
        </p:nvSpPr>
        <p:spPr>
          <a:xfrm>
            <a:off x="457200" y="1905000"/>
            <a:ext cx="8229600" cy="426720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tr-TR" smtClean="0"/>
              <a:t>Recruitment ideally suited for Web 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tr-TR" smtClean="0"/>
              <a:t>Information-intense process</a:t>
            </a:r>
          </a:p>
          <a:p>
            <a:pPr lvl="1" eaLnBrk="1" hangingPunct="1">
              <a:spcAft>
                <a:spcPts val="1200"/>
              </a:spcAft>
            </a:pPr>
            <a:r>
              <a:rPr lang="en-US" altLang="tr-TR" smtClean="0"/>
              <a:t>Initial match-up doesn’t require much personalization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mtClean="0"/>
              <a:t>Saves time and money for both job hunters and employers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mtClean="0"/>
              <a:t>One of the most important functions: ability to establish market prices and terms (online national marketplace) </a:t>
            </a:r>
          </a:p>
        </p:txBody>
      </p:sp>
    </p:spTree>
    <p:extLst>
      <p:ext uri="{BB962C8B-B14F-4D97-AF65-F5344CB8AC3E}">
        <p14:creationId xmlns:p14="http://schemas.microsoft.com/office/powerpoint/2010/main" val="746211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Recruitment Market Segments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Three major segments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 smtClean="0"/>
              <a:t>General job recruitment: </a:t>
            </a:r>
          </a:p>
          <a:p>
            <a:pPr lvl="2" eaLnBrk="1" hangingPunct="1">
              <a:spcAft>
                <a:spcPts val="600"/>
              </a:spcAft>
              <a:defRPr/>
            </a:pPr>
            <a:r>
              <a:rPr lang="en-US" dirty="0" smtClean="0"/>
              <a:t>Largest segment and primary focus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 smtClean="0"/>
              <a:t>Executive search: </a:t>
            </a:r>
          </a:p>
          <a:p>
            <a:pPr lvl="2" eaLnBrk="1" hangingPunct="1">
              <a:spcAft>
                <a:spcPts val="600"/>
              </a:spcAft>
              <a:defRPr/>
            </a:pPr>
            <a:r>
              <a:rPr lang="en-US" dirty="0" smtClean="0"/>
              <a:t>Highest revenue potential</a:t>
            </a:r>
          </a:p>
          <a:p>
            <a:pPr marL="914400" lvl="1" indent="-457200" eaLnBrk="1" hangingPunct="1">
              <a:spcAft>
                <a:spcPts val="600"/>
              </a:spcAft>
              <a:buFont typeface="+mj-lt"/>
              <a:buAutoNum type="arabicPeriod"/>
              <a:defRPr/>
            </a:pPr>
            <a:r>
              <a:rPr lang="en-US" dirty="0" smtClean="0"/>
              <a:t>Specialized job placement services: </a:t>
            </a:r>
          </a:p>
          <a:p>
            <a:pPr lvl="2" eaLnBrk="1" hangingPunct="1">
              <a:spcAft>
                <a:spcPts val="600"/>
              </a:spcAft>
              <a:defRPr/>
            </a:pPr>
            <a:r>
              <a:rPr lang="en-US" dirty="0" smtClean="0"/>
              <a:t>Often run by professional societies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Online recruitment has focused on general job market, but increasing services for executive recruiting</a:t>
            </a:r>
          </a:p>
          <a:p>
            <a:pPr lvl="1" eaLnBrk="1" hangingPunct="1">
              <a:spcAft>
                <a:spcPts val="600"/>
              </a:spcAft>
              <a:defRPr/>
            </a:pPr>
            <a:endParaRPr lang="en-US" dirty="0" smtClean="0"/>
          </a:p>
          <a:p>
            <a:pPr eaLnBrk="1" hangingPunct="1">
              <a:spcAft>
                <a:spcPts val="60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9332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Online Recruitment Industry Trends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tr-TR" smtClean="0"/>
              <a:t>Consolidation: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mtClean="0"/>
              <a:t>CareerBuilder, Monster, and HotJobs together dominate the market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mtClean="0"/>
              <a:t>Diversification: niche employment sites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mtClean="0"/>
              <a:t>Localization: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mtClean="0"/>
              <a:t>Local boards compete with local newspapers, Craigslist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mtClean="0"/>
              <a:t>Job search engines/aggregators: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mtClean="0"/>
              <a:t>“Scraping” listings: Indeed.com, JobCentral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mtClean="0"/>
              <a:t>Social networking: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mtClean="0"/>
              <a:t>LinkedIn; Facebook apps</a:t>
            </a:r>
          </a:p>
          <a:p>
            <a:pPr eaLnBrk="1" hangingPunct="1">
              <a:spcAft>
                <a:spcPts val="600"/>
              </a:spcAft>
            </a:pP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58673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579438"/>
          </a:xfrm>
        </p:spPr>
        <p:txBody>
          <a:bodyPr/>
          <a:lstStyle/>
          <a:p>
            <a:pPr eaLnBrk="1" hangingPunct="1"/>
            <a:r>
              <a:rPr lang="en-US" altLang="tr-TR" smtClean="0"/>
              <a:t>The Retail Sector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>
            <a:normAutofit lnSpcReduction="10000"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tr-TR" sz="2800" smtClean="0"/>
              <a:t>Most important theme in online retailing is effort to integrate online and offline operations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z="2800" smtClean="0"/>
              <a:t>U.S. retail market accounts for over $9.7 trillion (70%) of total GDP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z="2800" smtClean="0"/>
              <a:t>Personal consumption: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000" smtClean="0"/>
              <a:t>60% services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000" smtClean="0"/>
              <a:t>29% nondurable goods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z="2000" smtClean="0"/>
              <a:t>11% durable goods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z="2800" smtClean="0"/>
              <a:t>Distinction between “goods” and “services” becoming more ambiguous</a:t>
            </a:r>
          </a:p>
          <a:p>
            <a:pPr lvl="1" eaLnBrk="1" hangingPunct="1">
              <a:spcAft>
                <a:spcPts val="600"/>
              </a:spcAft>
            </a:pPr>
            <a:endParaRPr lang="en-US" altLang="tr-TR" sz="2000" smtClean="0"/>
          </a:p>
        </p:txBody>
      </p:sp>
    </p:spTree>
    <p:extLst>
      <p:ext uri="{BB962C8B-B14F-4D97-AF65-F5344CB8AC3E}">
        <p14:creationId xmlns:p14="http://schemas.microsoft.com/office/powerpoint/2010/main" val="12058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The Retail Industry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Nine segments (clothing, durable goods, etc.)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smtClean="0"/>
              <a:t>Each offers different opportunities for online retail</a:t>
            </a:r>
          </a:p>
          <a:p>
            <a:pPr lvl="2" eaLnBrk="1" hangingPunct="1">
              <a:spcAft>
                <a:spcPts val="600"/>
              </a:spcAft>
              <a:defRPr/>
            </a:pPr>
            <a:r>
              <a:rPr lang="en-US" dirty="0" smtClean="0"/>
              <a:t>Information</a:t>
            </a:r>
          </a:p>
          <a:p>
            <a:pPr lvl="2" eaLnBrk="1" hangingPunct="1">
              <a:spcAft>
                <a:spcPts val="1800"/>
              </a:spcAft>
              <a:defRPr/>
            </a:pPr>
            <a:r>
              <a:rPr lang="en-US" dirty="0" smtClean="0"/>
              <a:t>Direct purchasing</a:t>
            </a:r>
          </a:p>
          <a:p>
            <a:pPr eaLnBrk="1" hangingPunct="1">
              <a:spcAft>
                <a:spcPts val="1800"/>
              </a:spcAft>
              <a:defRPr/>
            </a:pPr>
            <a:r>
              <a:rPr lang="en-US" dirty="0" smtClean="0"/>
              <a:t> General merchandisers vs. specialty retailers</a:t>
            </a:r>
          </a:p>
          <a:p>
            <a:pPr eaLnBrk="1" hangingPunct="1">
              <a:spcAft>
                <a:spcPts val="600"/>
              </a:spcAft>
              <a:defRPr/>
            </a:pPr>
            <a:r>
              <a:rPr lang="en-US" dirty="0" smtClean="0"/>
              <a:t>Mail order/telephone order (MOTO) sector most similar to online retail sector</a:t>
            </a:r>
          </a:p>
          <a:p>
            <a:pPr lvl="1" eaLnBrk="1" hangingPunct="1">
              <a:spcAft>
                <a:spcPts val="600"/>
              </a:spcAft>
              <a:defRPr/>
            </a:pPr>
            <a:r>
              <a:rPr lang="en-US" dirty="0" smtClean="0"/>
              <a:t>Sophisticated order entry, delivery, inventory control systems</a:t>
            </a:r>
          </a:p>
          <a:p>
            <a:pPr eaLnBrk="1" hangingPunct="1">
              <a:spcAft>
                <a:spcPts val="0"/>
              </a:spcAft>
              <a:defRPr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8179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0"/>
            <a:ext cx="9144000" cy="585788"/>
          </a:xfrm>
        </p:spPr>
        <p:txBody>
          <a:bodyPr/>
          <a:lstStyle/>
          <a:p>
            <a:pPr eaLnBrk="1" hangingPunct="1"/>
            <a:r>
              <a:rPr lang="en-US" altLang="tr-TR" smtClean="0"/>
              <a:t>Composition of the U.S. Retail Industry</a:t>
            </a:r>
          </a:p>
        </p:txBody>
      </p:sp>
      <p:pic>
        <p:nvPicPr>
          <p:cNvPr id="11270" name="Content Placeholder 7" descr="EC6E_Figure9-01.t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87" y="1484784"/>
            <a:ext cx="7693025" cy="4724400"/>
          </a:xfrm>
        </p:spPr>
      </p:pic>
    </p:spTree>
    <p:extLst>
      <p:ext uri="{BB962C8B-B14F-4D97-AF65-F5344CB8AC3E}">
        <p14:creationId xmlns:p14="http://schemas.microsoft.com/office/powerpoint/2010/main" val="951816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8715375" cy="585788"/>
          </a:xfrm>
        </p:spPr>
        <p:txBody>
          <a:bodyPr/>
          <a:lstStyle/>
          <a:p>
            <a:pPr eaLnBrk="1" hangingPunct="1"/>
            <a:r>
              <a:rPr lang="en-US" altLang="tr-TR" smtClean="0"/>
              <a:t>E-commerce Retail: The Vision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153400" cy="49530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spcAft>
                <a:spcPts val="800"/>
              </a:spcAft>
            </a:pPr>
            <a:r>
              <a:rPr lang="en-US" altLang="tr-TR" sz="2400" smtClean="0"/>
              <a:t>Greatly reduced search and transaction costs would result in customers using Web to find lowest prices</a:t>
            </a:r>
          </a:p>
          <a:p>
            <a:pPr eaLnBrk="1" hangingPunct="1">
              <a:lnSpc>
                <a:spcPct val="90000"/>
              </a:lnSpc>
              <a:spcAft>
                <a:spcPts val="800"/>
              </a:spcAft>
            </a:pPr>
            <a:r>
              <a:rPr lang="en-US" altLang="tr-TR" sz="2400" smtClean="0"/>
              <a:t>Market entry costs would be lower than those for physical storefronts, and online merchants would be more efficient than offline competitors</a:t>
            </a:r>
          </a:p>
          <a:p>
            <a:pPr eaLnBrk="1" hangingPunct="1">
              <a:lnSpc>
                <a:spcPct val="90000"/>
              </a:lnSpc>
              <a:spcAft>
                <a:spcPts val="800"/>
              </a:spcAft>
            </a:pPr>
            <a:r>
              <a:rPr lang="en-US" altLang="tr-TR" sz="2400" smtClean="0"/>
              <a:t>Traditional offline physical store merchants would be forced out of business</a:t>
            </a:r>
          </a:p>
          <a:p>
            <a:pPr eaLnBrk="1" hangingPunct="1">
              <a:lnSpc>
                <a:spcPct val="90000"/>
              </a:lnSpc>
              <a:spcAft>
                <a:spcPts val="800"/>
              </a:spcAft>
            </a:pPr>
            <a:r>
              <a:rPr lang="en-US" altLang="tr-TR" sz="2400" smtClean="0"/>
              <a:t>Some industries would become disintermediated as manufacturers built direct relationship with consumer</a:t>
            </a:r>
          </a:p>
          <a:p>
            <a:pPr eaLnBrk="1" hangingPunct="1">
              <a:lnSpc>
                <a:spcPct val="90000"/>
              </a:lnSpc>
              <a:spcAft>
                <a:spcPts val="800"/>
              </a:spcAft>
            </a:pPr>
            <a:r>
              <a:rPr lang="en-US" altLang="tr-TR" sz="2400" smtClean="0"/>
              <a:t>Few of these assumptions were correct—structure of retail marketplace has not been revolutionized </a:t>
            </a:r>
          </a:p>
          <a:p>
            <a:pPr eaLnBrk="1" hangingPunct="1">
              <a:lnSpc>
                <a:spcPct val="90000"/>
              </a:lnSpc>
              <a:spcAft>
                <a:spcPts val="800"/>
              </a:spcAft>
            </a:pPr>
            <a:r>
              <a:rPr lang="en-US" altLang="tr-TR" sz="2400" smtClean="0"/>
              <a:t>Internet has created new venues for multichannel firms and supported a few pure-play merchants</a:t>
            </a:r>
          </a:p>
        </p:txBody>
      </p:sp>
    </p:spTree>
    <p:extLst>
      <p:ext uri="{BB962C8B-B14F-4D97-AF65-F5344CB8AC3E}">
        <p14:creationId xmlns:p14="http://schemas.microsoft.com/office/powerpoint/2010/main" val="3811767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tr-TR" smtClean="0"/>
              <a:t>The Online Retail Sector Today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en-US" altLang="tr-TR" smtClean="0"/>
              <a:t>Smallest segment of retail industry (5%)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mtClean="0"/>
              <a:t>Growing at faster rate than offline segments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mtClean="0"/>
              <a:t>Revenues flat during recession, expected to continue growth between 2010–2013</a:t>
            </a:r>
          </a:p>
          <a:p>
            <a:pPr eaLnBrk="1" hangingPunct="1">
              <a:spcAft>
                <a:spcPts val="1200"/>
              </a:spcAft>
            </a:pPr>
            <a:r>
              <a:rPr lang="en-US" altLang="tr-TR" smtClean="0"/>
              <a:t>70% Internet users bought online in 2009</a:t>
            </a:r>
          </a:p>
          <a:p>
            <a:pPr eaLnBrk="1" hangingPunct="1">
              <a:spcAft>
                <a:spcPts val="600"/>
              </a:spcAft>
            </a:pPr>
            <a:r>
              <a:rPr lang="en-US" altLang="tr-TR" smtClean="0"/>
              <a:t>Primary beneficiaries: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mtClean="0"/>
              <a:t>Established offline retailers with online presence  (e.g., Staples)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tr-TR" smtClean="0"/>
              <a:t>First mover dot-com companies (e.g., Amazon)</a:t>
            </a:r>
          </a:p>
          <a:p>
            <a:pPr eaLnBrk="1" hangingPunct="1">
              <a:spcAft>
                <a:spcPts val="600"/>
              </a:spcAft>
            </a:pPr>
            <a:endParaRPr lang="en-US" altLang="tr-TR" smtClean="0"/>
          </a:p>
        </p:txBody>
      </p:sp>
    </p:spTree>
    <p:extLst>
      <p:ext uri="{BB962C8B-B14F-4D97-AF65-F5344CB8AC3E}">
        <p14:creationId xmlns:p14="http://schemas.microsoft.com/office/powerpoint/2010/main" val="2888131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tr-TR" smtClean="0"/>
              <a:t>Online Retail and B2C E-commerce Is Alive and Well</a:t>
            </a:r>
          </a:p>
        </p:txBody>
      </p:sp>
      <p:sp>
        <p:nvSpPr>
          <p:cNvPr id="14342" name="Text Box 6"/>
          <p:cNvSpPr txBox="1">
            <a:spLocks noChangeArrowheads="1"/>
          </p:cNvSpPr>
          <p:nvPr/>
        </p:nvSpPr>
        <p:spPr bwMode="auto">
          <a:xfrm>
            <a:off x="3810000" y="5943600"/>
            <a:ext cx="5029200" cy="730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1400" b="1" dirty="0">
                <a:latin typeface="+mn-lt"/>
                <a:cs typeface="Arial" charset="0"/>
              </a:rPr>
              <a:t>SOURCES: eMarketer, 2009a; U.S. Department of Commerce, 2009; Forrester Research, 2008; authors’ estimates.</a:t>
            </a:r>
          </a:p>
        </p:txBody>
      </p:sp>
      <p:pic>
        <p:nvPicPr>
          <p:cNvPr id="14343" name="Content Placeholder 17" descr="EC6E_Figure9-02.tif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905000"/>
            <a:ext cx="8229600" cy="3983038"/>
          </a:xfrm>
        </p:spPr>
      </p:pic>
    </p:spTree>
    <p:extLst>
      <p:ext uri="{BB962C8B-B14F-4D97-AF65-F5344CB8AC3E}">
        <p14:creationId xmlns:p14="http://schemas.microsoft.com/office/powerpoint/2010/main" val="239788076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207</TotalTime>
  <Words>1985</Words>
  <Application>Microsoft Office PowerPoint</Application>
  <PresentationFormat>On-screen Show (4:3)</PresentationFormat>
  <Paragraphs>298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Century Schoolbook</vt:lpstr>
      <vt:lpstr>Georgia</vt:lpstr>
      <vt:lpstr>Tahoma</vt:lpstr>
      <vt:lpstr>Times New Roman</vt:lpstr>
      <vt:lpstr>Wingdings</vt:lpstr>
      <vt:lpstr>Wingdings 2</vt:lpstr>
      <vt:lpstr>Oriel</vt:lpstr>
      <vt:lpstr>E-Commerce and Technologies</vt:lpstr>
      <vt:lpstr>Objectives</vt:lpstr>
      <vt:lpstr>Major Trends in Online Retail  2009–2010</vt:lpstr>
      <vt:lpstr>The Retail Sector</vt:lpstr>
      <vt:lpstr>The Retail Industry</vt:lpstr>
      <vt:lpstr>Composition of the U.S. Retail Industry</vt:lpstr>
      <vt:lpstr>E-commerce Retail: The Vision</vt:lpstr>
      <vt:lpstr>The Online Retail Sector Today</vt:lpstr>
      <vt:lpstr>Online Retail and B2C E-commerce Is Alive and Well</vt:lpstr>
      <vt:lpstr>Multi-Channel Integration</vt:lpstr>
      <vt:lpstr>Analyzing the Viability of Online Firms</vt:lpstr>
      <vt:lpstr>Strategic Analysis Factors</vt:lpstr>
      <vt:lpstr>Financial Analysis  Factors</vt:lpstr>
      <vt:lpstr>E-tailing Business Models</vt:lpstr>
      <vt:lpstr>E-commerce in Action: Amazon.com</vt:lpstr>
      <vt:lpstr>E-commerce in Action: Amazon.com</vt:lpstr>
      <vt:lpstr>Common Themes in Online Retailing</vt:lpstr>
      <vt:lpstr>The Service Sector: Offline and Online</vt:lpstr>
      <vt:lpstr>Service Industries</vt:lpstr>
      <vt:lpstr>Service Industries</vt:lpstr>
      <vt:lpstr>Online Financial Services</vt:lpstr>
      <vt:lpstr>Financial Service Industry Trends</vt:lpstr>
      <vt:lpstr>Online Financial Consumer Behavior</vt:lpstr>
      <vt:lpstr>Online Banking and Brokerage</vt:lpstr>
      <vt:lpstr>Multi-channel vs. Pure Online Financial Service Firms</vt:lpstr>
      <vt:lpstr>Financial Portals and Account Aggregators</vt:lpstr>
      <vt:lpstr>Online Mortgage and Lending Services</vt:lpstr>
      <vt:lpstr>Online Insurance Services</vt:lpstr>
      <vt:lpstr>Online Real Estate Services</vt:lpstr>
      <vt:lpstr>Online Travel Services</vt:lpstr>
      <vt:lpstr>Online  Travel Services</vt:lpstr>
      <vt:lpstr>The Online Travel Market</vt:lpstr>
      <vt:lpstr>Online Travel Industry Dynamics</vt:lpstr>
      <vt:lpstr>Online Career Services</vt:lpstr>
      <vt:lpstr>It’s Just Information: The Ideal Web Business?</vt:lpstr>
      <vt:lpstr>Recruitment Market Segments</vt:lpstr>
      <vt:lpstr>Online Recruitment Industry Trends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and Technologies</dc:title>
  <dc:creator>ponay</dc:creator>
  <cp:lastModifiedBy>Pınar Onay. Durdu</cp:lastModifiedBy>
  <cp:revision>26</cp:revision>
  <dcterms:created xsi:type="dcterms:W3CDTF">2011-08-17T11:19:28Z</dcterms:created>
  <dcterms:modified xsi:type="dcterms:W3CDTF">2015-12-03T11:21:37Z</dcterms:modified>
</cp:coreProperties>
</file>