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73" r:id="rId2"/>
    <p:sldId id="274" r:id="rId3"/>
    <p:sldId id="275" r:id="rId4"/>
    <p:sldId id="277" r:id="rId5"/>
    <p:sldId id="276" r:id="rId6"/>
    <p:sldId id="279" r:id="rId7"/>
    <p:sldId id="280" r:id="rId8"/>
    <p:sldId id="281" r:id="rId9"/>
    <p:sldId id="282" r:id="rId10"/>
    <p:sldId id="283" r:id="rId11"/>
    <p:sldId id="284"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2244" y="-6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3" name="Dikdörtgen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Dikdörtgen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Dikdörtgen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Dikdörtgen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Dikdörtgen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Yuvarlatılmış Dikdörtgen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Yuvarlatılmış Dikdörtgen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ikdörtgen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ikdörtgen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6705600" y="4206240"/>
            <a:ext cx="960120" cy="457200"/>
          </a:xfrm>
        </p:spPr>
        <p:txBody>
          <a:bodyPr/>
          <a:lstStyle/>
          <a:p>
            <a:fld id="{FF8844AA-BAC9-415A-9A1C-1FB9ED77F05D}" type="datetimeFigureOut">
              <a:rPr lang="tr-TR" smtClean="0"/>
              <a:t>15.03.2017</a:t>
            </a:fld>
            <a:endParaRPr lang="tr-TR"/>
          </a:p>
        </p:txBody>
      </p:sp>
      <p:sp>
        <p:nvSpPr>
          <p:cNvPr id="17" name="Altbilgi Yer Tutucusu 16"/>
          <p:cNvSpPr>
            <a:spLocks noGrp="1"/>
          </p:cNvSpPr>
          <p:nvPr>
            <p:ph type="ftr" sz="quarter" idx="11"/>
          </p:nvPr>
        </p:nvSpPr>
        <p:spPr>
          <a:xfrm>
            <a:off x="5410200" y="4205288"/>
            <a:ext cx="1295400" cy="457200"/>
          </a:xfrm>
        </p:spPr>
        <p:txBody>
          <a:bodyPr/>
          <a:lstStyle/>
          <a:p>
            <a:endParaRPr lang="tr-TR"/>
          </a:p>
        </p:txBody>
      </p:sp>
      <p:sp>
        <p:nvSpPr>
          <p:cNvPr id="29" name="Slayt Numarası Yer Tutucusu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7CA6397-07CC-4273-9F7E-2AD8463458DE}"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FF8844AA-BAC9-415A-9A1C-1FB9ED77F05D}" type="datetimeFigureOut">
              <a:rPr lang="tr-TR" smtClean="0"/>
              <a:t>15.03.2017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7CA6397-07CC-4273-9F7E-2AD8463458DE}"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81800" y="1143000"/>
            <a:ext cx="1905000" cy="5486400"/>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1143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FF8844AA-BAC9-415A-9A1C-1FB9ED77F05D}" type="datetimeFigureOut">
              <a:rPr lang="tr-TR" smtClean="0"/>
              <a:t>15.03.2017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7CA6397-07CC-4273-9F7E-2AD8463458DE}"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FF8844AA-BAC9-415A-9A1C-1FB9ED77F05D}" type="datetimeFigureOut">
              <a:rPr lang="tr-TR" smtClean="0"/>
              <a:t>15.03.2017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7CA6397-07CC-4273-9F7E-2AD8463458DE}"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FF8844AA-BAC9-415A-9A1C-1FB9ED77F05D}" type="datetimeFigureOut">
              <a:rPr lang="tr-TR" smtClean="0"/>
              <a:t>15.03.2017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7CA6397-07CC-4273-9F7E-2AD8463458DE}"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FF8844AA-BAC9-415A-9A1C-1FB9ED77F05D}" type="datetimeFigureOut">
              <a:rPr lang="tr-TR" smtClean="0"/>
              <a:t>15.03.2017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7CA6397-07CC-4273-9F7E-2AD8463458DE}"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381000" y="1143000"/>
            <a:ext cx="8382000" cy="1069848"/>
          </a:xfrm>
        </p:spPr>
        <p:txBody>
          <a:bodyPr anchor="ctr"/>
          <a:lstStyle>
            <a:lvl1pPr>
              <a:defRPr sz="4000" b="0" i="0"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6" name="Veri Yer Tutucusu 25"/>
          <p:cNvSpPr>
            <a:spLocks noGrp="1"/>
          </p:cNvSpPr>
          <p:nvPr>
            <p:ph type="dt" sz="half" idx="10"/>
          </p:nvPr>
        </p:nvSpPr>
        <p:spPr/>
        <p:txBody>
          <a:bodyPr rtlCol="0"/>
          <a:lstStyle/>
          <a:p>
            <a:fld id="{FF8844AA-BAC9-415A-9A1C-1FB9ED77F05D}" type="datetimeFigureOut">
              <a:rPr lang="tr-TR" smtClean="0"/>
              <a:t>15.03.2017</a:t>
            </a:fld>
            <a:endParaRPr lang="tr-TR"/>
          </a:p>
        </p:txBody>
      </p:sp>
      <p:sp>
        <p:nvSpPr>
          <p:cNvPr id="27" name="Slayt Numarası Yer Tutucusu 26"/>
          <p:cNvSpPr>
            <a:spLocks noGrp="1"/>
          </p:cNvSpPr>
          <p:nvPr>
            <p:ph type="sldNum" sz="quarter" idx="11"/>
          </p:nvPr>
        </p:nvSpPr>
        <p:spPr/>
        <p:txBody>
          <a:bodyPr rtlCol="0"/>
          <a:lstStyle/>
          <a:p>
            <a:fld id="{27CA6397-07CC-4273-9F7E-2AD8463458DE}" type="slidenum">
              <a:rPr lang="tr-TR" smtClean="0"/>
              <a:t>‹#›</a:t>
            </a:fld>
            <a:endParaRPr lang="tr-TR"/>
          </a:p>
        </p:txBody>
      </p:sp>
      <p:sp>
        <p:nvSpPr>
          <p:cNvPr id="28" name="Altbilgi Yer Tutucusu 27"/>
          <p:cNvSpPr>
            <a:spLocks noGrp="1"/>
          </p:cNvSpPr>
          <p:nvPr>
            <p:ph type="ftr" sz="quarter" idx="12"/>
          </p:nvPr>
        </p:nvSpPr>
        <p:spPr/>
        <p:txBody>
          <a:bodyPr rtlCol="0"/>
          <a:lstStyle/>
          <a:p>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tr-TR" smtClean="0"/>
              <a:t>Asıl başlık stili için tıklatın</a:t>
            </a:r>
            <a:endParaRPr kumimoji="0" lang="en-US"/>
          </a:p>
        </p:txBody>
      </p:sp>
      <p:sp>
        <p:nvSpPr>
          <p:cNvPr id="3" name="Veri Yer Tutucusu 2"/>
          <p:cNvSpPr>
            <a:spLocks noGrp="1"/>
          </p:cNvSpPr>
          <p:nvPr>
            <p:ph type="dt" sz="half" idx="10"/>
          </p:nvPr>
        </p:nvSpPr>
        <p:spPr>
          <a:xfrm>
            <a:off x="6583680" y="612648"/>
            <a:ext cx="957264" cy="457200"/>
          </a:xfrm>
        </p:spPr>
        <p:txBody>
          <a:bodyPr/>
          <a:lstStyle/>
          <a:p>
            <a:fld id="{FF8844AA-BAC9-415A-9A1C-1FB9ED77F05D}" type="datetimeFigureOut">
              <a:rPr lang="tr-TR" smtClean="0"/>
              <a:t>15.03.2017</a:t>
            </a:fld>
            <a:endParaRPr lang="tr-TR"/>
          </a:p>
        </p:txBody>
      </p:sp>
      <p:sp>
        <p:nvSpPr>
          <p:cNvPr id="4" name="Altbilgi Yer Tutucusu 3"/>
          <p:cNvSpPr>
            <a:spLocks noGrp="1"/>
          </p:cNvSpPr>
          <p:nvPr>
            <p:ph type="ftr" sz="quarter" idx="11"/>
          </p:nvPr>
        </p:nvSpPr>
        <p:spPr>
          <a:xfrm>
            <a:off x="5257800" y="612648"/>
            <a:ext cx="1325880" cy="457200"/>
          </a:xfrm>
        </p:spPr>
        <p:txBody>
          <a:bodyPr/>
          <a:lstStyle/>
          <a:p>
            <a:endParaRPr lang="tr-TR"/>
          </a:p>
        </p:txBody>
      </p:sp>
      <p:sp>
        <p:nvSpPr>
          <p:cNvPr id="5" name="Slayt Numarası Yer Tutucusu 4"/>
          <p:cNvSpPr>
            <a:spLocks noGrp="1"/>
          </p:cNvSpPr>
          <p:nvPr>
            <p:ph type="sldNum" sz="quarter" idx="12"/>
          </p:nvPr>
        </p:nvSpPr>
        <p:spPr>
          <a:xfrm>
            <a:off x="8174736" y="2272"/>
            <a:ext cx="762000" cy="365760"/>
          </a:xfrm>
        </p:spPr>
        <p:txBody>
          <a:bodyPr/>
          <a:lstStyle/>
          <a:p>
            <a:fld id="{27CA6397-07CC-4273-9F7E-2AD8463458DE}"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F8844AA-BAC9-415A-9A1C-1FB9ED77F05D}" type="datetimeFigureOut">
              <a:rPr lang="tr-TR" smtClean="0"/>
              <a:t>15.03.2017</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27CA6397-07CC-4273-9F7E-2AD8463458DE}"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353496" y="1101970"/>
            <a:ext cx="3383280" cy="877824"/>
          </a:xfrm>
        </p:spPr>
        <p:txBody>
          <a:bodyPr anchor="b"/>
          <a:lstStyle>
            <a:lvl1pPr algn="l">
              <a:buNone/>
              <a:defRPr sz="1800" b="1"/>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FF8844AA-BAC9-415A-9A1C-1FB9ED77F05D}" type="datetimeFigureOut">
              <a:rPr lang="tr-TR" smtClean="0"/>
              <a:t>15.03.2017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7CA6397-07CC-4273-9F7E-2AD8463458DE}"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FF8844AA-BAC9-415A-9A1C-1FB9ED77F05D}" type="datetimeFigureOut">
              <a:rPr lang="tr-TR" smtClean="0"/>
              <a:t>15.03.2017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7CA6397-07CC-4273-9F7E-2AD8463458DE}"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Dikdörtgen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Dikdörtgen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Dikdörtgen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Dikdörtgen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Yuvarlatılmış Dikdörtgen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Yuvarlatılmış Dikdörtgen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Dikdörtgen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Dikdörtgen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Dikdörtgen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Dikdörtgen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Dikdörtgen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Dikdörtgen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Başlık Yer Tutucusu 21"/>
          <p:cNvSpPr>
            <a:spLocks noGrp="1"/>
          </p:cNvSpPr>
          <p:nvPr>
            <p:ph type="title"/>
          </p:nvPr>
        </p:nvSpPr>
        <p:spPr>
          <a:xfrm>
            <a:off x="457200" y="1143000"/>
            <a:ext cx="8229600" cy="10668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F8844AA-BAC9-415A-9A1C-1FB9ED77F05D}" type="datetimeFigureOut">
              <a:rPr lang="tr-TR" smtClean="0"/>
              <a:t>15.03.2017</a:t>
            </a:fld>
            <a:endParaRPr lang="tr-TR"/>
          </a:p>
        </p:txBody>
      </p:sp>
      <p:sp>
        <p:nvSpPr>
          <p:cNvPr id="3" name="Altbilgi Yer Tutucusu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tr-TR"/>
          </a:p>
        </p:txBody>
      </p:sp>
      <p:sp>
        <p:nvSpPr>
          <p:cNvPr id="23" name="Slayt Numarası Yer Tutucusu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7CA6397-07CC-4273-9F7E-2AD8463458DE}"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  </a:t>
            </a:r>
            <a:r>
              <a:rPr lang="tr-TR" sz="4400" dirty="0" smtClean="0">
                <a:latin typeface="Calibri" pitchFamily="34" charset="0"/>
              </a:rPr>
              <a:t>FOTOĞRAF MAKİNESİ ÇEŞİTLERİ</a:t>
            </a:r>
            <a:r>
              <a:rPr lang="tr-TR" dirty="0" smtClean="0">
                <a:latin typeface="Calibri" pitchFamily="34" charset="0"/>
              </a:rPr>
              <a:t/>
            </a:r>
            <a:br>
              <a:rPr lang="tr-TR" dirty="0" smtClean="0">
                <a:latin typeface="Calibri" pitchFamily="34" charset="0"/>
              </a:rPr>
            </a:br>
            <a:r>
              <a:rPr lang="tr-TR" dirty="0" smtClean="0">
                <a:latin typeface="Calibri" pitchFamily="34" charset="0"/>
              </a:rPr>
              <a:t>   </a:t>
            </a:r>
            <a:r>
              <a:rPr lang="tr-TR" sz="3600" dirty="0" smtClean="0">
                <a:latin typeface="Calibri" pitchFamily="34" charset="0"/>
              </a:rPr>
              <a:t>Boyutlarına </a:t>
            </a:r>
            <a:r>
              <a:rPr lang="tr-TR" sz="3600" dirty="0">
                <a:latin typeface="Calibri" pitchFamily="34" charset="0"/>
              </a:rPr>
              <a:t>Göre Fotoğraf Makineleri </a:t>
            </a:r>
            <a:r>
              <a:rPr lang="tr-TR" dirty="0">
                <a:latin typeface="Calibri" pitchFamily="34" charset="0"/>
              </a:rPr>
              <a:t/>
            </a:r>
            <a:br>
              <a:rPr lang="tr-TR" dirty="0">
                <a:latin typeface="Calibri" pitchFamily="34" charset="0"/>
              </a:rPr>
            </a:br>
            <a:endParaRPr lang="tr-TR" dirty="0">
              <a:latin typeface="Calibri" pitchFamily="34" charset="0"/>
            </a:endParaRPr>
          </a:p>
        </p:txBody>
      </p:sp>
      <p:sp>
        <p:nvSpPr>
          <p:cNvPr id="3" name="İçerik Yer Tutucusu 2"/>
          <p:cNvSpPr>
            <a:spLocks noGrp="1"/>
          </p:cNvSpPr>
          <p:nvPr>
            <p:ph idx="1"/>
          </p:nvPr>
        </p:nvSpPr>
        <p:spPr/>
        <p:txBody>
          <a:bodyPr>
            <a:normAutofit fontScale="70000" lnSpcReduction="20000"/>
          </a:bodyPr>
          <a:lstStyle/>
          <a:p>
            <a:r>
              <a:rPr lang="nn-NO" sz="3600" dirty="0">
                <a:solidFill>
                  <a:schemeClr val="tx2"/>
                </a:solidFill>
                <a:latin typeface="Calibri" pitchFamily="34" charset="0"/>
              </a:rPr>
              <a:t>Büyük </a:t>
            </a:r>
            <a:r>
              <a:rPr lang="tr-TR" sz="3600" dirty="0" smtClean="0">
                <a:solidFill>
                  <a:schemeClr val="tx2"/>
                </a:solidFill>
                <a:latin typeface="Calibri" pitchFamily="34" charset="0"/>
              </a:rPr>
              <a:t>Boy Fotoğraf </a:t>
            </a:r>
            <a:r>
              <a:rPr lang="tr-TR" sz="3600" dirty="0">
                <a:solidFill>
                  <a:schemeClr val="tx2"/>
                </a:solidFill>
                <a:latin typeface="Calibri" pitchFamily="34" charset="0"/>
              </a:rPr>
              <a:t>M</a:t>
            </a:r>
            <a:r>
              <a:rPr lang="nn-NO" sz="3600" dirty="0" smtClean="0">
                <a:solidFill>
                  <a:schemeClr val="tx2"/>
                </a:solidFill>
                <a:latin typeface="Calibri" pitchFamily="34" charset="0"/>
              </a:rPr>
              <a:t>akineler</a:t>
            </a:r>
            <a:r>
              <a:rPr lang="tr-TR" sz="3600" dirty="0" smtClean="0">
                <a:solidFill>
                  <a:schemeClr val="tx2"/>
                </a:solidFill>
                <a:latin typeface="Calibri" pitchFamily="34" charset="0"/>
              </a:rPr>
              <a:t>i</a:t>
            </a:r>
          </a:p>
          <a:p>
            <a:pPr marL="109728" indent="0">
              <a:buNone/>
            </a:pPr>
            <a:endParaRPr lang="tr-TR" dirty="0" smtClean="0">
              <a:latin typeface="Calibri Light" pitchFamily="34" charset="0"/>
            </a:endParaRPr>
          </a:p>
          <a:p>
            <a:pPr marL="109728" indent="0">
              <a:buNone/>
            </a:pPr>
            <a:r>
              <a:rPr lang="tr-TR" dirty="0" smtClean="0">
                <a:latin typeface="Calibri Light" pitchFamily="34" charset="0"/>
              </a:rPr>
              <a:t>Plan </a:t>
            </a:r>
            <a:r>
              <a:rPr lang="tr-TR" dirty="0">
                <a:latin typeface="Calibri Light" pitchFamily="34" charset="0"/>
              </a:rPr>
              <a:t>(</a:t>
            </a:r>
            <a:r>
              <a:rPr lang="tr-TR" dirty="0" err="1">
                <a:latin typeface="Calibri Light" pitchFamily="34" charset="0"/>
              </a:rPr>
              <a:t>sheet</a:t>
            </a:r>
            <a:r>
              <a:rPr lang="tr-TR" dirty="0">
                <a:latin typeface="Calibri Light" pitchFamily="34" charset="0"/>
              </a:rPr>
              <a:t>) film kullanan makineler 4x5 inç (10x12.5 cm) ve 8x10 inç (20x25 cm) film kullanır ve ‘teknik kamera’ ya da ‘körüklü atölye kameraları’ olarak ta adlandırılır. “Erit film” değil tabaka şeklinde satılan plan film kullanılıyor oluşları, </a:t>
            </a:r>
            <a:r>
              <a:rPr lang="tr-TR" dirty="0" err="1">
                <a:latin typeface="Calibri Light" pitchFamily="34" charset="0"/>
              </a:rPr>
              <a:t>peşpeşe</a:t>
            </a:r>
            <a:r>
              <a:rPr lang="tr-TR" dirty="0">
                <a:latin typeface="Calibri Light" pitchFamily="34" charset="0"/>
              </a:rPr>
              <a:t> çekim yapmayı imkansız hale getirir. Bu nedenle yalnızca mimari ve ürün çekimi konularında kullanılır. Ağır yapıları gereği, bir </a:t>
            </a:r>
            <a:r>
              <a:rPr lang="tr-TR" dirty="0" err="1">
                <a:latin typeface="Calibri Light" pitchFamily="34" charset="0"/>
              </a:rPr>
              <a:t>tripod</a:t>
            </a:r>
            <a:r>
              <a:rPr lang="tr-TR" dirty="0">
                <a:latin typeface="Calibri Light" pitchFamily="34" charset="0"/>
              </a:rPr>
              <a:t> ya da başka ayak üzerinde bulunmak zorunda oluşları, onları neredeyse taşınamaz yapar. Objektifleri ve hareketli parçaları, yüksek kalitede büyük görüntüler alacak şekilde geliştirmişlerdir. Körüklü gövde yapıları sayesinde görüntü eksenini kaydırma ve bükülme gibi özel hareketleri yapabilir; bu sayede perspektif düzeltmeler ve çeşitli alan derinliği etkileri yapılabilir. Çok pahalı ve çok ağır olmaları, yalnızca ve yalnızca profesyonel alanda kullanılmalarının temel nedenidir.</a:t>
            </a:r>
            <a:endParaRPr lang="tr-TR" dirty="0">
              <a:solidFill>
                <a:schemeClr val="tx2"/>
              </a:solidFill>
              <a:latin typeface="Calibri Light" pitchFamily="34" charset="0"/>
            </a:endParaRPr>
          </a:p>
        </p:txBody>
      </p:sp>
    </p:spTree>
    <p:extLst>
      <p:ext uri="{BB962C8B-B14F-4D97-AF65-F5344CB8AC3E}">
        <p14:creationId xmlns:p14="http://schemas.microsoft.com/office/powerpoint/2010/main" val="34239965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600" dirty="0" smtClean="0">
                <a:latin typeface="Calibri" pitchFamily="34" charset="0"/>
              </a:rPr>
              <a:t>Özel Kullanım Alanlarına Göre Fotoğraf </a:t>
            </a:r>
            <a:r>
              <a:rPr lang="tr-TR" sz="3600" dirty="0">
                <a:latin typeface="Calibri" pitchFamily="34" charset="0"/>
              </a:rPr>
              <a:t>M</a:t>
            </a:r>
            <a:r>
              <a:rPr lang="tr-TR" sz="3600" dirty="0" smtClean="0">
                <a:latin typeface="Calibri" pitchFamily="34" charset="0"/>
              </a:rPr>
              <a:t>akinaları</a:t>
            </a:r>
            <a:endParaRPr lang="tr-TR" sz="3600" dirty="0">
              <a:latin typeface="Calibri" pitchFamily="34" charset="0"/>
            </a:endParaRPr>
          </a:p>
        </p:txBody>
      </p:sp>
      <p:sp>
        <p:nvSpPr>
          <p:cNvPr id="3" name="İçerik Yer Tutucusu 2"/>
          <p:cNvSpPr>
            <a:spLocks noGrp="1"/>
          </p:cNvSpPr>
          <p:nvPr>
            <p:ph idx="1"/>
          </p:nvPr>
        </p:nvSpPr>
        <p:spPr/>
        <p:txBody>
          <a:bodyPr>
            <a:normAutofit/>
          </a:bodyPr>
          <a:lstStyle/>
          <a:p>
            <a:pPr marL="109728" indent="0">
              <a:buNone/>
            </a:pPr>
            <a:r>
              <a:rPr lang="tr-TR" dirty="0" err="1" smtClean="0">
                <a:solidFill>
                  <a:schemeClr val="tx2"/>
                </a:solidFill>
                <a:latin typeface="Calibri" pitchFamily="34" charset="0"/>
              </a:rPr>
              <a:t>Poaroid</a:t>
            </a:r>
            <a:r>
              <a:rPr lang="tr-TR" dirty="0" smtClean="0">
                <a:solidFill>
                  <a:schemeClr val="tx2"/>
                </a:solidFill>
                <a:latin typeface="Calibri" pitchFamily="34" charset="0"/>
              </a:rPr>
              <a:t> fotoğraf makinaları</a:t>
            </a:r>
          </a:p>
          <a:p>
            <a:r>
              <a:rPr lang="tr-TR" dirty="0" smtClean="0">
                <a:latin typeface="Calibri Light" pitchFamily="34" charset="0"/>
              </a:rPr>
              <a:t>Bu tür fotoğraf makinalarının temel özelliği </a:t>
            </a:r>
            <a:r>
              <a:rPr lang="tr-TR" dirty="0" err="1" smtClean="0">
                <a:latin typeface="Calibri Light" pitchFamily="34" charset="0"/>
              </a:rPr>
              <a:t>ftoğrafın</a:t>
            </a:r>
            <a:r>
              <a:rPr lang="tr-TR" dirty="0" smtClean="0">
                <a:latin typeface="Calibri Light" pitchFamily="34" charset="0"/>
              </a:rPr>
              <a:t> çekilişinden kısa bir süre sonra görüntünün kart üzerinde basılmış olarak elde edilebilmesidir. En büyük avantajı banyo ve baskı işleminin kısa sürede fotoğraf makinası içinde yapılmasıdır.</a:t>
            </a:r>
            <a:endParaRPr lang="tr-TR" dirty="0">
              <a:latin typeface="Calibri Light" pitchFamily="34" charset="0"/>
            </a:endParaRPr>
          </a:p>
        </p:txBody>
      </p:sp>
    </p:spTree>
    <p:extLst>
      <p:ext uri="{BB962C8B-B14F-4D97-AF65-F5344CB8AC3E}">
        <p14:creationId xmlns:p14="http://schemas.microsoft.com/office/powerpoint/2010/main" val="34187154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980728"/>
            <a:ext cx="8229600" cy="5593808"/>
          </a:xfrm>
        </p:spPr>
        <p:txBody>
          <a:bodyPr>
            <a:normAutofit/>
          </a:bodyPr>
          <a:lstStyle/>
          <a:p>
            <a:pPr marL="109728" indent="0">
              <a:buNone/>
            </a:pPr>
            <a:r>
              <a:rPr lang="tr-TR" dirty="0" err="1" smtClean="0">
                <a:solidFill>
                  <a:schemeClr val="tx2"/>
                </a:solidFill>
                <a:latin typeface="Calibri" pitchFamily="34" charset="0"/>
              </a:rPr>
              <a:t>Panaromik</a:t>
            </a:r>
            <a:r>
              <a:rPr lang="tr-TR" dirty="0" smtClean="0">
                <a:solidFill>
                  <a:schemeClr val="tx2"/>
                </a:solidFill>
                <a:latin typeface="Calibri" pitchFamily="34" charset="0"/>
              </a:rPr>
              <a:t>  fotoğraf makinaları</a:t>
            </a:r>
          </a:p>
          <a:p>
            <a:r>
              <a:rPr lang="tr-TR" dirty="0" smtClean="0">
                <a:latin typeface="Calibri Light" pitchFamily="34" charset="0"/>
              </a:rPr>
              <a:t>Bu tür fotoğraf makinalar, yatay düzlemde 140 derecelik bir görüş açısı ile görüntü kaydetmeye yararlar. Örneğin yüksek bir tepeden şehrin tamamını görüntülenmesi için kullanılabilir.</a:t>
            </a:r>
          </a:p>
          <a:p>
            <a:pPr marL="109728" indent="0">
              <a:buNone/>
            </a:pPr>
            <a:r>
              <a:rPr lang="tr-TR" dirty="0" err="1" smtClean="0">
                <a:solidFill>
                  <a:schemeClr val="tx2"/>
                </a:solidFill>
                <a:latin typeface="Calibri" pitchFamily="34" charset="0"/>
              </a:rPr>
              <a:t>Stereoskobik</a:t>
            </a:r>
            <a:r>
              <a:rPr lang="tr-TR" dirty="0" smtClean="0">
                <a:solidFill>
                  <a:schemeClr val="tx2"/>
                </a:solidFill>
                <a:latin typeface="Calibri" pitchFamily="34" charset="0"/>
              </a:rPr>
              <a:t>  </a:t>
            </a:r>
            <a:r>
              <a:rPr lang="tr-TR" dirty="0">
                <a:solidFill>
                  <a:schemeClr val="tx2"/>
                </a:solidFill>
                <a:latin typeface="Calibri" pitchFamily="34" charset="0"/>
              </a:rPr>
              <a:t>fotoğraf makinaları</a:t>
            </a:r>
          </a:p>
          <a:p>
            <a:r>
              <a:rPr lang="tr-TR" dirty="0" err="1" smtClean="0">
                <a:latin typeface="Calibri Light" pitchFamily="34" charset="0"/>
              </a:rPr>
              <a:t>Stereoskopi</a:t>
            </a:r>
            <a:r>
              <a:rPr lang="tr-TR" dirty="0" smtClean="0">
                <a:latin typeface="Calibri Light" pitchFamily="34" charset="0"/>
              </a:rPr>
              <a:t>, Türkçe de üç boyutluluk anlamına gelmektedir. Fotoğrafta her ne kadar derinlik var ise  de fotoğraflar gerçekte iki boyutludur. </a:t>
            </a:r>
            <a:r>
              <a:rPr lang="tr-TR" dirty="0" err="1" smtClean="0">
                <a:latin typeface="Calibri Light" pitchFamily="34" charset="0"/>
              </a:rPr>
              <a:t>Stereoskobide</a:t>
            </a:r>
            <a:r>
              <a:rPr lang="tr-TR" dirty="0" smtClean="0">
                <a:latin typeface="Calibri Light" pitchFamily="34" charset="0"/>
              </a:rPr>
              <a:t> temel ilke her göze kendi görüş açısından bir </a:t>
            </a:r>
            <a:r>
              <a:rPr lang="tr-TR" dirty="0" err="1" smtClean="0">
                <a:latin typeface="Calibri Light" pitchFamily="34" charset="0"/>
              </a:rPr>
              <a:t>bakıç</a:t>
            </a:r>
            <a:r>
              <a:rPr lang="tr-TR" dirty="0" smtClean="0">
                <a:latin typeface="Calibri Light" pitchFamily="34" charset="0"/>
              </a:rPr>
              <a:t> sağlayarak üç boyutluluk yaratmaktır.</a:t>
            </a:r>
            <a:endParaRPr lang="tr-TR" dirty="0">
              <a:latin typeface="Calibri Light" pitchFamily="34" charset="0"/>
            </a:endParaRPr>
          </a:p>
        </p:txBody>
      </p:sp>
    </p:spTree>
    <p:extLst>
      <p:ext uri="{BB962C8B-B14F-4D97-AF65-F5344CB8AC3E}">
        <p14:creationId xmlns:p14="http://schemas.microsoft.com/office/powerpoint/2010/main" val="37172035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764704"/>
            <a:ext cx="8229600" cy="5809832"/>
          </a:xfrm>
        </p:spPr>
        <p:txBody>
          <a:bodyPr>
            <a:normAutofit/>
          </a:bodyPr>
          <a:lstStyle/>
          <a:p>
            <a:r>
              <a:rPr lang="tr-TR" sz="3600" dirty="0">
                <a:solidFill>
                  <a:schemeClr val="tx2"/>
                </a:solidFill>
                <a:latin typeface="Calibri" pitchFamily="34" charset="0"/>
              </a:rPr>
              <a:t>Orta </a:t>
            </a:r>
            <a:r>
              <a:rPr lang="tr-TR" sz="3600" dirty="0" smtClean="0">
                <a:solidFill>
                  <a:schemeClr val="tx2"/>
                </a:solidFill>
                <a:latin typeface="Calibri" pitchFamily="34" charset="0"/>
              </a:rPr>
              <a:t>Boy Fotoğraf </a:t>
            </a:r>
            <a:r>
              <a:rPr lang="tr-TR" sz="3600" dirty="0">
                <a:solidFill>
                  <a:schemeClr val="tx2"/>
                </a:solidFill>
                <a:latin typeface="Calibri" pitchFamily="34" charset="0"/>
              </a:rPr>
              <a:t>M</a:t>
            </a:r>
            <a:r>
              <a:rPr lang="nn-NO" sz="3600" dirty="0" smtClean="0">
                <a:solidFill>
                  <a:schemeClr val="tx2"/>
                </a:solidFill>
                <a:latin typeface="Calibri" pitchFamily="34" charset="0"/>
              </a:rPr>
              <a:t>akineler</a:t>
            </a:r>
            <a:r>
              <a:rPr lang="tr-TR" sz="3600" dirty="0" smtClean="0">
                <a:solidFill>
                  <a:schemeClr val="tx2"/>
                </a:solidFill>
                <a:latin typeface="Calibri" pitchFamily="34" charset="0"/>
              </a:rPr>
              <a:t>i</a:t>
            </a:r>
          </a:p>
          <a:p>
            <a:pPr marL="109728" indent="0">
              <a:buNone/>
            </a:pPr>
            <a:endParaRPr lang="tr-TR" dirty="0" smtClean="0">
              <a:latin typeface="Calibri Light" pitchFamily="34" charset="0"/>
            </a:endParaRPr>
          </a:p>
          <a:p>
            <a:pPr marL="109728" indent="0">
              <a:buNone/>
            </a:pPr>
            <a:r>
              <a:rPr lang="tr-TR" sz="2400" dirty="0">
                <a:latin typeface="Calibri Light" pitchFamily="34" charset="0"/>
              </a:rPr>
              <a:t>35 mm filmin boyutları 2,4 cm x 3,6 cm iken orta format filmler 4.5x6 cm, 6x6 cm, 6x7 cm, 6x8 cm, ve 6x9 cm gibi boyutlarındadır.35 mm filme göre daha fazla büyütme imkanı vermektedir. Bu da daha büyük boyutta (örneğin poster) kaliteli baskıların yapılabilmesini sağlar. Tek film formatı yoktur. Çünkü orta format film ile çalışırken, film boyutu tek format ile sınırlı değildir. Literatürde 120 </a:t>
            </a:r>
            <a:r>
              <a:rPr lang="tr-TR" sz="2400" dirty="0" err="1">
                <a:latin typeface="Calibri Light" pitchFamily="34" charset="0"/>
              </a:rPr>
              <a:t>roll</a:t>
            </a:r>
            <a:r>
              <a:rPr lang="tr-TR" sz="2400" dirty="0">
                <a:latin typeface="Calibri Light" pitchFamily="34" charset="0"/>
              </a:rPr>
              <a:t> film diye geçen orta format filmin eni 6 cm’dir. Dolayısıyla kullanılan film magazinine göre boyu istenen ebatta kullanılabilir. Siz hangi boyutta film magazini ile fotoğraf çekerseniz, kare sayısı çekeceğiniz boyuta göre </a:t>
            </a:r>
            <a:r>
              <a:rPr lang="tr-TR" sz="2400" dirty="0" smtClean="0">
                <a:latin typeface="Calibri Light" pitchFamily="34" charset="0"/>
              </a:rPr>
              <a:t>değişecektir.</a:t>
            </a:r>
            <a:endParaRPr lang="tr-TR" sz="2400" dirty="0">
              <a:solidFill>
                <a:schemeClr val="tx2"/>
              </a:solidFill>
              <a:latin typeface="Calibri Light" pitchFamily="34" charset="0"/>
            </a:endParaRPr>
          </a:p>
        </p:txBody>
      </p:sp>
    </p:spTree>
    <p:extLst>
      <p:ext uri="{BB962C8B-B14F-4D97-AF65-F5344CB8AC3E}">
        <p14:creationId xmlns:p14="http://schemas.microsoft.com/office/powerpoint/2010/main" val="85988205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764704"/>
            <a:ext cx="8229600" cy="5809832"/>
          </a:xfrm>
        </p:spPr>
        <p:txBody>
          <a:bodyPr>
            <a:normAutofit lnSpcReduction="10000"/>
          </a:bodyPr>
          <a:lstStyle/>
          <a:p>
            <a:r>
              <a:rPr lang="en-US" sz="3600" dirty="0" err="1">
                <a:solidFill>
                  <a:schemeClr val="tx2"/>
                </a:solidFill>
                <a:latin typeface="Calibri" pitchFamily="34" charset="0"/>
              </a:rPr>
              <a:t>Küçük</a:t>
            </a:r>
            <a:r>
              <a:rPr lang="en-US" sz="3600" dirty="0">
                <a:solidFill>
                  <a:schemeClr val="tx2"/>
                </a:solidFill>
                <a:latin typeface="Calibri" pitchFamily="34" charset="0"/>
              </a:rPr>
              <a:t> Boy </a:t>
            </a:r>
            <a:r>
              <a:rPr lang="tr-TR" sz="3600" dirty="0" smtClean="0">
                <a:solidFill>
                  <a:schemeClr val="tx2"/>
                </a:solidFill>
                <a:latin typeface="Calibri" pitchFamily="34" charset="0"/>
              </a:rPr>
              <a:t>Fotoğraf </a:t>
            </a:r>
            <a:r>
              <a:rPr lang="tr-TR" sz="3600" dirty="0">
                <a:solidFill>
                  <a:schemeClr val="tx2"/>
                </a:solidFill>
                <a:latin typeface="Calibri" pitchFamily="34" charset="0"/>
              </a:rPr>
              <a:t>M</a:t>
            </a:r>
            <a:r>
              <a:rPr lang="nn-NO" sz="3600" dirty="0" smtClean="0">
                <a:solidFill>
                  <a:schemeClr val="tx2"/>
                </a:solidFill>
                <a:latin typeface="Calibri" pitchFamily="34" charset="0"/>
              </a:rPr>
              <a:t>akineler</a:t>
            </a:r>
            <a:r>
              <a:rPr lang="tr-TR" sz="3600" dirty="0" smtClean="0">
                <a:solidFill>
                  <a:schemeClr val="tx2"/>
                </a:solidFill>
                <a:latin typeface="Calibri" pitchFamily="34" charset="0"/>
              </a:rPr>
              <a:t>i</a:t>
            </a:r>
          </a:p>
          <a:p>
            <a:pPr marL="109728" indent="0">
              <a:buNone/>
            </a:pPr>
            <a:endParaRPr lang="tr-TR" dirty="0" smtClean="0">
              <a:latin typeface="Calibri Light" pitchFamily="34" charset="0"/>
            </a:endParaRPr>
          </a:p>
          <a:p>
            <a:pPr marL="109728" indent="0">
              <a:buNone/>
            </a:pPr>
            <a:r>
              <a:rPr lang="tr-TR" sz="2400" dirty="0">
                <a:latin typeface="Calibri Light" pitchFamily="34" charset="0"/>
              </a:rPr>
              <a:t>35 </a:t>
            </a:r>
            <a:r>
              <a:rPr lang="tr-TR" sz="2400" dirty="0" err="1">
                <a:latin typeface="Calibri Light" pitchFamily="34" charset="0"/>
              </a:rPr>
              <a:t>mm’lik</a:t>
            </a:r>
            <a:r>
              <a:rPr lang="tr-TR" sz="2400" dirty="0">
                <a:latin typeface="Calibri Light" pitchFamily="34" charset="0"/>
              </a:rPr>
              <a:t> film hem fotoğraf hem de sinema alanında kullanılan 135 kodlu filmin yaygın olarak kullanılan adıdır. 1920 ‘</a:t>
            </a:r>
            <a:r>
              <a:rPr lang="tr-TR" sz="2400" dirty="0" err="1">
                <a:latin typeface="Calibri Light" pitchFamily="34" charset="0"/>
              </a:rPr>
              <a:t>lerin</a:t>
            </a:r>
            <a:r>
              <a:rPr lang="tr-TR" sz="2400" dirty="0">
                <a:latin typeface="Calibri Light" pitchFamily="34" charset="0"/>
              </a:rPr>
              <a:t> sonunda </a:t>
            </a:r>
            <a:r>
              <a:rPr lang="tr-TR" sz="2400" dirty="0" err="1">
                <a:latin typeface="Calibri Light" pitchFamily="34" charset="0"/>
              </a:rPr>
              <a:t>Leica</a:t>
            </a:r>
            <a:r>
              <a:rPr lang="tr-TR" sz="2400" dirty="0">
                <a:latin typeface="Calibri Light" pitchFamily="34" charset="0"/>
              </a:rPr>
              <a:t> firmasını kullandığı format olması dolayısıyla, </a:t>
            </a:r>
            <a:r>
              <a:rPr lang="tr-TR" sz="2400" dirty="0" err="1">
                <a:latin typeface="Calibri Light" pitchFamily="34" charset="0"/>
              </a:rPr>
              <a:t>Lecia</a:t>
            </a:r>
            <a:r>
              <a:rPr lang="tr-TR" sz="2400" dirty="0">
                <a:latin typeface="Calibri Light" pitchFamily="34" charset="0"/>
              </a:rPr>
              <a:t> format </a:t>
            </a:r>
            <a:r>
              <a:rPr lang="tr-TR" sz="2400" dirty="0" smtClean="0">
                <a:latin typeface="Calibri Light" pitchFamily="34" charset="0"/>
              </a:rPr>
              <a:t>olarak </a:t>
            </a:r>
            <a:r>
              <a:rPr lang="tr-TR" sz="2400" dirty="0">
                <a:latin typeface="Calibri Light" pitchFamily="34" charset="0"/>
              </a:rPr>
              <a:t>ta </a:t>
            </a:r>
            <a:r>
              <a:rPr lang="tr-TR" sz="2400" dirty="0" err="1" smtClean="0">
                <a:latin typeface="Calibri Light" pitchFamily="34" charset="0"/>
              </a:rPr>
              <a:t>bilinir.Hem</a:t>
            </a:r>
            <a:r>
              <a:rPr lang="tr-TR" sz="2400" dirty="0" smtClean="0">
                <a:latin typeface="Calibri Light" pitchFamily="34" charset="0"/>
              </a:rPr>
              <a:t> </a:t>
            </a:r>
            <a:r>
              <a:rPr lang="tr-TR" sz="2400" dirty="0">
                <a:latin typeface="Calibri Light" pitchFamily="34" charset="0"/>
              </a:rPr>
              <a:t>amatör hem de profesyonel olarak en yaygın olarak kullanılan formattır. </a:t>
            </a:r>
            <a:r>
              <a:rPr lang="tr-TR" sz="2400" dirty="0" smtClean="0">
                <a:latin typeface="Calibri Light" pitchFamily="34" charset="0"/>
              </a:rPr>
              <a:t>24x36 </a:t>
            </a:r>
            <a:r>
              <a:rPr lang="tr-TR" sz="2400" dirty="0" err="1">
                <a:latin typeface="Calibri Light" pitchFamily="34" charset="0"/>
              </a:rPr>
              <a:t>mm’lik</a:t>
            </a:r>
            <a:r>
              <a:rPr lang="tr-TR" sz="2400" dirty="0">
                <a:latin typeface="Calibri Light" pitchFamily="34" charset="0"/>
              </a:rPr>
              <a:t> görüntü alanı, çok büyük olmayan (30x45 cm’ye kadar) baskılar için yeterlidir</a:t>
            </a:r>
            <a:r>
              <a:rPr lang="tr-TR" sz="2400" dirty="0" smtClean="0">
                <a:latin typeface="Calibri Light" pitchFamily="34" charset="0"/>
              </a:rPr>
              <a:t>. Bu </a:t>
            </a:r>
            <a:r>
              <a:rPr lang="tr-TR" sz="2400" dirty="0">
                <a:latin typeface="Calibri Light" pitchFamily="34" charset="0"/>
              </a:rPr>
              <a:t>formatta çok basit ve ayar gerektirmeyen modeller bulunduğu gibi, son derece ileri teknik özelliklerle donatılmış üst düzey modellerde bulunmaktadır. </a:t>
            </a:r>
            <a:r>
              <a:rPr lang="tr-TR" sz="2400" dirty="0" smtClean="0">
                <a:latin typeface="Calibri Light" pitchFamily="34" charset="0"/>
              </a:rPr>
              <a:t>Hem </a:t>
            </a:r>
            <a:r>
              <a:rPr lang="tr-TR" sz="2400" dirty="0">
                <a:latin typeface="Calibri Light" pitchFamily="34" charset="0"/>
              </a:rPr>
              <a:t>ayrı </a:t>
            </a:r>
            <a:r>
              <a:rPr lang="tr-TR" sz="2400" dirty="0" err="1">
                <a:latin typeface="Calibri Light" pitchFamily="34" charset="0"/>
              </a:rPr>
              <a:t>bakaçlı</a:t>
            </a:r>
            <a:r>
              <a:rPr lang="tr-TR" sz="2400" dirty="0">
                <a:latin typeface="Calibri Light" pitchFamily="34" charset="0"/>
              </a:rPr>
              <a:t>, hem de SLR modeller bulunmaktadır. </a:t>
            </a:r>
            <a:r>
              <a:rPr lang="tr-TR" sz="2400" dirty="0" smtClean="0">
                <a:latin typeface="Calibri Light" pitchFamily="34" charset="0"/>
              </a:rPr>
              <a:t>Sektörde </a:t>
            </a:r>
            <a:r>
              <a:rPr lang="tr-TR" sz="2400" dirty="0">
                <a:latin typeface="Calibri Light" pitchFamily="34" charset="0"/>
              </a:rPr>
              <a:t>en fazla modelin bulunduğu rekabetin en yoğun olarak yaşandığı formattır. </a:t>
            </a:r>
            <a:r>
              <a:rPr lang="tr-TR" sz="2400" dirty="0" smtClean="0">
                <a:latin typeface="Calibri Light" pitchFamily="34" charset="0"/>
              </a:rPr>
              <a:t> </a:t>
            </a:r>
            <a:endParaRPr lang="tr-TR" sz="2400" dirty="0">
              <a:solidFill>
                <a:schemeClr val="tx2"/>
              </a:solidFill>
              <a:latin typeface="Calibri Light" pitchFamily="34" charset="0"/>
            </a:endParaRPr>
          </a:p>
        </p:txBody>
      </p:sp>
    </p:spTree>
    <p:extLst>
      <p:ext uri="{BB962C8B-B14F-4D97-AF65-F5344CB8AC3E}">
        <p14:creationId xmlns:p14="http://schemas.microsoft.com/office/powerpoint/2010/main" val="1758222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764704"/>
            <a:ext cx="8229600" cy="5809832"/>
          </a:xfrm>
        </p:spPr>
        <p:txBody>
          <a:bodyPr>
            <a:normAutofit/>
          </a:bodyPr>
          <a:lstStyle/>
          <a:p>
            <a:r>
              <a:rPr lang="en-US" sz="3600" dirty="0" err="1">
                <a:solidFill>
                  <a:schemeClr val="tx2"/>
                </a:solidFill>
                <a:latin typeface="Calibri" pitchFamily="34" charset="0"/>
              </a:rPr>
              <a:t>Küçük</a:t>
            </a:r>
            <a:r>
              <a:rPr lang="en-US" sz="3600" dirty="0">
                <a:solidFill>
                  <a:schemeClr val="tx2"/>
                </a:solidFill>
                <a:latin typeface="Calibri" pitchFamily="34" charset="0"/>
              </a:rPr>
              <a:t> Boy </a:t>
            </a:r>
            <a:r>
              <a:rPr lang="tr-TR" sz="3600" dirty="0" smtClean="0">
                <a:solidFill>
                  <a:schemeClr val="tx2"/>
                </a:solidFill>
                <a:latin typeface="Calibri" pitchFamily="34" charset="0"/>
              </a:rPr>
              <a:t>Fotoğraf </a:t>
            </a:r>
            <a:r>
              <a:rPr lang="tr-TR" sz="3600" dirty="0">
                <a:solidFill>
                  <a:schemeClr val="tx2"/>
                </a:solidFill>
                <a:latin typeface="Calibri" pitchFamily="34" charset="0"/>
              </a:rPr>
              <a:t>M</a:t>
            </a:r>
            <a:r>
              <a:rPr lang="nn-NO" sz="3600" dirty="0" smtClean="0">
                <a:solidFill>
                  <a:schemeClr val="tx2"/>
                </a:solidFill>
                <a:latin typeface="Calibri" pitchFamily="34" charset="0"/>
              </a:rPr>
              <a:t>akineler</a:t>
            </a:r>
            <a:r>
              <a:rPr lang="tr-TR" sz="3600" dirty="0" smtClean="0">
                <a:solidFill>
                  <a:schemeClr val="tx2"/>
                </a:solidFill>
                <a:latin typeface="Calibri" pitchFamily="34" charset="0"/>
              </a:rPr>
              <a:t>i</a:t>
            </a:r>
          </a:p>
          <a:p>
            <a:pPr marL="109728" indent="0">
              <a:buNone/>
            </a:pPr>
            <a:endParaRPr lang="tr-TR" dirty="0" smtClean="0">
              <a:latin typeface="Calibri Light" pitchFamily="34" charset="0"/>
            </a:endParaRPr>
          </a:p>
        </p:txBody>
      </p:sp>
      <p:pic>
        <p:nvPicPr>
          <p:cNvPr id="4098" name="Picture 2" descr="C:\Users\elif\Desktop\DF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83506"/>
            <a:ext cx="5583761" cy="4421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4316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764704"/>
            <a:ext cx="8229600" cy="5809832"/>
          </a:xfrm>
        </p:spPr>
        <p:txBody>
          <a:bodyPr>
            <a:normAutofit/>
          </a:bodyPr>
          <a:lstStyle/>
          <a:p>
            <a:r>
              <a:rPr lang="tr-TR" sz="3600" dirty="0">
                <a:solidFill>
                  <a:schemeClr val="tx2"/>
                </a:solidFill>
                <a:latin typeface="Calibri" pitchFamily="34" charset="0"/>
              </a:rPr>
              <a:t>Minyatür </a:t>
            </a:r>
            <a:r>
              <a:rPr lang="en-US" sz="3600" dirty="0" smtClean="0">
                <a:solidFill>
                  <a:schemeClr val="tx2"/>
                </a:solidFill>
                <a:latin typeface="Calibri" pitchFamily="34" charset="0"/>
              </a:rPr>
              <a:t>Boy </a:t>
            </a:r>
            <a:r>
              <a:rPr lang="tr-TR" sz="3600" dirty="0" smtClean="0">
                <a:solidFill>
                  <a:schemeClr val="tx2"/>
                </a:solidFill>
                <a:latin typeface="Calibri" pitchFamily="34" charset="0"/>
              </a:rPr>
              <a:t>Fotoğraf </a:t>
            </a:r>
            <a:r>
              <a:rPr lang="tr-TR" sz="3600" dirty="0">
                <a:solidFill>
                  <a:schemeClr val="tx2"/>
                </a:solidFill>
                <a:latin typeface="Calibri" pitchFamily="34" charset="0"/>
              </a:rPr>
              <a:t>M</a:t>
            </a:r>
            <a:r>
              <a:rPr lang="nn-NO" sz="3600" dirty="0" smtClean="0">
                <a:solidFill>
                  <a:schemeClr val="tx2"/>
                </a:solidFill>
                <a:latin typeface="Calibri" pitchFamily="34" charset="0"/>
              </a:rPr>
              <a:t>akineler</a:t>
            </a:r>
            <a:r>
              <a:rPr lang="tr-TR" sz="3600" dirty="0" smtClean="0">
                <a:solidFill>
                  <a:schemeClr val="tx2"/>
                </a:solidFill>
                <a:latin typeface="Calibri" pitchFamily="34" charset="0"/>
              </a:rPr>
              <a:t>i</a:t>
            </a:r>
          </a:p>
          <a:p>
            <a:pPr marL="109728" indent="0">
              <a:buNone/>
            </a:pPr>
            <a:endParaRPr lang="tr-TR" dirty="0" smtClean="0">
              <a:latin typeface="Calibri Light" pitchFamily="34" charset="0"/>
            </a:endParaRPr>
          </a:p>
          <a:p>
            <a:pPr marL="109728" indent="0">
              <a:buNone/>
            </a:pPr>
            <a:r>
              <a:rPr lang="tr-TR" sz="2400" dirty="0">
                <a:latin typeface="Calibri Light" pitchFamily="34" charset="0"/>
              </a:rPr>
              <a:t>Minyatür makineler amatörlerden çok profesyoneller tarafından kullanılır. İstihbarat gibi özel alanlarda kullanılan çok küçük boyda filmlerin takıldığı casus makinesi denen modeller dışında yine özel alanlarda tercih edilen piyasada bulunabilen türleri vardır. Bu tip makineler için üretilmiş yıkama ve baskı malzemeleri hala buluna bilmektedir. </a:t>
            </a:r>
            <a:endParaRPr lang="tr-TR" sz="2400" dirty="0">
              <a:solidFill>
                <a:schemeClr val="tx2"/>
              </a:solidFill>
              <a:latin typeface="Calibri Light" pitchFamily="34" charset="0"/>
            </a:endParaRPr>
          </a:p>
        </p:txBody>
      </p:sp>
    </p:spTree>
    <p:extLst>
      <p:ext uri="{BB962C8B-B14F-4D97-AF65-F5344CB8AC3E}">
        <p14:creationId xmlns:p14="http://schemas.microsoft.com/office/powerpoint/2010/main" val="23996222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latin typeface="Calibri" pitchFamily="34" charset="0"/>
              </a:rPr>
              <a:t>Bakaç Sistemine Göre Fotoğraf Makineleri </a:t>
            </a:r>
          </a:p>
        </p:txBody>
      </p:sp>
      <p:sp>
        <p:nvSpPr>
          <p:cNvPr id="3" name="İçerik Yer Tutucusu 2"/>
          <p:cNvSpPr>
            <a:spLocks noGrp="1"/>
          </p:cNvSpPr>
          <p:nvPr>
            <p:ph idx="1"/>
          </p:nvPr>
        </p:nvSpPr>
        <p:spPr/>
        <p:txBody>
          <a:bodyPr>
            <a:normAutofit fontScale="92500" lnSpcReduction="10000"/>
          </a:bodyPr>
          <a:lstStyle/>
          <a:p>
            <a:r>
              <a:rPr lang="tr-TR" dirty="0">
                <a:latin typeface="Calibri Light" pitchFamily="34" charset="0"/>
              </a:rPr>
              <a:t>Bakaç (</a:t>
            </a:r>
            <a:r>
              <a:rPr lang="tr-TR" dirty="0" err="1">
                <a:latin typeface="Calibri Light" pitchFamily="34" charset="0"/>
              </a:rPr>
              <a:t>vizör</a:t>
            </a:r>
            <a:r>
              <a:rPr lang="tr-TR" dirty="0">
                <a:latin typeface="Calibri Light" pitchFamily="34" charset="0"/>
              </a:rPr>
              <a:t>) gözünüzü dayayarak baktığımız pencerenin adıdır. Bakaç sistemi ise, görüntüyü bu pencereden gözümüze kadar ulaştıran optik sistemdir. Bakaç sistemlerinin bazıları çok basit merceklerden oluşurken, bazılarında ise kaliteli mercekler, aynalar ve prizmalar kullanılmaktadır. Bakaç sisteminin kalitesi, fotoğrafa doğrudan etki etmez. Ancak hassas netleme ve berrak bir görüntü olanağı sunan bir bakaç sistemi, dolaylıda olsa fotoğrafın kalitesine olumlu bir katkı yapar. Temel olarak üç tür bakaç sistemi vardır.</a:t>
            </a:r>
          </a:p>
        </p:txBody>
      </p:sp>
    </p:spTree>
    <p:extLst>
      <p:ext uri="{BB962C8B-B14F-4D97-AF65-F5344CB8AC3E}">
        <p14:creationId xmlns:p14="http://schemas.microsoft.com/office/powerpoint/2010/main" val="21895429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latin typeface="Calibri" pitchFamily="34" charset="0"/>
              </a:rPr>
              <a:t>Basit </a:t>
            </a:r>
            <a:r>
              <a:rPr lang="tr-TR" dirty="0" err="1" smtClean="0">
                <a:latin typeface="Calibri" pitchFamily="34" charset="0"/>
              </a:rPr>
              <a:t>Bakaçlı</a:t>
            </a:r>
            <a:r>
              <a:rPr lang="tr-TR" dirty="0" smtClean="0">
                <a:latin typeface="Calibri" pitchFamily="34" charset="0"/>
              </a:rPr>
              <a:t> Fotoğraf </a:t>
            </a:r>
            <a:r>
              <a:rPr lang="tr-TR" dirty="0">
                <a:latin typeface="Calibri" pitchFamily="34" charset="0"/>
              </a:rPr>
              <a:t>M</a:t>
            </a:r>
            <a:r>
              <a:rPr lang="tr-TR" dirty="0" smtClean="0">
                <a:latin typeface="Calibri" pitchFamily="34" charset="0"/>
              </a:rPr>
              <a:t>akinaları</a:t>
            </a:r>
            <a:endParaRPr lang="tr-TR" dirty="0">
              <a:latin typeface="Calibri" pitchFamily="34" charset="0"/>
            </a:endParaRPr>
          </a:p>
        </p:txBody>
      </p:sp>
      <p:sp>
        <p:nvSpPr>
          <p:cNvPr id="3" name="İçerik Yer Tutucusu 2"/>
          <p:cNvSpPr>
            <a:spLocks noGrp="1"/>
          </p:cNvSpPr>
          <p:nvPr>
            <p:ph idx="1"/>
          </p:nvPr>
        </p:nvSpPr>
        <p:spPr/>
        <p:txBody>
          <a:bodyPr>
            <a:normAutofit/>
          </a:bodyPr>
          <a:lstStyle/>
          <a:p>
            <a:r>
              <a:rPr lang="tr-TR" dirty="0" smtClean="0">
                <a:latin typeface="Calibri Light" pitchFamily="34" charset="0"/>
              </a:rPr>
              <a:t>Bu tür bakaçlar basit fotoğraf makinalarında bulunur. Temel görevi, sadece görüntüyü çerçevelemektir ayrıca fonksiyonu yoktur. Netlik ayarı makine tarafından yapılır ve netlik sistemi diğer parçalardan bağımsız çalışır.</a:t>
            </a:r>
            <a:endParaRPr lang="tr-TR" dirty="0">
              <a:latin typeface="Calibri Light" pitchFamily="34" charset="0"/>
            </a:endParaRPr>
          </a:p>
        </p:txBody>
      </p:sp>
    </p:spTree>
    <p:extLst>
      <p:ext uri="{BB962C8B-B14F-4D97-AF65-F5344CB8AC3E}">
        <p14:creationId xmlns:p14="http://schemas.microsoft.com/office/powerpoint/2010/main" val="4314023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latin typeface="Calibri" pitchFamily="34" charset="0"/>
              </a:rPr>
              <a:t>Optik </a:t>
            </a:r>
            <a:r>
              <a:rPr lang="tr-TR" dirty="0" err="1" smtClean="0">
                <a:latin typeface="Calibri" pitchFamily="34" charset="0"/>
              </a:rPr>
              <a:t>Bakaçlı</a:t>
            </a:r>
            <a:r>
              <a:rPr lang="tr-TR" dirty="0" smtClean="0">
                <a:latin typeface="Calibri" pitchFamily="34" charset="0"/>
              </a:rPr>
              <a:t> Fotoğraf </a:t>
            </a:r>
            <a:r>
              <a:rPr lang="tr-TR" dirty="0">
                <a:latin typeface="Calibri" pitchFamily="34" charset="0"/>
              </a:rPr>
              <a:t>M</a:t>
            </a:r>
            <a:r>
              <a:rPr lang="tr-TR" dirty="0" smtClean="0">
                <a:latin typeface="Calibri" pitchFamily="34" charset="0"/>
              </a:rPr>
              <a:t>akinaları</a:t>
            </a:r>
            <a:endParaRPr lang="tr-TR" dirty="0">
              <a:latin typeface="Calibri" pitchFamily="34" charset="0"/>
            </a:endParaRPr>
          </a:p>
        </p:txBody>
      </p:sp>
      <p:sp>
        <p:nvSpPr>
          <p:cNvPr id="3" name="İçerik Yer Tutucusu 2"/>
          <p:cNvSpPr>
            <a:spLocks noGrp="1"/>
          </p:cNvSpPr>
          <p:nvPr>
            <p:ph idx="1"/>
          </p:nvPr>
        </p:nvSpPr>
        <p:spPr/>
        <p:txBody>
          <a:bodyPr>
            <a:normAutofit/>
          </a:bodyPr>
          <a:lstStyle/>
          <a:p>
            <a:r>
              <a:rPr lang="tr-TR" dirty="0" smtClean="0">
                <a:latin typeface="Calibri Light" pitchFamily="34" charset="0"/>
              </a:rPr>
              <a:t>Bu tür bakaçlar makinaların üstünde bir yerde konumlandırılmıştır ve objektiften geçecek film üzerine düşecek görüntü ile bu görüntü aslında ayrı ayrı görüntülerdir. Bu tür bakaçların görevi film üzerine düşecek görüntünün çerçevelenmesi ve netliğin izlenmesidir.</a:t>
            </a:r>
            <a:endParaRPr lang="tr-TR" dirty="0">
              <a:latin typeface="Calibri Light" pitchFamily="34" charset="0"/>
            </a:endParaRPr>
          </a:p>
        </p:txBody>
      </p:sp>
    </p:spTree>
    <p:extLst>
      <p:ext uri="{BB962C8B-B14F-4D97-AF65-F5344CB8AC3E}">
        <p14:creationId xmlns:p14="http://schemas.microsoft.com/office/powerpoint/2010/main" val="290024539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latin typeface="Calibri" pitchFamily="34" charset="0"/>
              </a:rPr>
              <a:t>Reflex</a:t>
            </a:r>
            <a:r>
              <a:rPr lang="tr-TR" dirty="0" smtClean="0">
                <a:latin typeface="Calibri" pitchFamily="34" charset="0"/>
              </a:rPr>
              <a:t> Fotoğraf </a:t>
            </a:r>
            <a:r>
              <a:rPr lang="tr-TR" dirty="0">
                <a:latin typeface="Calibri" pitchFamily="34" charset="0"/>
              </a:rPr>
              <a:t>M</a:t>
            </a:r>
            <a:r>
              <a:rPr lang="tr-TR" dirty="0" smtClean="0">
                <a:latin typeface="Calibri" pitchFamily="34" charset="0"/>
              </a:rPr>
              <a:t>akinaları</a:t>
            </a:r>
            <a:endParaRPr lang="tr-TR" dirty="0">
              <a:latin typeface="Calibri" pitchFamily="34" charset="0"/>
            </a:endParaRPr>
          </a:p>
        </p:txBody>
      </p:sp>
      <p:sp>
        <p:nvSpPr>
          <p:cNvPr id="3" name="İçerik Yer Tutucusu 2"/>
          <p:cNvSpPr>
            <a:spLocks noGrp="1"/>
          </p:cNvSpPr>
          <p:nvPr>
            <p:ph idx="1"/>
          </p:nvPr>
        </p:nvSpPr>
        <p:spPr/>
        <p:txBody>
          <a:bodyPr>
            <a:normAutofit/>
          </a:bodyPr>
          <a:lstStyle/>
          <a:p>
            <a:r>
              <a:rPr lang="tr-TR" dirty="0" smtClean="0">
                <a:latin typeface="Calibri Light" pitchFamily="34" charset="0"/>
              </a:rPr>
              <a:t>Bu fotoğraf makinalarının temel özelliği (çift objektifler hariç)  bakaçtan gözlenen görüntü ile, objektiften geçip film üzerine düşen görüntünün aynı </a:t>
            </a:r>
            <a:r>
              <a:rPr lang="tr-TR" dirty="0" err="1" smtClean="0">
                <a:latin typeface="Calibri Light" pitchFamily="34" charset="0"/>
              </a:rPr>
              <a:t>olamasıdır</a:t>
            </a:r>
            <a:r>
              <a:rPr lang="tr-TR" dirty="0" smtClean="0">
                <a:latin typeface="Calibri Light" pitchFamily="34" charset="0"/>
              </a:rPr>
              <a:t>. Bu tür makinalar tek objektifli ve çift objektifli makinalar olarak ikiye ayrılır.</a:t>
            </a:r>
            <a:endParaRPr lang="tr-TR" dirty="0">
              <a:latin typeface="Calibri Light" pitchFamily="34" charset="0"/>
            </a:endParaRPr>
          </a:p>
        </p:txBody>
      </p:sp>
    </p:spTree>
    <p:extLst>
      <p:ext uri="{BB962C8B-B14F-4D97-AF65-F5344CB8AC3E}">
        <p14:creationId xmlns:p14="http://schemas.microsoft.com/office/powerpoint/2010/main" val="8383962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entsel">
  <a:themeElements>
    <a:clrScheme name="Kağıt">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Kentsel">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Kentsel">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191</TotalTime>
  <Words>753</Words>
  <Application>Microsoft Office PowerPoint</Application>
  <PresentationFormat>Ekran Gösterisi (4:3)</PresentationFormat>
  <Paragraphs>29</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Kentsel</vt:lpstr>
      <vt:lpstr>  FOTOĞRAF MAKİNESİ ÇEŞİTLERİ    Boyutlarına Göre Fotoğraf Makineleri  </vt:lpstr>
      <vt:lpstr>PowerPoint Sunusu</vt:lpstr>
      <vt:lpstr>PowerPoint Sunusu</vt:lpstr>
      <vt:lpstr>PowerPoint Sunusu</vt:lpstr>
      <vt:lpstr>PowerPoint Sunusu</vt:lpstr>
      <vt:lpstr>Bakaç Sistemine Göre Fotoğraf Makineleri </vt:lpstr>
      <vt:lpstr>Basit Bakaçlı Fotoğraf Makinaları</vt:lpstr>
      <vt:lpstr>Optik Bakaçlı Fotoğraf Makinaları</vt:lpstr>
      <vt:lpstr>Reflex Fotoğraf Makinaları</vt:lpstr>
      <vt:lpstr>Özel Kullanım Alanlarına Göre Fotoğraf Makinaları</vt:lpstr>
      <vt:lpstr>PowerPoint Sunusu</vt:lpstr>
    </vt:vector>
  </TitlesOfParts>
  <Company>Katilimsiz.Com @ necooy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FOTOĞRAFI ÖĞRENİRKEN</dc:title>
  <dc:creator>elif</dc:creator>
  <cp:lastModifiedBy>Technopc</cp:lastModifiedBy>
  <cp:revision>57</cp:revision>
  <dcterms:created xsi:type="dcterms:W3CDTF">2017-03-11T09:59:03Z</dcterms:created>
  <dcterms:modified xsi:type="dcterms:W3CDTF">2017-03-15T09:46:25Z</dcterms:modified>
</cp:coreProperties>
</file>