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sldIdLst>
    <p:sldId id="289" r:id="rId2"/>
    <p:sldId id="290" r:id="rId3"/>
    <p:sldId id="291" r:id="rId4"/>
    <p:sldId id="293" r:id="rId5"/>
    <p:sldId id="292" r:id="rId6"/>
    <p:sldId id="294" r:id="rId7"/>
    <p:sldId id="295" r:id="rId8"/>
    <p:sldId id="296" r:id="rId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2244" y="-6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3" name="Dikdörtgen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Dikdörtgen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Dikdörtgen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Dikdörtgen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Dikdörtgen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Yuvarlatılmış Dikdörtgen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Yuvarlatılmış Dikdörtgen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Dikdörtgen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Dikdörtgen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6705600" y="4206240"/>
            <a:ext cx="960120" cy="457200"/>
          </a:xfrm>
        </p:spPr>
        <p:txBody>
          <a:bodyPr/>
          <a:lstStyle/>
          <a:p>
            <a:fld id="{FF8844AA-BAC9-415A-9A1C-1FB9ED77F05D}" type="datetimeFigureOut">
              <a:rPr lang="tr-TR" smtClean="0"/>
              <a:t>15.03.2017</a:t>
            </a:fld>
            <a:endParaRPr lang="tr-TR"/>
          </a:p>
        </p:txBody>
      </p:sp>
      <p:sp>
        <p:nvSpPr>
          <p:cNvPr id="17" name="Altbilgi Yer Tutucusu 16"/>
          <p:cNvSpPr>
            <a:spLocks noGrp="1"/>
          </p:cNvSpPr>
          <p:nvPr>
            <p:ph type="ftr" sz="quarter" idx="11"/>
          </p:nvPr>
        </p:nvSpPr>
        <p:spPr>
          <a:xfrm>
            <a:off x="5410200" y="4205288"/>
            <a:ext cx="1295400" cy="457200"/>
          </a:xfrm>
        </p:spPr>
        <p:txBody>
          <a:bodyPr/>
          <a:lstStyle/>
          <a:p>
            <a:endParaRPr lang="tr-TR"/>
          </a:p>
        </p:txBody>
      </p:sp>
      <p:sp>
        <p:nvSpPr>
          <p:cNvPr id="29" name="Slayt Numarası Yer Tutucusu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7CA6397-07CC-4273-9F7E-2AD8463458DE}"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FF8844AA-BAC9-415A-9A1C-1FB9ED77F05D}" type="datetimeFigureOut">
              <a:rPr lang="tr-TR" smtClean="0"/>
              <a:t>15.03.2017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7CA6397-07CC-4273-9F7E-2AD8463458DE}"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781800" y="1143000"/>
            <a:ext cx="1905000" cy="5486400"/>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1143000"/>
            <a:ext cx="6248400" cy="5486400"/>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FF8844AA-BAC9-415A-9A1C-1FB9ED77F05D}" type="datetimeFigureOut">
              <a:rPr lang="tr-TR" smtClean="0"/>
              <a:t>15.03.2017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7CA6397-07CC-4273-9F7E-2AD8463458DE}"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İçerik Yer Tutucusu 2"/>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FF8844AA-BAC9-415A-9A1C-1FB9ED77F05D}" type="datetimeFigureOut">
              <a:rPr lang="tr-TR" smtClean="0"/>
              <a:t>15.03.2017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7CA6397-07CC-4273-9F7E-2AD8463458DE}"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p:txBody>
          <a:bodyPr/>
          <a:lstStyle/>
          <a:p>
            <a:fld id="{FF8844AA-BAC9-415A-9A1C-1FB9ED77F05D}" type="datetimeFigureOut">
              <a:rPr lang="tr-TR" smtClean="0"/>
              <a:t>15.03.2017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7CA6397-07CC-4273-9F7E-2AD8463458DE}"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İçerik Yer Tutucusu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İçerik Yer Tutucusu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p>
            <a:fld id="{FF8844AA-BAC9-415A-9A1C-1FB9ED77F05D}" type="datetimeFigureOut">
              <a:rPr lang="tr-TR" smtClean="0"/>
              <a:t>15.03.2017</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7CA6397-07CC-4273-9F7E-2AD8463458DE}"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381000" y="1143000"/>
            <a:ext cx="8382000" cy="1069848"/>
          </a:xfrm>
        </p:spPr>
        <p:txBody>
          <a:bodyPr anchor="ctr"/>
          <a:lstStyle>
            <a:lvl1pPr>
              <a:defRPr sz="4000" b="0" i="0" cap="none" baseline="0"/>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İçerik Yer Tutucusu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İçerik Yer Tutucusu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6" name="Veri Yer Tutucusu 25"/>
          <p:cNvSpPr>
            <a:spLocks noGrp="1"/>
          </p:cNvSpPr>
          <p:nvPr>
            <p:ph type="dt" sz="half" idx="10"/>
          </p:nvPr>
        </p:nvSpPr>
        <p:spPr/>
        <p:txBody>
          <a:bodyPr rtlCol="0"/>
          <a:lstStyle/>
          <a:p>
            <a:fld id="{FF8844AA-BAC9-415A-9A1C-1FB9ED77F05D}" type="datetimeFigureOut">
              <a:rPr lang="tr-TR" smtClean="0"/>
              <a:t>15.03.2017</a:t>
            </a:fld>
            <a:endParaRPr lang="tr-TR"/>
          </a:p>
        </p:txBody>
      </p:sp>
      <p:sp>
        <p:nvSpPr>
          <p:cNvPr id="27" name="Slayt Numarası Yer Tutucusu 26"/>
          <p:cNvSpPr>
            <a:spLocks noGrp="1"/>
          </p:cNvSpPr>
          <p:nvPr>
            <p:ph type="sldNum" sz="quarter" idx="11"/>
          </p:nvPr>
        </p:nvSpPr>
        <p:spPr/>
        <p:txBody>
          <a:bodyPr rtlCol="0"/>
          <a:lstStyle/>
          <a:p>
            <a:fld id="{27CA6397-07CC-4273-9F7E-2AD8463458DE}" type="slidenum">
              <a:rPr lang="tr-TR" smtClean="0"/>
              <a:t>‹#›</a:t>
            </a:fld>
            <a:endParaRPr lang="tr-TR"/>
          </a:p>
        </p:txBody>
      </p:sp>
      <p:sp>
        <p:nvSpPr>
          <p:cNvPr id="28" name="Altbilgi Yer Tutucusu 27"/>
          <p:cNvSpPr>
            <a:spLocks noGrp="1"/>
          </p:cNvSpPr>
          <p:nvPr>
            <p:ph type="ftr" sz="quarter" idx="12"/>
          </p:nvPr>
        </p:nvSpPr>
        <p:spPr/>
        <p:txBody>
          <a:bodyPr rtlCol="0"/>
          <a:lstStyle/>
          <a:p>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tr-TR" smtClean="0"/>
              <a:t>Asıl başlık stili için tıklatın</a:t>
            </a:r>
            <a:endParaRPr kumimoji="0" lang="en-US"/>
          </a:p>
        </p:txBody>
      </p:sp>
      <p:sp>
        <p:nvSpPr>
          <p:cNvPr id="3" name="Veri Yer Tutucusu 2"/>
          <p:cNvSpPr>
            <a:spLocks noGrp="1"/>
          </p:cNvSpPr>
          <p:nvPr>
            <p:ph type="dt" sz="half" idx="10"/>
          </p:nvPr>
        </p:nvSpPr>
        <p:spPr>
          <a:xfrm>
            <a:off x="6583680" y="612648"/>
            <a:ext cx="957264" cy="457200"/>
          </a:xfrm>
        </p:spPr>
        <p:txBody>
          <a:bodyPr/>
          <a:lstStyle/>
          <a:p>
            <a:fld id="{FF8844AA-BAC9-415A-9A1C-1FB9ED77F05D}" type="datetimeFigureOut">
              <a:rPr lang="tr-TR" smtClean="0"/>
              <a:t>15.03.2017</a:t>
            </a:fld>
            <a:endParaRPr lang="tr-TR"/>
          </a:p>
        </p:txBody>
      </p:sp>
      <p:sp>
        <p:nvSpPr>
          <p:cNvPr id="4" name="Altbilgi Yer Tutucusu 3"/>
          <p:cNvSpPr>
            <a:spLocks noGrp="1"/>
          </p:cNvSpPr>
          <p:nvPr>
            <p:ph type="ftr" sz="quarter" idx="11"/>
          </p:nvPr>
        </p:nvSpPr>
        <p:spPr>
          <a:xfrm>
            <a:off x="5257800" y="612648"/>
            <a:ext cx="1325880" cy="457200"/>
          </a:xfrm>
        </p:spPr>
        <p:txBody>
          <a:bodyPr/>
          <a:lstStyle/>
          <a:p>
            <a:endParaRPr lang="tr-TR"/>
          </a:p>
        </p:txBody>
      </p:sp>
      <p:sp>
        <p:nvSpPr>
          <p:cNvPr id="5" name="Slayt Numarası Yer Tutucusu 4"/>
          <p:cNvSpPr>
            <a:spLocks noGrp="1"/>
          </p:cNvSpPr>
          <p:nvPr>
            <p:ph type="sldNum" sz="quarter" idx="12"/>
          </p:nvPr>
        </p:nvSpPr>
        <p:spPr>
          <a:xfrm>
            <a:off x="8174736" y="2272"/>
            <a:ext cx="762000" cy="365760"/>
          </a:xfrm>
        </p:spPr>
        <p:txBody>
          <a:bodyPr/>
          <a:lstStyle/>
          <a:p>
            <a:fld id="{27CA6397-07CC-4273-9F7E-2AD8463458DE}"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F8844AA-BAC9-415A-9A1C-1FB9ED77F05D}" type="datetimeFigureOut">
              <a:rPr lang="tr-TR" smtClean="0"/>
              <a:t>15.03.2017</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27CA6397-07CC-4273-9F7E-2AD8463458DE}"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5353496" y="1101970"/>
            <a:ext cx="3383280" cy="877824"/>
          </a:xfrm>
        </p:spPr>
        <p:txBody>
          <a:bodyPr anchor="b"/>
          <a:lstStyle>
            <a:lvl1pPr algn="l">
              <a:buNone/>
              <a:defRPr sz="1800" b="1"/>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İçerik Yer Tutucusu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p>
            <a:fld id="{FF8844AA-BAC9-415A-9A1C-1FB9ED77F05D}" type="datetimeFigureOut">
              <a:rPr lang="tr-TR" smtClean="0"/>
              <a:t>15.03.2017</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7CA6397-07CC-4273-9F7E-2AD8463458DE}"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tr-TR" smtClean="0"/>
              <a:t>Asıl başlık stili için tıklatın</a:t>
            </a:r>
            <a:endParaRPr kumimoji="0" lang="en-US"/>
          </a:p>
        </p:txBody>
      </p:sp>
      <p:sp>
        <p:nvSpPr>
          <p:cNvPr id="3" name="Resim Yer Tutucusu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tr-TR" smtClean="0"/>
              <a:t>Resim eklemek için simgeyi tıklatın</a:t>
            </a:r>
            <a:endParaRPr kumimoji="0" lang="en-US" dirty="0"/>
          </a:p>
        </p:txBody>
      </p:sp>
      <p:sp>
        <p:nvSpPr>
          <p:cNvPr id="4" name="Metin Yer Tutucusu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p:txBody>
          <a:bodyPr/>
          <a:lstStyle/>
          <a:p>
            <a:fld id="{FF8844AA-BAC9-415A-9A1C-1FB9ED77F05D}" type="datetimeFigureOut">
              <a:rPr lang="tr-TR" smtClean="0"/>
              <a:t>15.03.2017</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7CA6397-07CC-4273-9F7E-2AD8463458DE}"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Dikdörtgen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Dikdörtgen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Dikdörtgen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Dikdörtgen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Dikdörtgen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Yuvarlatılmış Dikdörtgen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Yuvarlatılmış Dikdörtgen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Dikdörtgen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Dikdörtgen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Dikdörtgen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Dikdörtgen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Dikdörtgen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Dikdörtgen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Başlık Yer Tutucusu 21"/>
          <p:cNvSpPr>
            <a:spLocks noGrp="1"/>
          </p:cNvSpPr>
          <p:nvPr>
            <p:ph type="title"/>
          </p:nvPr>
        </p:nvSpPr>
        <p:spPr>
          <a:xfrm>
            <a:off x="457200" y="1143000"/>
            <a:ext cx="8229600" cy="1066800"/>
          </a:xfrm>
          <a:prstGeom prst="rect">
            <a:avLst/>
          </a:prstGeom>
        </p:spPr>
        <p:txBody>
          <a:bodyPr vert="horz" anchor="ctr">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F8844AA-BAC9-415A-9A1C-1FB9ED77F05D}" type="datetimeFigureOut">
              <a:rPr lang="tr-TR" smtClean="0"/>
              <a:t>15.03.2017</a:t>
            </a:fld>
            <a:endParaRPr lang="tr-TR"/>
          </a:p>
        </p:txBody>
      </p:sp>
      <p:sp>
        <p:nvSpPr>
          <p:cNvPr id="3" name="Altbilgi Yer Tutucusu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tr-TR"/>
          </a:p>
        </p:txBody>
      </p:sp>
      <p:sp>
        <p:nvSpPr>
          <p:cNvPr id="23" name="Slayt Numarası Yer Tutucusu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7CA6397-07CC-4273-9F7E-2AD8463458DE}"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latin typeface="Calibri" pitchFamily="34" charset="0"/>
              </a:rPr>
              <a:t>Fotoğraf Makinesinin Parçaları</a:t>
            </a:r>
          </a:p>
        </p:txBody>
      </p:sp>
      <p:sp>
        <p:nvSpPr>
          <p:cNvPr id="3" name="İçerik Yer Tutucusu 2"/>
          <p:cNvSpPr>
            <a:spLocks noGrp="1"/>
          </p:cNvSpPr>
          <p:nvPr>
            <p:ph idx="1"/>
          </p:nvPr>
        </p:nvSpPr>
        <p:spPr/>
        <p:txBody>
          <a:bodyPr/>
          <a:lstStyle/>
          <a:p>
            <a:pPr marL="109728" indent="0">
              <a:buNone/>
            </a:pPr>
            <a:r>
              <a:rPr lang="tr-TR" dirty="0" smtClean="0">
                <a:solidFill>
                  <a:schemeClr val="tx2"/>
                </a:solidFill>
                <a:latin typeface="Calibri" pitchFamily="34" charset="0"/>
              </a:rPr>
              <a:t>Makine </a:t>
            </a:r>
            <a:r>
              <a:rPr lang="tr-TR" dirty="0">
                <a:solidFill>
                  <a:schemeClr val="tx2"/>
                </a:solidFill>
                <a:latin typeface="Calibri" pitchFamily="34" charset="0"/>
              </a:rPr>
              <a:t>Gövdesi </a:t>
            </a:r>
            <a:endParaRPr lang="tr-TR" dirty="0" smtClean="0">
              <a:solidFill>
                <a:schemeClr val="tx2"/>
              </a:solidFill>
              <a:latin typeface="Calibri" pitchFamily="34" charset="0"/>
            </a:endParaRPr>
          </a:p>
          <a:p>
            <a:r>
              <a:rPr lang="tr-TR" dirty="0" smtClean="0">
                <a:latin typeface="Calibri Light" pitchFamily="34" charset="0"/>
              </a:rPr>
              <a:t>Karanlık </a:t>
            </a:r>
            <a:r>
              <a:rPr lang="tr-TR" dirty="0">
                <a:latin typeface="Calibri Light" pitchFamily="34" charset="0"/>
              </a:rPr>
              <a:t>bir kutudan ibaret olan makine gövdesi; kompakt makinelerde objektife bağlı SLR makinelerde ise objektiften bağımsızdır. Mekanik ve elektronik modellerde farklı özellikler vardır. Tüm modellerde gövde üzerinde görüntünün oluşabilmesi için temel parçalar vardır.</a:t>
            </a:r>
          </a:p>
        </p:txBody>
      </p:sp>
    </p:spTree>
    <p:extLst>
      <p:ext uri="{BB962C8B-B14F-4D97-AF65-F5344CB8AC3E}">
        <p14:creationId xmlns:p14="http://schemas.microsoft.com/office/powerpoint/2010/main" val="2409623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latin typeface="Calibri" pitchFamily="34" charset="0"/>
              </a:rPr>
              <a:t>Fotoğraf Makinesinin Parçaları</a:t>
            </a:r>
          </a:p>
        </p:txBody>
      </p:sp>
      <p:pic>
        <p:nvPicPr>
          <p:cNvPr id="7171" name="Picture 3" descr="C:\Users\elif\Desktop\images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183726"/>
            <a:ext cx="4071811" cy="4238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9076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980728"/>
            <a:ext cx="8229600" cy="1066800"/>
          </a:xfrm>
        </p:spPr>
        <p:txBody>
          <a:bodyPr/>
          <a:lstStyle/>
          <a:p>
            <a:r>
              <a:rPr lang="tr-TR" dirty="0"/>
              <a:t>O</a:t>
            </a:r>
            <a:r>
              <a:rPr lang="tr-TR" dirty="0" smtClean="0"/>
              <a:t>bjektif </a:t>
            </a:r>
            <a:endParaRPr lang="tr-TR" dirty="0"/>
          </a:p>
        </p:txBody>
      </p:sp>
      <p:sp>
        <p:nvSpPr>
          <p:cNvPr id="3" name="İçerik Yer Tutucusu 2"/>
          <p:cNvSpPr>
            <a:spLocks noGrp="1"/>
          </p:cNvSpPr>
          <p:nvPr>
            <p:ph idx="1"/>
          </p:nvPr>
        </p:nvSpPr>
        <p:spPr/>
        <p:txBody>
          <a:bodyPr>
            <a:noAutofit/>
          </a:bodyPr>
          <a:lstStyle/>
          <a:p>
            <a:pPr marL="109728" indent="0">
              <a:buNone/>
            </a:pPr>
            <a:r>
              <a:rPr lang="tr-TR" sz="2400" dirty="0">
                <a:solidFill>
                  <a:schemeClr val="tx2"/>
                </a:solidFill>
                <a:latin typeface="Calibri" pitchFamily="34" charset="0"/>
              </a:rPr>
              <a:t>BAKIŞ AÇILARINA GÖRE OBJEKTİF ÇEŞİTLERİ </a:t>
            </a:r>
            <a:endParaRPr lang="tr-TR" sz="2400" dirty="0" smtClean="0">
              <a:solidFill>
                <a:schemeClr val="tx2"/>
              </a:solidFill>
              <a:latin typeface="Calibri" pitchFamily="34" charset="0"/>
            </a:endParaRPr>
          </a:p>
          <a:p>
            <a:r>
              <a:rPr lang="tr-TR" sz="2400" dirty="0" smtClean="0">
                <a:latin typeface="Calibri Light" pitchFamily="34" charset="0"/>
              </a:rPr>
              <a:t>Görüş </a:t>
            </a:r>
            <a:r>
              <a:rPr lang="tr-TR" sz="2400" dirty="0">
                <a:latin typeface="Calibri Light" pitchFamily="34" charset="0"/>
              </a:rPr>
              <a:t>açılarına göre objektif çeşitleri dörde ayrılır. Bunlar; </a:t>
            </a:r>
            <a:r>
              <a:rPr lang="tr-TR" sz="2400" dirty="0" smtClean="0">
                <a:solidFill>
                  <a:schemeClr val="tx2"/>
                </a:solidFill>
                <a:latin typeface="Calibri" pitchFamily="34" charset="0"/>
              </a:rPr>
              <a:t>Standart </a:t>
            </a:r>
            <a:r>
              <a:rPr lang="tr-TR" sz="2400" dirty="0">
                <a:solidFill>
                  <a:schemeClr val="tx2"/>
                </a:solidFill>
                <a:latin typeface="Calibri" pitchFamily="34" charset="0"/>
              </a:rPr>
              <a:t>(Normal) açılı</a:t>
            </a:r>
            <a:r>
              <a:rPr lang="tr-TR" sz="2400" dirty="0">
                <a:latin typeface="Calibri Light" pitchFamily="34" charset="0"/>
              </a:rPr>
              <a:t>: İnsan gözünün nesneleri doğru tanımlayabildiği bakış açısı 45°dir. 45° açıyla nesneleri gösteren objektife de normal objektif ya da standart objektif adı verilir. </a:t>
            </a:r>
            <a:r>
              <a:rPr lang="tr-TR" sz="2400" dirty="0" smtClean="0">
                <a:latin typeface="Calibri Light" pitchFamily="34" charset="0"/>
              </a:rPr>
              <a:t> </a:t>
            </a:r>
          </a:p>
          <a:p>
            <a:r>
              <a:rPr lang="tr-TR" sz="2400" dirty="0" smtClean="0">
                <a:solidFill>
                  <a:schemeClr val="tx2"/>
                </a:solidFill>
                <a:latin typeface="Calibri" pitchFamily="34" charset="0"/>
              </a:rPr>
              <a:t>Geniş </a:t>
            </a:r>
            <a:r>
              <a:rPr lang="tr-TR" sz="2400" dirty="0">
                <a:solidFill>
                  <a:schemeClr val="tx2"/>
                </a:solidFill>
                <a:latin typeface="Calibri" pitchFamily="34" charset="0"/>
              </a:rPr>
              <a:t>bakış açılı: </a:t>
            </a:r>
            <a:r>
              <a:rPr lang="tr-TR" sz="2400" dirty="0">
                <a:latin typeface="Calibri Light" pitchFamily="34" charset="0"/>
              </a:rPr>
              <a:t>45° den daha geniş bir açıyla görebilen objektiflere geniş açı adı verilir</a:t>
            </a:r>
            <a:r>
              <a:rPr lang="tr-TR" sz="2400" dirty="0">
                <a:solidFill>
                  <a:schemeClr val="tx2"/>
                </a:solidFill>
                <a:latin typeface="Calibri" pitchFamily="34" charset="0"/>
              </a:rPr>
              <a:t>. </a:t>
            </a:r>
            <a:r>
              <a:rPr lang="tr-TR" sz="2400" dirty="0" smtClean="0">
                <a:solidFill>
                  <a:schemeClr val="tx2"/>
                </a:solidFill>
                <a:latin typeface="Calibri" pitchFamily="34" charset="0"/>
              </a:rPr>
              <a:t>Dar </a:t>
            </a:r>
            <a:r>
              <a:rPr lang="tr-TR" sz="2400" dirty="0">
                <a:solidFill>
                  <a:schemeClr val="tx2"/>
                </a:solidFill>
                <a:latin typeface="Calibri" pitchFamily="34" charset="0"/>
              </a:rPr>
              <a:t>bakış açılı (</a:t>
            </a:r>
            <a:r>
              <a:rPr lang="tr-TR" sz="2400" dirty="0" err="1">
                <a:solidFill>
                  <a:schemeClr val="tx2"/>
                </a:solidFill>
                <a:latin typeface="Calibri" pitchFamily="34" charset="0"/>
              </a:rPr>
              <a:t>telephoto</a:t>
            </a:r>
            <a:r>
              <a:rPr lang="tr-TR" sz="2400" dirty="0">
                <a:solidFill>
                  <a:schemeClr val="tx2"/>
                </a:solidFill>
                <a:latin typeface="Calibri" pitchFamily="34" charset="0"/>
              </a:rPr>
              <a:t>/tele): </a:t>
            </a:r>
            <a:r>
              <a:rPr lang="tr-TR" sz="2400" dirty="0">
                <a:latin typeface="Calibri Light" pitchFamily="34" charset="0"/>
              </a:rPr>
              <a:t>45° den daha dar bir açıyla görüntü ileten objektiflere dar açı ya da tele objektif adı verilir. </a:t>
            </a:r>
            <a:r>
              <a:rPr lang="tr-TR" sz="2400" dirty="0" smtClean="0">
                <a:latin typeface="Calibri Light" pitchFamily="34" charset="0"/>
              </a:rPr>
              <a:t> </a:t>
            </a:r>
            <a:r>
              <a:rPr lang="tr-TR" sz="2400" dirty="0">
                <a:latin typeface="Calibri Light" pitchFamily="34" charset="0"/>
              </a:rPr>
              <a:t>Değişebilir bakış açılı: Görüş açısı değişebilen objektiflere </a:t>
            </a:r>
            <a:r>
              <a:rPr lang="tr-TR" sz="2400" dirty="0" err="1">
                <a:latin typeface="Calibri Light" pitchFamily="34" charset="0"/>
              </a:rPr>
              <a:t>zoom</a:t>
            </a:r>
            <a:r>
              <a:rPr lang="tr-TR" sz="2400" dirty="0">
                <a:latin typeface="Calibri Light" pitchFamily="34" charset="0"/>
              </a:rPr>
              <a:t> objektif denir. </a:t>
            </a:r>
          </a:p>
        </p:txBody>
      </p:sp>
    </p:spTree>
    <p:extLst>
      <p:ext uri="{BB962C8B-B14F-4D97-AF65-F5344CB8AC3E}">
        <p14:creationId xmlns:p14="http://schemas.microsoft.com/office/powerpoint/2010/main" val="20615084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980728"/>
            <a:ext cx="8229600" cy="1066800"/>
          </a:xfrm>
        </p:spPr>
        <p:txBody>
          <a:bodyPr/>
          <a:lstStyle/>
          <a:p>
            <a:r>
              <a:rPr lang="tr-TR" dirty="0"/>
              <a:t>O</a:t>
            </a:r>
            <a:r>
              <a:rPr lang="tr-TR" dirty="0" smtClean="0"/>
              <a:t>bjektif </a:t>
            </a:r>
            <a:endParaRPr lang="tr-TR" dirty="0"/>
          </a:p>
        </p:txBody>
      </p:sp>
      <p:pic>
        <p:nvPicPr>
          <p:cNvPr id="8194" name="Picture 2" descr="C:\Users\elif\Desktop\trrt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499" y="1916832"/>
            <a:ext cx="4418531" cy="4521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6479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980728"/>
            <a:ext cx="8229600" cy="1066800"/>
          </a:xfrm>
        </p:spPr>
        <p:txBody>
          <a:bodyPr/>
          <a:lstStyle/>
          <a:p>
            <a:r>
              <a:rPr lang="tr-TR" dirty="0"/>
              <a:t>O</a:t>
            </a:r>
            <a:r>
              <a:rPr lang="tr-TR" dirty="0" smtClean="0"/>
              <a:t>bjektif </a:t>
            </a:r>
            <a:endParaRPr lang="tr-TR" dirty="0"/>
          </a:p>
        </p:txBody>
      </p:sp>
      <p:sp>
        <p:nvSpPr>
          <p:cNvPr id="3" name="İçerik Yer Tutucusu 2"/>
          <p:cNvSpPr>
            <a:spLocks noGrp="1"/>
          </p:cNvSpPr>
          <p:nvPr>
            <p:ph idx="1"/>
          </p:nvPr>
        </p:nvSpPr>
        <p:spPr/>
        <p:txBody>
          <a:bodyPr>
            <a:noAutofit/>
          </a:bodyPr>
          <a:lstStyle/>
          <a:p>
            <a:pPr marL="109728" indent="0">
              <a:buNone/>
            </a:pPr>
            <a:r>
              <a:rPr lang="tr-TR" sz="2400" dirty="0" err="1" smtClean="0">
                <a:solidFill>
                  <a:schemeClr val="tx2"/>
                </a:solidFill>
                <a:latin typeface="Calibri" pitchFamily="34" charset="0"/>
              </a:rPr>
              <a:t>Zoom</a:t>
            </a:r>
            <a:r>
              <a:rPr lang="tr-TR" sz="2400" dirty="0" smtClean="0">
                <a:solidFill>
                  <a:schemeClr val="tx2"/>
                </a:solidFill>
                <a:latin typeface="Calibri" pitchFamily="34" charset="0"/>
              </a:rPr>
              <a:t> objektifler:</a:t>
            </a:r>
            <a:r>
              <a:rPr lang="tr-TR" sz="2400" dirty="0" smtClean="0">
                <a:latin typeface="Calibri Light" pitchFamily="34" charset="0"/>
              </a:rPr>
              <a:t> </a:t>
            </a:r>
            <a:r>
              <a:rPr lang="tr-TR" sz="2400" dirty="0">
                <a:latin typeface="Calibri Light" pitchFamily="34" charset="0"/>
              </a:rPr>
              <a:t>Kesintisiz değişebilir bakış açılı objektiftir. Çoklu bakış açılı objektif ise kesintili değişebilir görüş açılı objektiftir. </a:t>
            </a:r>
            <a:r>
              <a:rPr lang="tr-TR" sz="2400" dirty="0" err="1">
                <a:latin typeface="Calibri Light" pitchFamily="34" charset="0"/>
              </a:rPr>
              <a:t>Zoom’da</a:t>
            </a:r>
            <a:r>
              <a:rPr lang="tr-TR" sz="2400" dirty="0">
                <a:latin typeface="Calibri Light" pitchFamily="34" charset="0"/>
              </a:rPr>
              <a:t> örnek olarak 28-80mm. bir </a:t>
            </a:r>
            <a:r>
              <a:rPr lang="tr-TR" sz="2400" dirty="0" err="1">
                <a:latin typeface="Calibri Light" pitchFamily="34" charset="0"/>
              </a:rPr>
              <a:t>zoom</a:t>
            </a:r>
            <a:r>
              <a:rPr lang="tr-TR" sz="2400" dirty="0">
                <a:latin typeface="Calibri Light" pitchFamily="34" charset="0"/>
              </a:rPr>
              <a:t> ise, 28 den 80 </a:t>
            </a:r>
            <a:r>
              <a:rPr lang="tr-TR" sz="2400" dirty="0" err="1">
                <a:latin typeface="Calibri Light" pitchFamily="34" charset="0"/>
              </a:rPr>
              <a:t>mm.'ye</a:t>
            </a:r>
            <a:r>
              <a:rPr lang="tr-TR" sz="2400" dirty="0">
                <a:latin typeface="Calibri Light" pitchFamily="34" charset="0"/>
              </a:rPr>
              <a:t> kadar bütün odak uzaklıkları kesintisiz olarak mevcuttur. Ancak örnek olarak </a:t>
            </a:r>
            <a:r>
              <a:rPr lang="tr-TR" sz="2400" dirty="0" err="1">
                <a:latin typeface="Calibri Light" pitchFamily="34" charset="0"/>
              </a:rPr>
              <a:t>leica</a:t>
            </a:r>
            <a:r>
              <a:rPr lang="tr-TR" sz="2400" dirty="0">
                <a:latin typeface="Calibri Light" pitchFamily="34" charset="0"/>
              </a:rPr>
              <a:t> TRI </a:t>
            </a:r>
            <a:r>
              <a:rPr lang="tr-TR" sz="2400" dirty="0" err="1">
                <a:latin typeface="Calibri Light" pitchFamily="34" charset="0"/>
              </a:rPr>
              <a:t>Elmar</a:t>
            </a:r>
            <a:r>
              <a:rPr lang="tr-TR" sz="2400" dirty="0">
                <a:latin typeface="Calibri Light" pitchFamily="34" charset="0"/>
              </a:rPr>
              <a:t> M 28-35-50mm. çoklu bakış açılı objektifte, sadece 28, 35 ve 50mm. odak uzaklıkları bulunur, ara değerler kullanılamaz. Çoklu bakış açılı objektif örnekleri dünya üzerinde çok sınırlı sayıda bulunduğundan, genellikle değişebilir bakış açılı objektiften kastedilen </a:t>
            </a:r>
            <a:r>
              <a:rPr lang="tr-TR" sz="2400" dirty="0" err="1">
                <a:latin typeface="Calibri Light" pitchFamily="34" charset="0"/>
              </a:rPr>
              <a:t>zoom</a:t>
            </a:r>
            <a:r>
              <a:rPr lang="tr-TR" sz="2400" dirty="0">
                <a:latin typeface="Calibri Light" pitchFamily="34" charset="0"/>
              </a:rPr>
              <a:t> objektiflerdir. Objektiflerde aynı sınıflandırma ayrıca objektifin odak uzaklığına göre de yapılmaktadır.</a:t>
            </a:r>
          </a:p>
        </p:txBody>
      </p:sp>
    </p:spTree>
    <p:extLst>
      <p:ext uri="{BB962C8B-B14F-4D97-AF65-F5344CB8AC3E}">
        <p14:creationId xmlns:p14="http://schemas.microsoft.com/office/powerpoint/2010/main" val="169298557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Diyafram </a:t>
            </a:r>
            <a:endParaRPr lang="tr-TR" dirty="0"/>
          </a:p>
        </p:txBody>
      </p:sp>
      <p:sp>
        <p:nvSpPr>
          <p:cNvPr id="3" name="İçerik Yer Tutucusu 2"/>
          <p:cNvSpPr>
            <a:spLocks noGrp="1"/>
          </p:cNvSpPr>
          <p:nvPr>
            <p:ph idx="1"/>
          </p:nvPr>
        </p:nvSpPr>
        <p:spPr/>
        <p:txBody>
          <a:bodyPr/>
          <a:lstStyle/>
          <a:p>
            <a:r>
              <a:rPr lang="tr-TR" dirty="0">
                <a:solidFill>
                  <a:schemeClr val="tx2"/>
                </a:solidFill>
                <a:latin typeface="Calibri" pitchFamily="34" charset="0"/>
              </a:rPr>
              <a:t>Diyafram: </a:t>
            </a:r>
            <a:r>
              <a:rPr lang="tr-TR" dirty="0">
                <a:latin typeface="Calibri Light" pitchFamily="34" charset="0"/>
              </a:rPr>
              <a:t>Objektifin içinden geçen ışık miktarını belirleyen, kısılıp açılabilen metal yaprakçıklardan oluşan mekanizmadır. </a:t>
            </a:r>
            <a:endParaRPr lang="tr-TR" dirty="0" smtClean="0">
              <a:latin typeface="Calibri Light" pitchFamily="34" charset="0"/>
            </a:endParaRPr>
          </a:p>
          <a:p>
            <a:r>
              <a:rPr lang="tr-TR" dirty="0" smtClean="0">
                <a:solidFill>
                  <a:schemeClr val="tx2"/>
                </a:solidFill>
                <a:latin typeface="Calibri" pitchFamily="34" charset="0"/>
              </a:rPr>
              <a:t>Diyafram </a:t>
            </a:r>
            <a:r>
              <a:rPr lang="tr-TR" dirty="0">
                <a:solidFill>
                  <a:schemeClr val="tx2"/>
                </a:solidFill>
                <a:latin typeface="Calibri" pitchFamily="34" charset="0"/>
              </a:rPr>
              <a:t>halkası: </a:t>
            </a:r>
            <a:r>
              <a:rPr lang="tr-TR" dirty="0">
                <a:latin typeface="Calibri Light" pitchFamily="34" charset="0"/>
              </a:rPr>
              <a:t>Objektifin sahip olduğu diyafram değerlerini ve çekim yapılırken hangi diyafram değerinin kullanıldığını gösterir.</a:t>
            </a:r>
          </a:p>
        </p:txBody>
      </p:sp>
    </p:spTree>
    <p:extLst>
      <p:ext uri="{BB962C8B-B14F-4D97-AF65-F5344CB8AC3E}">
        <p14:creationId xmlns:p14="http://schemas.microsoft.com/office/powerpoint/2010/main" val="394769033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latin typeface="Calibri" pitchFamily="34" charset="0"/>
              </a:rPr>
              <a:t>OBJEKTİFLERİN ÜZERİNDE BULUNAN BÖLÜMLER</a:t>
            </a:r>
          </a:p>
        </p:txBody>
      </p:sp>
      <p:sp>
        <p:nvSpPr>
          <p:cNvPr id="3" name="İçerik Yer Tutucusu 2"/>
          <p:cNvSpPr>
            <a:spLocks noGrp="1"/>
          </p:cNvSpPr>
          <p:nvPr>
            <p:ph idx="1"/>
          </p:nvPr>
        </p:nvSpPr>
        <p:spPr/>
        <p:txBody>
          <a:bodyPr>
            <a:normAutofit lnSpcReduction="10000"/>
          </a:bodyPr>
          <a:lstStyle/>
          <a:p>
            <a:r>
              <a:rPr lang="tr-TR" dirty="0" smtClean="0">
                <a:solidFill>
                  <a:schemeClr val="tx2"/>
                </a:solidFill>
                <a:latin typeface="Calibri" pitchFamily="34" charset="0"/>
              </a:rPr>
              <a:t>Netlik </a:t>
            </a:r>
            <a:r>
              <a:rPr lang="tr-TR" dirty="0">
                <a:solidFill>
                  <a:schemeClr val="tx2"/>
                </a:solidFill>
                <a:latin typeface="Calibri" pitchFamily="34" charset="0"/>
              </a:rPr>
              <a:t>halkası</a:t>
            </a:r>
            <a:r>
              <a:rPr lang="tr-TR" dirty="0">
                <a:latin typeface="Calibri Light" pitchFamily="34" charset="0"/>
              </a:rPr>
              <a:t>: Çevirerek netleme yapmaya yarar. </a:t>
            </a:r>
            <a:endParaRPr lang="tr-TR" dirty="0" smtClean="0">
              <a:latin typeface="Calibri Light" pitchFamily="34" charset="0"/>
            </a:endParaRPr>
          </a:p>
          <a:p>
            <a:r>
              <a:rPr lang="tr-TR" dirty="0" smtClean="0">
                <a:solidFill>
                  <a:schemeClr val="tx2"/>
                </a:solidFill>
                <a:latin typeface="Calibri" pitchFamily="34" charset="0"/>
              </a:rPr>
              <a:t>Netlik </a:t>
            </a:r>
            <a:r>
              <a:rPr lang="tr-TR" dirty="0">
                <a:solidFill>
                  <a:schemeClr val="tx2"/>
                </a:solidFill>
                <a:latin typeface="Calibri" pitchFamily="34" charset="0"/>
              </a:rPr>
              <a:t>(metraj) ölçeği: </a:t>
            </a:r>
            <a:r>
              <a:rPr lang="tr-TR" dirty="0">
                <a:latin typeface="Calibri Light" pitchFamily="34" charset="0"/>
              </a:rPr>
              <a:t>Netleme yapılan objenin, film düzleminden ne kadar uzaklıkta olduğunu </a:t>
            </a:r>
            <a:r>
              <a:rPr lang="tr-TR" dirty="0" err="1">
                <a:latin typeface="Calibri Light" pitchFamily="34" charset="0"/>
              </a:rPr>
              <a:t>gözterir</a:t>
            </a:r>
            <a:r>
              <a:rPr lang="tr-TR" dirty="0">
                <a:latin typeface="Calibri Light" pitchFamily="34" charset="0"/>
              </a:rPr>
              <a:t>. Kızılötesi referans noktası: Kızılötesi filmlerin netlik algılamaları, </a:t>
            </a:r>
            <a:r>
              <a:rPr lang="tr-TR" dirty="0" err="1">
                <a:latin typeface="Calibri Light" pitchFamily="34" charset="0"/>
              </a:rPr>
              <a:t>pankromatik</a:t>
            </a:r>
            <a:r>
              <a:rPr lang="tr-TR" dirty="0">
                <a:latin typeface="Calibri Light" pitchFamily="34" charset="0"/>
              </a:rPr>
              <a:t> filmlerden farklı olduğu için, kızılötesi filme fotoğraf çekerken, netlik gözle yapıldıktan sonra, netlik referans noktasındaki değerin, doğru netlik için üzerine kaydırılması gereken küçük kırmızı referans noktası.</a:t>
            </a:r>
          </a:p>
        </p:txBody>
      </p:sp>
    </p:spTree>
    <p:extLst>
      <p:ext uri="{BB962C8B-B14F-4D97-AF65-F5344CB8AC3E}">
        <p14:creationId xmlns:p14="http://schemas.microsoft.com/office/powerpoint/2010/main" val="46040771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latin typeface="Calibri" pitchFamily="34" charset="0"/>
              </a:rPr>
              <a:t>OBJEKTİFLERİN ÜZERİNDE BULUNAN BÖLÜMLER</a:t>
            </a:r>
          </a:p>
        </p:txBody>
      </p:sp>
      <p:sp>
        <p:nvSpPr>
          <p:cNvPr id="3" name="İçerik Yer Tutucusu 2"/>
          <p:cNvSpPr>
            <a:spLocks noGrp="1"/>
          </p:cNvSpPr>
          <p:nvPr>
            <p:ph idx="1"/>
          </p:nvPr>
        </p:nvSpPr>
        <p:spPr/>
        <p:txBody>
          <a:bodyPr>
            <a:normAutofit lnSpcReduction="10000"/>
          </a:bodyPr>
          <a:lstStyle/>
          <a:p>
            <a:r>
              <a:rPr lang="tr-TR" dirty="0">
                <a:solidFill>
                  <a:schemeClr val="tx2"/>
                </a:solidFill>
                <a:latin typeface="Calibri" pitchFamily="34" charset="0"/>
              </a:rPr>
              <a:t>Referans noktası: </a:t>
            </a:r>
            <a:r>
              <a:rPr lang="tr-TR" dirty="0">
                <a:latin typeface="Calibri Light" pitchFamily="34" charset="0"/>
              </a:rPr>
              <a:t>Netlik ve diyafram halkalarının hangi değerde olduğunu belirten okuma noktası</a:t>
            </a:r>
            <a:r>
              <a:rPr lang="tr-TR" dirty="0" smtClean="0">
                <a:latin typeface="Calibri Light" pitchFamily="34" charset="0"/>
              </a:rPr>
              <a:t>.</a:t>
            </a:r>
          </a:p>
          <a:p>
            <a:r>
              <a:rPr lang="tr-TR" dirty="0" smtClean="0">
                <a:latin typeface="Calibri Light" pitchFamily="34" charset="0"/>
              </a:rPr>
              <a:t> </a:t>
            </a:r>
            <a:r>
              <a:rPr lang="tr-TR" dirty="0">
                <a:solidFill>
                  <a:schemeClr val="tx2"/>
                </a:solidFill>
                <a:latin typeface="Calibri" pitchFamily="34" charset="0"/>
              </a:rPr>
              <a:t>Net alan derinliği ölçeği: </a:t>
            </a:r>
            <a:r>
              <a:rPr lang="tr-TR" dirty="0">
                <a:latin typeface="Calibri Light" pitchFamily="34" charset="0"/>
              </a:rPr>
              <a:t>Diyafram ile netlik skalası arasında bulunan ve kullanılan diyafram değerinin sağlayacağı net alan derinliğini çekimden önce okumayı </a:t>
            </a:r>
            <a:r>
              <a:rPr lang="tr-TR" dirty="0" smtClean="0">
                <a:latin typeface="Calibri Light" pitchFamily="34" charset="0"/>
              </a:rPr>
              <a:t>sağlayan ölçek.</a:t>
            </a:r>
          </a:p>
          <a:p>
            <a:r>
              <a:rPr lang="tr-TR" dirty="0">
                <a:solidFill>
                  <a:schemeClr val="tx2"/>
                </a:solidFill>
                <a:latin typeface="Calibri" pitchFamily="34" charset="0"/>
              </a:rPr>
              <a:t>Net alan derinliği düğmesi: </a:t>
            </a:r>
            <a:r>
              <a:rPr lang="tr-TR" dirty="0">
                <a:latin typeface="Calibri Light" pitchFamily="34" charset="0"/>
              </a:rPr>
              <a:t>Basıldığında diyaframı kısarak, çekimin yapılacağı değere getiren ve o diyafram değerinin sağlayacağı net alan derinliğini önceden izleten düğme. </a:t>
            </a:r>
          </a:p>
        </p:txBody>
      </p:sp>
    </p:spTree>
    <p:extLst>
      <p:ext uri="{BB962C8B-B14F-4D97-AF65-F5344CB8AC3E}">
        <p14:creationId xmlns:p14="http://schemas.microsoft.com/office/powerpoint/2010/main" val="40244726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entsel">
  <a:themeElements>
    <a:clrScheme name="Kağıt">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Kentsel">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Kentsel">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191</TotalTime>
  <Words>427</Words>
  <Application>Microsoft Office PowerPoint</Application>
  <PresentationFormat>Ekran Gösterisi (4:3)</PresentationFormat>
  <Paragraphs>21</Paragraphs>
  <Slides>8</Slides>
  <Notes>0</Notes>
  <HiddenSlides>0</HiddenSlides>
  <MMClips>0</MMClips>
  <ScaleCrop>false</ScaleCrop>
  <HeadingPairs>
    <vt:vector size="4" baseType="variant">
      <vt:variant>
        <vt:lpstr>Tema</vt:lpstr>
      </vt:variant>
      <vt:variant>
        <vt:i4>1</vt:i4>
      </vt:variant>
      <vt:variant>
        <vt:lpstr>Slayt Başlıkları</vt:lpstr>
      </vt:variant>
      <vt:variant>
        <vt:i4>8</vt:i4>
      </vt:variant>
    </vt:vector>
  </HeadingPairs>
  <TitlesOfParts>
    <vt:vector size="9" baseType="lpstr">
      <vt:lpstr>Kentsel</vt:lpstr>
      <vt:lpstr>Fotoğraf Makinesinin Parçaları</vt:lpstr>
      <vt:lpstr>Fotoğraf Makinesinin Parçaları</vt:lpstr>
      <vt:lpstr>Objektif </vt:lpstr>
      <vt:lpstr>Objektif </vt:lpstr>
      <vt:lpstr>Objektif </vt:lpstr>
      <vt:lpstr>Diyafram </vt:lpstr>
      <vt:lpstr>OBJEKTİFLERİN ÜZERİNDE BULUNAN BÖLÜMLER</vt:lpstr>
      <vt:lpstr>OBJEKTİFLERİN ÜZERİNDE BULUNAN BÖLÜMLER</vt:lpstr>
    </vt:vector>
  </TitlesOfParts>
  <Company>Katilimsiz.Com @ necooy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FOTOĞRAFI ÖĞRENİRKEN</dc:title>
  <dc:creator>elif</dc:creator>
  <cp:lastModifiedBy>Technopc</cp:lastModifiedBy>
  <cp:revision>57</cp:revision>
  <dcterms:created xsi:type="dcterms:W3CDTF">2017-03-11T09:59:03Z</dcterms:created>
  <dcterms:modified xsi:type="dcterms:W3CDTF">2017-03-15T09:50:07Z</dcterms:modified>
</cp:coreProperties>
</file>