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894" y="-3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46C117F-5CCF-4837-BE5F-2B92066CAFAF}"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4EB90BD-B6CE-46B7-997F-7313B992CCDC}"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B9D11F-B188-461D-B23F-39381795C052}"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2E6D8D9-55A2-4063-B0F3-121F44549695}"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D4B24536-994D-4021-A283-9F449C0DB50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3CBBBB78-C96F-47B7-AB17-D852CA960AC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0578ACC-22D6-47C1-A373-4FD133E34F3C}"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331444B-B92B-4E27-8C94-BB93EAF5CB18}"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63EFA5E-FA76-400D-B3DC-F0BA90E6D107}"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Işığın Kullanımı</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751472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Dokuyu Ortaya Çıkarma</a:t>
            </a:r>
            <a:endParaRPr lang="tr-TR" dirty="0"/>
          </a:p>
        </p:txBody>
      </p:sp>
      <p:sp>
        <p:nvSpPr>
          <p:cNvPr id="3" name="İçerik Yer Tutucusu 2"/>
          <p:cNvSpPr>
            <a:spLocks noGrp="1"/>
          </p:cNvSpPr>
          <p:nvPr>
            <p:ph idx="1"/>
          </p:nvPr>
        </p:nvSpPr>
        <p:spPr/>
        <p:txBody>
          <a:bodyPr/>
          <a:lstStyle/>
          <a:p>
            <a:r>
              <a:rPr lang="tr-TR" dirty="0" smtClean="0"/>
              <a:t>Yanal Işık</a:t>
            </a:r>
          </a:p>
          <a:p>
            <a:pPr marL="0" indent="0" algn="just">
              <a:buNone/>
            </a:pPr>
            <a:r>
              <a:rPr lang="tr-TR" dirty="0" smtClean="0"/>
              <a:t>Yanal, eğik ya da yatık ışık aynı şeyin üç farklı tanımı olarak kullanılır. Özgün bir dokuya sahip olan tüm yüzeylere yandan vuran ışık böylesi küçük çaplı kontrastlara yol açacaktır. Sert ve belli yönden tutulan ışık, yumuşak bir ışığa göre daha etkili olur. Işık doğrudan ve dümdüz konu üzerine düştüğünde çok az doku ayrıntısı ortaya çıkar. Oysa ışık yüzey üzerinde yanlara doğru kaydığında dokuyu da ortaya çıkaracaktır. </a:t>
            </a:r>
            <a:endParaRPr lang="tr-TR" dirty="0"/>
          </a:p>
        </p:txBody>
      </p:sp>
    </p:spTree>
    <p:extLst>
      <p:ext uri="{BB962C8B-B14F-4D97-AF65-F5344CB8AC3E}">
        <p14:creationId xmlns:p14="http://schemas.microsoft.com/office/powerpoint/2010/main" val="2179880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Ton ve </a:t>
            </a:r>
            <a:r>
              <a:rPr lang="tr-TR" smtClean="0"/>
              <a:t>rengi ortaya çıkarma</a:t>
            </a:r>
            <a:endParaRPr lang="tr-TR"/>
          </a:p>
        </p:txBody>
      </p:sp>
      <p:sp>
        <p:nvSpPr>
          <p:cNvPr id="3" name="İçerik Yer Tutucusu 2"/>
          <p:cNvSpPr>
            <a:spLocks noGrp="1"/>
          </p:cNvSpPr>
          <p:nvPr>
            <p:ph idx="1"/>
          </p:nvPr>
        </p:nvSpPr>
        <p:spPr/>
        <p:txBody>
          <a:bodyPr/>
          <a:lstStyle/>
          <a:p>
            <a:pPr algn="just"/>
            <a:r>
              <a:rPr lang="tr-TR" dirty="0" smtClean="0"/>
              <a:t>Renkli filmin kullanılmaya başlandığı ilk yıllarda fotoğrafçılara ışığa sırtını dönmesi önerilirdi. Böylelikle konuya cepheden gelen düz ve parlak ışık, sınırlı bir kontrast aralığına sahip olan eski ve yavaş filmlerde en temiz ve doygun renklerin elde edilmesini sağlardı. Cepheden düz aydınlatma hem aydınlık alanları, hem de gölgeleri en aza indirdiği için kontrastı da azaltır. Ton basit bir ifadeyle siyahtan beyaza kadar grilerin oluşturduğu her bir farklı aralıktır ve esasında tek renkli filmle çalışanlar ilgilendiren </a:t>
            </a:r>
            <a:r>
              <a:rPr lang="tr-TR" smtClean="0"/>
              <a:t>bir konudur.</a:t>
            </a:r>
            <a:endParaRPr lang="tr-TR" dirty="0"/>
          </a:p>
        </p:txBody>
      </p:sp>
    </p:spTree>
    <p:extLst>
      <p:ext uri="{BB962C8B-B14F-4D97-AF65-F5344CB8AC3E}">
        <p14:creationId xmlns:p14="http://schemas.microsoft.com/office/powerpoint/2010/main" val="13480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Işığın Kullanımı</a:t>
            </a:r>
            <a:endParaRPr lang="tr-TR" dirty="0"/>
          </a:p>
        </p:txBody>
      </p:sp>
      <p:sp>
        <p:nvSpPr>
          <p:cNvPr id="3" name="İçerik Yer Tutucusu 2"/>
          <p:cNvSpPr>
            <a:spLocks noGrp="1"/>
          </p:cNvSpPr>
          <p:nvPr>
            <p:ph idx="1"/>
          </p:nvPr>
        </p:nvSpPr>
        <p:spPr/>
        <p:txBody>
          <a:bodyPr/>
          <a:lstStyle/>
          <a:p>
            <a:pPr algn="just"/>
            <a:r>
              <a:rPr lang="tr-TR" dirty="0" smtClean="0"/>
              <a:t>Gölge oluşturmak vasıtasıyla, cisimlerin kendi şekillerine uygulandığında, iki boyutlu çekim aracımızda üçüncü boyutun görünümünü ortaya koyan ton farklılıkları yaratmış oluruz. Fotoğraflamak istediğimiz her madde ve nesnenin, onun nasıl aydınlatıldığına bağlı olarak ortaya konulan, vurgulanan ya da gizlenen kendine özgü fiziksel özellikleri vardır. Bu özellikler de genellikle bizim bir nesne karşısındaki duygusal tepkimizin bir parçasıdır. </a:t>
            </a:r>
            <a:endParaRPr lang="tr-TR" dirty="0"/>
          </a:p>
        </p:txBody>
      </p:sp>
    </p:spTree>
    <p:extLst>
      <p:ext uri="{BB962C8B-B14F-4D97-AF65-F5344CB8AC3E}">
        <p14:creationId xmlns:p14="http://schemas.microsoft.com/office/powerpoint/2010/main" val="139861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Işığın netliği</a:t>
            </a:r>
            <a:endParaRPr lang="tr-TR" dirty="0"/>
          </a:p>
        </p:txBody>
      </p:sp>
      <p:sp>
        <p:nvSpPr>
          <p:cNvPr id="3" name="İçerik Yer Tutucusu 2"/>
          <p:cNvSpPr>
            <a:spLocks noGrp="1"/>
          </p:cNvSpPr>
          <p:nvPr>
            <p:ph idx="1"/>
          </p:nvPr>
        </p:nvSpPr>
        <p:spPr/>
        <p:txBody>
          <a:bodyPr/>
          <a:lstStyle/>
          <a:p>
            <a:pPr marL="0" indent="0">
              <a:buNone/>
            </a:pPr>
            <a:r>
              <a:rPr lang="tr-TR" u="sng" dirty="0" smtClean="0"/>
              <a:t>Şeffaflık</a:t>
            </a:r>
          </a:p>
          <a:p>
            <a:pPr marL="0" indent="0" algn="just">
              <a:buNone/>
            </a:pPr>
            <a:r>
              <a:rPr lang="tr-TR" dirty="0" smtClean="0"/>
              <a:t>Şeffaf bir cisim çok az engellemeyle ışığın kendi içinden geçmesine izin verir. Bir başka deyişle kendisi renksiz ya da renkli olabilen şeffaf bir nesnenin bir tarafından baktığınızda diğer tarafını görebilirsiniz. Cam ve su bu özelliğin mükemmel örnekleridir. Fotoğraflar saydam nesnelerin kendilerine yönelmekten çok, onların içinden görünen başka cisimlerin üzerindeki etkilerini konu alır. Böylesi uygulamalarla ortaya çıkan görüntülerde karşılaşılan hafif bükülmeler ve eksiklikler gerçeğin ilginç çarpıklıklarını gözler önüne serebilir.</a:t>
            </a:r>
            <a:endParaRPr lang="tr-TR" dirty="0"/>
          </a:p>
        </p:txBody>
      </p:sp>
    </p:spTree>
    <p:extLst>
      <p:ext uri="{BB962C8B-B14F-4D97-AF65-F5344CB8AC3E}">
        <p14:creationId xmlns:p14="http://schemas.microsoft.com/office/powerpoint/2010/main" val="158469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Yarı saydamlık</a:t>
            </a:r>
            <a:endParaRPr lang="tr-TR" dirty="0"/>
          </a:p>
        </p:txBody>
      </p:sp>
      <p:sp>
        <p:nvSpPr>
          <p:cNvPr id="3" name="İçerik Yer Tutucusu 2"/>
          <p:cNvSpPr>
            <a:spLocks noGrp="1"/>
          </p:cNvSpPr>
          <p:nvPr>
            <p:ph idx="1"/>
          </p:nvPr>
        </p:nvSpPr>
        <p:spPr/>
        <p:txBody>
          <a:bodyPr/>
          <a:lstStyle/>
          <a:p>
            <a:pPr algn="just"/>
            <a:r>
              <a:rPr lang="tr-TR" dirty="0" smtClean="0"/>
              <a:t>Yarı saydamlık, ışığı geçirgenlik demektir. Hem ışık enerjisini hem de uygun bir görüntüyü diğer tarafa geçirgen olan şeffaf bir nesnenin aksine, yarı saydam bir cisim ışık enerjisini geçirecek, ancak görüntünün diğer tarafa geçmesini engelleyecek ya da bulanıklaştıracaktır. Buzlu cam ya da süt kıvamındaki sıvılar bu özelliğe sahip örneklerdir. </a:t>
            </a:r>
            <a:endParaRPr lang="tr-TR" dirty="0"/>
          </a:p>
        </p:txBody>
      </p:sp>
    </p:spTree>
    <p:extLst>
      <p:ext uri="{BB962C8B-B14F-4D97-AF65-F5344CB8AC3E}">
        <p14:creationId xmlns:p14="http://schemas.microsoft.com/office/powerpoint/2010/main" val="259237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Işık geçirmezlik</a:t>
            </a:r>
            <a:endParaRPr lang="tr-TR" dirty="0"/>
          </a:p>
        </p:txBody>
      </p:sp>
      <p:sp>
        <p:nvSpPr>
          <p:cNvPr id="3" name="İçerik Yer Tutucusu 2"/>
          <p:cNvSpPr>
            <a:spLocks noGrp="1"/>
          </p:cNvSpPr>
          <p:nvPr>
            <p:ph idx="1"/>
          </p:nvPr>
        </p:nvSpPr>
        <p:spPr>
          <a:xfrm>
            <a:off x="396986" y="2298236"/>
            <a:ext cx="11297031" cy="4347262"/>
          </a:xfrm>
        </p:spPr>
        <p:txBody>
          <a:bodyPr>
            <a:normAutofit/>
          </a:bodyPr>
          <a:lstStyle/>
          <a:p>
            <a:pPr algn="just"/>
            <a:r>
              <a:rPr lang="tr-TR" dirty="0" smtClean="0"/>
              <a:t>Işık geçirmeyen bir nesne saydam olmayıp bir yanından diğerine ışık sızdırmama özelliğine sahiptir. Portre fotoğraflarından önce siluet vardı. Son derece yetenekli sanatçılar bir insan yüzünün yandan görünüşünü kağıda çizerler ya da siyah karton üzerinde keserlerdi. Stüdyo ortamında siluet yaratmak, ön tarafa doğru çok koyu bir gölge oluşturmak üzere konunun arka tarafının aydınlatılmasını gerektirir. Konu üzerine cepheden ışık vurmamalıdır. Bu aydınlatma tarzı cisimlerin şekillerini vurgulayarak soyutlaştırır ve hacimli nesneleri yalın ve düz şekillere dönüştürmek yoluyla da ışığın oluşturacağı üç boyutlu görünüm etkisini ortadan kaldırır.</a:t>
            </a:r>
            <a:endParaRPr lang="tr-TR" dirty="0"/>
          </a:p>
        </p:txBody>
      </p:sp>
    </p:spTree>
    <p:extLst>
      <p:ext uri="{BB962C8B-B14F-4D97-AF65-F5344CB8AC3E}">
        <p14:creationId xmlns:p14="http://schemas.microsoft.com/office/powerpoint/2010/main" val="95702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Yansıma</a:t>
            </a:r>
            <a:endParaRPr lang="tr-TR" dirty="0"/>
          </a:p>
        </p:txBody>
      </p:sp>
      <p:sp>
        <p:nvSpPr>
          <p:cNvPr id="3" name="İçerik Yer Tutucusu 2"/>
          <p:cNvSpPr>
            <a:spLocks noGrp="1"/>
          </p:cNvSpPr>
          <p:nvPr>
            <p:ph idx="1"/>
          </p:nvPr>
        </p:nvSpPr>
        <p:spPr/>
        <p:txBody>
          <a:bodyPr/>
          <a:lstStyle/>
          <a:p>
            <a:pPr algn="just"/>
            <a:r>
              <a:rPr lang="tr-TR" dirty="0" smtClean="0"/>
              <a:t>Yansıma bir yüzeye çarparak geriye gelen ışıktır. Yansıma yasasına göre ışık bir yüzeye hangi açıyla düşüyorsa her zaman yine aynı açıyla yansır. </a:t>
            </a:r>
          </a:p>
          <a:p>
            <a:endParaRPr lang="tr-TR" dirty="0"/>
          </a:p>
        </p:txBody>
      </p:sp>
    </p:spTree>
    <p:extLst>
      <p:ext uri="{BB962C8B-B14F-4D97-AF65-F5344CB8AC3E}">
        <p14:creationId xmlns:p14="http://schemas.microsoft.com/office/powerpoint/2010/main" val="171472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Yaygın ışık</a:t>
            </a:r>
            <a:endParaRPr lang="tr-TR" dirty="0"/>
          </a:p>
        </p:txBody>
      </p:sp>
      <p:sp>
        <p:nvSpPr>
          <p:cNvPr id="3" name="İçerik Yer Tutucusu 2"/>
          <p:cNvSpPr>
            <a:spLocks noGrp="1"/>
          </p:cNvSpPr>
          <p:nvPr>
            <p:ph idx="1"/>
          </p:nvPr>
        </p:nvSpPr>
        <p:spPr>
          <a:xfrm>
            <a:off x="680321" y="2336873"/>
            <a:ext cx="11103848" cy="4192716"/>
          </a:xfrm>
        </p:spPr>
        <p:txBody>
          <a:bodyPr>
            <a:normAutofit/>
          </a:bodyPr>
          <a:lstStyle/>
          <a:p>
            <a:pPr algn="just"/>
            <a:r>
              <a:rPr lang="tr-TR" dirty="0" smtClean="0"/>
              <a:t>Her yöne eşit olarak dağılmış, farklı dalga boylarından oluşan yumuşak ışık için kullanılan bir terimdir. Stüdyo ortamındaki yaygın ışık etkileri itibariyle doğadaki yaygın ışıktan farklılıklar gösterir. </a:t>
            </a:r>
            <a:r>
              <a:rPr lang="tr-TR" dirty="0" err="1" smtClean="0"/>
              <a:t>Fotoğrafik</a:t>
            </a:r>
            <a:r>
              <a:rPr lang="tr-TR" dirty="0" smtClean="0"/>
              <a:t> ışık, stüdyo ortamında yumuşak bir aydınlatma etkisi yaratmak amacıyla, ışıkların üzeri ağ veya geniş gözenekli tülbent örtülerle kaplanarak her yöne olabildiğince eşit olarak dağıtılıp yayılabilir. Işığı yumuşak bir biçimde yaygınlaştırmanın bir diğer şekli de atmosferi koşulların etkisiyledir. Bu koşullar stüdyolarda ancak duman ya da sis makinesiyle sağlanabilir.</a:t>
            </a:r>
          </a:p>
          <a:p>
            <a:pPr algn="just"/>
            <a:r>
              <a:rPr lang="tr-TR" dirty="0" smtClean="0"/>
              <a:t>Işık yayıcı yüzey : Işığı daha geniş bir alana yaymak ve gölgeleri yumuşatmak için bir ışık kaynağının üzerini kaplamakta kullanılan kumaş parçası, ağ, tül ya da yarı saydam malzemelerden imal edilen ve genellikle geniş levha halindeki yüzeyler.</a:t>
            </a:r>
            <a:endParaRPr lang="tr-TR" dirty="0"/>
          </a:p>
        </p:txBody>
      </p:sp>
    </p:spTree>
    <p:extLst>
      <p:ext uri="{BB962C8B-B14F-4D97-AF65-F5344CB8AC3E}">
        <p14:creationId xmlns:p14="http://schemas.microsoft.com/office/powerpoint/2010/main" val="134222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Biçimi Ortaya Çıkarma</a:t>
            </a:r>
            <a:endParaRPr lang="tr-TR" dirty="0"/>
          </a:p>
        </p:txBody>
      </p:sp>
      <p:sp>
        <p:nvSpPr>
          <p:cNvPr id="3" name="İçerik Yer Tutucusu 2"/>
          <p:cNvSpPr>
            <a:spLocks noGrp="1"/>
          </p:cNvSpPr>
          <p:nvPr>
            <p:ph idx="1"/>
          </p:nvPr>
        </p:nvSpPr>
        <p:spPr/>
        <p:txBody>
          <a:bodyPr/>
          <a:lstStyle/>
          <a:p>
            <a:r>
              <a:rPr lang="tr-TR" dirty="0" smtClean="0"/>
              <a:t>Ters ve çevresel ışık</a:t>
            </a:r>
          </a:p>
          <a:p>
            <a:pPr marL="0" indent="0" algn="just">
              <a:buNone/>
            </a:pPr>
            <a:r>
              <a:rPr lang="tr-TR" dirty="0" smtClean="0"/>
              <a:t>Tamamen karşı yönden gelen ters ışık, gölgeleri fotoğraf makinesine doğru düşen siluetler oluşturur. Bu görünüm sadece biçimleri göz önüne koyarken konuya doğru cepheden hafif bir ışık yansıtmak bu durumu değiştirerek ayrıntılar hakkında az da olsa bilgi verecektir.  </a:t>
            </a:r>
            <a:endParaRPr lang="tr-TR" dirty="0"/>
          </a:p>
        </p:txBody>
      </p:sp>
    </p:spTree>
    <p:extLst>
      <p:ext uri="{BB962C8B-B14F-4D97-AF65-F5344CB8AC3E}">
        <p14:creationId xmlns:p14="http://schemas.microsoft.com/office/powerpoint/2010/main" val="360690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Formu </a:t>
            </a:r>
            <a:r>
              <a:rPr lang="tr-TR" dirty="0"/>
              <a:t>O</a:t>
            </a:r>
            <a:r>
              <a:rPr lang="tr-TR" dirty="0" smtClean="0"/>
              <a:t>rtaya </a:t>
            </a:r>
            <a:r>
              <a:rPr lang="tr-TR" dirty="0"/>
              <a:t>Ç</a:t>
            </a:r>
            <a:r>
              <a:rPr lang="tr-TR" dirty="0" smtClean="0"/>
              <a:t>ıkarma</a:t>
            </a:r>
            <a:endParaRPr lang="tr-TR" dirty="0"/>
          </a:p>
        </p:txBody>
      </p:sp>
      <p:sp>
        <p:nvSpPr>
          <p:cNvPr id="3" name="İçerik Yer Tutucusu 2"/>
          <p:cNvSpPr>
            <a:spLocks noGrp="1"/>
          </p:cNvSpPr>
          <p:nvPr>
            <p:ph idx="1"/>
          </p:nvPr>
        </p:nvSpPr>
        <p:spPr/>
        <p:txBody>
          <a:bodyPr/>
          <a:lstStyle/>
          <a:p>
            <a:r>
              <a:rPr lang="tr-TR" dirty="0" smtClean="0"/>
              <a:t>Üç boyut etkisi veren ışık</a:t>
            </a:r>
          </a:p>
          <a:p>
            <a:pPr marL="0" indent="0" algn="just">
              <a:buNone/>
            </a:pPr>
            <a:r>
              <a:rPr lang="tr-TR" dirty="0" smtClean="0"/>
              <a:t>Portre çekimler bölümünde çapraz ışık diye tanımlanan aydınlatma türü, hemen her türlü nesnenin üç boyutlu özelliklerini en iyi ortaya koyan ışıktır. Bu tip ışık altında söz konusu nesnenin form ve hacmini en iyi şekilde algılayabilmemize yardımcı olan gölgeler oluşur. İdeal olan çapraz ışığın 45 derece açı yapan bir yükseklikten gelmesidir. Bu konumda gelen ışık günlük yaşantımızdaki güneş ışığını çok andırır. Böylelikle de üç boyutlu cisimlerin şekilleri hakkında şüpheye düşmeksizin en doğru sonuca varırız.</a:t>
            </a:r>
            <a:endParaRPr lang="tr-TR" dirty="0"/>
          </a:p>
        </p:txBody>
      </p:sp>
    </p:spTree>
    <p:extLst>
      <p:ext uri="{BB962C8B-B14F-4D97-AF65-F5344CB8AC3E}">
        <p14:creationId xmlns:p14="http://schemas.microsoft.com/office/powerpoint/2010/main" val="238464713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64</TotalTime>
  <Words>737</Words>
  <Application>Microsoft Office PowerPoint</Application>
  <PresentationFormat>Özel</PresentationFormat>
  <Paragraphs>26</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Berlin</vt:lpstr>
      <vt:lpstr>Işığın Kullanımı</vt:lpstr>
      <vt:lpstr>Işığın Kullanımı</vt:lpstr>
      <vt:lpstr>Işığın netliği</vt:lpstr>
      <vt:lpstr>Yarı saydamlık</vt:lpstr>
      <vt:lpstr>Işık geçirmezlik</vt:lpstr>
      <vt:lpstr>Yansıma</vt:lpstr>
      <vt:lpstr>Yaygın ışık</vt:lpstr>
      <vt:lpstr>Biçimi Ortaya Çıkarma</vt:lpstr>
      <vt:lpstr>Formu Ortaya Çıkarma</vt:lpstr>
      <vt:lpstr>Dokuyu Ortaya Çıkarma</vt:lpstr>
      <vt:lpstr>Ton ve rengi ortaya çıkarma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Işığın Kullanımı</dc:title>
  <dc:creator>bahşende çoban</dc:creator>
  <cp:lastModifiedBy>Technopc</cp:lastModifiedBy>
  <cp:revision>8</cp:revision>
  <dcterms:created xsi:type="dcterms:W3CDTF">2017-04-14T13:32:58Z</dcterms:created>
  <dcterms:modified xsi:type="dcterms:W3CDTF">2017-07-14T10:13:02Z</dcterms:modified>
</cp:coreProperties>
</file>