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894"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Fotoğrafik</a:t>
            </a:r>
            <a:r>
              <a:rPr lang="tr-TR" dirty="0" smtClean="0"/>
              <a:t> Işık</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67027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Fotoğrafik</a:t>
            </a:r>
            <a:r>
              <a:rPr lang="tr-TR" dirty="0" smtClean="0"/>
              <a:t> Işık</a:t>
            </a:r>
            <a:endParaRPr lang="tr-TR" dirty="0"/>
          </a:p>
        </p:txBody>
      </p:sp>
      <p:sp>
        <p:nvSpPr>
          <p:cNvPr id="3" name="İçerik Yer Tutucusu 2"/>
          <p:cNvSpPr>
            <a:spLocks noGrp="1"/>
          </p:cNvSpPr>
          <p:nvPr>
            <p:ph idx="1"/>
          </p:nvPr>
        </p:nvSpPr>
        <p:spPr/>
        <p:txBody>
          <a:bodyPr/>
          <a:lstStyle/>
          <a:p>
            <a:pPr algn="just"/>
            <a:r>
              <a:rPr lang="tr-TR" dirty="0" smtClean="0"/>
              <a:t>Sadece fotoğraf çekmek amacıyla üretilen ışıktır. Ne doğal ışık ne de başka amaçlarla üretilen ışık (örneğin sokak aydınlatması) bu tanıma girer. </a:t>
            </a:r>
            <a:r>
              <a:rPr lang="tr-TR" dirty="0" err="1" smtClean="0"/>
              <a:t>Fotoğrafik</a:t>
            </a:r>
            <a:r>
              <a:rPr lang="tr-TR" dirty="0" smtClean="0"/>
              <a:t> ışığın evi stüdyodur. Stüdyoda kullanılan ışık da sürekli ışık ve flaş ışığı olarak iki ana sınıfa ayrılır. </a:t>
            </a:r>
            <a:endParaRPr lang="tr-TR" dirty="0"/>
          </a:p>
        </p:txBody>
      </p:sp>
    </p:spTree>
    <p:extLst>
      <p:ext uri="{BB962C8B-B14F-4D97-AF65-F5344CB8AC3E}">
        <p14:creationId xmlns:p14="http://schemas.microsoft.com/office/powerpoint/2010/main" val="131691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Sürekli Işık</a:t>
            </a:r>
            <a:endParaRPr lang="tr-TR" dirty="0"/>
          </a:p>
        </p:txBody>
      </p:sp>
      <p:sp>
        <p:nvSpPr>
          <p:cNvPr id="3" name="İçerik Yer Tutucusu 2"/>
          <p:cNvSpPr>
            <a:spLocks noGrp="1"/>
          </p:cNvSpPr>
          <p:nvPr>
            <p:ph idx="1"/>
          </p:nvPr>
        </p:nvSpPr>
        <p:spPr>
          <a:xfrm>
            <a:off x="680321" y="2336872"/>
            <a:ext cx="9613861" cy="4823781"/>
          </a:xfrm>
        </p:spPr>
        <p:txBody>
          <a:bodyPr>
            <a:normAutofit/>
          </a:bodyPr>
          <a:lstStyle/>
          <a:p>
            <a:pPr algn="just"/>
            <a:r>
              <a:rPr lang="tr-TR" dirty="0" smtClean="0"/>
              <a:t>Daimi olarak açık olup, etrafa aralıksız olarak aydınlatan ışıktır. Sıkça tercih edilen aydınlatma türüdür. Çevredeki mevcut ışığı ölçebilen bir ışıkölçer yeterli olacağından özel bir flaş ışıkölçerine de gerek kalmaz. Sürekli ışık veren kaynaklar üçe ayrılır: Tungsten lambalar, metal </a:t>
            </a:r>
            <a:r>
              <a:rPr lang="tr-TR" dirty="0" err="1" smtClean="0"/>
              <a:t>boşalımlı</a:t>
            </a:r>
            <a:r>
              <a:rPr lang="tr-TR" dirty="0" smtClean="0"/>
              <a:t> lambalar ve floresan paneller. </a:t>
            </a:r>
          </a:p>
          <a:p>
            <a:pPr algn="just"/>
            <a:r>
              <a:rPr lang="tr-TR" dirty="0" err="1" smtClean="0"/>
              <a:t>Fotoğrafik</a:t>
            </a:r>
            <a:r>
              <a:rPr lang="tr-TR" dirty="0" smtClean="0"/>
              <a:t> ışığın belki de en eski türü olarak tungsten lambalar, spot lambası ve güçlü tungsten lambalar olarak geniş bir çeşitliliğe sahiptir. Bunların bir kısmı ışığın aydınlattığı alanları genişletip daraltabilecek şekilde hareketli siperlikler, bir bölümü de ışığı halka şeklinde ve dolaylı olarak yansıtan ve artık seyyar flaş kafalarında da kullanılan bir düzenekle donatılmıştır. </a:t>
            </a:r>
            <a:endParaRPr lang="tr-TR" dirty="0"/>
          </a:p>
        </p:txBody>
      </p:sp>
    </p:spTree>
    <p:extLst>
      <p:ext uri="{BB962C8B-B14F-4D97-AF65-F5344CB8AC3E}">
        <p14:creationId xmlns:p14="http://schemas.microsoft.com/office/powerpoint/2010/main" val="135355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Sürekli Işık</a:t>
            </a:r>
            <a:endParaRPr lang="tr-TR" dirty="0"/>
          </a:p>
        </p:txBody>
      </p:sp>
      <p:sp>
        <p:nvSpPr>
          <p:cNvPr id="3" name="İçerik Yer Tutucusu 2"/>
          <p:cNvSpPr>
            <a:spLocks noGrp="1"/>
          </p:cNvSpPr>
          <p:nvPr>
            <p:ph idx="1"/>
          </p:nvPr>
        </p:nvSpPr>
        <p:spPr>
          <a:xfrm>
            <a:off x="448502" y="2214524"/>
            <a:ext cx="9613861" cy="4643476"/>
          </a:xfrm>
        </p:spPr>
        <p:txBody>
          <a:bodyPr>
            <a:normAutofit lnSpcReduction="10000"/>
          </a:bodyPr>
          <a:lstStyle/>
          <a:p>
            <a:pPr algn="just"/>
            <a:r>
              <a:rPr lang="tr-TR" dirty="0" smtClean="0">
                <a:solidFill>
                  <a:schemeClr val="bg1">
                    <a:lumMod val="85000"/>
                    <a:lumOff val="15000"/>
                  </a:schemeClr>
                </a:solidFill>
              </a:rPr>
              <a:t>Seyyar Flaş Kafası : </a:t>
            </a:r>
            <a:r>
              <a:rPr lang="tr-TR" dirty="0" smtClean="0"/>
              <a:t>Genellikle bir flaş tüpü, flaş örnek ışık lambası, ve ayrı bir güç kaynağı ünitesi ya da bataryadan enerji alan soğutma sistemiyle donatılmış aydınlatma aracı. </a:t>
            </a:r>
            <a:endParaRPr lang="tr-TR" dirty="0" smtClean="0">
              <a:solidFill>
                <a:schemeClr val="bg1">
                  <a:lumMod val="85000"/>
                  <a:lumOff val="15000"/>
                </a:schemeClr>
              </a:solidFill>
            </a:endParaRPr>
          </a:p>
          <a:p>
            <a:pPr algn="just"/>
            <a:r>
              <a:rPr lang="tr-TR" dirty="0" smtClean="0">
                <a:solidFill>
                  <a:schemeClr val="bg1">
                    <a:lumMod val="85000"/>
                    <a:lumOff val="15000"/>
                  </a:schemeClr>
                </a:solidFill>
              </a:rPr>
              <a:t>Yumuşak ışık Kutusu (</a:t>
            </a:r>
            <a:r>
              <a:rPr lang="tr-TR" dirty="0" err="1" smtClean="0">
                <a:solidFill>
                  <a:schemeClr val="bg1">
                    <a:lumMod val="85000"/>
                    <a:lumOff val="15000"/>
                  </a:schemeClr>
                </a:solidFill>
              </a:rPr>
              <a:t>Softbox</a:t>
            </a:r>
            <a:r>
              <a:rPr lang="tr-TR" dirty="0" smtClean="0">
                <a:solidFill>
                  <a:schemeClr val="bg1">
                    <a:lumMod val="85000"/>
                    <a:lumOff val="15000"/>
                  </a:schemeClr>
                </a:solidFill>
              </a:rPr>
              <a:t>) : </a:t>
            </a:r>
            <a:r>
              <a:rPr lang="tr-TR" dirty="0" smtClean="0"/>
              <a:t>Yumuşak nitelikli bir ışık elde etmek amacıyla, seyyar flaş kafası üzerinden konuyu aydınlatmak amacıyla kullanılan önü yarı saydam bir yüzeyle kaplı değişik boyutlarda kutu ya da çerçeve.</a:t>
            </a:r>
            <a:endParaRPr lang="tr-TR" dirty="0" smtClean="0">
              <a:solidFill>
                <a:schemeClr val="bg1">
                  <a:lumMod val="85000"/>
                  <a:lumOff val="15000"/>
                </a:schemeClr>
              </a:solidFill>
            </a:endParaRPr>
          </a:p>
          <a:p>
            <a:pPr algn="just"/>
            <a:r>
              <a:rPr lang="tr-TR" dirty="0" smtClean="0">
                <a:solidFill>
                  <a:schemeClr val="bg1">
                    <a:lumMod val="85000"/>
                    <a:lumOff val="15000"/>
                  </a:schemeClr>
                </a:solidFill>
              </a:rPr>
              <a:t>Spot Lamba : </a:t>
            </a:r>
            <a:r>
              <a:rPr lang="tr-TR" dirty="0" smtClean="0"/>
              <a:t>Minik spot ve ışık huzmesi değiştirilebilen spot olarak farklı tipleri bulunan, konu üzerinde noktasal ve kısmi aydınlatma yapmak üzere kullanılan küçük ama güçlü ışık kaynağı. </a:t>
            </a:r>
            <a:endParaRPr lang="tr-TR" dirty="0" smtClean="0">
              <a:solidFill>
                <a:schemeClr val="bg1">
                  <a:lumMod val="85000"/>
                  <a:lumOff val="15000"/>
                </a:schemeClr>
              </a:solidFill>
            </a:endParaRPr>
          </a:p>
          <a:p>
            <a:pPr algn="just"/>
            <a:r>
              <a:rPr lang="tr-TR" dirty="0" smtClean="0">
                <a:solidFill>
                  <a:schemeClr val="bg1">
                    <a:lumMod val="85000"/>
                    <a:lumOff val="15000"/>
                  </a:schemeClr>
                </a:solidFill>
              </a:rPr>
              <a:t>Tungsten Lamba : </a:t>
            </a:r>
            <a:r>
              <a:rPr lang="tr-TR" dirty="0" smtClean="0"/>
              <a:t>İçinden geçen elektrik akımının etkisiyle tungstenden imal edilmiş çok ince bir lifin ısınıp akkora dönüşmesiyle ışık veren ampul.</a:t>
            </a:r>
            <a:endParaRPr lang="tr-TR" dirty="0" smtClean="0">
              <a:solidFill>
                <a:schemeClr val="bg1">
                  <a:lumMod val="85000"/>
                  <a:lumOff val="15000"/>
                </a:schemeClr>
              </a:solidFill>
            </a:endParaRPr>
          </a:p>
        </p:txBody>
      </p:sp>
    </p:spTree>
    <p:extLst>
      <p:ext uri="{BB962C8B-B14F-4D97-AF65-F5344CB8AC3E}">
        <p14:creationId xmlns:p14="http://schemas.microsoft.com/office/powerpoint/2010/main" val="246355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Flaş</a:t>
            </a:r>
            <a:endParaRPr lang="tr-TR" dirty="0"/>
          </a:p>
        </p:txBody>
      </p:sp>
      <p:sp>
        <p:nvSpPr>
          <p:cNvPr id="3" name="İçerik Yer Tutucusu 2"/>
          <p:cNvSpPr>
            <a:spLocks noGrp="1"/>
          </p:cNvSpPr>
          <p:nvPr>
            <p:ph idx="1"/>
          </p:nvPr>
        </p:nvSpPr>
        <p:spPr/>
        <p:txBody>
          <a:bodyPr/>
          <a:lstStyle/>
          <a:p>
            <a:pPr algn="just"/>
            <a:r>
              <a:rPr lang="tr-TR" dirty="0" smtClean="0"/>
              <a:t>Günümüzde kullanılan modern flaşlar güçlü, hafif ve çok yönlü kullanım alanı olan ışık kaynaklarıdır. Yaydıkları ışık diğer ışıklar içinde uygulandığı gibi, yüzey vasıtasıyla başka bir yöne de yansıtılabilir. Bazı olumsuzlukları da vardır. Öngörülen </a:t>
            </a:r>
            <a:r>
              <a:rPr lang="tr-TR" dirty="0" err="1" smtClean="0"/>
              <a:t>pozlandırma</a:t>
            </a:r>
            <a:r>
              <a:rPr lang="tr-TR" dirty="0" smtClean="0"/>
              <a:t> sadece belli bir mesafe için doğru sonuç vereceğinden arka alanlar oldukça koyu, ön alanlar da fazla </a:t>
            </a:r>
            <a:r>
              <a:rPr lang="tr-TR" dirty="0" err="1" smtClean="0"/>
              <a:t>pozlandırılmış</a:t>
            </a:r>
            <a:r>
              <a:rPr lang="tr-TR" dirty="0" smtClean="0"/>
              <a:t> görülebilir. Flaş kullanıldığında parlak yüzeyler üzerinde çok belirgin ışık yansımaları meydana gelir ve bu durum önceden kolaylıkla kestirilemez. </a:t>
            </a:r>
            <a:endParaRPr lang="tr-TR" dirty="0"/>
          </a:p>
        </p:txBody>
      </p:sp>
    </p:spTree>
    <p:extLst>
      <p:ext uri="{BB962C8B-B14F-4D97-AF65-F5344CB8AC3E}">
        <p14:creationId xmlns:p14="http://schemas.microsoft.com/office/powerpoint/2010/main" val="13000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Flaş</a:t>
            </a:r>
            <a:endParaRPr lang="tr-TR" dirty="0"/>
          </a:p>
        </p:txBody>
      </p:sp>
      <p:sp>
        <p:nvSpPr>
          <p:cNvPr id="3" name="İçerik Yer Tutucusu 2"/>
          <p:cNvSpPr>
            <a:spLocks noGrp="1"/>
          </p:cNvSpPr>
          <p:nvPr>
            <p:ph idx="1"/>
          </p:nvPr>
        </p:nvSpPr>
        <p:spPr>
          <a:xfrm>
            <a:off x="680321" y="2336872"/>
            <a:ext cx="9613861" cy="4244231"/>
          </a:xfrm>
        </p:spPr>
        <p:txBody>
          <a:bodyPr>
            <a:normAutofit/>
          </a:bodyPr>
          <a:lstStyle/>
          <a:p>
            <a:pPr algn="just"/>
            <a:r>
              <a:rPr lang="tr-TR" dirty="0" smtClean="0">
                <a:solidFill>
                  <a:schemeClr val="bg1">
                    <a:lumMod val="85000"/>
                    <a:lumOff val="15000"/>
                  </a:schemeClr>
                </a:solidFill>
              </a:rPr>
              <a:t>Batarya : </a:t>
            </a:r>
            <a:r>
              <a:rPr lang="tr-TR" dirty="0" smtClean="0"/>
              <a:t>Flaşlar için mevcut elektrik tesisatına bağlanarak enerji yüklenen fakat bağımsız olarak çalışıp arazide de kullanılabilen güç kaynağı.</a:t>
            </a:r>
            <a:endParaRPr lang="tr-TR" dirty="0" smtClean="0">
              <a:solidFill>
                <a:schemeClr val="bg1">
                  <a:lumMod val="85000"/>
                  <a:lumOff val="15000"/>
                </a:schemeClr>
              </a:solidFill>
            </a:endParaRPr>
          </a:p>
          <a:p>
            <a:pPr algn="just"/>
            <a:r>
              <a:rPr lang="tr-TR" dirty="0" smtClean="0">
                <a:solidFill>
                  <a:schemeClr val="bg1">
                    <a:lumMod val="85000"/>
                    <a:lumOff val="15000"/>
                  </a:schemeClr>
                </a:solidFill>
              </a:rPr>
              <a:t>Kılavuz sayısı : </a:t>
            </a:r>
            <a:r>
              <a:rPr lang="tr-TR" dirty="0" smtClean="0"/>
              <a:t>Belli bir diyafram açıklığı ve film hızı/duyarlılığı için bir flaşın en fazla etki mesafesini belirlemekte kullanılan sayı.</a:t>
            </a:r>
            <a:endParaRPr lang="tr-TR" dirty="0" smtClean="0">
              <a:solidFill>
                <a:schemeClr val="bg1">
                  <a:lumMod val="85000"/>
                  <a:lumOff val="15000"/>
                </a:schemeClr>
              </a:solidFill>
            </a:endParaRPr>
          </a:p>
          <a:p>
            <a:pPr algn="just"/>
            <a:r>
              <a:rPr lang="tr-TR" dirty="0" smtClean="0">
                <a:solidFill>
                  <a:schemeClr val="bg1">
                    <a:lumMod val="85000"/>
                    <a:lumOff val="15000"/>
                  </a:schemeClr>
                </a:solidFill>
              </a:rPr>
              <a:t>Flaş Kızağı : </a:t>
            </a:r>
            <a:r>
              <a:rPr lang="tr-TR" dirty="0" smtClean="0"/>
              <a:t>Fotoğraf makinesinin üstüne flaşın kolaylıkla takılmasına olanak vererek, elektrik temas noktaları sayesinde deklanşöre basıldığında flaşın da çakmasını sağlayan düzenek.</a:t>
            </a:r>
            <a:endParaRPr lang="tr-TR" dirty="0" smtClean="0">
              <a:solidFill>
                <a:schemeClr val="bg1">
                  <a:lumMod val="85000"/>
                  <a:lumOff val="15000"/>
                </a:schemeClr>
              </a:solidFill>
            </a:endParaRPr>
          </a:p>
          <a:p>
            <a:pPr algn="just"/>
            <a:r>
              <a:rPr lang="tr-TR" dirty="0" smtClean="0">
                <a:solidFill>
                  <a:schemeClr val="bg1">
                    <a:lumMod val="85000"/>
                    <a:lumOff val="15000"/>
                  </a:schemeClr>
                </a:solidFill>
              </a:rPr>
              <a:t>Edilgen Flaş : </a:t>
            </a:r>
            <a:r>
              <a:rPr lang="tr-TR" dirty="0" smtClean="0"/>
              <a:t>Farklı ışık etkiler oluşturmak için genellikle düşük güçte olmak üzere, asıl flaşın çakmasıyla harekete geçen ve bağımsız olarak enerjisini kullanan flaş türü.</a:t>
            </a:r>
            <a:endParaRPr lang="tr-TR" dirty="0">
              <a:solidFill>
                <a:schemeClr val="bg1">
                  <a:lumMod val="85000"/>
                  <a:lumOff val="15000"/>
                </a:schemeClr>
              </a:solidFill>
            </a:endParaRPr>
          </a:p>
        </p:txBody>
      </p:sp>
    </p:spTree>
    <p:extLst>
      <p:ext uri="{BB962C8B-B14F-4D97-AF65-F5344CB8AC3E}">
        <p14:creationId xmlns:p14="http://schemas.microsoft.com/office/powerpoint/2010/main" val="155028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Flaş</a:t>
            </a:r>
            <a:endParaRPr lang="tr-TR" dirty="0"/>
          </a:p>
        </p:txBody>
      </p:sp>
      <p:sp>
        <p:nvSpPr>
          <p:cNvPr id="3" name="İçerik Yer Tutucusu 2"/>
          <p:cNvSpPr>
            <a:spLocks noGrp="1"/>
          </p:cNvSpPr>
          <p:nvPr>
            <p:ph idx="1"/>
          </p:nvPr>
        </p:nvSpPr>
        <p:spPr>
          <a:xfrm>
            <a:off x="680321" y="2336872"/>
            <a:ext cx="9613861" cy="4521127"/>
          </a:xfrm>
        </p:spPr>
        <p:txBody>
          <a:bodyPr>
            <a:normAutofit/>
          </a:bodyPr>
          <a:lstStyle/>
          <a:p>
            <a:pPr algn="just"/>
            <a:r>
              <a:rPr lang="tr-TR" dirty="0" smtClean="0">
                <a:solidFill>
                  <a:schemeClr val="bg1">
                    <a:lumMod val="85000"/>
                    <a:lumOff val="15000"/>
                  </a:schemeClr>
                </a:solidFill>
              </a:rPr>
              <a:t>Flaş eş zamanlaması : </a:t>
            </a:r>
            <a:r>
              <a:rPr lang="tr-TR" dirty="0" smtClean="0"/>
              <a:t>Zamanlaması fotoğraf makinesinin perdesinin açılıp kapanması arasına denk gelmek üzere flaş ünitesinin kısa ve güçlü ışığını çakması. </a:t>
            </a:r>
            <a:endParaRPr lang="tr-TR" dirty="0" smtClean="0">
              <a:solidFill>
                <a:schemeClr val="bg1">
                  <a:lumMod val="85000"/>
                  <a:lumOff val="15000"/>
                </a:schemeClr>
              </a:solidFill>
            </a:endParaRPr>
          </a:p>
          <a:p>
            <a:pPr algn="just"/>
            <a:r>
              <a:rPr lang="tr-TR" dirty="0" smtClean="0">
                <a:solidFill>
                  <a:schemeClr val="bg1">
                    <a:lumMod val="85000"/>
                    <a:lumOff val="15000"/>
                  </a:schemeClr>
                </a:solidFill>
              </a:rPr>
              <a:t>Odak düzlemi perde : </a:t>
            </a:r>
            <a:r>
              <a:rPr lang="tr-TR" dirty="0" smtClean="0"/>
              <a:t>Film ya da elektronik algılayıcıya çok yakın olmak üzere objektifin odaklandığı düzlem üzerinde açılıp kapanan perde düzeneği.</a:t>
            </a:r>
            <a:endParaRPr lang="tr-TR" dirty="0" smtClean="0">
              <a:solidFill>
                <a:schemeClr val="bg1">
                  <a:lumMod val="85000"/>
                  <a:lumOff val="15000"/>
                </a:schemeClr>
              </a:solidFill>
            </a:endParaRPr>
          </a:p>
          <a:p>
            <a:pPr algn="just"/>
            <a:r>
              <a:rPr lang="tr-TR" dirty="0" smtClean="0">
                <a:solidFill>
                  <a:schemeClr val="bg1">
                    <a:lumMod val="85000"/>
                    <a:lumOff val="15000"/>
                  </a:schemeClr>
                </a:solidFill>
              </a:rPr>
              <a:t>Yaprak Perde : </a:t>
            </a:r>
            <a:r>
              <a:rPr lang="tr-TR" dirty="0" smtClean="0"/>
              <a:t>Genellikle objektifin içindeki merceklerin arasında yer alan bir perde mekanizması.</a:t>
            </a:r>
            <a:endParaRPr lang="tr-TR" dirty="0" smtClean="0">
              <a:solidFill>
                <a:schemeClr val="bg1">
                  <a:lumMod val="85000"/>
                  <a:lumOff val="15000"/>
                </a:schemeClr>
              </a:solidFill>
            </a:endParaRPr>
          </a:p>
          <a:p>
            <a:pPr algn="just"/>
            <a:r>
              <a:rPr lang="tr-TR" dirty="0" err="1" smtClean="0">
                <a:solidFill>
                  <a:schemeClr val="bg1">
                    <a:lumMod val="85000"/>
                    <a:lumOff val="15000"/>
                  </a:schemeClr>
                </a:solidFill>
              </a:rPr>
              <a:t>Sync</a:t>
            </a:r>
            <a:r>
              <a:rPr lang="tr-TR" dirty="0" smtClean="0">
                <a:solidFill>
                  <a:schemeClr val="bg1">
                    <a:lumMod val="85000"/>
                    <a:lumOff val="15000"/>
                  </a:schemeClr>
                </a:solidFill>
              </a:rPr>
              <a:t> : </a:t>
            </a:r>
            <a:r>
              <a:rPr lang="tr-TR" dirty="0" smtClean="0"/>
              <a:t>Doğru bir </a:t>
            </a:r>
            <a:r>
              <a:rPr lang="tr-TR" dirty="0" err="1" smtClean="0"/>
              <a:t>pozlandırma</a:t>
            </a:r>
            <a:r>
              <a:rPr lang="tr-TR" dirty="0" smtClean="0"/>
              <a:t> elde edebilmek için flaşın çakma anını, fotoğraf makinesi perdesinin tam olarak açık olduğu zamana denk getirme işlemi. (</a:t>
            </a:r>
            <a:r>
              <a:rPr lang="tr-TR" dirty="0" err="1" smtClean="0"/>
              <a:t>synchronisation</a:t>
            </a:r>
            <a:r>
              <a:rPr lang="tr-TR" dirty="0" smtClean="0"/>
              <a:t> kelimesinin kısaltması)</a:t>
            </a:r>
            <a:endParaRPr lang="tr-TR" dirty="0">
              <a:solidFill>
                <a:schemeClr val="bg1">
                  <a:lumMod val="85000"/>
                  <a:lumOff val="15000"/>
                </a:schemeClr>
              </a:solidFill>
            </a:endParaRPr>
          </a:p>
        </p:txBody>
      </p:sp>
    </p:spTree>
    <p:extLst>
      <p:ext uri="{BB962C8B-B14F-4D97-AF65-F5344CB8AC3E}">
        <p14:creationId xmlns:p14="http://schemas.microsoft.com/office/powerpoint/2010/main" val="319440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Fotoğraf makinelerinin gövdelerine yerleştirilmiş flaşlar</a:t>
            </a:r>
            <a:endParaRPr lang="tr-TR" dirty="0"/>
          </a:p>
        </p:txBody>
      </p:sp>
      <p:sp>
        <p:nvSpPr>
          <p:cNvPr id="3" name="İçerik Yer Tutucusu 2"/>
          <p:cNvSpPr>
            <a:spLocks noGrp="1"/>
          </p:cNvSpPr>
          <p:nvPr>
            <p:ph idx="1"/>
          </p:nvPr>
        </p:nvSpPr>
        <p:spPr/>
        <p:txBody>
          <a:bodyPr/>
          <a:lstStyle/>
          <a:p>
            <a:pPr algn="just"/>
            <a:r>
              <a:rPr lang="tr-TR" dirty="0" smtClean="0"/>
              <a:t>Fotoğraf makinelerinin gövdesi üzerine takılı olup kendi kendine yukarıya doğru açılan flaşların kullanımı oldukça kolay olmakla beraber güçleri düşüktür. Makinelerin pillerini süratle tüketirler, genellikle gözlerin görüntüde kırmızı çıkmasına ya da donuk ve mat bir aydınlatmaya yol açarlar. Bu tür flaşların en iyi kullanım şekli gün ışığı altında dolgu flaşı olarak karşımıza çıkar. Dolgu ışığı; asıl ışığın oluşturduğu gölgeleri aydınlatmak ve böylelikle ışıklandırma oranını düşürmek için kullanılan bir lamba ya da flaştan yansıyarak gelen ışıktır. </a:t>
            </a:r>
            <a:endParaRPr lang="tr-TR" dirty="0"/>
          </a:p>
        </p:txBody>
      </p:sp>
    </p:spTree>
    <p:extLst>
      <p:ext uri="{BB962C8B-B14F-4D97-AF65-F5344CB8AC3E}">
        <p14:creationId xmlns:p14="http://schemas.microsoft.com/office/powerpoint/2010/main" val="32117108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57</TotalTime>
  <Words>622</Words>
  <Application>Microsoft Office PowerPoint</Application>
  <PresentationFormat>Özel</PresentationFormat>
  <Paragraphs>25</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Berlin</vt:lpstr>
      <vt:lpstr>Fotoğrafik Işık</vt:lpstr>
      <vt:lpstr>Fotoğrafik Işık</vt:lpstr>
      <vt:lpstr>Sürekli Işık</vt:lpstr>
      <vt:lpstr>Sürekli Işık</vt:lpstr>
      <vt:lpstr>Flaş</vt:lpstr>
      <vt:lpstr>Flaş</vt:lpstr>
      <vt:lpstr>Flaş</vt:lpstr>
      <vt:lpstr>Fotoğraf makinelerinin gövdelerine yerleştirilmiş flaşlar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Fotoğrafik Işık</dc:title>
  <dc:creator>bahşende çoban</dc:creator>
  <cp:lastModifiedBy>Technopc</cp:lastModifiedBy>
  <cp:revision>6</cp:revision>
  <dcterms:created xsi:type="dcterms:W3CDTF">2017-04-14T11:25:37Z</dcterms:created>
  <dcterms:modified xsi:type="dcterms:W3CDTF">2017-07-14T10:09:30Z</dcterms:modified>
</cp:coreProperties>
</file>