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82" r:id="rId11"/>
    <p:sldId id="267" r:id="rId12"/>
    <p:sldId id="283" r:id="rId13"/>
    <p:sldId id="268" r:id="rId14"/>
    <p:sldId id="269" r:id="rId15"/>
    <p:sldId id="271" r:id="rId16"/>
    <p:sldId id="272" r:id="rId17"/>
    <p:sldId id="274" r:id="rId18"/>
    <p:sldId id="273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84A44F-B708-4361-8A63-ED401A153B56}" type="datetimeFigureOut">
              <a:rPr lang="tr-TR" smtClean="0"/>
              <a:pPr/>
              <a:t>24.02.2015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BCB114-195F-4565-A4CE-D934D68D261B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CF039-CEF9-4768-A4DE-2DC38E4D342B}" type="datetimeFigureOut">
              <a:rPr lang="tr-TR" smtClean="0"/>
              <a:pPr/>
              <a:t>24.02.2015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AA78F-64C6-4C2E-B4BB-947AFB424D1E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AA78F-64C6-4C2E-B4BB-947AFB424D1E}" type="slidenum">
              <a:rPr lang="tr-TR" smtClean="0"/>
              <a:pPr/>
              <a:t>10</a:t>
            </a:fld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24.02.2015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24.02.2015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24.02.2015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24.02.2015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24.02.2015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24.02.2015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24.02.2015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24.02.2015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24.02.2015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24.02.2015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24.02.2015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24.02.2015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YAPAY ZEKA</a:t>
            </a: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 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dirty="0" smtClean="0"/>
              <a:t> </a:t>
            </a:r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1268760"/>
            <a:ext cx="6332211" cy="4432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Turing Testi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pPr algn="just"/>
            <a:r>
              <a:rPr lang="tr-TR" sz="1800" dirty="0" smtClean="0"/>
              <a:t>Turing'in çalışması, 1950 yılından bu yana yapay zekanın felsefesi olarak kabul edilmektedir.</a:t>
            </a:r>
          </a:p>
          <a:p>
            <a:pPr algn="just"/>
            <a:r>
              <a:rPr lang="tr-TR" sz="1800" dirty="0" smtClean="0"/>
              <a:t>Turing Testi: Bir makinenin zeki olup olmadığını belirleyen test. Alan Turing tarafından 1950 de “</a:t>
            </a:r>
            <a:r>
              <a:rPr lang="tr-TR" sz="1800" dirty="0" err="1" smtClean="0"/>
              <a:t>Computing</a:t>
            </a:r>
            <a:r>
              <a:rPr lang="tr-TR" sz="1800" dirty="0" smtClean="0"/>
              <a:t> </a:t>
            </a:r>
            <a:r>
              <a:rPr lang="tr-TR" sz="1800" dirty="0" err="1" smtClean="0"/>
              <a:t>Machinery</a:t>
            </a:r>
            <a:r>
              <a:rPr lang="tr-TR" sz="1800" dirty="0" smtClean="0"/>
              <a:t> </a:t>
            </a:r>
            <a:r>
              <a:rPr lang="tr-TR" sz="1800" dirty="0" err="1" smtClean="0"/>
              <a:t>and</a:t>
            </a:r>
            <a:r>
              <a:rPr lang="tr-TR" sz="1800" dirty="0" smtClean="0"/>
              <a:t> </a:t>
            </a:r>
            <a:r>
              <a:rPr lang="tr-TR" sz="1800" dirty="0" err="1" smtClean="0"/>
              <a:t>Intelligence</a:t>
            </a:r>
            <a:r>
              <a:rPr lang="tr-TR" sz="1800" dirty="0" smtClean="0"/>
              <a:t>” isimli makalede önerilmiştir.</a:t>
            </a:r>
          </a:p>
          <a:p>
            <a:pPr algn="just"/>
            <a:r>
              <a:rPr lang="tr-TR" sz="1800" dirty="0" smtClean="0"/>
              <a:t>Makalede: 'düşünmenin ifade edebilmek için çok zor olduğunu, önemli olanın, bir makinenin insan taklidi yapıp yapamayacağı olduğunu' yazılmıştı</a:t>
            </a:r>
          </a:p>
          <a:p>
            <a:pPr algn="just"/>
            <a:r>
              <a:rPr lang="tr-TR" sz="1800" dirty="0" smtClean="0"/>
              <a:t>Bu teste göre, bir insanın görünmeyen bir bilgisayarla ve görünmeyen bir insanla sohbet ettiği zaman, hangisinin bilgisayar hangisinin insan olduğunu ayırt edemediği durumda o bilgisayarın, ya da diğer bir deyişle o bilgisayarda çalışan programın akıllı olduğu söylenir.</a:t>
            </a:r>
          </a:p>
          <a:p>
            <a:pPr algn="just"/>
            <a:r>
              <a:rPr lang="tr-TR" sz="1800" dirty="0" smtClean="0"/>
              <a:t>Bir bilgisayar 5 dakikalık bir sohbette jürinin yüzde 30'u tarafından 'insan' onayı alırsa, testi geçmiş sayılıyor.</a:t>
            </a:r>
          </a:p>
          <a:p>
            <a:pPr algn="just"/>
            <a:endParaRPr lang="tr-TR" sz="18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5122240"/>
            <a:ext cx="4464496" cy="1735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Turing Testi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tr-TR" dirty="0" smtClean="0"/>
              <a:t>Turing testini geçen ilk program Alan Turing'in 60'ıncı ölüm yıldönümüne isabet etmektedir. (7 haziran 2014)</a:t>
            </a:r>
          </a:p>
          <a:p>
            <a:pPr algn="just"/>
            <a:r>
              <a:rPr lang="tr-TR" dirty="0" smtClean="0"/>
              <a:t>Test Londra’da </a:t>
            </a:r>
            <a:r>
              <a:rPr lang="tr-TR" dirty="0" err="1" smtClean="0"/>
              <a:t>Reading</a:t>
            </a:r>
            <a:r>
              <a:rPr lang="tr-TR" dirty="0" smtClean="0"/>
              <a:t> Üniversitesi tarafından düzenlenen yarışmada geçildi. </a:t>
            </a:r>
          </a:p>
          <a:p>
            <a:pPr algn="just"/>
            <a:r>
              <a:rPr lang="tr-TR" dirty="0" smtClean="0"/>
              <a:t>Bilgisayar mühendisi Rus </a:t>
            </a:r>
            <a:r>
              <a:rPr lang="tr-TR" dirty="0" err="1" smtClean="0"/>
              <a:t>Vladimir</a:t>
            </a:r>
            <a:r>
              <a:rPr lang="tr-TR" dirty="0" smtClean="0"/>
              <a:t> </a:t>
            </a:r>
            <a:r>
              <a:rPr lang="tr-TR" dirty="0" err="1" smtClean="0"/>
              <a:t>Veselov</a:t>
            </a:r>
            <a:r>
              <a:rPr lang="tr-TR" dirty="0" smtClean="0"/>
              <a:t> ve </a:t>
            </a:r>
            <a:r>
              <a:rPr lang="tr-TR" dirty="0" err="1" smtClean="0"/>
              <a:t>Ukraynaylı</a:t>
            </a:r>
            <a:r>
              <a:rPr lang="tr-TR" dirty="0" smtClean="0"/>
              <a:t> </a:t>
            </a:r>
            <a:r>
              <a:rPr lang="tr-TR" dirty="0" err="1" smtClean="0"/>
              <a:t>Eugene</a:t>
            </a:r>
            <a:r>
              <a:rPr lang="tr-TR" dirty="0" smtClean="0"/>
              <a:t> </a:t>
            </a:r>
            <a:r>
              <a:rPr lang="tr-TR" dirty="0" err="1" smtClean="0"/>
              <a:t>Demchenko</a:t>
            </a:r>
            <a:r>
              <a:rPr lang="tr-TR" dirty="0" smtClean="0"/>
              <a:t> tarafından geliştirilen yazılım testi geçmeyi başardı. </a:t>
            </a:r>
          </a:p>
          <a:p>
            <a:pPr algn="just"/>
            <a:r>
              <a:rPr lang="tr-TR" dirty="0" smtClean="0"/>
              <a:t>İkili tarafından yazılan program, 13 yaşındaki </a:t>
            </a:r>
            <a:r>
              <a:rPr lang="tr-TR" b="1" dirty="0" err="1" smtClean="0"/>
              <a:t>Eugene</a:t>
            </a:r>
            <a:r>
              <a:rPr lang="tr-TR" b="1" dirty="0" smtClean="0"/>
              <a:t> </a:t>
            </a:r>
            <a:r>
              <a:rPr lang="tr-TR" b="1" dirty="0" err="1" smtClean="0"/>
              <a:t>Goostman</a:t>
            </a:r>
            <a:r>
              <a:rPr lang="tr-TR" b="1" dirty="0" smtClean="0"/>
              <a:t> </a:t>
            </a:r>
            <a:r>
              <a:rPr lang="tr-TR" dirty="0" smtClean="0"/>
              <a:t>isimli Ukraynalı bir çocuğun kişiliğini taşımaktadır.</a:t>
            </a:r>
          </a:p>
          <a:p>
            <a:pPr algn="just"/>
            <a:r>
              <a:rPr lang="tr-TR" dirty="0" smtClean="0"/>
              <a:t>Yazılım tarafından kontrol edilen sanal karakter Turing testini geçmeyi başardı.  </a:t>
            </a:r>
          </a:p>
          <a:p>
            <a:pPr algn="just"/>
            <a:r>
              <a:rPr lang="tr-TR" dirty="0" err="1" smtClean="0"/>
              <a:t>Eugene</a:t>
            </a:r>
            <a:r>
              <a:rPr lang="tr-TR" dirty="0" smtClean="0"/>
              <a:t> </a:t>
            </a:r>
            <a:r>
              <a:rPr lang="tr-TR" dirty="0" err="1" smtClean="0"/>
              <a:t>Goostman</a:t>
            </a:r>
            <a:r>
              <a:rPr lang="tr-TR" dirty="0" smtClean="0"/>
              <a:t> isimli sanal karakter ise yüzde 33 oranında onay olmayı başardı.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YZ Tarihi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 smtClean="0"/>
              <a:t>Ada </a:t>
            </a:r>
            <a:r>
              <a:rPr lang="tr-TR" sz="2400" dirty="0" err="1" smtClean="0"/>
              <a:t>Lovelace</a:t>
            </a:r>
            <a:r>
              <a:rPr lang="tr-TR" sz="2400" dirty="0" smtClean="0"/>
              <a:t>:</a:t>
            </a:r>
            <a:r>
              <a:rPr lang="tr-TR" sz="2400" b="1" dirty="0" smtClean="0"/>
              <a:t>Dünyanın ilk bilgisayar programcısı, </a:t>
            </a:r>
            <a:r>
              <a:rPr lang="tr-TR" sz="2400" dirty="0" smtClean="0"/>
              <a:t>bir makine tarafından işlenmek üzere yazılan ilk algoritmayı içerir. (1815-1852)</a:t>
            </a:r>
          </a:p>
          <a:p>
            <a:endParaRPr lang="tr-TR" sz="2400" dirty="0"/>
          </a:p>
        </p:txBody>
      </p:sp>
      <p:pic>
        <p:nvPicPr>
          <p:cNvPr id="15362" name="Picture 2" descr="Ada King, Lovelace Kontesi, 184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2564904"/>
            <a:ext cx="2592288" cy="37225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YZ Tarihi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None/>
            </a:pPr>
            <a:endParaRPr lang="tr-TR" dirty="0" smtClean="0"/>
          </a:p>
          <a:p>
            <a:pPr algn="just"/>
            <a:r>
              <a:rPr lang="tr-TR" dirty="0" smtClean="0"/>
              <a:t>Fikir babası, "Makineler düşünebilir mi ?" sorunsalını ortaya atarak Makine Zekâsını tartışmaya açan Alan </a:t>
            </a:r>
            <a:r>
              <a:rPr lang="tr-TR" dirty="0" err="1" smtClean="0"/>
              <a:t>Mathison</a:t>
            </a:r>
            <a:r>
              <a:rPr lang="tr-TR" dirty="0" smtClean="0"/>
              <a:t> Turing'dir.(1950 </a:t>
            </a:r>
            <a:r>
              <a:rPr lang="tr-TR" dirty="0" err="1" smtClean="0"/>
              <a:t>ler</a:t>
            </a:r>
            <a:r>
              <a:rPr lang="tr-TR" dirty="0" smtClean="0"/>
              <a:t>)</a:t>
            </a:r>
          </a:p>
          <a:p>
            <a:pPr algn="just"/>
            <a:r>
              <a:rPr lang="tr-TR" b="1" dirty="0" smtClean="0"/>
              <a:t>Doğuş: </a:t>
            </a:r>
            <a:r>
              <a:rPr lang="tr-TR" dirty="0" smtClean="0"/>
              <a:t>Yapay zeka </a:t>
            </a:r>
            <a:r>
              <a:rPr lang="tr-TR" dirty="0" err="1" smtClean="0"/>
              <a:t>Dartmouth'da</a:t>
            </a:r>
            <a:r>
              <a:rPr lang="tr-TR" dirty="0" smtClean="0"/>
              <a:t> düzenlenen ve bir bilimsel konferansın tarihi olan 1956'da doğmuştur.  Bu konferansta zeka ile donatılmış bilgisayar programlarının gerçekleşme olasılığının araştırılması önerilmiştir.  </a:t>
            </a:r>
            <a:r>
              <a:rPr lang="tr-TR" dirty="0" err="1" smtClean="0"/>
              <a:t>Artificial</a:t>
            </a:r>
            <a:r>
              <a:rPr lang="tr-TR" dirty="0" smtClean="0"/>
              <a:t> </a:t>
            </a:r>
            <a:r>
              <a:rPr lang="tr-TR" dirty="0" err="1" smtClean="0"/>
              <a:t>Intelligence</a:t>
            </a:r>
            <a:r>
              <a:rPr lang="tr-TR" dirty="0" smtClean="0"/>
              <a:t> terimi ilk kez kullanılmaya başlanmıştır.</a:t>
            </a:r>
            <a:endParaRPr lang="tr-TR" b="1" dirty="0" smtClean="0"/>
          </a:p>
          <a:p>
            <a:pPr algn="just"/>
            <a:endParaRPr lang="tr-TR" dirty="0" smtClean="0"/>
          </a:p>
          <a:p>
            <a:pPr algn="just"/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YZ Tarihi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b="1" dirty="0" smtClean="0"/>
              <a:t>1970-1975: </a:t>
            </a:r>
            <a:r>
              <a:rPr lang="tr-TR" dirty="0" smtClean="0"/>
              <a:t>YZ de önüne geçilemeyecek gelişmelerin başlangıcı olan dönemdir. Yapay zeka uzmanları özellikle hastalık teşhisi gibi sistemleri geliştirerek, bugün heyecanla sonuçları kestirilmeye çalışılan, uzun ve heyecanlı bir maceranın temellerini attılar.</a:t>
            </a:r>
          </a:p>
          <a:p>
            <a:r>
              <a:rPr lang="tr-TR" b="1" dirty="0" smtClean="0"/>
              <a:t>1975-1980:</a:t>
            </a:r>
            <a:r>
              <a:rPr lang="tr-TR" dirty="0" smtClean="0"/>
              <a:t>Yapay zeka araştırıcıları, dil ve psikoloji gibi diğer bilim alanlarından da faydalanabileceklerini gördüler. </a:t>
            </a: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YZ Tarihi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tr-TR" dirty="0" smtClean="0"/>
              <a:t>İçinde bulunduğumuz girişimcilik döneminin en önemli özelliği ise Yapay zekanın laboratuarın dışına çıkarılarak, gerçek dünyanın ihtiyaçlarına uyarlama girişimleridir. </a:t>
            </a:r>
          </a:p>
          <a:p>
            <a:r>
              <a:rPr lang="tr-TR" dirty="0" smtClean="0"/>
              <a:t>Burada yeni olduğu söylenebilecek olan, daha önce geleneksel işlem metotları ile ihtiyaçları karşılanan kullanıcıların, bugün ekonomik olarak daha uygun yazılımlar ve araçlar sayesinde, daha geniş kullanım alanlarının ortaya çıkmasıdır. </a:t>
            </a:r>
          </a:p>
          <a:p>
            <a:pPr>
              <a:buNone/>
            </a:pPr>
            <a:endParaRPr lang="tr-TR" dirty="0" smtClean="0"/>
          </a:p>
          <a:p>
            <a:endParaRPr lang="tr-T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YZ Uygulama Alanları Gelişimi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tr-TR" dirty="0" smtClean="0"/>
              <a:t>1950-Turing’in “Bilgi işleyen makineler ve zeka”</a:t>
            </a:r>
          </a:p>
          <a:p>
            <a:r>
              <a:rPr lang="tr-TR" dirty="0" smtClean="0"/>
              <a:t>1956-</a:t>
            </a:r>
            <a:r>
              <a:rPr lang="tr-TR" dirty="0" err="1" smtClean="0"/>
              <a:t>Dartmaouth</a:t>
            </a:r>
            <a:r>
              <a:rPr lang="tr-TR" dirty="0" smtClean="0"/>
              <a:t> Görüşmesi: “Yapay zeka” ismi ortaya atıldı</a:t>
            </a:r>
          </a:p>
          <a:p>
            <a:r>
              <a:rPr lang="tr-TR" dirty="0" smtClean="0"/>
              <a:t>1952-1969-IBM satranç oynayabilen ilk programı yazdı. YZ konusundaki ilk uluslar arası konferans düzenlendi.</a:t>
            </a:r>
          </a:p>
          <a:p>
            <a:r>
              <a:rPr lang="tr-TR" dirty="0" smtClean="0"/>
              <a:t>1969-79-Bilgiye dayalı sistemlerin ilk gelişme adımları</a:t>
            </a:r>
          </a:p>
          <a:p>
            <a:r>
              <a:rPr lang="tr-TR" dirty="0" smtClean="0"/>
              <a:t>1980 : Uzman Sistemler, ticari alanda kullanılmaya başlandı, YZ Endüstri haline geldi</a:t>
            </a:r>
          </a:p>
          <a:p>
            <a:r>
              <a:rPr lang="tr-TR" dirty="0" smtClean="0"/>
              <a:t>1984 : Yapay Sinir Ağları yaklaşımı ortaya çıktı</a:t>
            </a:r>
          </a:p>
          <a:p>
            <a:r>
              <a:rPr lang="tr-TR" dirty="0" smtClean="0"/>
              <a:t>1987 : YZ bilim haline geldi</a:t>
            </a:r>
          </a:p>
          <a:p>
            <a:r>
              <a:rPr lang="tr-TR" dirty="0" smtClean="0"/>
              <a:t>1995-Zeki ajanlar(terimsel kullanımdır) ortaya çıktı</a:t>
            </a:r>
          </a:p>
          <a:p>
            <a:r>
              <a:rPr lang="tr-TR" dirty="0" smtClean="0"/>
              <a:t>1997 : </a:t>
            </a:r>
            <a:r>
              <a:rPr lang="tr-TR" dirty="0" err="1" smtClean="0"/>
              <a:t>Deep</a:t>
            </a:r>
            <a:r>
              <a:rPr lang="tr-TR" dirty="0" smtClean="0"/>
              <a:t> </a:t>
            </a:r>
            <a:r>
              <a:rPr lang="tr-TR" dirty="0" err="1" smtClean="0"/>
              <a:t>Blue</a:t>
            </a:r>
            <a:r>
              <a:rPr lang="tr-TR" dirty="0" smtClean="0"/>
              <a:t> adlı satranç programı, dünya satranç şampiyonu </a:t>
            </a:r>
            <a:r>
              <a:rPr lang="tr-TR" dirty="0" err="1" smtClean="0"/>
              <a:t>Garry</a:t>
            </a:r>
            <a:r>
              <a:rPr lang="tr-TR" dirty="0" smtClean="0"/>
              <a:t> </a:t>
            </a:r>
            <a:r>
              <a:rPr lang="tr-TR" dirty="0" err="1" smtClean="0"/>
              <a:t>Kasparov’u</a:t>
            </a:r>
            <a:r>
              <a:rPr lang="tr-TR" dirty="0" smtClean="0"/>
              <a:t> yendi.</a:t>
            </a:r>
          </a:p>
          <a:p>
            <a:r>
              <a:rPr lang="tr-TR" dirty="0" smtClean="0"/>
              <a:t>1998 : İnternet’in yaygınlaşması ile, YZ tabanlı birçok program geniş kitlelere ulaştı.</a:t>
            </a:r>
          </a:p>
          <a:p>
            <a:r>
              <a:rPr lang="tr-TR" dirty="0" smtClean="0"/>
              <a:t>2000 : Etkileşimli robot oyuncaklar piyasaya sürüldü.</a:t>
            </a:r>
            <a:endParaRPr lang="tr-T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YZ </a:t>
            </a:r>
            <a:r>
              <a:rPr lang="tr-TR" dirty="0" err="1" smtClean="0"/>
              <a:t>nın</a:t>
            </a:r>
            <a:r>
              <a:rPr lang="tr-TR" dirty="0" smtClean="0"/>
              <a:t> 8 tanımı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endParaRPr lang="tr-TR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04950"/>
            <a:ext cx="8115300" cy="535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YZ Sistemlerin Amacı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 smtClean="0"/>
              <a:t>İnsanların zorlandıkları alanlarda işlem yapabilecek sistemler üretmek.</a:t>
            </a:r>
          </a:p>
          <a:p>
            <a:r>
              <a:rPr lang="tr-TR" dirty="0" smtClean="0"/>
              <a:t>İnsan beyninin fonksiyonlarını, bilgisayarda modellemeye çalışmak.</a:t>
            </a:r>
          </a:p>
          <a:p>
            <a:r>
              <a:rPr lang="tr-TR" dirty="0" smtClean="0"/>
              <a:t>İnsanın öğrenme ve buluş yapma gibi zihinsel yeteneklerini araştırmak.</a:t>
            </a:r>
          </a:p>
          <a:p>
            <a:r>
              <a:rPr lang="tr-TR" dirty="0" smtClean="0"/>
              <a:t>Bilgisayarda öğrenmeyi gerçekleştirebilmek</a:t>
            </a:r>
          </a:p>
          <a:p>
            <a:r>
              <a:rPr lang="tr-TR" dirty="0" smtClean="0"/>
              <a:t>İnsan bilgisayar iletişimini kolaylaştıran kullanıcı arabirimleri geliştirmek.</a:t>
            </a:r>
          </a:p>
          <a:p>
            <a:r>
              <a:rPr lang="tr-TR" dirty="0" smtClean="0"/>
              <a:t>Yapay uzman sistemler oluşturmak.</a:t>
            </a:r>
          </a:p>
          <a:p>
            <a:r>
              <a:rPr lang="tr-TR" dirty="0" smtClean="0"/>
              <a:t>Yapay zekaya sahip robotlar geliştirmek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Kapsam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Zeka</a:t>
            </a:r>
          </a:p>
          <a:p>
            <a:r>
              <a:rPr lang="tr-TR" dirty="0" smtClean="0"/>
              <a:t>Yapay Zeka (YZ)</a:t>
            </a:r>
          </a:p>
          <a:p>
            <a:r>
              <a:rPr lang="tr-TR" dirty="0" err="1" smtClean="0"/>
              <a:t>YZ’nın</a:t>
            </a:r>
            <a:r>
              <a:rPr lang="tr-TR" dirty="0" smtClean="0"/>
              <a:t> Çalışma ve Araştırma Alanları</a:t>
            </a:r>
          </a:p>
          <a:p>
            <a:r>
              <a:rPr lang="tr-TR" dirty="0" err="1" smtClean="0"/>
              <a:t>YZ’nın</a:t>
            </a:r>
            <a:r>
              <a:rPr lang="tr-TR" dirty="0" smtClean="0"/>
              <a:t> Uygulama Alanları</a:t>
            </a:r>
          </a:p>
          <a:p>
            <a:r>
              <a:rPr lang="tr-TR" dirty="0" smtClean="0"/>
              <a:t>Günlük Yaşamda Yapay Zeka</a:t>
            </a:r>
          </a:p>
          <a:p>
            <a:r>
              <a:rPr lang="tr-TR" dirty="0" smtClean="0"/>
              <a:t>Türkiye’de Yapay Zeka Alanındaki Faaliyetler</a:t>
            </a:r>
          </a:p>
          <a:p>
            <a:r>
              <a:rPr lang="tr-TR" dirty="0" smtClean="0"/>
              <a:t>Gelecek Tahmini</a:t>
            </a:r>
          </a:p>
          <a:p>
            <a:pPr>
              <a:buNone/>
            </a:pP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Örnek AI Sistemi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Satranç</a:t>
            </a:r>
            <a:r>
              <a:rPr lang="en-US" dirty="0" smtClean="0"/>
              <a:t> </a:t>
            </a:r>
            <a:r>
              <a:rPr lang="en-US" dirty="0" err="1" smtClean="0"/>
              <a:t>Oynama</a:t>
            </a:r>
            <a:r>
              <a:rPr lang="en-US" dirty="0" smtClean="0"/>
              <a:t> </a:t>
            </a:r>
            <a:r>
              <a:rPr lang="tr-TR" dirty="0" smtClean="0"/>
              <a:t>(</a:t>
            </a:r>
            <a:r>
              <a:rPr lang="tr-TR" dirty="0" err="1" smtClean="0"/>
              <a:t>Deep</a:t>
            </a:r>
            <a:r>
              <a:rPr lang="tr-TR" dirty="0" smtClean="0"/>
              <a:t> </a:t>
            </a:r>
            <a:r>
              <a:rPr lang="tr-TR" dirty="0" err="1" smtClean="0"/>
              <a:t>Blue</a:t>
            </a:r>
            <a:r>
              <a:rPr lang="tr-TR" dirty="0" smtClean="0"/>
              <a:t> (IBM))</a:t>
            </a:r>
          </a:p>
          <a:p>
            <a:pPr lvl="1"/>
            <a:r>
              <a:rPr lang="tr-TR" dirty="0" smtClean="0"/>
              <a:t>Algılama : Satranç tahtasının ileri özellikleri</a:t>
            </a:r>
          </a:p>
          <a:p>
            <a:pPr lvl="1"/>
            <a:r>
              <a:rPr lang="tr-TR" dirty="0" smtClean="0"/>
              <a:t>Eylemler : Hareket seçme</a:t>
            </a:r>
          </a:p>
          <a:p>
            <a:pPr lvl="1"/>
            <a:r>
              <a:rPr lang="tr-TR" dirty="0" smtClean="0"/>
              <a:t>Çıkarsama : Tahta konumlarını değerlendirme sezgisi ve arama.</a:t>
            </a:r>
            <a:endParaRPr lang="tr-T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Örnek AI Sistemi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Tıbbi Teşhis </a:t>
            </a:r>
            <a:r>
              <a:rPr lang="tr-TR" dirty="0" smtClean="0"/>
              <a:t>(</a:t>
            </a:r>
            <a:r>
              <a:rPr lang="tr-TR" dirty="0" err="1" smtClean="0"/>
              <a:t>Pathfinder</a:t>
            </a:r>
            <a:r>
              <a:rPr lang="tr-TR" dirty="0" smtClean="0"/>
              <a:t> (D. </a:t>
            </a:r>
            <a:r>
              <a:rPr lang="tr-TR" dirty="0" err="1" smtClean="0"/>
              <a:t>Heckerman</a:t>
            </a:r>
            <a:r>
              <a:rPr lang="tr-TR" dirty="0" smtClean="0"/>
              <a:t>, Microsoft </a:t>
            </a:r>
            <a:r>
              <a:rPr lang="tr-TR" dirty="0" err="1" smtClean="0"/>
              <a:t>Research</a:t>
            </a:r>
            <a:r>
              <a:rPr lang="tr-TR" dirty="0" smtClean="0"/>
              <a:t>))</a:t>
            </a:r>
          </a:p>
          <a:p>
            <a:pPr lvl="1"/>
            <a:r>
              <a:rPr lang="tr-TR" dirty="0" smtClean="0"/>
              <a:t>Algılama : Belirtiler, test sonuçları</a:t>
            </a:r>
          </a:p>
          <a:p>
            <a:pPr lvl="1"/>
            <a:r>
              <a:rPr lang="tr-TR" dirty="0" smtClean="0"/>
              <a:t>Eylemler : Test önerme, teşhis etme</a:t>
            </a:r>
          </a:p>
          <a:p>
            <a:pPr lvl="1"/>
            <a:r>
              <a:rPr lang="tr-TR" dirty="0" smtClean="0"/>
              <a:t>Çıkarsama : “</a:t>
            </a:r>
            <a:r>
              <a:rPr lang="tr-TR" dirty="0" err="1" smtClean="0"/>
              <a:t>Bayesian</a:t>
            </a:r>
            <a:r>
              <a:rPr lang="tr-TR" dirty="0" smtClean="0"/>
              <a:t> </a:t>
            </a:r>
            <a:r>
              <a:rPr lang="tr-TR" dirty="0" err="1" smtClean="0"/>
              <a:t>Inference</a:t>
            </a:r>
            <a:r>
              <a:rPr lang="tr-TR" dirty="0" smtClean="0"/>
              <a:t>”, makine öğrenmesi</a:t>
            </a:r>
            <a:endParaRPr lang="tr-T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Örnek AI Sistemi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Kendi</a:t>
            </a:r>
            <a:r>
              <a:rPr lang="en-US" dirty="0" smtClean="0"/>
              <a:t> </a:t>
            </a:r>
            <a:r>
              <a:rPr lang="en-US" dirty="0" err="1" smtClean="0"/>
              <a:t>Başına</a:t>
            </a:r>
            <a:r>
              <a:rPr lang="en-US" dirty="0" smtClean="0"/>
              <a:t> </a:t>
            </a:r>
            <a:r>
              <a:rPr lang="en-US" dirty="0" err="1" smtClean="0"/>
              <a:t>Giden</a:t>
            </a:r>
            <a:r>
              <a:rPr lang="en-US" dirty="0" smtClean="0"/>
              <a:t> </a:t>
            </a:r>
            <a:r>
              <a:rPr lang="en-US" dirty="0" err="1" smtClean="0"/>
              <a:t>Araba</a:t>
            </a:r>
            <a:r>
              <a:rPr lang="en-US" dirty="0" smtClean="0"/>
              <a:t> </a:t>
            </a:r>
            <a:r>
              <a:rPr lang="tr-TR" dirty="0" smtClean="0"/>
              <a:t>(ALVINN (D. </a:t>
            </a:r>
            <a:r>
              <a:rPr lang="tr-TR" dirty="0" err="1" smtClean="0"/>
              <a:t>Pomerleau</a:t>
            </a:r>
            <a:r>
              <a:rPr lang="tr-TR" dirty="0" smtClean="0"/>
              <a:t>, CMU))</a:t>
            </a:r>
          </a:p>
          <a:p>
            <a:pPr lvl="1"/>
            <a:r>
              <a:rPr lang="tr-TR" dirty="0" smtClean="0"/>
              <a:t>Algılama :Yolun sayısal kamera görüntüsü</a:t>
            </a:r>
          </a:p>
          <a:p>
            <a:pPr lvl="1"/>
            <a:r>
              <a:rPr lang="tr-TR" dirty="0" smtClean="0"/>
              <a:t>Eylemler : 64 farklı direksiyon açısı</a:t>
            </a:r>
          </a:p>
          <a:p>
            <a:pPr lvl="1"/>
            <a:r>
              <a:rPr lang="tr-TR" dirty="0" smtClean="0"/>
              <a:t>Çıkarsama : “</a:t>
            </a:r>
            <a:r>
              <a:rPr lang="tr-TR" dirty="0" err="1" smtClean="0"/>
              <a:t>Back</a:t>
            </a:r>
            <a:r>
              <a:rPr lang="tr-TR" dirty="0" smtClean="0"/>
              <a:t> </a:t>
            </a:r>
            <a:r>
              <a:rPr lang="tr-TR" dirty="0" err="1" smtClean="0"/>
              <a:t>propagation</a:t>
            </a:r>
            <a:r>
              <a:rPr lang="tr-TR" dirty="0" smtClean="0"/>
              <a:t>” eğitimli yapay sinir ağı.</a:t>
            </a:r>
            <a:endParaRPr lang="tr-T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ALVINN-Öğrenme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 </a:t>
            </a:r>
            <a:endParaRPr lang="tr-TR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340768"/>
            <a:ext cx="4305300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104" y="1844824"/>
            <a:ext cx="2686050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Günlük Hayatta YZ Uygulamaları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tr-TR" b="1" dirty="0" smtClean="0"/>
              <a:t>Arabalar</a:t>
            </a:r>
          </a:p>
          <a:p>
            <a:pPr lvl="1"/>
            <a:r>
              <a:rPr lang="tr-TR" dirty="0" smtClean="0"/>
              <a:t> Ses Tanıma</a:t>
            </a:r>
          </a:p>
          <a:p>
            <a:pPr lvl="1"/>
            <a:r>
              <a:rPr lang="tr-TR" dirty="0" smtClean="0"/>
              <a:t>Otomatik park etme</a:t>
            </a:r>
          </a:p>
          <a:p>
            <a:r>
              <a:rPr lang="tr-TR" b="1" dirty="0" smtClean="0"/>
              <a:t>Bankacılık</a:t>
            </a:r>
          </a:p>
          <a:p>
            <a:pPr lvl="1"/>
            <a:r>
              <a:rPr lang="tr-TR" dirty="0" smtClean="0"/>
              <a:t>Dolandırıcılık Tespiti</a:t>
            </a:r>
          </a:p>
          <a:p>
            <a:pPr lvl="1"/>
            <a:r>
              <a:rPr lang="tr-TR" dirty="0" smtClean="0"/>
              <a:t>Kredi verme</a:t>
            </a:r>
          </a:p>
          <a:p>
            <a:r>
              <a:rPr lang="tr-TR" b="1" dirty="0" smtClean="0"/>
              <a:t>Robotbilim</a:t>
            </a:r>
          </a:p>
          <a:p>
            <a:pPr lvl="1"/>
            <a:r>
              <a:rPr lang="tr-TR" dirty="0" smtClean="0"/>
              <a:t>Bilgisayarlı Görü</a:t>
            </a:r>
          </a:p>
          <a:p>
            <a:pPr lvl="1"/>
            <a:r>
              <a:rPr lang="tr-TR" dirty="0" smtClean="0"/>
              <a:t>Yol Planlama</a:t>
            </a:r>
          </a:p>
          <a:p>
            <a:r>
              <a:rPr lang="tr-TR" b="1" dirty="0" smtClean="0"/>
              <a:t>Cep Telefonları</a:t>
            </a:r>
          </a:p>
          <a:p>
            <a:pPr lvl="1"/>
            <a:r>
              <a:rPr lang="tr-TR" dirty="0" smtClean="0"/>
              <a:t>Ses Tanıma</a:t>
            </a:r>
          </a:p>
          <a:p>
            <a:r>
              <a:rPr lang="tr-TR" b="1" dirty="0" smtClean="0"/>
              <a:t>İnternet</a:t>
            </a:r>
          </a:p>
          <a:p>
            <a:pPr lvl="1"/>
            <a:r>
              <a:rPr lang="tr-TR" dirty="0" smtClean="0"/>
              <a:t>Arama Makineleri</a:t>
            </a:r>
          </a:p>
          <a:p>
            <a:pPr lvl="1"/>
            <a:r>
              <a:rPr lang="tr-TR" dirty="0" smtClean="0"/>
              <a:t>Metin tanıma</a:t>
            </a:r>
          </a:p>
          <a:p>
            <a:pPr lvl="1"/>
            <a:r>
              <a:rPr lang="tr-TR" dirty="0" smtClean="0"/>
              <a:t>Anlamsal analiz</a:t>
            </a:r>
          </a:p>
          <a:p>
            <a:r>
              <a:rPr lang="tr-TR" b="1" dirty="0" smtClean="0"/>
              <a:t>Güvenlik</a:t>
            </a:r>
          </a:p>
          <a:p>
            <a:pPr lvl="1"/>
            <a:r>
              <a:rPr lang="tr-TR" dirty="0" smtClean="0"/>
              <a:t>Yüz Tanıma</a:t>
            </a:r>
          </a:p>
          <a:p>
            <a:pPr lvl="1"/>
            <a:r>
              <a:rPr lang="tr-TR" dirty="0" smtClean="0"/>
              <a:t>Parmak izi Tanıma</a:t>
            </a:r>
          </a:p>
          <a:p>
            <a:pPr lvl="1"/>
            <a:r>
              <a:rPr lang="tr-TR" dirty="0" smtClean="0"/>
              <a:t>İris tanıma</a:t>
            </a:r>
            <a:endParaRPr lang="tr-T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Zeka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tr-TR" dirty="0" smtClean="0"/>
              <a:t>Karmaşık bir problemi çözmek için gerekli bilgileri toplayıp birleştirme kabiliyetidir.</a:t>
            </a:r>
          </a:p>
          <a:p>
            <a:pPr algn="just"/>
            <a:r>
              <a:rPr lang="tr-TR" dirty="0" smtClean="0"/>
              <a:t>Karmaşık bir problemi, çözüm arama alanını daraltarak kısa yoldan çözebilme kabiliyetidir.</a:t>
            </a:r>
          </a:p>
          <a:p>
            <a:pPr algn="just"/>
            <a:r>
              <a:rPr lang="tr-TR" b="1" dirty="0" smtClean="0"/>
              <a:t>Hedef : Bir problemi, etkin ve kısa yoldan çözmek</a:t>
            </a:r>
          </a:p>
          <a:p>
            <a:pPr algn="just"/>
            <a:r>
              <a:rPr lang="tr-TR" b="1" dirty="0" smtClean="0"/>
              <a:t>Zeka’nın sözlük anlamı : </a:t>
            </a:r>
          </a:p>
          <a:p>
            <a:pPr lvl="1" algn="just"/>
            <a:r>
              <a:rPr lang="tr-TR" dirty="0" smtClean="0"/>
              <a:t>İnsanın düşünme, akıl yürütme, nesnel</a:t>
            </a:r>
            <a:r>
              <a:rPr lang="tr-TR" b="1" dirty="0" smtClean="0"/>
              <a:t> </a:t>
            </a:r>
            <a:r>
              <a:rPr lang="tr-TR" dirty="0" smtClean="0"/>
              <a:t>gerçekleri algılama, kavrama, yargılama, sonuç çıkarma yeteneklerinin tümü. </a:t>
            </a:r>
          </a:p>
          <a:p>
            <a:pPr lvl="1" algn="just"/>
            <a:r>
              <a:rPr lang="tr-TR" dirty="0" smtClean="0"/>
              <a:t>Soyutlama, öğrenme ve yeni durumlara uyma gibi yetenekler de zeka kapsamı içindedir.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Duygusal Zeka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tr-TR" dirty="0" smtClean="0"/>
              <a:t>Duygusal Zeka Katsayısı EQ (</a:t>
            </a:r>
            <a:r>
              <a:rPr lang="tr-TR" dirty="0" err="1" smtClean="0"/>
              <a:t>Emotional</a:t>
            </a:r>
            <a:r>
              <a:rPr lang="tr-TR" dirty="0" smtClean="0"/>
              <a:t> </a:t>
            </a:r>
            <a:r>
              <a:rPr lang="tr-TR" dirty="0" err="1" smtClean="0"/>
              <a:t>Intelligence</a:t>
            </a:r>
            <a:r>
              <a:rPr lang="tr-TR" dirty="0" smtClean="0"/>
              <a:t> </a:t>
            </a:r>
            <a:r>
              <a:rPr lang="tr-TR" dirty="0" err="1" smtClean="0"/>
              <a:t>Quotient</a:t>
            </a:r>
            <a:r>
              <a:rPr lang="tr-TR" dirty="0" smtClean="0"/>
              <a:t>) ile ölçülür.</a:t>
            </a:r>
          </a:p>
          <a:p>
            <a:pPr algn="just"/>
            <a:r>
              <a:rPr lang="tr-TR" dirty="0" smtClean="0"/>
              <a:t>Kişinin kendisinin, başkalarının veya diğer grupların duygularını, algılama, değerlendirme ve yönetme yeteneği veya kapasitesi olarak tanımlanır.</a:t>
            </a:r>
          </a:p>
          <a:p>
            <a:pPr algn="just"/>
            <a:r>
              <a:rPr lang="tr-TR" dirty="0" smtClean="0"/>
              <a:t>İlk olarak 1920’lerin başında, Columbia Üniversitesinden Edward </a:t>
            </a:r>
            <a:r>
              <a:rPr lang="tr-TR" dirty="0" err="1" smtClean="0"/>
              <a:t>Thorndike</a:t>
            </a:r>
            <a:r>
              <a:rPr lang="tr-TR" dirty="0" smtClean="0"/>
              <a:t>, sosyal zeka (</a:t>
            </a:r>
            <a:r>
              <a:rPr lang="tr-TR" dirty="0" err="1" smtClean="0"/>
              <a:t>social</a:t>
            </a:r>
            <a:r>
              <a:rPr lang="tr-TR" dirty="0" smtClean="0"/>
              <a:t> </a:t>
            </a:r>
            <a:r>
              <a:rPr lang="tr-TR" dirty="0" err="1" smtClean="0"/>
              <a:t>intelligence</a:t>
            </a:r>
            <a:r>
              <a:rPr lang="tr-TR" dirty="0" smtClean="0"/>
              <a:t>) kavramını tanımlamıştır.</a:t>
            </a:r>
          </a:p>
          <a:p>
            <a:pPr algn="just"/>
            <a:r>
              <a:rPr lang="tr-TR" dirty="0" err="1" smtClean="0"/>
              <a:t>Daniel</a:t>
            </a:r>
            <a:r>
              <a:rPr lang="tr-TR" dirty="0" smtClean="0"/>
              <a:t> </a:t>
            </a:r>
            <a:r>
              <a:rPr lang="tr-TR" dirty="0" err="1" smtClean="0"/>
              <a:t>Goleman’ın</a:t>
            </a:r>
            <a:r>
              <a:rPr lang="tr-TR" dirty="0" smtClean="0"/>
              <a:t> çalışmaları ile daha da yaygınlaşmıştır (1995).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Çoklu Zeka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Howard</a:t>
            </a:r>
            <a:r>
              <a:rPr lang="tr-TR" dirty="0" smtClean="0"/>
              <a:t> </a:t>
            </a:r>
            <a:r>
              <a:rPr lang="tr-TR" dirty="0" err="1" smtClean="0"/>
              <a:t>Gardner</a:t>
            </a:r>
            <a:r>
              <a:rPr lang="tr-TR" dirty="0" smtClean="0"/>
              <a:t> tarafından tanımlanmış olan 8 zeka</a:t>
            </a:r>
            <a:endParaRPr lang="tr-TR" dirty="0"/>
          </a:p>
        </p:txBody>
      </p:sp>
      <p:pic>
        <p:nvPicPr>
          <p:cNvPr id="1026" name="Picture 2" descr="http://www.enocta.com/web2/pictures/newsletter_images/nl_makale_25082004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2924944"/>
            <a:ext cx="4695825" cy="31908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Yapay Zeka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dirty="0" smtClean="0"/>
              <a:t>İnsan zekasının bilgisayar tarafından taklit edilmesine yönelik yöntemleri kapsayan çalışma alanıdır.</a:t>
            </a:r>
          </a:p>
          <a:p>
            <a:pPr algn="just"/>
            <a:r>
              <a:rPr lang="tr-TR" dirty="0" smtClean="0"/>
              <a:t>Yapay Zeka’nın Temel Konuları :</a:t>
            </a:r>
          </a:p>
          <a:p>
            <a:pPr lvl="1" algn="just"/>
            <a:r>
              <a:rPr lang="tr-TR" dirty="0" smtClean="0"/>
              <a:t>Bilgi Gösterimi (</a:t>
            </a:r>
            <a:r>
              <a:rPr lang="tr-TR" dirty="0" err="1" smtClean="0"/>
              <a:t>Knowledge</a:t>
            </a:r>
            <a:r>
              <a:rPr lang="tr-TR" dirty="0" smtClean="0"/>
              <a:t> </a:t>
            </a:r>
            <a:r>
              <a:rPr lang="tr-TR" dirty="0" err="1" smtClean="0"/>
              <a:t>Representation</a:t>
            </a:r>
            <a:r>
              <a:rPr lang="tr-TR" dirty="0" smtClean="0"/>
              <a:t>)</a:t>
            </a:r>
          </a:p>
          <a:p>
            <a:pPr lvl="1" algn="just"/>
            <a:r>
              <a:rPr lang="tr-TR" dirty="0" smtClean="0"/>
              <a:t>Çıkarsama (</a:t>
            </a:r>
            <a:r>
              <a:rPr lang="tr-TR" dirty="0" err="1" smtClean="0"/>
              <a:t>Inference</a:t>
            </a:r>
            <a:r>
              <a:rPr lang="tr-TR" dirty="0" smtClean="0"/>
              <a:t>)</a:t>
            </a:r>
          </a:p>
          <a:p>
            <a:pPr lvl="1" algn="just"/>
            <a:r>
              <a:rPr lang="tr-TR" dirty="0" smtClean="0"/>
              <a:t>Öğrenme (</a:t>
            </a:r>
            <a:r>
              <a:rPr lang="tr-TR" dirty="0" err="1" smtClean="0"/>
              <a:t>Learning</a:t>
            </a:r>
            <a:r>
              <a:rPr lang="tr-TR" dirty="0" smtClean="0"/>
              <a:t>)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Alt Çalışma Alanları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smtClean="0"/>
              <a:t>Mantıksal YZ (</a:t>
            </a:r>
            <a:r>
              <a:rPr lang="tr-TR" dirty="0" err="1" smtClean="0"/>
              <a:t>Logical</a:t>
            </a:r>
            <a:r>
              <a:rPr lang="tr-TR" dirty="0" smtClean="0"/>
              <a:t> AI )</a:t>
            </a:r>
          </a:p>
          <a:p>
            <a:r>
              <a:rPr lang="tr-TR" dirty="0" smtClean="0"/>
              <a:t>Arama (</a:t>
            </a:r>
            <a:r>
              <a:rPr lang="tr-TR" dirty="0" err="1" smtClean="0"/>
              <a:t>Search</a:t>
            </a:r>
            <a:r>
              <a:rPr lang="tr-TR" dirty="0" smtClean="0"/>
              <a:t>)</a:t>
            </a:r>
          </a:p>
          <a:p>
            <a:r>
              <a:rPr lang="tr-TR" dirty="0" smtClean="0"/>
              <a:t>Örüntü Tanıma (</a:t>
            </a:r>
            <a:r>
              <a:rPr lang="tr-TR" dirty="0" err="1" smtClean="0"/>
              <a:t>Pattern</a:t>
            </a:r>
            <a:r>
              <a:rPr lang="tr-TR" dirty="0" smtClean="0"/>
              <a:t> </a:t>
            </a:r>
            <a:r>
              <a:rPr lang="tr-TR" dirty="0" err="1" smtClean="0"/>
              <a:t>Recognition</a:t>
            </a:r>
            <a:r>
              <a:rPr lang="tr-TR" dirty="0" smtClean="0"/>
              <a:t>)</a:t>
            </a:r>
          </a:p>
          <a:p>
            <a:r>
              <a:rPr lang="tr-TR" dirty="0" smtClean="0"/>
              <a:t>Temsil, Gösterim (</a:t>
            </a:r>
            <a:r>
              <a:rPr lang="tr-TR" dirty="0" err="1" smtClean="0"/>
              <a:t>Representation</a:t>
            </a:r>
            <a:r>
              <a:rPr lang="tr-TR" dirty="0" smtClean="0"/>
              <a:t>)</a:t>
            </a:r>
          </a:p>
          <a:p>
            <a:r>
              <a:rPr lang="tr-TR" dirty="0" smtClean="0"/>
              <a:t>Çıkarsama (</a:t>
            </a:r>
            <a:r>
              <a:rPr lang="tr-TR" dirty="0" err="1" smtClean="0"/>
              <a:t>Inference</a:t>
            </a:r>
            <a:r>
              <a:rPr lang="tr-TR" dirty="0" smtClean="0"/>
              <a:t>)</a:t>
            </a:r>
          </a:p>
          <a:p>
            <a:r>
              <a:rPr lang="tr-TR" dirty="0" smtClean="0"/>
              <a:t>Akıl Yürütme (</a:t>
            </a:r>
            <a:r>
              <a:rPr lang="tr-TR" dirty="0" err="1" smtClean="0"/>
              <a:t>Reasoning</a:t>
            </a:r>
            <a:r>
              <a:rPr lang="tr-TR" dirty="0" smtClean="0"/>
              <a:t>)</a:t>
            </a:r>
          </a:p>
          <a:p>
            <a:r>
              <a:rPr lang="tr-TR" dirty="0" smtClean="0"/>
              <a:t>Öğrenme (</a:t>
            </a:r>
            <a:r>
              <a:rPr lang="tr-TR" dirty="0" err="1" smtClean="0"/>
              <a:t>Learning</a:t>
            </a:r>
            <a:r>
              <a:rPr lang="tr-TR" dirty="0" smtClean="0"/>
              <a:t> </a:t>
            </a:r>
            <a:r>
              <a:rPr lang="tr-TR" dirty="0" err="1" smtClean="0"/>
              <a:t>From</a:t>
            </a:r>
            <a:r>
              <a:rPr lang="tr-TR" dirty="0" smtClean="0"/>
              <a:t> </a:t>
            </a:r>
            <a:r>
              <a:rPr lang="tr-TR" dirty="0" err="1" smtClean="0"/>
              <a:t>Experience</a:t>
            </a:r>
            <a:r>
              <a:rPr lang="tr-TR" dirty="0" smtClean="0"/>
              <a:t>)</a:t>
            </a:r>
          </a:p>
          <a:p>
            <a:r>
              <a:rPr lang="tr-TR" dirty="0" smtClean="0"/>
              <a:t>Varlıkbilim (</a:t>
            </a:r>
            <a:r>
              <a:rPr lang="tr-TR" dirty="0" err="1" smtClean="0"/>
              <a:t>Ontology</a:t>
            </a:r>
            <a:r>
              <a:rPr lang="tr-TR" dirty="0" smtClean="0"/>
              <a:t>)</a:t>
            </a:r>
          </a:p>
          <a:p>
            <a:r>
              <a:rPr lang="tr-TR" dirty="0" smtClean="0"/>
              <a:t>Sezgi (</a:t>
            </a:r>
            <a:r>
              <a:rPr lang="tr-TR" dirty="0" err="1" smtClean="0"/>
              <a:t>Heuristics</a:t>
            </a:r>
            <a:r>
              <a:rPr lang="tr-TR" dirty="0" smtClean="0"/>
              <a:t>)</a:t>
            </a:r>
          </a:p>
          <a:p>
            <a:pPr>
              <a:buNone/>
            </a:pP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Çalışma Alanları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tr-TR" dirty="0" smtClean="0"/>
              <a:t>Uzman Sistemler (</a:t>
            </a:r>
            <a:r>
              <a:rPr lang="tr-TR" dirty="0" err="1" smtClean="0"/>
              <a:t>Expert</a:t>
            </a:r>
            <a:r>
              <a:rPr lang="tr-TR" dirty="0" smtClean="0"/>
              <a:t> </a:t>
            </a:r>
            <a:r>
              <a:rPr lang="tr-TR" dirty="0" err="1" smtClean="0"/>
              <a:t>Systems</a:t>
            </a:r>
            <a:r>
              <a:rPr lang="tr-TR" dirty="0" smtClean="0"/>
              <a:t>)</a:t>
            </a:r>
          </a:p>
          <a:p>
            <a:r>
              <a:rPr lang="tr-TR" dirty="0" smtClean="0"/>
              <a:t>Bulanık Mantık (</a:t>
            </a:r>
            <a:r>
              <a:rPr lang="tr-TR" dirty="0" err="1" smtClean="0"/>
              <a:t>Fuzzy</a:t>
            </a:r>
            <a:r>
              <a:rPr lang="tr-TR" dirty="0" smtClean="0"/>
              <a:t> </a:t>
            </a:r>
            <a:r>
              <a:rPr lang="tr-TR" dirty="0" err="1" smtClean="0"/>
              <a:t>Logic</a:t>
            </a:r>
            <a:r>
              <a:rPr lang="tr-TR" dirty="0" smtClean="0"/>
              <a:t>)</a:t>
            </a:r>
          </a:p>
          <a:p>
            <a:r>
              <a:rPr lang="tr-TR" dirty="0" smtClean="0"/>
              <a:t>Genetik Algoritmalar (</a:t>
            </a:r>
            <a:r>
              <a:rPr lang="tr-TR" dirty="0" err="1" smtClean="0"/>
              <a:t>Genetic</a:t>
            </a:r>
            <a:r>
              <a:rPr lang="tr-TR" dirty="0" smtClean="0"/>
              <a:t> </a:t>
            </a:r>
            <a:r>
              <a:rPr lang="tr-TR" dirty="0" err="1" smtClean="0"/>
              <a:t>Algorithms</a:t>
            </a:r>
            <a:r>
              <a:rPr lang="tr-TR" dirty="0" smtClean="0"/>
              <a:t> )</a:t>
            </a:r>
          </a:p>
          <a:p>
            <a:r>
              <a:rPr lang="tr-TR" dirty="0" smtClean="0"/>
              <a:t>Yapay Sinir Ağları (</a:t>
            </a:r>
            <a:r>
              <a:rPr lang="tr-TR" dirty="0" err="1" smtClean="0"/>
              <a:t>Neural</a:t>
            </a:r>
            <a:r>
              <a:rPr lang="tr-TR" dirty="0" smtClean="0"/>
              <a:t> Networks)</a:t>
            </a:r>
          </a:p>
          <a:p>
            <a:r>
              <a:rPr lang="tr-TR" dirty="0" smtClean="0"/>
              <a:t>Robotbilim (</a:t>
            </a:r>
            <a:r>
              <a:rPr lang="tr-TR" dirty="0" err="1" smtClean="0"/>
              <a:t>Robotics</a:t>
            </a:r>
            <a:r>
              <a:rPr lang="tr-TR" dirty="0" smtClean="0"/>
              <a:t>)</a:t>
            </a:r>
          </a:p>
          <a:p>
            <a:r>
              <a:rPr lang="tr-TR" dirty="0" smtClean="0"/>
              <a:t>Bilgisayarlı Görü ve Görüntü İşleme (</a:t>
            </a:r>
            <a:r>
              <a:rPr lang="tr-TR" dirty="0" err="1" smtClean="0"/>
              <a:t>Image</a:t>
            </a:r>
            <a:r>
              <a:rPr lang="tr-TR" dirty="0" smtClean="0"/>
              <a:t> </a:t>
            </a:r>
            <a:r>
              <a:rPr lang="tr-TR" dirty="0" err="1" smtClean="0"/>
              <a:t>Processing</a:t>
            </a:r>
            <a:r>
              <a:rPr lang="tr-TR" dirty="0" smtClean="0"/>
              <a:t>&amp;</a:t>
            </a:r>
            <a:r>
              <a:rPr lang="tr-TR" dirty="0" err="1" smtClean="0"/>
              <a:t>Computer</a:t>
            </a:r>
            <a:r>
              <a:rPr lang="tr-TR" dirty="0" smtClean="0"/>
              <a:t> </a:t>
            </a:r>
            <a:r>
              <a:rPr lang="tr-TR" dirty="0" err="1" smtClean="0"/>
              <a:t>Vision</a:t>
            </a:r>
            <a:r>
              <a:rPr lang="tr-TR" dirty="0" smtClean="0"/>
              <a:t>)</a:t>
            </a:r>
          </a:p>
          <a:p>
            <a:r>
              <a:rPr lang="tr-TR" dirty="0" smtClean="0"/>
              <a:t>Ses Tanıma (</a:t>
            </a:r>
            <a:r>
              <a:rPr lang="tr-TR" dirty="0" err="1" smtClean="0"/>
              <a:t>Speech</a:t>
            </a:r>
            <a:r>
              <a:rPr lang="tr-TR" dirty="0" smtClean="0"/>
              <a:t> </a:t>
            </a:r>
            <a:r>
              <a:rPr lang="tr-TR" dirty="0" err="1" smtClean="0"/>
              <a:t>Recognition</a:t>
            </a:r>
            <a:r>
              <a:rPr lang="tr-TR" dirty="0" smtClean="0"/>
              <a:t>)</a:t>
            </a:r>
          </a:p>
          <a:p>
            <a:r>
              <a:rPr lang="tr-TR" dirty="0" smtClean="0"/>
              <a:t>Doğal Dil Anlama (</a:t>
            </a:r>
            <a:r>
              <a:rPr lang="tr-TR" dirty="0" err="1" smtClean="0"/>
              <a:t>Natural</a:t>
            </a:r>
            <a:r>
              <a:rPr lang="tr-TR" dirty="0" smtClean="0"/>
              <a:t> </a:t>
            </a:r>
            <a:r>
              <a:rPr lang="tr-TR" dirty="0" err="1" smtClean="0"/>
              <a:t>Language</a:t>
            </a:r>
            <a:r>
              <a:rPr lang="tr-TR" dirty="0" smtClean="0"/>
              <a:t> </a:t>
            </a:r>
            <a:r>
              <a:rPr lang="tr-TR" dirty="0" err="1" smtClean="0"/>
              <a:t>Understanding</a:t>
            </a:r>
            <a:r>
              <a:rPr lang="tr-TR" dirty="0" smtClean="0"/>
              <a:t>)</a:t>
            </a:r>
          </a:p>
          <a:p>
            <a:r>
              <a:rPr lang="tr-TR" dirty="0" smtClean="0"/>
              <a:t>Oyun Oynama (</a:t>
            </a:r>
            <a:r>
              <a:rPr lang="tr-TR" dirty="0" err="1" smtClean="0"/>
              <a:t>Game</a:t>
            </a:r>
            <a:r>
              <a:rPr lang="tr-TR" dirty="0" smtClean="0"/>
              <a:t> </a:t>
            </a:r>
            <a:r>
              <a:rPr lang="tr-TR" dirty="0" err="1" smtClean="0"/>
              <a:t>Playing</a:t>
            </a:r>
            <a:r>
              <a:rPr lang="tr-TR" dirty="0" smtClean="0"/>
              <a:t>)</a:t>
            </a:r>
          </a:p>
          <a:p>
            <a:r>
              <a:rPr lang="tr-TR" dirty="0" smtClean="0"/>
              <a:t>Yapay Yaşam (</a:t>
            </a:r>
            <a:r>
              <a:rPr lang="tr-TR" dirty="0" err="1" smtClean="0"/>
              <a:t>Artificial</a:t>
            </a:r>
            <a:r>
              <a:rPr lang="tr-TR" dirty="0" smtClean="0"/>
              <a:t> Life)</a:t>
            </a:r>
          </a:p>
          <a:p>
            <a:r>
              <a:rPr lang="tr-TR" dirty="0" smtClean="0"/>
              <a:t>Veri Madenciliği (Data </a:t>
            </a:r>
            <a:r>
              <a:rPr lang="tr-TR" dirty="0" err="1" smtClean="0"/>
              <a:t>Mining</a:t>
            </a:r>
            <a:r>
              <a:rPr lang="tr-TR" dirty="0" smtClean="0"/>
              <a:t>)</a:t>
            </a:r>
          </a:p>
          <a:p>
            <a:r>
              <a:rPr lang="tr-TR" dirty="0" smtClean="0"/>
              <a:t>Yazılım Etmenleri (</a:t>
            </a:r>
            <a:r>
              <a:rPr lang="tr-TR" dirty="0" err="1" smtClean="0"/>
              <a:t>Intelligent</a:t>
            </a:r>
            <a:r>
              <a:rPr lang="tr-TR" dirty="0" smtClean="0"/>
              <a:t> </a:t>
            </a:r>
            <a:r>
              <a:rPr lang="tr-TR" dirty="0" err="1" smtClean="0"/>
              <a:t>Agents</a:t>
            </a:r>
            <a:r>
              <a:rPr lang="tr-TR" dirty="0" smtClean="0"/>
              <a:t>)</a:t>
            </a:r>
          </a:p>
          <a:p>
            <a:r>
              <a:rPr lang="tr-TR" dirty="0" smtClean="0"/>
              <a:t>Anlamsal (</a:t>
            </a:r>
            <a:r>
              <a:rPr lang="tr-TR" dirty="0" err="1" smtClean="0"/>
              <a:t>Semantic</a:t>
            </a:r>
            <a:r>
              <a:rPr lang="tr-TR" dirty="0" smtClean="0"/>
              <a:t>) Web</a:t>
            </a:r>
          </a:p>
          <a:p>
            <a:r>
              <a:rPr lang="tr-TR" dirty="0" smtClean="0"/>
              <a:t>Dağıtık YZ (</a:t>
            </a:r>
            <a:r>
              <a:rPr lang="tr-TR" dirty="0" err="1" smtClean="0"/>
              <a:t>Distributed</a:t>
            </a:r>
            <a:r>
              <a:rPr lang="tr-TR" dirty="0" smtClean="0"/>
              <a:t> AI) …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Yapay  Zeka Temelleri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Felsefe (MÖ 428-)</a:t>
            </a:r>
          </a:p>
          <a:p>
            <a:r>
              <a:rPr lang="tr-TR" dirty="0" smtClean="0"/>
              <a:t>Matematik, Algoritma (800-)</a:t>
            </a:r>
          </a:p>
          <a:p>
            <a:r>
              <a:rPr lang="tr-TR" dirty="0" smtClean="0"/>
              <a:t>Psikoloji (1879-)</a:t>
            </a:r>
          </a:p>
          <a:p>
            <a:r>
              <a:rPr lang="tr-TR" dirty="0" smtClean="0"/>
              <a:t>Bilgisayar Mühendisliği (1940-)</a:t>
            </a:r>
          </a:p>
          <a:p>
            <a:r>
              <a:rPr lang="tr-TR" dirty="0" smtClean="0"/>
              <a:t>Dilbilim (1957-)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</TotalTime>
  <Words>1017</Words>
  <Application>Microsoft Office PowerPoint</Application>
  <PresentationFormat>Ekran Gösterisi (4:3)</PresentationFormat>
  <Paragraphs>147</Paragraphs>
  <Slides>24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24</vt:i4>
      </vt:variant>
    </vt:vector>
  </HeadingPairs>
  <TitlesOfParts>
    <vt:vector size="25" baseType="lpstr">
      <vt:lpstr>Ofis Teması</vt:lpstr>
      <vt:lpstr>YAPAY ZEKA</vt:lpstr>
      <vt:lpstr>Kapsam</vt:lpstr>
      <vt:lpstr>Zeka</vt:lpstr>
      <vt:lpstr>Duygusal Zeka</vt:lpstr>
      <vt:lpstr>Çoklu Zeka</vt:lpstr>
      <vt:lpstr>Yapay Zeka</vt:lpstr>
      <vt:lpstr>Alt Çalışma Alanları</vt:lpstr>
      <vt:lpstr>Çalışma Alanları</vt:lpstr>
      <vt:lpstr>Yapay  Zeka Temelleri</vt:lpstr>
      <vt:lpstr> </vt:lpstr>
      <vt:lpstr>Turing Testi</vt:lpstr>
      <vt:lpstr>Turing Testi</vt:lpstr>
      <vt:lpstr>YZ Tarihi</vt:lpstr>
      <vt:lpstr>YZ Tarihi</vt:lpstr>
      <vt:lpstr>YZ Tarihi</vt:lpstr>
      <vt:lpstr>YZ Tarihi</vt:lpstr>
      <vt:lpstr>YZ Uygulama Alanları Gelişimi</vt:lpstr>
      <vt:lpstr>YZ nın 8 tanımı</vt:lpstr>
      <vt:lpstr>YZ Sistemlerin Amacı</vt:lpstr>
      <vt:lpstr>Örnek AI Sistemi</vt:lpstr>
      <vt:lpstr>Örnek AI Sistemi</vt:lpstr>
      <vt:lpstr>Örnek AI Sistemi</vt:lpstr>
      <vt:lpstr>ALVINN-Öğrenme</vt:lpstr>
      <vt:lpstr>Günlük Hayatta YZ Uygulamaları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YAPAY ZEKA</dc:title>
  <dc:creator>Sevinc Ilhan</dc:creator>
  <cp:lastModifiedBy>Sevinc Ilhan</cp:lastModifiedBy>
  <cp:revision>85</cp:revision>
  <dcterms:created xsi:type="dcterms:W3CDTF">2014-02-13T09:49:31Z</dcterms:created>
  <dcterms:modified xsi:type="dcterms:W3CDTF">2015-02-24T12:02:43Z</dcterms:modified>
</cp:coreProperties>
</file>