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2" r:id="rId7"/>
    <p:sldId id="264" r:id="rId8"/>
    <p:sldId id="260" r:id="rId9"/>
    <p:sldId id="261" r:id="rId10"/>
    <p:sldId id="263" r:id="rId11"/>
    <p:sldId id="265" r:id="rId12"/>
    <p:sldId id="266" r:id="rId13"/>
    <p:sldId id="267" r:id="rId14"/>
    <p:sldId id="268" r:id="rId15"/>
    <p:sldId id="272" r:id="rId16"/>
    <p:sldId id="271" r:id="rId17"/>
    <p:sldId id="273" r:id="rId18"/>
    <p:sldId id="275" r:id="rId19"/>
    <p:sldId id="276" r:id="rId20"/>
    <p:sldId id="278" r:id="rId21"/>
    <p:sldId id="281" r:id="rId22"/>
    <p:sldId id="282" r:id="rId23"/>
    <p:sldId id="283" r:id="rId24"/>
    <p:sldId id="284" r:id="rId25"/>
    <p:sldId id="269" r:id="rId26"/>
    <p:sldId id="285"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1" autoAdjust="0"/>
    <p:restoredTop sz="94660"/>
  </p:normalViewPr>
  <p:slideViewPr>
    <p:cSldViewPr>
      <p:cViewPr varScale="1">
        <p:scale>
          <a:sx n="86" d="100"/>
          <a:sy n="86" d="100"/>
        </p:scale>
        <p:origin x="-16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03.03.2015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03.03.2015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err="1" smtClean="0"/>
              <a:t>Intelligent</a:t>
            </a:r>
            <a:r>
              <a:rPr lang="tr-TR" dirty="0" smtClean="0"/>
              <a:t> </a:t>
            </a:r>
            <a:r>
              <a:rPr lang="tr-TR" dirty="0" err="1" smtClean="0"/>
              <a:t>Agents</a:t>
            </a:r>
            <a:endParaRPr lang="tr-TR" dirty="0"/>
          </a:p>
        </p:txBody>
      </p:sp>
      <p:sp>
        <p:nvSpPr>
          <p:cNvPr id="3" name="2 Alt Başlık"/>
          <p:cNvSpPr>
            <a:spLocks noGrp="1"/>
          </p:cNvSpPr>
          <p:nvPr>
            <p:ph type="subTitle" idx="1"/>
          </p:nvPr>
        </p:nvSpPr>
        <p:spPr/>
        <p:txBody>
          <a:bodyPr/>
          <a:lstStyle/>
          <a:p>
            <a:r>
              <a:rPr lang="tr-TR" dirty="0" smtClean="0"/>
              <a:t>Yrd. Doç. Dr. Sevinç İlhan Omurca</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Examples</a:t>
            </a:r>
            <a:r>
              <a:rPr lang="tr-TR" dirty="0" smtClean="0"/>
              <a:t> of </a:t>
            </a:r>
            <a:r>
              <a:rPr lang="tr-TR" dirty="0" err="1" smtClean="0"/>
              <a:t>Agent</a:t>
            </a:r>
            <a:r>
              <a:rPr lang="tr-TR" dirty="0" smtClean="0"/>
              <a:t> </a:t>
            </a:r>
            <a:r>
              <a:rPr lang="tr-TR" dirty="0" err="1" smtClean="0"/>
              <a:t>Types</a:t>
            </a:r>
            <a:r>
              <a:rPr lang="tr-TR" dirty="0" smtClean="0"/>
              <a:t> </a:t>
            </a:r>
            <a:r>
              <a:rPr lang="tr-TR" dirty="0" err="1" smtClean="0"/>
              <a:t>and</a:t>
            </a:r>
            <a:r>
              <a:rPr lang="tr-TR" dirty="0" smtClean="0"/>
              <a:t> </a:t>
            </a:r>
            <a:r>
              <a:rPr lang="tr-TR" dirty="0" err="1" smtClean="0"/>
              <a:t>their</a:t>
            </a:r>
            <a:r>
              <a:rPr lang="tr-TR" dirty="0" smtClean="0"/>
              <a:t> PEAS </a:t>
            </a:r>
            <a:r>
              <a:rPr lang="tr-TR" dirty="0" err="1" smtClean="0"/>
              <a:t>Descriptions</a:t>
            </a:r>
            <a:endParaRPr lang="tr-TR" dirty="0"/>
          </a:p>
        </p:txBody>
      </p:sp>
      <p:sp>
        <p:nvSpPr>
          <p:cNvPr id="3" name="2 İçerik Yer Tutucusu"/>
          <p:cNvSpPr>
            <a:spLocks noGrp="1"/>
          </p:cNvSpPr>
          <p:nvPr>
            <p:ph idx="1"/>
          </p:nvPr>
        </p:nvSpPr>
        <p:spPr/>
        <p:txBody>
          <a:bodyPr>
            <a:normAutofit/>
          </a:bodyPr>
          <a:lstStyle/>
          <a:p>
            <a:r>
              <a:rPr lang="tr-TR" sz="1800" dirty="0" smtClean="0"/>
              <a:t>PEAS(</a:t>
            </a:r>
            <a:r>
              <a:rPr lang="tr-TR" sz="1800" dirty="0" err="1" smtClean="0"/>
              <a:t>Performance</a:t>
            </a:r>
            <a:r>
              <a:rPr lang="tr-TR" sz="1800" dirty="0" smtClean="0"/>
              <a:t>, </a:t>
            </a:r>
            <a:r>
              <a:rPr lang="tr-TR" sz="1800" dirty="0" err="1" smtClean="0"/>
              <a:t>Environment</a:t>
            </a:r>
            <a:r>
              <a:rPr lang="tr-TR" sz="1800" dirty="0" smtClean="0"/>
              <a:t>, </a:t>
            </a:r>
            <a:r>
              <a:rPr lang="tr-TR" sz="1800" dirty="0" err="1" smtClean="0"/>
              <a:t>Actuators</a:t>
            </a:r>
            <a:r>
              <a:rPr lang="tr-TR" sz="1800" dirty="0" smtClean="0"/>
              <a:t>, </a:t>
            </a:r>
            <a:r>
              <a:rPr lang="tr-TR" sz="1800" dirty="0" err="1" smtClean="0"/>
              <a:t>Sensors</a:t>
            </a:r>
            <a:r>
              <a:rPr lang="tr-TR" sz="1800" dirty="0" smtClean="0"/>
              <a:t>) </a:t>
            </a:r>
            <a:endParaRPr lang="tr-TR" sz="1800" dirty="0"/>
          </a:p>
        </p:txBody>
      </p:sp>
      <p:pic>
        <p:nvPicPr>
          <p:cNvPr id="1026" name="Picture 2"/>
          <p:cNvPicPr>
            <a:picLocks noChangeAspect="1" noChangeArrowheads="1"/>
          </p:cNvPicPr>
          <p:nvPr/>
        </p:nvPicPr>
        <p:blipFill>
          <a:blip r:embed="rId2" cstate="print"/>
          <a:srcRect/>
          <a:stretch>
            <a:fillRect/>
          </a:stretch>
        </p:blipFill>
        <p:spPr bwMode="auto">
          <a:xfrm>
            <a:off x="827584" y="2051431"/>
            <a:ext cx="6120680" cy="480656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Örnek </a:t>
            </a:r>
            <a:r>
              <a:rPr lang="en-US" dirty="0" smtClean="0"/>
              <a:t>software agent (or software robot or </a:t>
            </a:r>
            <a:r>
              <a:rPr lang="en-US" dirty="0" err="1" smtClean="0"/>
              <a:t>softbot</a:t>
            </a:r>
            <a:r>
              <a:rPr lang="en-US" dirty="0" smtClean="0"/>
              <a:t>)</a:t>
            </a:r>
            <a:endParaRPr lang="tr-TR" dirty="0"/>
          </a:p>
        </p:txBody>
      </p:sp>
      <p:sp>
        <p:nvSpPr>
          <p:cNvPr id="3" name="2 İçerik Yer Tutucusu"/>
          <p:cNvSpPr>
            <a:spLocks noGrp="1"/>
          </p:cNvSpPr>
          <p:nvPr>
            <p:ph idx="1"/>
          </p:nvPr>
        </p:nvSpPr>
        <p:spPr/>
        <p:txBody>
          <a:bodyPr>
            <a:normAutofit fontScale="85000" lnSpcReduction="20000"/>
          </a:bodyPr>
          <a:lstStyle/>
          <a:p>
            <a:r>
              <a:rPr lang="tr-TR" dirty="0" err="1" smtClean="0"/>
              <a:t>Sensors</a:t>
            </a:r>
            <a:r>
              <a:rPr lang="tr-TR" dirty="0" smtClean="0"/>
              <a:t>: </a:t>
            </a:r>
            <a:r>
              <a:rPr lang="tr-TR" dirty="0" err="1" smtClean="0"/>
              <a:t>fuctions</a:t>
            </a:r>
            <a:endParaRPr lang="tr-TR" dirty="0" smtClean="0"/>
          </a:p>
          <a:p>
            <a:r>
              <a:rPr lang="tr-TR" dirty="0" err="1" smtClean="0"/>
              <a:t>Actuators</a:t>
            </a:r>
            <a:r>
              <a:rPr lang="tr-TR" dirty="0" smtClean="0"/>
              <a:t>:</a:t>
            </a:r>
            <a:r>
              <a:rPr lang="tr-TR" dirty="0" err="1" smtClean="0"/>
              <a:t>functions</a:t>
            </a:r>
            <a:endParaRPr lang="tr-TR" dirty="0" smtClean="0"/>
          </a:p>
          <a:p>
            <a:r>
              <a:rPr lang="tr-TR" dirty="0" smtClean="0"/>
              <a:t>İnternet haber kaynaklarını tarayan ve ilginç olanları gösteren bir </a:t>
            </a:r>
            <a:r>
              <a:rPr lang="en-US" dirty="0" err="1" smtClean="0"/>
              <a:t>softbot</a:t>
            </a:r>
            <a:r>
              <a:rPr lang="en-US" dirty="0" smtClean="0"/>
              <a:t> </a:t>
            </a:r>
            <a:r>
              <a:rPr lang="tr-TR" dirty="0" smtClean="0"/>
              <a:t>tasarımı.</a:t>
            </a:r>
            <a:endParaRPr lang="en-US" dirty="0" smtClean="0"/>
          </a:p>
          <a:p>
            <a:r>
              <a:rPr lang="tr-TR" dirty="0" smtClean="0"/>
              <a:t>Doğal dil işleme işlemlerini yapabilme yeteneğine ihtiyaç var.</a:t>
            </a:r>
          </a:p>
          <a:p>
            <a:r>
              <a:rPr lang="tr-TR" dirty="0" smtClean="0"/>
              <a:t>Her müşterinin ilgi duyduğu alanları öğrenmesine ihtiyaç duyulacak.</a:t>
            </a:r>
          </a:p>
          <a:p>
            <a:r>
              <a:rPr lang="tr-TR" dirty="0" smtClean="0"/>
              <a:t>Ve planları dinamik olarak değiştirebilen bir </a:t>
            </a:r>
            <a:r>
              <a:rPr lang="tr-TR" dirty="0" err="1" smtClean="0"/>
              <a:t>softbot</a:t>
            </a:r>
            <a:r>
              <a:rPr lang="tr-TR" dirty="0" smtClean="0"/>
              <a:t> olacak, örneğin bir haber kaynağı için olan bağlantı sorunlu ise dinamik olarak başka kaynağa yönlenecek yada çözüm üretecek.</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Properties</a:t>
            </a:r>
            <a:r>
              <a:rPr lang="tr-TR" dirty="0" smtClean="0"/>
              <a:t> of </a:t>
            </a:r>
            <a:r>
              <a:rPr lang="tr-TR" dirty="0" err="1" smtClean="0"/>
              <a:t>task</a:t>
            </a:r>
            <a:r>
              <a:rPr lang="tr-TR" dirty="0" smtClean="0"/>
              <a:t> </a:t>
            </a:r>
            <a:r>
              <a:rPr lang="tr-TR" dirty="0" err="1" smtClean="0"/>
              <a:t>environments</a:t>
            </a:r>
            <a:endParaRPr lang="tr-TR" dirty="0"/>
          </a:p>
        </p:txBody>
      </p:sp>
      <p:sp>
        <p:nvSpPr>
          <p:cNvPr id="3" name="2 İçerik Yer Tutucusu"/>
          <p:cNvSpPr>
            <a:spLocks noGrp="1"/>
          </p:cNvSpPr>
          <p:nvPr>
            <p:ph idx="1"/>
          </p:nvPr>
        </p:nvSpPr>
        <p:spPr/>
        <p:txBody>
          <a:bodyPr>
            <a:normAutofit fontScale="70000" lnSpcReduction="20000"/>
          </a:bodyPr>
          <a:lstStyle/>
          <a:p>
            <a:r>
              <a:rPr lang="fr-FR" b="1" dirty="0" smtClean="0"/>
              <a:t>Accessible vs Inaccessible : </a:t>
            </a:r>
            <a:r>
              <a:rPr lang="fr-FR" dirty="0" smtClean="0"/>
              <a:t>Agent</a:t>
            </a:r>
            <a:r>
              <a:rPr lang="tr-TR" dirty="0" smtClean="0"/>
              <a:t> </a:t>
            </a:r>
            <a:r>
              <a:rPr lang="fr-FR" dirty="0" err="1" smtClean="0"/>
              <a:t>ortamın</a:t>
            </a:r>
            <a:r>
              <a:rPr lang="tr-TR" dirty="0" smtClean="0"/>
              <a:t> durumunu görebiliyor mu?</a:t>
            </a:r>
          </a:p>
          <a:p>
            <a:r>
              <a:rPr lang="tr-TR" b="1" dirty="0" err="1" smtClean="0"/>
              <a:t>Deterministic</a:t>
            </a:r>
            <a:r>
              <a:rPr lang="tr-TR" b="1" dirty="0" smtClean="0"/>
              <a:t> vs. </a:t>
            </a:r>
            <a:r>
              <a:rPr lang="tr-TR" b="1" dirty="0" err="1" smtClean="0"/>
              <a:t>Stochastic</a:t>
            </a:r>
            <a:r>
              <a:rPr lang="tr-TR" b="1" dirty="0" smtClean="0"/>
              <a:t> :</a:t>
            </a:r>
            <a:r>
              <a:rPr lang="tr-TR" dirty="0" smtClean="0"/>
              <a:t> Aynı koşullarda yapılan aynı hareket hep aynı sonucu veriyor mu?</a:t>
            </a:r>
          </a:p>
          <a:p>
            <a:r>
              <a:rPr lang="tr-TR" b="1" dirty="0" smtClean="0"/>
              <a:t>E</a:t>
            </a:r>
            <a:r>
              <a:rPr lang="it-IT" b="1" dirty="0" smtClean="0"/>
              <a:t>pisodic vs. Infinite :</a:t>
            </a:r>
            <a:r>
              <a:rPr lang="it-IT" dirty="0" smtClean="0"/>
              <a:t> İş, bilinen zaman aralığında</a:t>
            </a:r>
            <a:r>
              <a:rPr lang="tr-TR" dirty="0" smtClean="0"/>
              <a:t> bitirilebiliyor mu?</a:t>
            </a:r>
          </a:p>
          <a:p>
            <a:r>
              <a:rPr lang="tr-TR" b="1" dirty="0" err="1" smtClean="0"/>
              <a:t>Static</a:t>
            </a:r>
            <a:r>
              <a:rPr lang="tr-TR" b="1" dirty="0" smtClean="0"/>
              <a:t> vs. </a:t>
            </a:r>
            <a:r>
              <a:rPr lang="tr-TR" b="1" dirty="0" err="1" smtClean="0"/>
              <a:t>Dynamic</a:t>
            </a:r>
            <a:r>
              <a:rPr lang="tr-TR" b="1" dirty="0" smtClean="0"/>
              <a:t> :</a:t>
            </a:r>
            <a:r>
              <a:rPr lang="tr-TR" dirty="0" smtClean="0"/>
              <a:t> </a:t>
            </a:r>
            <a:r>
              <a:rPr lang="tr-TR" dirty="0" err="1" smtClean="0"/>
              <a:t>Agent</a:t>
            </a:r>
            <a:r>
              <a:rPr lang="tr-TR" dirty="0" smtClean="0"/>
              <a:t> düşünürken, ortamda değişiklik oluyor mu?</a:t>
            </a:r>
          </a:p>
          <a:p>
            <a:r>
              <a:rPr lang="pt-BR" b="1" dirty="0" smtClean="0"/>
              <a:t>Discrete vs. Continuous :</a:t>
            </a:r>
            <a:r>
              <a:rPr lang="pt-BR" dirty="0" smtClean="0"/>
              <a:t> </a:t>
            </a:r>
            <a:endParaRPr lang="tr-TR" dirty="0" smtClean="0"/>
          </a:p>
          <a:p>
            <a:pPr lvl="1"/>
            <a:r>
              <a:rPr lang="en-US" dirty="0" smtClean="0"/>
              <a:t>discrete-state environment</a:t>
            </a:r>
            <a:r>
              <a:rPr lang="tr-TR" dirty="0" smtClean="0"/>
              <a:t>: satranç oyunu gibi. Sabit sayıda farklı durumları vardır. Satranç aynı zamanda farklı </a:t>
            </a:r>
            <a:r>
              <a:rPr lang="en-US" dirty="0" smtClean="0"/>
              <a:t>percepts </a:t>
            </a:r>
            <a:r>
              <a:rPr lang="tr-TR" dirty="0" smtClean="0"/>
              <a:t>ve </a:t>
            </a:r>
            <a:r>
              <a:rPr lang="en-US" dirty="0" smtClean="0"/>
              <a:t>actions</a:t>
            </a:r>
            <a:r>
              <a:rPr lang="tr-TR" dirty="0" smtClean="0"/>
              <a:t> kümesine sahiptir. </a:t>
            </a:r>
            <a:r>
              <a:rPr lang="en-US" dirty="0" smtClean="0"/>
              <a:t> </a:t>
            </a:r>
            <a:endParaRPr lang="tr-TR" dirty="0" smtClean="0"/>
          </a:p>
          <a:p>
            <a:pPr lvl="1"/>
            <a:r>
              <a:rPr lang="tr-TR" dirty="0" err="1" smtClean="0"/>
              <a:t>Continuous</a:t>
            </a:r>
            <a:r>
              <a:rPr lang="tr-TR" dirty="0" smtClean="0"/>
              <a:t>-</a:t>
            </a:r>
            <a:r>
              <a:rPr lang="tr-TR" dirty="0" err="1" smtClean="0"/>
              <a:t>state</a:t>
            </a:r>
            <a:r>
              <a:rPr lang="tr-TR" dirty="0" smtClean="0"/>
              <a:t> </a:t>
            </a:r>
            <a:r>
              <a:rPr lang="tr-TR" dirty="0" err="1" smtClean="0"/>
              <a:t>enviroment</a:t>
            </a:r>
            <a:r>
              <a:rPr lang="tr-TR" dirty="0" smtClean="0"/>
              <a:t>: </a:t>
            </a:r>
            <a:r>
              <a:rPr lang="en-US" dirty="0" smtClean="0"/>
              <a:t>Taxi driving</a:t>
            </a:r>
            <a:r>
              <a:rPr lang="tr-TR" dirty="0" smtClean="0"/>
              <a:t>.</a:t>
            </a:r>
            <a:r>
              <a:rPr lang="en-US" dirty="0" smtClean="0"/>
              <a:t> </a:t>
            </a:r>
            <a:r>
              <a:rPr lang="tr-TR" dirty="0" smtClean="0"/>
              <a:t>Taksinin hızı ve yeri zaman içinde sürekli değişir.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Examples</a:t>
            </a:r>
            <a:r>
              <a:rPr lang="tr-TR" dirty="0" smtClean="0"/>
              <a:t> of </a:t>
            </a:r>
            <a:r>
              <a:rPr lang="tr-TR" dirty="0" err="1" smtClean="0"/>
              <a:t>Task</a:t>
            </a:r>
            <a:r>
              <a:rPr lang="tr-TR" dirty="0" smtClean="0"/>
              <a:t> </a:t>
            </a:r>
            <a:r>
              <a:rPr lang="tr-TR" dirty="0" err="1" smtClean="0"/>
              <a:t>Enviroments</a:t>
            </a:r>
            <a:endParaRPr lang="tr-T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47775" y="2229644"/>
            <a:ext cx="6648450" cy="32670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AI Neden Zordur?</a:t>
            </a:r>
            <a:endParaRPr lang="tr-TR" dirty="0"/>
          </a:p>
        </p:txBody>
      </p:sp>
      <p:sp>
        <p:nvSpPr>
          <p:cNvPr id="3" name="2 İçerik Yer Tutucusu"/>
          <p:cNvSpPr>
            <a:spLocks noGrp="1"/>
          </p:cNvSpPr>
          <p:nvPr>
            <p:ph idx="1"/>
          </p:nvPr>
        </p:nvSpPr>
        <p:spPr/>
        <p:txBody>
          <a:bodyPr>
            <a:normAutofit/>
          </a:bodyPr>
          <a:lstStyle/>
          <a:p>
            <a:r>
              <a:rPr lang="tr-TR" dirty="0" smtClean="0"/>
              <a:t>Gerçek ortamlar genelde, “</a:t>
            </a:r>
            <a:r>
              <a:rPr lang="tr-TR" dirty="0" err="1" smtClean="0"/>
              <a:t>inaccessible</a:t>
            </a:r>
            <a:r>
              <a:rPr lang="tr-TR" dirty="0" smtClean="0"/>
              <a:t>”, “</a:t>
            </a:r>
            <a:r>
              <a:rPr lang="tr-TR" dirty="0" err="1" smtClean="0"/>
              <a:t>stochastic</a:t>
            </a:r>
            <a:r>
              <a:rPr lang="tr-TR" dirty="0" smtClean="0"/>
              <a:t>”, “</a:t>
            </a:r>
            <a:r>
              <a:rPr lang="tr-TR" dirty="0" err="1" smtClean="0"/>
              <a:t>dynamic</a:t>
            </a:r>
            <a:r>
              <a:rPr lang="tr-TR" dirty="0" smtClean="0"/>
              <a:t>” ve “</a:t>
            </a:r>
            <a:r>
              <a:rPr lang="tr-TR" dirty="0" err="1" smtClean="0"/>
              <a:t>continuous</a:t>
            </a:r>
            <a:r>
              <a:rPr lang="tr-TR" dirty="0" smtClean="0"/>
              <a:t>” ’dur.</a:t>
            </a:r>
          </a:p>
          <a:p>
            <a:r>
              <a:rPr lang="tr-TR" dirty="0" smtClean="0"/>
              <a:t>“</a:t>
            </a:r>
            <a:r>
              <a:rPr lang="tr-TR" dirty="0" err="1" smtClean="0"/>
              <a:t>Accessible</a:t>
            </a:r>
            <a:r>
              <a:rPr lang="tr-TR" dirty="0" smtClean="0"/>
              <a:t>”, “</a:t>
            </a:r>
            <a:r>
              <a:rPr lang="tr-TR" dirty="0" err="1" smtClean="0"/>
              <a:t>deterministic</a:t>
            </a:r>
            <a:r>
              <a:rPr lang="tr-TR" dirty="0" smtClean="0"/>
              <a:t>”, “</a:t>
            </a:r>
            <a:r>
              <a:rPr lang="tr-TR" dirty="0" err="1" smtClean="0"/>
              <a:t>static</a:t>
            </a:r>
            <a:r>
              <a:rPr lang="tr-TR" dirty="0" smtClean="0"/>
              <a:t>”, “</a:t>
            </a:r>
            <a:r>
              <a:rPr lang="tr-TR" dirty="0" err="1" smtClean="0"/>
              <a:t>discrete</a:t>
            </a:r>
            <a:r>
              <a:rPr lang="tr-TR" dirty="0" smtClean="0"/>
              <a:t>” ortamlar da olasılıkları çok fazladır. (Satranç örneği)</a:t>
            </a:r>
          </a:p>
          <a:p>
            <a:r>
              <a:rPr lang="tr-TR" dirty="0" smtClean="0"/>
              <a:t>Sınırlı kaynaklar (bellek, zaman, yetersiz bilgi) </a:t>
            </a:r>
          </a:p>
          <a:p>
            <a:r>
              <a:rPr lang="tr-TR" dirty="0" err="1" smtClean="0"/>
              <a:t>Agent</a:t>
            </a:r>
            <a:r>
              <a:rPr lang="tr-TR" dirty="0" smtClean="0"/>
              <a:t> tasarımında “</a:t>
            </a:r>
            <a:r>
              <a:rPr lang="tr-TR" dirty="0" err="1" smtClean="0"/>
              <a:t>environment</a:t>
            </a:r>
            <a:r>
              <a:rPr lang="tr-TR" dirty="0" smtClean="0"/>
              <a:t>” türünün büyük önemi vardır.</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YZ Görevi</a:t>
            </a:r>
            <a:endParaRPr lang="tr-TR" dirty="0"/>
          </a:p>
        </p:txBody>
      </p:sp>
      <p:sp>
        <p:nvSpPr>
          <p:cNvPr id="3" name="2 İçerik Yer Tutucusu"/>
          <p:cNvSpPr>
            <a:spLocks noGrp="1"/>
          </p:cNvSpPr>
          <p:nvPr>
            <p:ph idx="1"/>
          </p:nvPr>
        </p:nvSpPr>
        <p:spPr/>
        <p:txBody>
          <a:bodyPr>
            <a:normAutofit/>
          </a:bodyPr>
          <a:lstStyle/>
          <a:p>
            <a:r>
              <a:rPr lang="tr-TR" dirty="0" smtClean="0"/>
              <a:t>YZ Görevi: </a:t>
            </a:r>
            <a:r>
              <a:rPr lang="en-US" b="1" dirty="0" smtClean="0"/>
              <a:t>agent program </a:t>
            </a:r>
            <a:r>
              <a:rPr lang="tr-TR" b="1" dirty="0" smtClean="0"/>
              <a:t>dizayn etmektir.</a:t>
            </a:r>
          </a:p>
          <a:p>
            <a:pPr lvl="1"/>
            <a:r>
              <a:rPr lang="tr-TR" b="1" i="1" dirty="0" err="1" smtClean="0"/>
              <a:t>Agent</a:t>
            </a:r>
            <a:r>
              <a:rPr lang="tr-TR" b="1" i="1" dirty="0" smtClean="0"/>
              <a:t> program: </a:t>
            </a:r>
            <a:r>
              <a:rPr lang="en-US" i="1" dirty="0" smtClean="0"/>
              <a:t>agent function mapping percepts to actions. </a:t>
            </a:r>
            <a:endParaRPr lang="tr-TR" i="1" dirty="0" smtClean="0"/>
          </a:p>
          <a:p>
            <a:r>
              <a:rPr lang="tr-TR" dirty="0" err="1" smtClean="0"/>
              <a:t>Agent</a:t>
            </a:r>
            <a:r>
              <a:rPr lang="tr-TR" dirty="0" smtClean="0"/>
              <a:t> program bir mimari üzerinde çalışacaktır, bu mimari: </a:t>
            </a:r>
          </a:p>
          <a:p>
            <a:pPr lvl="1"/>
            <a:r>
              <a:rPr lang="tr-TR" dirty="0" smtClean="0"/>
              <a:t>fiziksel </a:t>
            </a:r>
            <a:r>
              <a:rPr lang="tr-TR" dirty="0" err="1" smtClean="0"/>
              <a:t>sensörler</a:t>
            </a:r>
            <a:r>
              <a:rPr lang="tr-TR" dirty="0" smtClean="0"/>
              <a:t> ve </a:t>
            </a:r>
            <a:r>
              <a:rPr lang="tr-TR" dirty="0" err="1" smtClean="0"/>
              <a:t>actuator</a:t>
            </a:r>
            <a:r>
              <a:rPr lang="tr-TR" dirty="0" smtClean="0"/>
              <a:t> </a:t>
            </a:r>
            <a:r>
              <a:rPr lang="tr-TR" dirty="0" err="1" smtClean="0"/>
              <a:t>lerden</a:t>
            </a:r>
            <a:r>
              <a:rPr lang="tr-TR" dirty="0" smtClean="0"/>
              <a:t> oluşur.</a:t>
            </a:r>
            <a:r>
              <a:rPr lang="en-US" dirty="0" smtClean="0"/>
              <a:t> </a:t>
            </a:r>
            <a:endParaRPr lang="tr-TR" dirty="0" smtClean="0"/>
          </a:p>
          <a:p>
            <a:r>
              <a:rPr lang="en-US" b="1" dirty="0" smtClean="0"/>
              <a:t>architecture:</a:t>
            </a:r>
          </a:p>
          <a:p>
            <a:pPr lvl="1"/>
            <a:r>
              <a:rPr lang="tr-TR" dirty="0" err="1" smtClean="0"/>
              <a:t>agent</a:t>
            </a:r>
            <a:r>
              <a:rPr lang="tr-TR" dirty="0" smtClean="0"/>
              <a:t> = </a:t>
            </a:r>
            <a:r>
              <a:rPr lang="tr-TR" dirty="0" err="1" smtClean="0"/>
              <a:t>architecture</a:t>
            </a:r>
            <a:r>
              <a:rPr lang="tr-TR" dirty="0" smtClean="0"/>
              <a:t> +program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Structure</a:t>
            </a:r>
            <a:r>
              <a:rPr lang="tr-TR" dirty="0" smtClean="0"/>
              <a:t> Of </a:t>
            </a:r>
            <a:r>
              <a:rPr lang="tr-TR" dirty="0" err="1" smtClean="0"/>
              <a:t>Agents</a:t>
            </a:r>
            <a:endParaRPr lang="tr-TR" dirty="0"/>
          </a:p>
        </p:txBody>
      </p:sp>
      <p:sp>
        <p:nvSpPr>
          <p:cNvPr id="3" name="2 İçerik Yer Tutucusu"/>
          <p:cNvSpPr>
            <a:spLocks noGrp="1"/>
          </p:cNvSpPr>
          <p:nvPr>
            <p:ph idx="1"/>
          </p:nvPr>
        </p:nvSpPr>
        <p:spPr/>
        <p:txBody>
          <a:bodyPr>
            <a:noAutofit/>
          </a:bodyPr>
          <a:lstStyle/>
          <a:p>
            <a:pPr marL="338138" indent="-338138">
              <a:buFontTx/>
              <a:buChar char="•"/>
            </a:pPr>
            <a:r>
              <a:rPr lang="en-US" sz="1800" b="1" dirty="0" smtClean="0">
                <a:solidFill>
                  <a:srgbClr val="000000"/>
                </a:solidFill>
              </a:rPr>
              <a:t>Table-driven agents</a:t>
            </a:r>
          </a:p>
          <a:p>
            <a:pPr marL="688975" lvl="1" indent="-236538">
              <a:buFontTx/>
              <a:buChar char="–"/>
            </a:pPr>
            <a:r>
              <a:rPr lang="tr-TR" sz="1800" dirty="0" smtClean="0">
                <a:solidFill>
                  <a:srgbClr val="000000"/>
                </a:solidFill>
              </a:rPr>
              <a:t>bir</a:t>
            </a:r>
            <a:r>
              <a:rPr lang="en-US" sz="1800" dirty="0" smtClean="0">
                <a:solidFill>
                  <a:srgbClr val="000000"/>
                </a:solidFill>
              </a:rPr>
              <a:t> percept sequence</a:t>
            </a:r>
            <a:r>
              <a:rPr lang="tr-TR" sz="1800" dirty="0" smtClean="0">
                <a:solidFill>
                  <a:srgbClr val="000000"/>
                </a:solidFill>
              </a:rPr>
              <a:t> kullanır</a:t>
            </a:r>
            <a:r>
              <a:rPr lang="en-US" sz="1800" dirty="0" smtClean="0">
                <a:solidFill>
                  <a:srgbClr val="000000"/>
                </a:solidFill>
              </a:rPr>
              <a:t>/ </a:t>
            </a:r>
            <a:r>
              <a:rPr lang="tr-TR" sz="1800" dirty="0" smtClean="0">
                <a:solidFill>
                  <a:srgbClr val="000000"/>
                </a:solidFill>
              </a:rPr>
              <a:t>bir sonraki </a:t>
            </a:r>
            <a:r>
              <a:rPr lang="tr-TR" sz="1800" dirty="0" err="1" smtClean="0">
                <a:solidFill>
                  <a:srgbClr val="000000"/>
                </a:solidFill>
              </a:rPr>
              <a:t>action</a:t>
            </a:r>
            <a:r>
              <a:rPr lang="tr-TR" sz="1800" dirty="0" smtClean="0">
                <a:solidFill>
                  <a:srgbClr val="000000"/>
                </a:solidFill>
              </a:rPr>
              <a:t> bulmak için bellekte </a:t>
            </a:r>
            <a:r>
              <a:rPr lang="en-US" sz="1800" dirty="0" smtClean="0">
                <a:solidFill>
                  <a:srgbClr val="000000"/>
                </a:solidFill>
              </a:rPr>
              <a:t>action table </a:t>
            </a:r>
            <a:r>
              <a:rPr lang="tr-TR" sz="1800" dirty="0" smtClean="0">
                <a:solidFill>
                  <a:srgbClr val="000000"/>
                </a:solidFill>
              </a:rPr>
              <a:t>saklar. Çok geniş </a:t>
            </a:r>
            <a:r>
              <a:rPr lang="en-US" sz="1800" dirty="0" smtClean="0">
                <a:solidFill>
                  <a:srgbClr val="000000"/>
                </a:solidFill>
              </a:rPr>
              <a:t>lookup </a:t>
            </a:r>
            <a:r>
              <a:rPr lang="tr-TR" sz="1800" dirty="0" smtClean="0">
                <a:solidFill>
                  <a:srgbClr val="000000"/>
                </a:solidFill>
              </a:rPr>
              <a:t>tablolar ile uygulanırlar. </a:t>
            </a:r>
            <a:endParaRPr lang="en-US" sz="1800" dirty="0" smtClean="0">
              <a:solidFill>
                <a:srgbClr val="000000"/>
              </a:solidFill>
            </a:endParaRPr>
          </a:p>
          <a:p>
            <a:pPr marL="338138" indent="-338138">
              <a:buFontTx/>
              <a:buChar char="•"/>
            </a:pPr>
            <a:r>
              <a:rPr lang="en-US" sz="1800" b="1" dirty="0" smtClean="0">
                <a:solidFill>
                  <a:srgbClr val="000000"/>
                </a:solidFill>
              </a:rPr>
              <a:t>Simple reflex agents</a:t>
            </a:r>
          </a:p>
          <a:p>
            <a:pPr marL="688975" lvl="1" indent="-236538">
              <a:buFontTx/>
              <a:buChar char="–"/>
            </a:pPr>
            <a:r>
              <a:rPr lang="en-US" sz="1800" dirty="0" smtClean="0">
                <a:solidFill>
                  <a:srgbClr val="000000"/>
                </a:solidFill>
              </a:rPr>
              <a:t>condition- action </a:t>
            </a:r>
            <a:r>
              <a:rPr lang="tr-TR" sz="1800" dirty="0" smtClean="0">
                <a:solidFill>
                  <a:srgbClr val="000000"/>
                </a:solidFill>
              </a:rPr>
              <a:t>kurallara dayanır ve bir kural tabanı sistemi ile uygulanır.</a:t>
            </a:r>
            <a:endParaRPr lang="en-US" sz="1800" dirty="0" smtClean="0">
              <a:solidFill>
                <a:srgbClr val="000000"/>
              </a:solidFill>
            </a:endParaRPr>
          </a:p>
          <a:p>
            <a:pPr marL="338138" indent="-338138">
              <a:buFontTx/>
              <a:buChar char="•"/>
            </a:pPr>
            <a:r>
              <a:rPr lang="en-US" sz="1800" b="1" dirty="0" smtClean="0">
                <a:solidFill>
                  <a:srgbClr val="000000"/>
                </a:solidFill>
              </a:rPr>
              <a:t>Agents with memory</a:t>
            </a:r>
          </a:p>
          <a:p>
            <a:pPr marL="688975" lvl="1" indent="-236538">
              <a:buFontTx/>
              <a:buChar char="–"/>
            </a:pPr>
            <a:r>
              <a:rPr lang="tr-TR" sz="1800" dirty="0" smtClean="0">
                <a:solidFill>
                  <a:srgbClr val="000000"/>
                </a:solidFill>
              </a:rPr>
              <a:t>Geçmiş hamlelere bakarak yeni durum alırlar. </a:t>
            </a:r>
            <a:endParaRPr lang="en-US" sz="1800" dirty="0" smtClean="0">
              <a:solidFill>
                <a:srgbClr val="000000"/>
              </a:solidFill>
            </a:endParaRPr>
          </a:p>
          <a:p>
            <a:pPr marL="338138" indent="-338138">
              <a:buFontTx/>
              <a:buChar char="•"/>
            </a:pPr>
            <a:r>
              <a:rPr lang="en-US" sz="1800" b="1" dirty="0" smtClean="0">
                <a:solidFill>
                  <a:srgbClr val="000000"/>
                </a:solidFill>
              </a:rPr>
              <a:t>Agents with goals</a:t>
            </a:r>
          </a:p>
          <a:p>
            <a:pPr marL="688975" lvl="1" indent="-236538">
              <a:buFontTx/>
              <a:buChar char="–"/>
            </a:pPr>
            <a:r>
              <a:rPr lang="tr-TR" sz="1800" dirty="0" smtClean="0">
                <a:solidFill>
                  <a:srgbClr val="000000"/>
                </a:solidFill>
              </a:rPr>
              <a:t>Hedef durumları tanımlayan bir amaç bilgisine sahiptirler. </a:t>
            </a:r>
            <a:endParaRPr lang="en-US" sz="1800" dirty="0" smtClean="0">
              <a:solidFill>
                <a:srgbClr val="000000"/>
              </a:solidFill>
            </a:endParaRPr>
          </a:p>
          <a:p>
            <a:pPr marL="338138" indent="-338138">
              <a:buFontTx/>
              <a:buChar char="•"/>
            </a:pPr>
            <a:r>
              <a:rPr lang="en-US" sz="1800" b="1" dirty="0" smtClean="0">
                <a:solidFill>
                  <a:srgbClr val="000000"/>
                </a:solidFill>
              </a:rPr>
              <a:t>Utility-based agents</a:t>
            </a:r>
          </a:p>
          <a:p>
            <a:pPr marL="688975" lvl="1" indent="-236538">
              <a:buFontTx/>
              <a:buChar char="–"/>
            </a:pPr>
            <a:r>
              <a:rPr lang="tr-TR" sz="1800" dirty="0" smtClean="0">
                <a:solidFill>
                  <a:srgbClr val="000000"/>
                </a:solidFill>
              </a:rPr>
              <a:t>Mantıklı davranmak için kararları </a:t>
            </a:r>
            <a:r>
              <a:rPr lang="tr-TR" sz="1800" dirty="0" smtClean="0">
                <a:solidFill>
                  <a:srgbClr val="000000"/>
                </a:solidFill>
              </a:rPr>
              <a:t> fayda teorisine (</a:t>
            </a:r>
            <a:r>
              <a:rPr lang="en-US" sz="1800" dirty="0" smtClean="0">
                <a:solidFill>
                  <a:srgbClr val="000000"/>
                </a:solidFill>
              </a:rPr>
              <a:t>utility-theory</a:t>
            </a:r>
            <a:r>
              <a:rPr lang="tr-TR" sz="1800" dirty="0" smtClean="0">
                <a:solidFill>
                  <a:srgbClr val="000000"/>
                </a:solidFill>
              </a:rPr>
              <a:t>) </a:t>
            </a:r>
            <a:r>
              <a:rPr lang="tr-TR" sz="1800" dirty="0" smtClean="0">
                <a:solidFill>
                  <a:srgbClr val="000000"/>
                </a:solidFill>
              </a:rPr>
              <a:t>bağlı olarak alırlar. </a:t>
            </a:r>
            <a:endParaRPr lang="en-US" sz="1800" dirty="0" smtClean="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66800" y="1524000"/>
            <a:ext cx="7178675" cy="2235200"/>
          </a:xfrm>
          <a:prstGeom prst="rect">
            <a:avLst/>
          </a:prstGeom>
          <a:noFill/>
          <a:ln w="9525">
            <a:solidFill>
              <a:schemeClr val="tx1"/>
            </a:solidFill>
            <a:miter lim="800000"/>
            <a:headEnd/>
            <a:tailEnd/>
          </a:ln>
          <a:effectLst/>
        </p:spPr>
        <p:txBody>
          <a:bodyPr>
            <a:spAutoFit/>
          </a:bodyPr>
          <a:lstStyle/>
          <a:p>
            <a:r>
              <a:rPr lang="en-US" sz="2000" b="1"/>
              <a:t>function </a:t>
            </a:r>
            <a:r>
              <a:rPr lang="en-US" sz="2000"/>
              <a:t>SKELETON-AGENT (</a:t>
            </a:r>
            <a:r>
              <a:rPr lang="en-US" sz="2000" i="1"/>
              <a:t>percept</a:t>
            </a:r>
            <a:r>
              <a:rPr lang="en-US" sz="2000"/>
              <a:t>) </a:t>
            </a:r>
            <a:r>
              <a:rPr lang="en-US" sz="2000" b="1"/>
              <a:t>returns</a:t>
            </a:r>
            <a:r>
              <a:rPr lang="en-US" sz="2000"/>
              <a:t> action</a:t>
            </a:r>
          </a:p>
          <a:p>
            <a:r>
              <a:rPr lang="en-US" sz="2000"/>
              <a:t>   static: </a:t>
            </a:r>
            <a:r>
              <a:rPr lang="en-US" sz="2000" i="1"/>
              <a:t>memory</a:t>
            </a:r>
            <a:r>
              <a:rPr lang="en-US" sz="2000"/>
              <a:t>, the agent’s memory of the world</a:t>
            </a:r>
          </a:p>
          <a:p>
            <a:endParaRPr lang="en-US" sz="2000"/>
          </a:p>
          <a:p>
            <a:r>
              <a:rPr lang="en-US" sz="2000"/>
              <a:t>   </a:t>
            </a:r>
            <a:r>
              <a:rPr lang="en-US" sz="2000" i="1"/>
              <a:t>memory</a:t>
            </a:r>
            <a:r>
              <a:rPr lang="en-US" sz="2000"/>
              <a:t> </a:t>
            </a:r>
            <a:r>
              <a:rPr lang="en-US" sz="2000">
                <a:sym typeface="Wingdings" pitchFamily="2" charset="2"/>
              </a:rPr>
              <a:t> UPDATE-MEMORY(</a:t>
            </a:r>
            <a:r>
              <a:rPr lang="en-US" sz="2000" i="1">
                <a:sym typeface="Wingdings" pitchFamily="2" charset="2"/>
              </a:rPr>
              <a:t>memory,percept</a:t>
            </a:r>
            <a:r>
              <a:rPr lang="en-US" sz="2000">
                <a:sym typeface="Wingdings" pitchFamily="2" charset="2"/>
              </a:rPr>
              <a:t>)</a:t>
            </a:r>
          </a:p>
          <a:p>
            <a:r>
              <a:rPr lang="en-US" sz="2000">
                <a:sym typeface="Wingdings" pitchFamily="2" charset="2"/>
              </a:rPr>
              <a:t>   </a:t>
            </a:r>
            <a:r>
              <a:rPr lang="en-US" sz="2000" i="1">
                <a:sym typeface="Wingdings" pitchFamily="2" charset="2"/>
              </a:rPr>
              <a:t>action</a:t>
            </a:r>
            <a:r>
              <a:rPr lang="en-US" sz="2000">
                <a:sym typeface="Wingdings" pitchFamily="2" charset="2"/>
              </a:rPr>
              <a:t>  CHOOSE-BEST-ACTION(</a:t>
            </a:r>
            <a:r>
              <a:rPr lang="en-US" sz="2000" i="1">
                <a:sym typeface="Wingdings" pitchFamily="2" charset="2"/>
              </a:rPr>
              <a:t>memory</a:t>
            </a:r>
            <a:r>
              <a:rPr lang="en-US" sz="2000">
                <a:sym typeface="Wingdings" pitchFamily="2" charset="2"/>
              </a:rPr>
              <a:t>)</a:t>
            </a:r>
          </a:p>
          <a:p>
            <a:r>
              <a:rPr lang="en-US" sz="2000">
                <a:sym typeface="Wingdings" pitchFamily="2" charset="2"/>
              </a:rPr>
              <a:t>   </a:t>
            </a:r>
            <a:r>
              <a:rPr lang="en-US" sz="2000" i="1">
                <a:sym typeface="Wingdings" pitchFamily="2" charset="2"/>
              </a:rPr>
              <a:t>memory</a:t>
            </a:r>
            <a:r>
              <a:rPr lang="en-US" sz="2000">
                <a:sym typeface="Wingdings" pitchFamily="2" charset="2"/>
              </a:rPr>
              <a:t>  UPDATE-MEMORY(</a:t>
            </a:r>
            <a:r>
              <a:rPr lang="en-US" sz="2000" i="1">
                <a:sym typeface="Wingdings" pitchFamily="2" charset="2"/>
              </a:rPr>
              <a:t>memory, action</a:t>
            </a:r>
            <a:r>
              <a:rPr lang="en-US" sz="2000">
                <a:sym typeface="Wingdings" pitchFamily="2" charset="2"/>
              </a:rPr>
              <a:t>)</a:t>
            </a:r>
          </a:p>
          <a:p>
            <a:r>
              <a:rPr lang="en-US" sz="2000">
                <a:sym typeface="Wingdings" pitchFamily="2" charset="2"/>
              </a:rPr>
              <a:t>   </a:t>
            </a:r>
            <a:r>
              <a:rPr lang="en-US" sz="2000" b="1">
                <a:sym typeface="Wingdings" pitchFamily="2" charset="2"/>
              </a:rPr>
              <a:t>return</a:t>
            </a:r>
            <a:r>
              <a:rPr lang="en-US" sz="2000">
                <a:sym typeface="Wingdings" pitchFamily="2" charset="2"/>
              </a:rPr>
              <a:t> </a:t>
            </a:r>
            <a:r>
              <a:rPr lang="en-US" sz="2000" i="1">
                <a:sym typeface="Wingdings" pitchFamily="2" charset="2"/>
              </a:rPr>
              <a:t>action</a:t>
            </a:r>
            <a:endParaRPr lang="en-US" sz="2000" i="1"/>
          </a:p>
        </p:txBody>
      </p:sp>
      <p:sp>
        <p:nvSpPr>
          <p:cNvPr id="17411" name="Text Box 3"/>
          <p:cNvSpPr txBox="1">
            <a:spLocks noChangeArrowheads="1"/>
          </p:cNvSpPr>
          <p:nvPr/>
        </p:nvSpPr>
        <p:spPr bwMode="auto">
          <a:xfrm>
            <a:off x="1066800" y="3962400"/>
            <a:ext cx="7178675" cy="1323975"/>
          </a:xfrm>
          <a:prstGeom prst="rect">
            <a:avLst/>
          </a:prstGeom>
          <a:noFill/>
          <a:ln w="12700">
            <a:solidFill>
              <a:schemeClr val="tx1"/>
            </a:solidFill>
            <a:miter lim="800000"/>
            <a:headEnd/>
            <a:tailEnd/>
          </a:ln>
          <a:effectLst/>
        </p:spPr>
        <p:txBody>
          <a:bodyPr>
            <a:spAutoFit/>
          </a:bodyPr>
          <a:lstStyle/>
          <a:p>
            <a:r>
              <a:rPr lang="en-US" sz="2000" dirty="0"/>
              <a:t>On each invocation, the agent’s memory is updated to reflect the new percept, the best action is chosen, and the fact that the action was taken is also stored in the memory.  The memory persists from one invocation to the next.</a:t>
            </a:r>
          </a:p>
        </p:txBody>
      </p:sp>
      <p:sp>
        <p:nvSpPr>
          <p:cNvPr id="17412" name="Rectangle 4"/>
          <p:cNvSpPr>
            <a:spLocks noGrp="1" noChangeArrowheads="1"/>
          </p:cNvSpPr>
          <p:nvPr>
            <p:ph type="title" idx="4294967295"/>
          </p:nvPr>
        </p:nvSpPr>
        <p:spPr>
          <a:xfrm>
            <a:off x="304800" y="152400"/>
            <a:ext cx="8458200" cy="1143000"/>
          </a:xfrm>
        </p:spPr>
        <p:txBody>
          <a:bodyPr/>
          <a:lstStyle/>
          <a:p>
            <a:r>
              <a:rPr lang="en-US" dirty="0"/>
              <a:t>Skeleton agent</a:t>
            </a:r>
          </a:p>
        </p:txBody>
      </p:sp>
      <p:sp>
        <p:nvSpPr>
          <p:cNvPr id="17413" name="Text Box 5"/>
          <p:cNvSpPr txBox="1">
            <a:spLocks noChangeArrowheads="1"/>
          </p:cNvSpPr>
          <p:nvPr/>
        </p:nvSpPr>
        <p:spPr bwMode="auto">
          <a:xfrm>
            <a:off x="1066800" y="5486400"/>
            <a:ext cx="3035062" cy="707886"/>
          </a:xfrm>
          <a:prstGeom prst="rect">
            <a:avLst/>
          </a:prstGeom>
          <a:noFill/>
          <a:ln w="9525">
            <a:noFill/>
            <a:miter lim="800000"/>
            <a:headEnd/>
            <a:tailEnd/>
          </a:ln>
          <a:effectLst/>
        </p:spPr>
        <p:txBody>
          <a:bodyPr wrap="none">
            <a:spAutoFit/>
          </a:bodyPr>
          <a:lstStyle/>
          <a:p>
            <a:r>
              <a:rPr lang="en-US" sz="2000" dirty="0">
                <a:solidFill>
                  <a:srgbClr val="FF2727"/>
                </a:solidFill>
                <a:sym typeface="Wingdings" pitchFamily="2" charset="2"/>
              </a:rPr>
              <a:t>Input = Percept, not history</a:t>
            </a:r>
          </a:p>
          <a:p>
            <a:endParaRPr lang="en-US" sz="2000" dirty="0">
              <a:solidFill>
                <a:srgbClr val="FF2727"/>
              </a:solidFill>
              <a:sym typeface="Wingdings" pitchFamily="2"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1143000"/>
          </a:xfrm>
        </p:spPr>
        <p:txBody>
          <a:bodyPr>
            <a:normAutofit fontScale="90000"/>
          </a:bodyPr>
          <a:lstStyle/>
          <a:p>
            <a:r>
              <a:rPr lang="en-US" dirty="0"/>
              <a:t>Examples of how the agent function can be implemented </a:t>
            </a:r>
          </a:p>
        </p:txBody>
      </p:sp>
      <p:sp>
        <p:nvSpPr>
          <p:cNvPr id="16387" name="Rectangle 3"/>
          <p:cNvSpPr>
            <a:spLocks noGrp="1" noChangeArrowheads="1"/>
          </p:cNvSpPr>
          <p:nvPr>
            <p:ph type="body" idx="1"/>
          </p:nvPr>
        </p:nvSpPr>
        <p:spPr>
          <a:xfrm>
            <a:off x="2895600" y="2362200"/>
            <a:ext cx="5410200" cy="2819400"/>
          </a:xfrm>
        </p:spPr>
        <p:txBody>
          <a:bodyPr/>
          <a:lstStyle/>
          <a:p>
            <a:pPr marL="609600" indent="-609600">
              <a:buFontTx/>
              <a:buAutoNum type="arabicPeriod"/>
            </a:pPr>
            <a:r>
              <a:rPr lang="en-US" sz="2800"/>
              <a:t>Table-driven agent</a:t>
            </a:r>
          </a:p>
          <a:p>
            <a:pPr marL="609600" indent="-609600">
              <a:buFontTx/>
              <a:buAutoNum type="arabicPeriod"/>
            </a:pPr>
            <a:r>
              <a:rPr lang="en-US" sz="2800"/>
              <a:t>Simple reflex agent</a:t>
            </a:r>
          </a:p>
          <a:p>
            <a:pPr marL="609600" indent="-609600">
              <a:buFontTx/>
              <a:buAutoNum type="arabicPeriod"/>
            </a:pPr>
            <a:r>
              <a:rPr lang="en-US" sz="2800"/>
              <a:t>Reflex agent with internal state</a:t>
            </a:r>
          </a:p>
          <a:p>
            <a:pPr marL="609600" indent="-609600">
              <a:buFontTx/>
              <a:buAutoNum type="arabicPeriod"/>
            </a:pPr>
            <a:r>
              <a:rPr lang="en-US" sz="2800"/>
              <a:t>Agent with explicit goals</a:t>
            </a:r>
          </a:p>
          <a:p>
            <a:pPr marL="609600" indent="-609600">
              <a:buFontTx/>
              <a:buAutoNum type="arabicPeriod"/>
            </a:pPr>
            <a:r>
              <a:rPr lang="en-US" sz="2800"/>
              <a:t>Utility-based agent</a:t>
            </a:r>
          </a:p>
        </p:txBody>
      </p:sp>
      <p:sp>
        <p:nvSpPr>
          <p:cNvPr id="16388" name="Line 4"/>
          <p:cNvSpPr>
            <a:spLocks noChangeShapeType="1"/>
          </p:cNvSpPr>
          <p:nvPr/>
        </p:nvSpPr>
        <p:spPr bwMode="auto">
          <a:xfrm>
            <a:off x="2438400" y="2819400"/>
            <a:ext cx="0" cy="1828800"/>
          </a:xfrm>
          <a:prstGeom prst="line">
            <a:avLst/>
          </a:prstGeom>
          <a:noFill/>
          <a:ln w="9525">
            <a:solidFill>
              <a:srgbClr val="008000"/>
            </a:solidFill>
            <a:round/>
            <a:headEnd/>
            <a:tailEnd type="triangle" w="med" len="med"/>
          </a:ln>
          <a:effectLst/>
        </p:spPr>
        <p:txBody>
          <a:bodyPr/>
          <a:lstStyle/>
          <a:p>
            <a:endParaRPr lang="tr-TR"/>
          </a:p>
        </p:txBody>
      </p:sp>
      <p:sp>
        <p:nvSpPr>
          <p:cNvPr id="16389" name="Text Box 5"/>
          <p:cNvSpPr txBox="1">
            <a:spLocks noChangeArrowheads="1"/>
          </p:cNvSpPr>
          <p:nvPr/>
        </p:nvSpPr>
        <p:spPr bwMode="auto">
          <a:xfrm>
            <a:off x="658496" y="3089275"/>
            <a:ext cx="1556067" cy="369332"/>
          </a:xfrm>
          <a:prstGeom prst="rect">
            <a:avLst/>
          </a:prstGeom>
          <a:noFill/>
          <a:ln w="9525">
            <a:noFill/>
            <a:miter lim="800000"/>
            <a:headEnd/>
            <a:tailEnd/>
          </a:ln>
          <a:effectLst/>
        </p:spPr>
        <p:txBody>
          <a:bodyPr wrap="none">
            <a:spAutoFit/>
          </a:bodyPr>
          <a:lstStyle/>
          <a:p>
            <a:pPr algn="r"/>
            <a:r>
              <a:rPr lang="tr-TR" dirty="0" smtClean="0">
                <a:solidFill>
                  <a:srgbClr val="008000"/>
                </a:solidFill>
              </a:rPr>
              <a:t>Daha karmaşık</a:t>
            </a:r>
            <a:endParaRPr lang="en-US" dirty="0">
              <a:solidFill>
                <a:srgbClr val="008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179388"/>
            <a:ext cx="7315200" cy="3021012"/>
            <a:chOff x="528" y="113"/>
            <a:chExt cx="4608" cy="1903"/>
          </a:xfrm>
        </p:grpSpPr>
        <p:sp>
          <p:nvSpPr>
            <p:cNvPr id="19459" name="AutoShape 3"/>
            <p:cNvSpPr>
              <a:spLocks noChangeArrowheads="1"/>
            </p:cNvSpPr>
            <p:nvPr/>
          </p:nvSpPr>
          <p:spPr bwMode="auto">
            <a:xfrm>
              <a:off x="528" y="144"/>
              <a:ext cx="3744" cy="1872"/>
            </a:xfrm>
            <a:prstGeom prst="roundRect">
              <a:avLst>
                <a:gd name="adj" fmla="val 6088"/>
              </a:avLst>
            </a:prstGeom>
            <a:solidFill>
              <a:schemeClr val="folHlink"/>
            </a:solidFill>
            <a:ln w="9525">
              <a:solidFill>
                <a:schemeClr val="tx1"/>
              </a:solidFill>
              <a:round/>
              <a:headEnd/>
              <a:tailEnd/>
            </a:ln>
            <a:effectLst/>
          </p:spPr>
          <p:txBody>
            <a:bodyPr wrap="none" anchor="ctr">
              <a:spAutoFit/>
            </a:bodyPr>
            <a:lstStyle/>
            <a:p>
              <a:endParaRPr lang="tr-TR"/>
            </a:p>
          </p:txBody>
        </p:sp>
        <p:sp>
          <p:nvSpPr>
            <p:cNvPr id="19460" name="Text Box 4"/>
            <p:cNvSpPr txBox="1">
              <a:spLocks noChangeArrowheads="1"/>
            </p:cNvSpPr>
            <p:nvPr/>
          </p:nvSpPr>
          <p:spPr bwMode="auto">
            <a:xfrm>
              <a:off x="576" y="113"/>
              <a:ext cx="1735" cy="288"/>
            </a:xfrm>
            <a:prstGeom prst="rect">
              <a:avLst/>
            </a:prstGeom>
            <a:noFill/>
            <a:ln w="9525">
              <a:noFill/>
              <a:miter lim="800000"/>
              <a:headEnd/>
              <a:tailEnd/>
            </a:ln>
            <a:effectLst/>
          </p:spPr>
          <p:txBody>
            <a:bodyPr wrap="none">
              <a:spAutoFit/>
            </a:bodyPr>
            <a:lstStyle/>
            <a:p>
              <a:r>
                <a:rPr lang="en-US">
                  <a:sym typeface="Wingdings" pitchFamily="2" charset="2"/>
                </a:rPr>
                <a:t>Simple Reflex Agent</a:t>
              </a:r>
            </a:p>
          </p:txBody>
        </p:sp>
        <p:sp>
          <p:nvSpPr>
            <p:cNvPr id="19461" name="Text Box 5"/>
            <p:cNvSpPr txBox="1">
              <a:spLocks noChangeArrowheads="1"/>
            </p:cNvSpPr>
            <p:nvPr/>
          </p:nvSpPr>
          <p:spPr bwMode="auto">
            <a:xfrm>
              <a:off x="3456" y="240"/>
              <a:ext cx="586" cy="250"/>
            </a:xfrm>
            <a:prstGeom prst="rect">
              <a:avLst/>
            </a:prstGeom>
            <a:noFill/>
            <a:ln w="9525">
              <a:noFill/>
              <a:miter lim="800000"/>
              <a:headEnd/>
              <a:tailEnd/>
            </a:ln>
            <a:effectLst/>
          </p:spPr>
          <p:txBody>
            <a:bodyPr wrap="none">
              <a:spAutoFit/>
            </a:bodyPr>
            <a:lstStyle/>
            <a:p>
              <a:r>
                <a:rPr lang="en-US" sz="2000">
                  <a:sym typeface="Wingdings" pitchFamily="2" charset="2"/>
                </a:rPr>
                <a:t>sensors</a:t>
              </a:r>
            </a:p>
          </p:txBody>
        </p:sp>
        <p:sp>
          <p:nvSpPr>
            <p:cNvPr id="19462" name="AutoShape 6"/>
            <p:cNvSpPr>
              <a:spLocks noChangeArrowheads="1"/>
            </p:cNvSpPr>
            <p:nvPr/>
          </p:nvSpPr>
          <p:spPr bwMode="auto">
            <a:xfrm>
              <a:off x="4512" y="144"/>
              <a:ext cx="624" cy="1872"/>
            </a:xfrm>
            <a:prstGeom prst="roundRect">
              <a:avLst>
                <a:gd name="adj" fmla="val 16667"/>
              </a:avLst>
            </a:prstGeom>
            <a:solidFill>
              <a:schemeClr val="folHlink"/>
            </a:solidFill>
            <a:ln w="9525">
              <a:solidFill>
                <a:schemeClr val="tx1"/>
              </a:solidFill>
              <a:round/>
              <a:headEnd/>
              <a:tailEnd/>
            </a:ln>
            <a:effectLst/>
          </p:spPr>
          <p:txBody>
            <a:bodyPr anchor="ctr">
              <a:spAutoFit/>
            </a:bodyPr>
            <a:lstStyle/>
            <a:p>
              <a:endParaRPr lang="tr-TR"/>
            </a:p>
          </p:txBody>
        </p:sp>
        <p:sp>
          <p:nvSpPr>
            <p:cNvPr id="19463" name="Rectangle 7"/>
            <p:cNvSpPr>
              <a:spLocks noChangeArrowheads="1"/>
            </p:cNvSpPr>
            <p:nvPr/>
          </p:nvSpPr>
          <p:spPr bwMode="auto">
            <a:xfrm>
              <a:off x="3024" y="672"/>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the world is like now</a:t>
              </a:r>
            </a:p>
          </p:txBody>
        </p:sp>
        <p:sp>
          <p:nvSpPr>
            <p:cNvPr id="19464" name="Line 8"/>
            <p:cNvSpPr>
              <a:spLocks noChangeShapeType="1"/>
            </p:cNvSpPr>
            <p:nvPr/>
          </p:nvSpPr>
          <p:spPr bwMode="auto">
            <a:xfrm>
              <a:off x="3888" y="480"/>
              <a:ext cx="0" cy="240"/>
            </a:xfrm>
            <a:prstGeom prst="line">
              <a:avLst/>
            </a:prstGeom>
            <a:noFill/>
            <a:ln w="9525">
              <a:solidFill>
                <a:schemeClr val="tx1"/>
              </a:solidFill>
              <a:round/>
              <a:headEnd/>
              <a:tailEnd type="triangle" w="med" len="med"/>
            </a:ln>
            <a:effectLst/>
          </p:spPr>
          <p:txBody>
            <a:bodyPr>
              <a:spAutoFit/>
            </a:bodyPr>
            <a:lstStyle/>
            <a:p>
              <a:endParaRPr lang="tr-TR"/>
            </a:p>
          </p:txBody>
        </p:sp>
        <p:sp>
          <p:nvSpPr>
            <p:cNvPr id="19465" name="Rectangle 9"/>
            <p:cNvSpPr>
              <a:spLocks noChangeArrowheads="1"/>
            </p:cNvSpPr>
            <p:nvPr/>
          </p:nvSpPr>
          <p:spPr bwMode="auto">
            <a:xfrm>
              <a:off x="3024" y="1248"/>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action I should do now</a:t>
              </a:r>
            </a:p>
          </p:txBody>
        </p:sp>
        <p:sp>
          <p:nvSpPr>
            <p:cNvPr id="19466" name="AutoShape 10"/>
            <p:cNvSpPr>
              <a:spLocks noChangeArrowheads="1"/>
            </p:cNvSpPr>
            <p:nvPr/>
          </p:nvSpPr>
          <p:spPr bwMode="auto">
            <a:xfrm>
              <a:off x="576" y="1296"/>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Condition - action rules</a:t>
              </a:r>
            </a:p>
          </p:txBody>
        </p:sp>
        <p:sp>
          <p:nvSpPr>
            <p:cNvPr id="19467" name="Line 11"/>
            <p:cNvSpPr>
              <a:spLocks noChangeShapeType="1"/>
            </p:cNvSpPr>
            <p:nvPr/>
          </p:nvSpPr>
          <p:spPr bwMode="auto">
            <a:xfrm>
              <a:off x="1968" y="1440"/>
              <a:ext cx="960"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19468" name="Line 12"/>
            <p:cNvSpPr>
              <a:spLocks noChangeShapeType="1"/>
            </p:cNvSpPr>
            <p:nvPr/>
          </p:nvSpPr>
          <p:spPr bwMode="auto">
            <a:xfrm>
              <a:off x="3888" y="1008"/>
              <a:ext cx="0" cy="24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19469" name="Text Box 13"/>
            <p:cNvSpPr txBox="1">
              <a:spLocks noChangeArrowheads="1"/>
            </p:cNvSpPr>
            <p:nvPr/>
          </p:nvSpPr>
          <p:spPr bwMode="auto">
            <a:xfrm>
              <a:off x="3408" y="1680"/>
              <a:ext cx="768" cy="250"/>
            </a:xfrm>
            <a:prstGeom prst="rect">
              <a:avLst/>
            </a:prstGeom>
            <a:noFill/>
            <a:ln w="9525">
              <a:noFill/>
              <a:miter lim="800000"/>
              <a:headEnd/>
              <a:tailEnd/>
            </a:ln>
            <a:effectLst/>
          </p:spPr>
          <p:txBody>
            <a:bodyPr>
              <a:spAutoFit/>
            </a:bodyPr>
            <a:lstStyle/>
            <a:p>
              <a:pPr>
                <a:spcBef>
                  <a:spcPct val="50000"/>
                </a:spcBef>
              </a:pPr>
              <a:r>
                <a:rPr lang="en-US" sz="2000">
                  <a:sym typeface="Wingdings" pitchFamily="2" charset="2"/>
                </a:rPr>
                <a:t>effectors</a:t>
              </a:r>
            </a:p>
          </p:txBody>
        </p:sp>
        <p:sp>
          <p:nvSpPr>
            <p:cNvPr id="19470" name="Line 14"/>
            <p:cNvSpPr>
              <a:spLocks noChangeShapeType="1"/>
            </p:cNvSpPr>
            <p:nvPr/>
          </p:nvSpPr>
          <p:spPr bwMode="auto">
            <a:xfrm>
              <a:off x="3888" y="1536"/>
              <a:ext cx="0" cy="24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19471" name="Text Box 15"/>
            <p:cNvSpPr txBox="1">
              <a:spLocks noChangeArrowheads="1"/>
            </p:cNvSpPr>
            <p:nvPr/>
          </p:nvSpPr>
          <p:spPr bwMode="auto">
            <a:xfrm rot="5400000">
              <a:off x="4258" y="974"/>
              <a:ext cx="950" cy="250"/>
            </a:xfrm>
            <a:prstGeom prst="rect">
              <a:avLst/>
            </a:prstGeom>
            <a:noFill/>
            <a:ln w="9525">
              <a:noFill/>
              <a:miter lim="800000"/>
              <a:headEnd/>
              <a:tailEnd/>
            </a:ln>
            <a:effectLst/>
          </p:spPr>
          <p:txBody>
            <a:bodyPr wrap="none">
              <a:spAutoFit/>
            </a:bodyPr>
            <a:lstStyle/>
            <a:p>
              <a:r>
                <a:rPr lang="en-US" sz="2000">
                  <a:sym typeface="Wingdings" pitchFamily="2" charset="2"/>
                </a:rPr>
                <a:t>Environment</a:t>
              </a:r>
            </a:p>
          </p:txBody>
        </p:sp>
        <p:sp>
          <p:nvSpPr>
            <p:cNvPr id="19472" name="Line 16"/>
            <p:cNvSpPr>
              <a:spLocks noChangeShapeType="1"/>
            </p:cNvSpPr>
            <p:nvPr/>
          </p:nvSpPr>
          <p:spPr bwMode="auto">
            <a:xfrm flipH="1">
              <a:off x="4032" y="384"/>
              <a:ext cx="672"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19473" name="Line 17"/>
            <p:cNvSpPr>
              <a:spLocks noChangeShapeType="1"/>
            </p:cNvSpPr>
            <p:nvPr/>
          </p:nvSpPr>
          <p:spPr bwMode="auto">
            <a:xfrm>
              <a:off x="4128" y="1824"/>
              <a:ext cx="576" cy="0"/>
            </a:xfrm>
            <a:prstGeom prst="line">
              <a:avLst/>
            </a:prstGeom>
            <a:noFill/>
            <a:ln w="9525">
              <a:solidFill>
                <a:schemeClr val="tx1"/>
              </a:solidFill>
              <a:round/>
              <a:headEnd/>
              <a:tailEnd type="triangle" w="med" len="med"/>
            </a:ln>
            <a:effectLst/>
          </p:spPr>
          <p:txBody>
            <a:bodyPr wrap="none">
              <a:spAutoFit/>
            </a:bodyPr>
            <a:lstStyle/>
            <a:p>
              <a:endParaRPr lang="tr-TR"/>
            </a:p>
          </p:txBody>
        </p:sp>
      </p:grpSp>
      <p:sp>
        <p:nvSpPr>
          <p:cNvPr id="19474" name="Text Box 18"/>
          <p:cNvSpPr txBox="1">
            <a:spLocks noChangeArrowheads="1"/>
          </p:cNvSpPr>
          <p:nvPr/>
        </p:nvSpPr>
        <p:spPr bwMode="auto">
          <a:xfrm>
            <a:off x="838200" y="3352800"/>
            <a:ext cx="7391400" cy="2082800"/>
          </a:xfrm>
          <a:prstGeom prst="rect">
            <a:avLst/>
          </a:prstGeom>
          <a:noFill/>
          <a:ln w="9525">
            <a:solidFill>
              <a:schemeClr val="tx1"/>
            </a:solidFill>
            <a:miter lim="800000"/>
            <a:headEnd/>
            <a:tailEnd/>
          </a:ln>
          <a:effectLst/>
        </p:spPr>
        <p:txBody>
          <a:bodyPr>
            <a:spAutoFit/>
          </a:bodyPr>
          <a:lstStyle/>
          <a:p>
            <a:r>
              <a:rPr lang="en-US" sz="2000" b="1" dirty="0">
                <a:sym typeface="Wingdings" pitchFamily="2" charset="2"/>
              </a:rPr>
              <a:t>function</a:t>
            </a:r>
            <a:r>
              <a:rPr lang="en-US" sz="2000" dirty="0">
                <a:sym typeface="Wingdings" pitchFamily="2" charset="2"/>
              </a:rPr>
              <a:t> SIMPLE-REFLEX-AGENT(</a:t>
            </a:r>
            <a:r>
              <a:rPr lang="en-US" sz="2000" i="1" dirty="0">
                <a:sym typeface="Wingdings" pitchFamily="2" charset="2"/>
              </a:rPr>
              <a:t>percept</a:t>
            </a:r>
            <a:r>
              <a:rPr lang="en-US" sz="2000" dirty="0">
                <a:sym typeface="Wingdings" pitchFamily="2" charset="2"/>
              </a:rPr>
              <a:t>) </a:t>
            </a:r>
            <a:r>
              <a:rPr lang="en-US" sz="2000" b="1" dirty="0">
                <a:sym typeface="Wingdings" pitchFamily="2" charset="2"/>
              </a:rPr>
              <a:t>returns</a:t>
            </a:r>
            <a:r>
              <a:rPr lang="en-US" sz="2000" dirty="0">
                <a:sym typeface="Wingdings" pitchFamily="2" charset="2"/>
              </a:rPr>
              <a:t> action</a:t>
            </a:r>
          </a:p>
          <a:p>
            <a:r>
              <a:rPr lang="en-US" sz="2000" dirty="0">
                <a:sym typeface="Wingdings" pitchFamily="2" charset="2"/>
              </a:rPr>
              <a:t>  static: </a:t>
            </a:r>
            <a:r>
              <a:rPr lang="en-US" sz="2000" i="1" dirty="0">
                <a:sym typeface="Wingdings" pitchFamily="2" charset="2"/>
              </a:rPr>
              <a:t>rules</a:t>
            </a:r>
            <a:r>
              <a:rPr lang="en-US" sz="2000" dirty="0">
                <a:sym typeface="Wingdings" pitchFamily="2" charset="2"/>
              </a:rPr>
              <a:t>, a set of condition-action rules</a:t>
            </a:r>
          </a:p>
          <a:p>
            <a:endParaRPr lang="en-US" sz="1000" dirty="0">
              <a:sym typeface="Wingdings" pitchFamily="2" charset="2"/>
            </a:endParaRPr>
          </a:p>
          <a:p>
            <a:r>
              <a:rPr lang="en-US" sz="2000" dirty="0">
                <a:sym typeface="Wingdings" pitchFamily="2" charset="2"/>
              </a:rPr>
              <a:t>  </a:t>
            </a:r>
            <a:r>
              <a:rPr lang="en-US" sz="2000" i="1" dirty="0">
                <a:sym typeface="Wingdings" pitchFamily="2" charset="2"/>
              </a:rPr>
              <a:t>state</a:t>
            </a:r>
            <a:r>
              <a:rPr lang="en-US" sz="2000" dirty="0">
                <a:sym typeface="Wingdings" pitchFamily="2" charset="2"/>
              </a:rPr>
              <a:t>  INTERPRET-INPUT (</a:t>
            </a:r>
            <a:r>
              <a:rPr lang="en-US" sz="2000" i="1" dirty="0">
                <a:sym typeface="Wingdings" pitchFamily="2" charset="2"/>
              </a:rPr>
              <a:t>percept</a:t>
            </a:r>
            <a:r>
              <a:rPr lang="en-US" sz="2000" dirty="0">
                <a:sym typeface="Wingdings" pitchFamily="2" charset="2"/>
              </a:rPr>
              <a:t>)</a:t>
            </a:r>
          </a:p>
          <a:p>
            <a:r>
              <a:rPr lang="en-US" sz="2000" dirty="0">
                <a:sym typeface="Wingdings" pitchFamily="2" charset="2"/>
              </a:rPr>
              <a:t>  </a:t>
            </a:r>
            <a:r>
              <a:rPr lang="en-US" sz="2000" i="1" dirty="0">
                <a:sym typeface="Wingdings" pitchFamily="2" charset="2"/>
              </a:rPr>
              <a:t>rule</a:t>
            </a:r>
            <a:r>
              <a:rPr lang="en-US" sz="2000" dirty="0">
                <a:sym typeface="Wingdings" pitchFamily="2" charset="2"/>
              </a:rPr>
              <a:t>   RULE-MATCH (</a:t>
            </a:r>
            <a:r>
              <a:rPr lang="en-US" sz="2000" i="1" dirty="0" err="1">
                <a:sym typeface="Wingdings" pitchFamily="2" charset="2"/>
              </a:rPr>
              <a:t>state,rules</a:t>
            </a:r>
            <a:r>
              <a:rPr lang="en-US" sz="2000" dirty="0">
                <a:sym typeface="Wingdings" pitchFamily="2" charset="2"/>
              </a:rPr>
              <a:t>)</a:t>
            </a:r>
          </a:p>
          <a:p>
            <a:r>
              <a:rPr lang="en-US" sz="2000" dirty="0">
                <a:sym typeface="Wingdings" pitchFamily="2" charset="2"/>
              </a:rPr>
              <a:t>  </a:t>
            </a:r>
            <a:r>
              <a:rPr lang="en-US" sz="2000" i="1" dirty="0">
                <a:sym typeface="Wingdings" pitchFamily="2" charset="2"/>
              </a:rPr>
              <a:t>action</a:t>
            </a:r>
            <a:r>
              <a:rPr lang="en-US" sz="2000" dirty="0">
                <a:sym typeface="Wingdings" pitchFamily="2" charset="2"/>
              </a:rPr>
              <a:t>  RULE-ACTION [</a:t>
            </a:r>
            <a:r>
              <a:rPr lang="en-US" sz="2000" i="1" dirty="0">
                <a:sym typeface="Wingdings" pitchFamily="2" charset="2"/>
              </a:rPr>
              <a:t>rule</a:t>
            </a:r>
            <a:r>
              <a:rPr lang="en-US" sz="2000" dirty="0">
                <a:sym typeface="Wingdings" pitchFamily="2" charset="2"/>
              </a:rPr>
              <a:t>]</a:t>
            </a:r>
          </a:p>
          <a:p>
            <a:r>
              <a:rPr lang="en-US" sz="2000" dirty="0">
                <a:sym typeface="Wingdings" pitchFamily="2" charset="2"/>
              </a:rPr>
              <a:t>  </a:t>
            </a:r>
            <a:r>
              <a:rPr lang="en-US" sz="2000" b="1" dirty="0">
                <a:sym typeface="Wingdings" pitchFamily="2" charset="2"/>
              </a:rPr>
              <a:t>return</a:t>
            </a:r>
            <a:r>
              <a:rPr lang="en-US" sz="2000" dirty="0">
                <a:sym typeface="Wingdings" pitchFamily="2" charset="2"/>
              </a:rPr>
              <a:t> </a:t>
            </a:r>
            <a:r>
              <a:rPr lang="en-US" sz="2000" i="1" dirty="0">
                <a:sym typeface="Wingdings" pitchFamily="2" charset="2"/>
              </a:rPr>
              <a:t>action</a:t>
            </a:r>
          </a:p>
        </p:txBody>
      </p:sp>
      <p:sp>
        <p:nvSpPr>
          <p:cNvPr id="19475" name="Text Box 19"/>
          <p:cNvSpPr txBox="1">
            <a:spLocks noChangeArrowheads="1"/>
          </p:cNvSpPr>
          <p:nvPr/>
        </p:nvSpPr>
        <p:spPr bwMode="auto">
          <a:xfrm>
            <a:off x="838200" y="5562600"/>
            <a:ext cx="7391400" cy="1016000"/>
          </a:xfrm>
          <a:prstGeom prst="rect">
            <a:avLst/>
          </a:prstGeom>
          <a:noFill/>
          <a:ln w="9525">
            <a:solidFill>
              <a:schemeClr val="tx1"/>
            </a:solidFill>
            <a:miter lim="800000"/>
            <a:headEnd/>
            <a:tailEnd/>
          </a:ln>
          <a:effectLst/>
        </p:spPr>
        <p:txBody>
          <a:bodyPr>
            <a:spAutoFit/>
          </a:bodyPr>
          <a:lstStyle/>
          <a:p>
            <a:r>
              <a:rPr lang="en-US" sz="2000">
                <a:sym typeface="Wingdings" pitchFamily="2" charset="2"/>
              </a:rPr>
              <a:t>A simple reflex agent works by finding a rule whose condition matches the current situation (as defined by the percept) and then doing the action associated with that rule.</a:t>
            </a:r>
          </a:p>
        </p:txBody>
      </p:sp>
      <p:sp>
        <p:nvSpPr>
          <p:cNvPr id="19476" name="Text Box 20"/>
          <p:cNvSpPr txBox="1">
            <a:spLocks noChangeArrowheads="1"/>
          </p:cNvSpPr>
          <p:nvPr/>
        </p:nvSpPr>
        <p:spPr bwMode="auto">
          <a:xfrm>
            <a:off x="365125" y="4586288"/>
            <a:ext cx="184150" cy="396875"/>
          </a:xfrm>
          <a:prstGeom prst="rect">
            <a:avLst/>
          </a:prstGeom>
          <a:noFill/>
          <a:ln w="9525">
            <a:noFill/>
            <a:miter lim="800000"/>
            <a:headEnd/>
            <a:tailEnd/>
          </a:ln>
          <a:effectLst/>
        </p:spPr>
        <p:txBody>
          <a:bodyPr wrap="none">
            <a:spAutoFit/>
          </a:bodyPr>
          <a:lstStyle/>
          <a:p>
            <a:endParaRPr lang="tr-TR" sz="200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Agents</a:t>
            </a:r>
            <a:endParaRPr lang="tr-TR" dirty="0"/>
          </a:p>
        </p:txBody>
      </p:sp>
      <p:sp>
        <p:nvSpPr>
          <p:cNvPr id="3" name="2 İçerik Yer Tutucusu"/>
          <p:cNvSpPr>
            <a:spLocks noGrp="1"/>
          </p:cNvSpPr>
          <p:nvPr>
            <p:ph idx="1"/>
          </p:nvPr>
        </p:nvSpPr>
        <p:spPr/>
        <p:txBody>
          <a:bodyPr>
            <a:normAutofit/>
          </a:bodyPr>
          <a:lstStyle/>
          <a:p>
            <a:r>
              <a:rPr lang="tr-TR" sz="1600" dirty="0" err="1" smtClean="0"/>
              <a:t>Agent</a:t>
            </a:r>
            <a:r>
              <a:rPr lang="tr-TR" sz="1600" dirty="0" smtClean="0"/>
              <a:t>, çevresini </a:t>
            </a:r>
            <a:r>
              <a:rPr lang="tr-TR" sz="1600" dirty="0" err="1" smtClean="0"/>
              <a:t>sensörler</a:t>
            </a:r>
            <a:r>
              <a:rPr lang="tr-TR" sz="1600" dirty="0" smtClean="0"/>
              <a:t> ile algılayan ve kumandalar (</a:t>
            </a:r>
            <a:r>
              <a:rPr lang="tr-TR" sz="1600" dirty="0" err="1" smtClean="0"/>
              <a:t>actuators</a:t>
            </a:r>
            <a:r>
              <a:rPr lang="tr-TR" sz="1600" dirty="0" smtClean="0"/>
              <a:t>) ile eylemde bulunan bir varlıktır.</a:t>
            </a:r>
          </a:p>
          <a:p>
            <a:r>
              <a:rPr lang="tr-TR" sz="1600" dirty="0" err="1" smtClean="0"/>
              <a:t>Sensors</a:t>
            </a:r>
            <a:r>
              <a:rPr lang="tr-TR" sz="1600" dirty="0" smtClean="0"/>
              <a:t> :</a:t>
            </a:r>
            <a:r>
              <a:rPr lang="en-US" sz="1600" dirty="0" smtClean="0"/>
              <a:t> </a:t>
            </a:r>
            <a:r>
              <a:rPr lang="tr-TR" sz="1600" dirty="0" smtClean="0"/>
              <a:t>gözler</a:t>
            </a:r>
            <a:r>
              <a:rPr lang="en-US" sz="1600" dirty="0" smtClean="0"/>
              <a:t>, </a:t>
            </a:r>
            <a:r>
              <a:rPr lang="tr-TR" sz="1600" dirty="0" smtClean="0"/>
              <a:t>kulaklar vb</a:t>
            </a:r>
            <a:r>
              <a:rPr lang="en-US" sz="1600" dirty="0" smtClean="0"/>
              <a:t> </a:t>
            </a:r>
            <a:endParaRPr lang="tr-TR" sz="1600" dirty="0" smtClean="0"/>
          </a:p>
          <a:p>
            <a:r>
              <a:rPr lang="en-US" sz="1600" dirty="0" smtClean="0"/>
              <a:t>Actuators</a:t>
            </a:r>
            <a:r>
              <a:rPr lang="tr-TR" sz="1600" dirty="0" smtClean="0"/>
              <a:t>: eller</a:t>
            </a:r>
            <a:r>
              <a:rPr lang="en-US" sz="1600" dirty="0" smtClean="0"/>
              <a:t>, </a:t>
            </a:r>
            <a:r>
              <a:rPr lang="tr-TR" sz="1600" dirty="0" smtClean="0"/>
              <a:t>ayaklar vb</a:t>
            </a:r>
            <a:r>
              <a:rPr lang="en-US" sz="1600" dirty="0" smtClean="0"/>
              <a:t> 	</a:t>
            </a:r>
            <a:endParaRPr lang="tr-TR" sz="1600" dirty="0" smtClean="0"/>
          </a:p>
          <a:p>
            <a:r>
              <a:rPr lang="tr-TR" sz="1600" dirty="0" smtClean="0"/>
              <a:t>Ajanın davranışı bir fonksiyon (</a:t>
            </a:r>
            <a:r>
              <a:rPr lang="tr-TR" sz="1600" dirty="0" err="1" smtClean="0"/>
              <a:t>agent</a:t>
            </a:r>
            <a:r>
              <a:rPr lang="tr-TR" sz="1600" dirty="0" smtClean="0"/>
              <a:t> </a:t>
            </a:r>
            <a:r>
              <a:rPr lang="tr-TR" sz="1600" dirty="0" err="1" smtClean="0"/>
              <a:t>function</a:t>
            </a:r>
            <a:r>
              <a:rPr lang="tr-TR" sz="1600" dirty="0" smtClean="0"/>
              <a:t>) ile tanımlıdır.</a:t>
            </a:r>
          </a:p>
          <a:p>
            <a:r>
              <a:rPr lang="tr-TR" sz="1600" dirty="0" smtClean="0"/>
              <a:t>Kısaca bir ajan, eski algılardan eylemlere bir fonksiyondur.</a:t>
            </a:r>
          </a:p>
          <a:p>
            <a:r>
              <a:rPr lang="tr-TR" sz="1600" dirty="0" smtClean="0"/>
              <a:t>f : P * -&gt; A (</a:t>
            </a:r>
            <a:r>
              <a:rPr lang="tr-TR" sz="1600" dirty="0" err="1" smtClean="0"/>
              <a:t>percepts</a:t>
            </a:r>
            <a:r>
              <a:rPr lang="tr-TR" sz="1600" dirty="0" smtClean="0"/>
              <a:t> </a:t>
            </a:r>
            <a:r>
              <a:rPr lang="tr-TR" sz="1600" dirty="0" err="1" smtClean="0"/>
              <a:t>to</a:t>
            </a:r>
            <a:r>
              <a:rPr lang="tr-TR" sz="1600" dirty="0" smtClean="0"/>
              <a:t> </a:t>
            </a:r>
            <a:r>
              <a:rPr lang="tr-TR" sz="1600" dirty="0" err="1" smtClean="0"/>
              <a:t>actions</a:t>
            </a:r>
            <a:r>
              <a:rPr lang="tr-TR" sz="1600" dirty="0" smtClean="0"/>
              <a:t>)</a:t>
            </a:r>
            <a:endParaRPr lang="tr-TR" sz="1600" dirty="0"/>
          </a:p>
        </p:txBody>
      </p:sp>
      <p:pic>
        <p:nvPicPr>
          <p:cNvPr id="1026" name="Picture 2"/>
          <p:cNvPicPr>
            <a:picLocks noChangeAspect="1" noChangeArrowheads="1"/>
          </p:cNvPicPr>
          <p:nvPr/>
        </p:nvPicPr>
        <p:blipFill>
          <a:blip r:embed="rId2" cstate="print"/>
          <a:srcRect/>
          <a:stretch>
            <a:fillRect/>
          </a:stretch>
        </p:blipFill>
        <p:spPr bwMode="auto">
          <a:xfrm>
            <a:off x="1907704" y="3757734"/>
            <a:ext cx="5904656" cy="3100266"/>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95536" y="0"/>
            <a:ext cx="8153400" cy="1143000"/>
          </a:xfrm>
        </p:spPr>
        <p:txBody>
          <a:bodyPr/>
          <a:lstStyle/>
          <a:p>
            <a:r>
              <a:rPr lang="en-US" dirty="0"/>
              <a:t>3. Reflex agent </a:t>
            </a:r>
            <a:r>
              <a:rPr lang="en-US" i="1" dirty="0"/>
              <a:t>with internal state</a:t>
            </a:r>
          </a:p>
        </p:txBody>
      </p:sp>
      <p:grpSp>
        <p:nvGrpSpPr>
          <p:cNvPr id="2" name="Group 3"/>
          <p:cNvGrpSpPr>
            <a:grpSpLocks/>
          </p:cNvGrpSpPr>
          <p:nvPr/>
        </p:nvGrpSpPr>
        <p:grpSpPr bwMode="auto">
          <a:xfrm>
            <a:off x="899592" y="980728"/>
            <a:ext cx="6897960" cy="2180456"/>
            <a:chOff x="576" y="1248"/>
            <a:chExt cx="4608" cy="2352"/>
          </a:xfrm>
        </p:grpSpPr>
        <p:sp>
          <p:nvSpPr>
            <p:cNvPr id="20484" name="AutoShape 4"/>
            <p:cNvSpPr>
              <a:spLocks noChangeArrowheads="1"/>
            </p:cNvSpPr>
            <p:nvPr/>
          </p:nvSpPr>
          <p:spPr bwMode="auto">
            <a:xfrm>
              <a:off x="576" y="1248"/>
              <a:ext cx="3744" cy="2352"/>
            </a:xfrm>
            <a:prstGeom prst="roundRect">
              <a:avLst>
                <a:gd name="adj" fmla="val 6088"/>
              </a:avLst>
            </a:prstGeom>
            <a:solidFill>
              <a:schemeClr val="folHlink"/>
            </a:solidFill>
            <a:ln w="9525">
              <a:solidFill>
                <a:schemeClr val="tx1"/>
              </a:solidFill>
              <a:round/>
              <a:headEnd/>
              <a:tailEnd/>
            </a:ln>
            <a:effectLst/>
          </p:spPr>
          <p:txBody>
            <a:bodyPr anchor="ctr">
              <a:spAutoFit/>
            </a:bodyPr>
            <a:lstStyle/>
            <a:p>
              <a:endParaRPr lang="tr-TR"/>
            </a:p>
          </p:txBody>
        </p:sp>
        <p:sp>
          <p:nvSpPr>
            <p:cNvPr id="20485" name="Text Box 5"/>
            <p:cNvSpPr txBox="1">
              <a:spLocks noChangeArrowheads="1"/>
            </p:cNvSpPr>
            <p:nvPr/>
          </p:nvSpPr>
          <p:spPr bwMode="auto">
            <a:xfrm>
              <a:off x="768" y="3264"/>
              <a:ext cx="116" cy="250"/>
            </a:xfrm>
            <a:prstGeom prst="rect">
              <a:avLst/>
            </a:prstGeom>
            <a:noFill/>
            <a:ln w="9525">
              <a:noFill/>
              <a:miter lim="800000"/>
              <a:headEnd/>
              <a:tailEnd/>
            </a:ln>
            <a:effectLst/>
          </p:spPr>
          <p:txBody>
            <a:bodyPr wrap="none">
              <a:spAutoFit/>
            </a:bodyPr>
            <a:lstStyle/>
            <a:p>
              <a:endParaRPr lang="tr-TR" sz="2000">
                <a:sym typeface="Wingdings" pitchFamily="2" charset="2"/>
              </a:endParaRPr>
            </a:p>
          </p:txBody>
        </p:sp>
        <p:sp>
          <p:nvSpPr>
            <p:cNvPr id="20486" name="Text Box 6"/>
            <p:cNvSpPr txBox="1">
              <a:spLocks noChangeArrowheads="1"/>
            </p:cNvSpPr>
            <p:nvPr/>
          </p:nvSpPr>
          <p:spPr bwMode="auto">
            <a:xfrm>
              <a:off x="3504" y="1344"/>
              <a:ext cx="586" cy="250"/>
            </a:xfrm>
            <a:prstGeom prst="rect">
              <a:avLst/>
            </a:prstGeom>
            <a:noFill/>
            <a:ln w="9525">
              <a:noFill/>
              <a:miter lim="800000"/>
              <a:headEnd/>
              <a:tailEnd/>
            </a:ln>
            <a:effectLst/>
          </p:spPr>
          <p:txBody>
            <a:bodyPr wrap="none">
              <a:spAutoFit/>
            </a:bodyPr>
            <a:lstStyle/>
            <a:p>
              <a:r>
                <a:rPr lang="en-US" sz="2000">
                  <a:sym typeface="Wingdings" pitchFamily="2" charset="2"/>
                </a:rPr>
                <a:t>sensors</a:t>
              </a:r>
            </a:p>
          </p:txBody>
        </p:sp>
        <p:sp>
          <p:nvSpPr>
            <p:cNvPr id="20487" name="AutoShape 7"/>
            <p:cNvSpPr>
              <a:spLocks noChangeArrowheads="1"/>
            </p:cNvSpPr>
            <p:nvPr/>
          </p:nvSpPr>
          <p:spPr bwMode="auto">
            <a:xfrm>
              <a:off x="4560" y="1248"/>
              <a:ext cx="624" cy="2352"/>
            </a:xfrm>
            <a:prstGeom prst="roundRect">
              <a:avLst>
                <a:gd name="adj" fmla="val 16667"/>
              </a:avLst>
            </a:prstGeom>
            <a:solidFill>
              <a:schemeClr val="folHlink"/>
            </a:solidFill>
            <a:ln w="9525">
              <a:solidFill>
                <a:schemeClr val="tx1"/>
              </a:solidFill>
              <a:round/>
              <a:headEnd/>
              <a:tailEnd/>
            </a:ln>
            <a:effectLst/>
          </p:spPr>
          <p:txBody>
            <a:bodyPr anchor="ctr">
              <a:spAutoFit/>
            </a:bodyPr>
            <a:lstStyle/>
            <a:p>
              <a:endParaRPr lang="tr-TR"/>
            </a:p>
          </p:txBody>
        </p:sp>
        <p:sp>
          <p:nvSpPr>
            <p:cNvPr id="20488" name="Rectangle 8"/>
            <p:cNvSpPr>
              <a:spLocks noChangeArrowheads="1"/>
            </p:cNvSpPr>
            <p:nvPr/>
          </p:nvSpPr>
          <p:spPr bwMode="auto">
            <a:xfrm>
              <a:off x="3072" y="1776"/>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the world is like now</a:t>
              </a:r>
            </a:p>
          </p:txBody>
        </p:sp>
        <p:sp>
          <p:nvSpPr>
            <p:cNvPr id="20489" name="Line 9"/>
            <p:cNvSpPr>
              <a:spLocks noChangeShapeType="1"/>
            </p:cNvSpPr>
            <p:nvPr/>
          </p:nvSpPr>
          <p:spPr bwMode="auto">
            <a:xfrm>
              <a:off x="3936" y="1584"/>
              <a:ext cx="0" cy="240"/>
            </a:xfrm>
            <a:prstGeom prst="line">
              <a:avLst/>
            </a:prstGeom>
            <a:noFill/>
            <a:ln w="9525">
              <a:solidFill>
                <a:schemeClr val="tx1"/>
              </a:solidFill>
              <a:round/>
              <a:headEnd/>
              <a:tailEnd type="triangle" w="med" len="med"/>
            </a:ln>
            <a:effectLst/>
          </p:spPr>
          <p:txBody>
            <a:bodyPr>
              <a:spAutoFit/>
            </a:bodyPr>
            <a:lstStyle/>
            <a:p>
              <a:endParaRPr lang="tr-TR"/>
            </a:p>
          </p:txBody>
        </p:sp>
        <p:sp>
          <p:nvSpPr>
            <p:cNvPr id="20490" name="Rectangle 10"/>
            <p:cNvSpPr>
              <a:spLocks noChangeArrowheads="1"/>
            </p:cNvSpPr>
            <p:nvPr/>
          </p:nvSpPr>
          <p:spPr bwMode="auto">
            <a:xfrm>
              <a:off x="3072" y="2832"/>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action I should do now</a:t>
              </a:r>
            </a:p>
          </p:txBody>
        </p:sp>
        <p:sp>
          <p:nvSpPr>
            <p:cNvPr id="20491" name="AutoShape 11"/>
            <p:cNvSpPr>
              <a:spLocks noChangeArrowheads="1"/>
            </p:cNvSpPr>
            <p:nvPr/>
          </p:nvSpPr>
          <p:spPr bwMode="auto">
            <a:xfrm>
              <a:off x="624" y="2880"/>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Condition - action rules</a:t>
              </a:r>
            </a:p>
          </p:txBody>
        </p:sp>
        <p:sp>
          <p:nvSpPr>
            <p:cNvPr id="20492" name="Line 12"/>
            <p:cNvSpPr>
              <a:spLocks noChangeShapeType="1"/>
            </p:cNvSpPr>
            <p:nvPr/>
          </p:nvSpPr>
          <p:spPr bwMode="auto">
            <a:xfrm>
              <a:off x="2016" y="3024"/>
              <a:ext cx="960"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0493" name="Line 13"/>
            <p:cNvSpPr>
              <a:spLocks noChangeShapeType="1"/>
            </p:cNvSpPr>
            <p:nvPr/>
          </p:nvSpPr>
          <p:spPr bwMode="auto">
            <a:xfrm>
              <a:off x="3936" y="2160"/>
              <a:ext cx="0" cy="672"/>
            </a:xfrm>
            <a:prstGeom prst="line">
              <a:avLst/>
            </a:prstGeom>
            <a:noFill/>
            <a:ln w="9525">
              <a:solidFill>
                <a:schemeClr val="tx1"/>
              </a:solidFill>
              <a:round/>
              <a:headEnd/>
              <a:tailEnd type="triangle" w="med" len="med"/>
            </a:ln>
            <a:effectLst/>
          </p:spPr>
          <p:txBody>
            <a:bodyPr>
              <a:spAutoFit/>
            </a:bodyPr>
            <a:lstStyle/>
            <a:p>
              <a:endParaRPr lang="tr-TR"/>
            </a:p>
          </p:txBody>
        </p:sp>
        <p:sp>
          <p:nvSpPr>
            <p:cNvPr id="20494" name="Text Box 14"/>
            <p:cNvSpPr txBox="1">
              <a:spLocks noChangeArrowheads="1"/>
            </p:cNvSpPr>
            <p:nvPr/>
          </p:nvSpPr>
          <p:spPr bwMode="auto">
            <a:xfrm>
              <a:off x="3456" y="3264"/>
              <a:ext cx="768" cy="250"/>
            </a:xfrm>
            <a:prstGeom prst="rect">
              <a:avLst/>
            </a:prstGeom>
            <a:noFill/>
            <a:ln w="9525">
              <a:noFill/>
              <a:miter lim="800000"/>
              <a:headEnd/>
              <a:tailEnd/>
            </a:ln>
            <a:effectLst/>
          </p:spPr>
          <p:txBody>
            <a:bodyPr>
              <a:spAutoFit/>
            </a:bodyPr>
            <a:lstStyle/>
            <a:p>
              <a:pPr>
                <a:spcBef>
                  <a:spcPct val="50000"/>
                </a:spcBef>
              </a:pPr>
              <a:r>
                <a:rPr lang="en-US" sz="2000">
                  <a:sym typeface="Wingdings" pitchFamily="2" charset="2"/>
                </a:rPr>
                <a:t>effectors</a:t>
              </a:r>
            </a:p>
          </p:txBody>
        </p:sp>
        <p:sp>
          <p:nvSpPr>
            <p:cNvPr id="20495" name="Line 15"/>
            <p:cNvSpPr>
              <a:spLocks noChangeShapeType="1"/>
            </p:cNvSpPr>
            <p:nvPr/>
          </p:nvSpPr>
          <p:spPr bwMode="auto">
            <a:xfrm>
              <a:off x="3936" y="3120"/>
              <a:ext cx="0" cy="24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0496" name="Text Box 16"/>
            <p:cNvSpPr txBox="1">
              <a:spLocks noChangeArrowheads="1"/>
            </p:cNvSpPr>
            <p:nvPr/>
          </p:nvSpPr>
          <p:spPr bwMode="auto">
            <a:xfrm rot="5400000">
              <a:off x="4354" y="2270"/>
              <a:ext cx="950" cy="250"/>
            </a:xfrm>
            <a:prstGeom prst="rect">
              <a:avLst/>
            </a:prstGeom>
            <a:noFill/>
            <a:ln w="9525">
              <a:noFill/>
              <a:miter lim="800000"/>
              <a:headEnd/>
              <a:tailEnd/>
            </a:ln>
            <a:effectLst/>
          </p:spPr>
          <p:txBody>
            <a:bodyPr wrap="none">
              <a:spAutoFit/>
            </a:bodyPr>
            <a:lstStyle/>
            <a:p>
              <a:r>
                <a:rPr lang="en-US" sz="2000">
                  <a:sym typeface="Wingdings" pitchFamily="2" charset="2"/>
                </a:rPr>
                <a:t>Environment</a:t>
              </a:r>
            </a:p>
          </p:txBody>
        </p:sp>
        <p:sp>
          <p:nvSpPr>
            <p:cNvPr id="20497" name="Line 17"/>
            <p:cNvSpPr>
              <a:spLocks noChangeShapeType="1"/>
            </p:cNvSpPr>
            <p:nvPr/>
          </p:nvSpPr>
          <p:spPr bwMode="auto">
            <a:xfrm flipH="1">
              <a:off x="4080" y="1488"/>
              <a:ext cx="672"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0498" name="Line 18"/>
            <p:cNvSpPr>
              <a:spLocks noChangeShapeType="1"/>
            </p:cNvSpPr>
            <p:nvPr/>
          </p:nvSpPr>
          <p:spPr bwMode="auto">
            <a:xfrm>
              <a:off x="4176" y="3408"/>
              <a:ext cx="576"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0499" name="AutoShape 19"/>
            <p:cNvSpPr>
              <a:spLocks noChangeArrowheads="1"/>
            </p:cNvSpPr>
            <p:nvPr/>
          </p:nvSpPr>
          <p:spPr bwMode="auto">
            <a:xfrm>
              <a:off x="1728" y="1392"/>
              <a:ext cx="672"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State</a:t>
              </a:r>
            </a:p>
          </p:txBody>
        </p:sp>
        <p:sp>
          <p:nvSpPr>
            <p:cNvPr id="20500" name="AutoShape 20"/>
            <p:cNvSpPr>
              <a:spLocks noChangeArrowheads="1"/>
            </p:cNvSpPr>
            <p:nvPr/>
          </p:nvSpPr>
          <p:spPr bwMode="auto">
            <a:xfrm>
              <a:off x="1008" y="1728"/>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dirty="0">
                  <a:sym typeface="Wingdings" pitchFamily="2" charset="2"/>
                </a:rPr>
                <a:t>How the world evolves</a:t>
              </a:r>
            </a:p>
          </p:txBody>
        </p:sp>
        <p:sp>
          <p:nvSpPr>
            <p:cNvPr id="20501" name="AutoShape 21"/>
            <p:cNvSpPr>
              <a:spLocks noChangeArrowheads="1"/>
            </p:cNvSpPr>
            <p:nvPr/>
          </p:nvSpPr>
          <p:spPr bwMode="auto">
            <a:xfrm>
              <a:off x="1008" y="2064"/>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What my actions do</a:t>
              </a:r>
            </a:p>
          </p:txBody>
        </p:sp>
        <p:sp>
          <p:nvSpPr>
            <p:cNvPr id="20502" name="Line 22"/>
            <p:cNvSpPr>
              <a:spLocks noChangeShapeType="1"/>
            </p:cNvSpPr>
            <p:nvPr/>
          </p:nvSpPr>
          <p:spPr bwMode="auto">
            <a:xfrm>
              <a:off x="2352" y="1536"/>
              <a:ext cx="720" cy="288"/>
            </a:xfrm>
            <a:prstGeom prst="line">
              <a:avLst/>
            </a:prstGeom>
            <a:noFill/>
            <a:ln w="9525">
              <a:solidFill>
                <a:schemeClr val="tx1"/>
              </a:solidFill>
              <a:round/>
              <a:headEnd/>
              <a:tailEnd type="triangle" w="med" len="med"/>
            </a:ln>
            <a:effectLst/>
          </p:spPr>
          <p:txBody>
            <a:bodyPr>
              <a:spAutoFit/>
            </a:bodyPr>
            <a:lstStyle/>
            <a:p>
              <a:endParaRPr lang="tr-TR"/>
            </a:p>
          </p:txBody>
        </p:sp>
        <p:sp>
          <p:nvSpPr>
            <p:cNvPr id="20503" name="Line 23"/>
            <p:cNvSpPr>
              <a:spLocks noChangeShapeType="1"/>
            </p:cNvSpPr>
            <p:nvPr/>
          </p:nvSpPr>
          <p:spPr bwMode="auto">
            <a:xfrm>
              <a:off x="2352" y="1872"/>
              <a:ext cx="672"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0504" name="Line 24"/>
            <p:cNvSpPr>
              <a:spLocks noChangeShapeType="1"/>
            </p:cNvSpPr>
            <p:nvPr/>
          </p:nvSpPr>
          <p:spPr bwMode="auto">
            <a:xfrm flipV="1">
              <a:off x="2352" y="1968"/>
              <a:ext cx="672" cy="192"/>
            </a:xfrm>
            <a:prstGeom prst="line">
              <a:avLst/>
            </a:prstGeom>
            <a:noFill/>
            <a:ln w="9525">
              <a:solidFill>
                <a:schemeClr val="tx1"/>
              </a:solidFill>
              <a:round/>
              <a:headEnd/>
              <a:tailEnd type="triangle" w="med" len="med"/>
            </a:ln>
            <a:effectLst/>
          </p:spPr>
          <p:txBody>
            <a:bodyPr>
              <a:spAutoFit/>
            </a:bodyPr>
            <a:lstStyle/>
            <a:p>
              <a:endParaRPr lang="tr-TR"/>
            </a:p>
          </p:txBody>
        </p:sp>
      </p:grpSp>
      <p:sp>
        <p:nvSpPr>
          <p:cNvPr id="25" name="Text Box 3"/>
          <p:cNvSpPr txBox="1">
            <a:spLocks noChangeArrowheads="1"/>
          </p:cNvSpPr>
          <p:nvPr/>
        </p:nvSpPr>
        <p:spPr bwMode="auto">
          <a:xfrm>
            <a:off x="1115616" y="3284984"/>
            <a:ext cx="6545411" cy="2308324"/>
          </a:xfrm>
          <a:prstGeom prst="rect">
            <a:avLst/>
          </a:prstGeom>
          <a:noFill/>
          <a:ln w="9525">
            <a:solidFill>
              <a:schemeClr val="tx1"/>
            </a:solidFill>
            <a:miter lim="800000"/>
            <a:headEnd/>
            <a:tailEnd/>
          </a:ln>
          <a:effectLst/>
        </p:spPr>
        <p:txBody>
          <a:bodyPr wrap="square">
            <a:spAutoFit/>
          </a:bodyPr>
          <a:lstStyle/>
          <a:p>
            <a:r>
              <a:rPr lang="en-US" b="1" dirty="0">
                <a:sym typeface="Wingdings" pitchFamily="2" charset="2"/>
              </a:rPr>
              <a:t>function</a:t>
            </a:r>
            <a:r>
              <a:rPr lang="en-US" dirty="0">
                <a:sym typeface="Wingdings" pitchFamily="2" charset="2"/>
              </a:rPr>
              <a:t> REFLEX-AGENT-WITH-STATE (</a:t>
            </a:r>
            <a:r>
              <a:rPr lang="en-US" i="1" dirty="0">
                <a:sym typeface="Wingdings" pitchFamily="2" charset="2"/>
              </a:rPr>
              <a:t>percept</a:t>
            </a:r>
            <a:r>
              <a:rPr lang="en-US" dirty="0">
                <a:sym typeface="Wingdings" pitchFamily="2" charset="2"/>
              </a:rPr>
              <a:t>) </a:t>
            </a:r>
            <a:r>
              <a:rPr lang="en-US" b="1" dirty="0">
                <a:sym typeface="Wingdings" pitchFamily="2" charset="2"/>
              </a:rPr>
              <a:t>returns</a:t>
            </a:r>
            <a:r>
              <a:rPr lang="en-US" dirty="0">
                <a:sym typeface="Wingdings" pitchFamily="2" charset="2"/>
              </a:rPr>
              <a:t> action</a:t>
            </a:r>
          </a:p>
          <a:p>
            <a:r>
              <a:rPr lang="en-US" dirty="0">
                <a:sym typeface="Wingdings" pitchFamily="2" charset="2"/>
              </a:rPr>
              <a:t>    static: </a:t>
            </a:r>
            <a:r>
              <a:rPr lang="en-US" i="1" dirty="0">
                <a:sym typeface="Wingdings" pitchFamily="2" charset="2"/>
              </a:rPr>
              <a:t>state</a:t>
            </a:r>
            <a:r>
              <a:rPr lang="en-US" dirty="0">
                <a:sym typeface="Wingdings" pitchFamily="2" charset="2"/>
              </a:rPr>
              <a:t>, a description of the current world state</a:t>
            </a:r>
          </a:p>
          <a:p>
            <a:r>
              <a:rPr lang="en-US" dirty="0">
                <a:sym typeface="Wingdings" pitchFamily="2" charset="2"/>
              </a:rPr>
              <a:t>              </a:t>
            </a:r>
            <a:r>
              <a:rPr lang="en-US" i="1" dirty="0">
                <a:sym typeface="Wingdings" pitchFamily="2" charset="2"/>
              </a:rPr>
              <a:t>rules</a:t>
            </a:r>
            <a:r>
              <a:rPr lang="en-US" dirty="0">
                <a:sym typeface="Wingdings" pitchFamily="2" charset="2"/>
              </a:rPr>
              <a:t>, a set of condition-action rules</a:t>
            </a:r>
          </a:p>
          <a:p>
            <a:r>
              <a:rPr lang="en-US" dirty="0" smtClean="0">
                <a:sym typeface="Wingdings" pitchFamily="2" charset="2"/>
              </a:rPr>
              <a:t>    </a:t>
            </a:r>
            <a:r>
              <a:rPr lang="en-US" i="1" dirty="0">
                <a:sym typeface="Wingdings" pitchFamily="2" charset="2"/>
              </a:rPr>
              <a:t>state</a:t>
            </a:r>
            <a:r>
              <a:rPr lang="en-US" dirty="0">
                <a:sym typeface="Wingdings" pitchFamily="2" charset="2"/>
              </a:rPr>
              <a:t>  UPDATE-STATE (</a:t>
            </a:r>
            <a:r>
              <a:rPr lang="en-US" i="1" dirty="0">
                <a:sym typeface="Wingdings" pitchFamily="2" charset="2"/>
              </a:rPr>
              <a:t>state, percept</a:t>
            </a:r>
            <a:r>
              <a:rPr lang="en-US" dirty="0">
                <a:sym typeface="Wingdings" pitchFamily="2" charset="2"/>
              </a:rPr>
              <a:t>)</a:t>
            </a:r>
          </a:p>
          <a:p>
            <a:r>
              <a:rPr lang="en-US" dirty="0">
                <a:sym typeface="Wingdings" pitchFamily="2" charset="2"/>
              </a:rPr>
              <a:t>    </a:t>
            </a:r>
            <a:r>
              <a:rPr lang="en-US" i="1" dirty="0">
                <a:sym typeface="Wingdings" pitchFamily="2" charset="2"/>
              </a:rPr>
              <a:t>rule</a:t>
            </a:r>
            <a:r>
              <a:rPr lang="en-US" dirty="0">
                <a:sym typeface="Wingdings" pitchFamily="2" charset="2"/>
              </a:rPr>
              <a:t>  RULE-MATCH (</a:t>
            </a:r>
            <a:r>
              <a:rPr lang="en-US" i="1" dirty="0">
                <a:sym typeface="Wingdings" pitchFamily="2" charset="2"/>
              </a:rPr>
              <a:t>state, rules</a:t>
            </a:r>
            <a:r>
              <a:rPr lang="en-US" dirty="0">
                <a:sym typeface="Wingdings" pitchFamily="2" charset="2"/>
              </a:rPr>
              <a:t>)</a:t>
            </a:r>
          </a:p>
          <a:p>
            <a:r>
              <a:rPr lang="en-US" dirty="0">
                <a:sym typeface="Wingdings" pitchFamily="2" charset="2"/>
              </a:rPr>
              <a:t>    </a:t>
            </a:r>
            <a:r>
              <a:rPr lang="en-US" i="1" dirty="0">
                <a:sym typeface="Wingdings" pitchFamily="2" charset="2"/>
              </a:rPr>
              <a:t>action</a:t>
            </a:r>
            <a:r>
              <a:rPr lang="en-US" dirty="0">
                <a:sym typeface="Wingdings" pitchFamily="2" charset="2"/>
              </a:rPr>
              <a:t>  RULE-ACTION [</a:t>
            </a:r>
            <a:r>
              <a:rPr lang="en-US" i="1" dirty="0">
                <a:sym typeface="Wingdings" pitchFamily="2" charset="2"/>
              </a:rPr>
              <a:t>rule</a:t>
            </a:r>
            <a:r>
              <a:rPr lang="en-US" dirty="0">
                <a:sym typeface="Wingdings" pitchFamily="2" charset="2"/>
              </a:rPr>
              <a:t>]</a:t>
            </a:r>
          </a:p>
          <a:p>
            <a:r>
              <a:rPr lang="en-US" dirty="0">
                <a:sym typeface="Wingdings" pitchFamily="2" charset="2"/>
              </a:rPr>
              <a:t>    </a:t>
            </a:r>
            <a:r>
              <a:rPr lang="en-US" i="1" dirty="0">
                <a:sym typeface="Wingdings" pitchFamily="2" charset="2"/>
              </a:rPr>
              <a:t>state</a:t>
            </a:r>
            <a:r>
              <a:rPr lang="en-US" dirty="0">
                <a:sym typeface="Wingdings" pitchFamily="2" charset="2"/>
              </a:rPr>
              <a:t>  UPDATE-STATE (</a:t>
            </a:r>
            <a:r>
              <a:rPr lang="en-US" i="1" dirty="0">
                <a:sym typeface="Wingdings" pitchFamily="2" charset="2"/>
              </a:rPr>
              <a:t>state, action</a:t>
            </a:r>
            <a:r>
              <a:rPr lang="en-US" dirty="0">
                <a:sym typeface="Wingdings" pitchFamily="2" charset="2"/>
              </a:rPr>
              <a:t>)</a:t>
            </a:r>
          </a:p>
          <a:p>
            <a:r>
              <a:rPr lang="en-US" dirty="0">
                <a:sym typeface="Wingdings" pitchFamily="2" charset="2"/>
              </a:rPr>
              <a:t>    </a:t>
            </a:r>
            <a:r>
              <a:rPr lang="en-US" b="1" dirty="0">
                <a:sym typeface="Wingdings" pitchFamily="2" charset="2"/>
              </a:rPr>
              <a:t>return</a:t>
            </a:r>
            <a:r>
              <a:rPr lang="en-US" dirty="0">
                <a:sym typeface="Wingdings" pitchFamily="2" charset="2"/>
              </a:rPr>
              <a:t> </a:t>
            </a:r>
            <a:r>
              <a:rPr lang="en-US" i="1" dirty="0">
                <a:sym typeface="Wingdings" pitchFamily="2" charset="2"/>
              </a:rPr>
              <a:t>action</a:t>
            </a:r>
          </a:p>
        </p:txBody>
      </p:sp>
      <p:sp>
        <p:nvSpPr>
          <p:cNvPr id="26" name="Text Box 4"/>
          <p:cNvSpPr txBox="1">
            <a:spLocks noChangeArrowheads="1"/>
          </p:cNvSpPr>
          <p:nvPr/>
        </p:nvSpPr>
        <p:spPr bwMode="auto">
          <a:xfrm>
            <a:off x="1547664" y="5657671"/>
            <a:ext cx="5449416" cy="1200329"/>
          </a:xfrm>
          <a:prstGeom prst="rect">
            <a:avLst/>
          </a:prstGeom>
          <a:noFill/>
          <a:ln w="9525">
            <a:solidFill>
              <a:schemeClr val="tx1"/>
            </a:solidFill>
            <a:miter lim="800000"/>
            <a:headEnd/>
            <a:tailEnd/>
          </a:ln>
          <a:effectLst/>
        </p:spPr>
        <p:txBody>
          <a:bodyPr wrap="square">
            <a:spAutoFit/>
          </a:bodyPr>
          <a:lstStyle/>
          <a:p>
            <a:r>
              <a:rPr lang="en-US" dirty="0">
                <a:sym typeface="Wingdings" pitchFamily="2" charset="2"/>
              </a:rPr>
              <a:t>A reflex agent with internal state works by finding a rule whose condition matches the current situation (as defined by the percept and the stored internal state) and then doing the action associated with that rule.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1143000"/>
          </a:xfrm>
        </p:spPr>
        <p:txBody>
          <a:bodyPr/>
          <a:lstStyle/>
          <a:p>
            <a:r>
              <a:rPr lang="en-US"/>
              <a:t>4. Agent with explicit goals</a:t>
            </a:r>
          </a:p>
        </p:txBody>
      </p:sp>
      <p:grpSp>
        <p:nvGrpSpPr>
          <p:cNvPr id="2" name="Group 3"/>
          <p:cNvGrpSpPr>
            <a:grpSpLocks/>
          </p:cNvGrpSpPr>
          <p:nvPr/>
        </p:nvGrpSpPr>
        <p:grpSpPr bwMode="auto">
          <a:xfrm>
            <a:off x="838200" y="1752600"/>
            <a:ext cx="7315200" cy="3733800"/>
            <a:chOff x="528" y="912"/>
            <a:chExt cx="4608" cy="2352"/>
          </a:xfrm>
        </p:grpSpPr>
        <p:sp>
          <p:nvSpPr>
            <p:cNvPr id="22532" name="AutoShape 4"/>
            <p:cNvSpPr>
              <a:spLocks noChangeArrowheads="1"/>
            </p:cNvSpPr>
            <p:nvPr/>
          </p:nvSpPr>
          <p:spPr bwMode="auto">
            <a:xfrm>
              <a:off x="528" y="912"/>
              <a:ext cx="3744" cy="2352"/>
            </a:xfrm>
            <a:prstGeom prst="roundRect">
              <a:avLst>
                <a:gd name="adj" fmla="val 6088"/>
              </a:avLst>
            </a:prstGeom>
            <a:solidFill>
              <a:schemeClr val="folHlink"/>
            </a:solidFill>
            <a:ln w="9525">
              <a:solidFill>
                <a:schemeClr val="tx1"/>
              </a:solidFill>
              <a:round/>
              <a:headEnd/>
              <a:tailEnd/>
            </a:ln>
            <a:effectLst/>
          </p:spPr>
          <p:txBody>
            <a:bodyPr anchor="ctr">
              <a:spAutoFit/>
            </a:bodyPr>
            <a:lstStyle/>
            <a:p>
              <a:endParaRPr lang="tr-TR"/>
            </a:p>
          </p:txBody>
        </p:sp>
        <p:sp>
          <p:nvSpPr>
            <p:cNvPr id="22533" name="Text Box 5"/>
            <p:cNvSpPr txBox="1">
              <a:spLocks noChangeArrowheads="1"/>
            </p:cNvSpPr>
            <p:nvPr/>
          </p:nvSpPr>
          <p:spPr bwMode="auto">
            <a:xfrm>
              <a:off x="720" y="2928"/>
              <a:ext cx="116" cy="250"/>
            </a:xfrm>
            <a:prstGeom prst="rect">
              <a:avLst/>
            </a:prstGeom>
            <a:noFill/>
            <a:ln w="9525">
              <a:noFill/>
              <a:miter lim="800000"/>
              <a:headEnd/>
              <a:tailEnd/>
            </a:ln>
            <a:effectLst/>
          </p:spPr>
          <p:txBody>
            <a:bodyPr wrap="none">
              <a:spAutoFit/>
            </a:bodyPr>
            <a:lstStyle/>
            <a:p>
              <a:endParaRPr lang="tr-TR" sz="2000">
                <a:sym typeface="Wingdings" pitchFamily="2" charset="2"/>
              </a:endParaRPr>
            </a:p>
          </p:txBody>
        </p:sp>
        <p:sp>
          <p:nvSpPr>
            <p:cNvPr id="22534" name="Text Box 6"/>
            <p:cNvSpPr txBox="1">
              <a:spLocks noChangeArrowheads="1"/>
            </p:cNvSpPr>
            <p:nvPr/>
          </p:nvSpPr>
          <p:spPr bwMode="auto">
            <a:xfrm>
              <a:off x="3456" y="1008"/>
              <a:ext cx="586" cy="250"/>
            </a:xfrm>
            <a:prstGeom prst="rect">
              <a:avLst/>
            </a:prstGeom>
            <a:noFill/>
            <a:ln w="9525">
              <a:noFill/>
              <a:miter lim="800000"/>
              <a:headEnd/>
              <a:tailEnd/>
            </a:ln>
            <a:effectLst/>
          </p:spPr>
          <p:txBody>
            <a:bodyPr wrap="none">
              <a:spAutoFit/>
            </a:bodyPr>
            <a:lstStyle/>
            <a:p>
              <a:r>
                <a:rPr lang="en-US" sz="2000">
                  <a:sym typeface="Wingdings" pitchFamily="2" charset="2"/>
                </a:rPr>
                <a:t>sensors</a:t>
              </a:r>
            </a:p>
          </p:txBody>
        </p:sp>
        <p:sp>
          <p:nvSpPr>
            <p:cNvPr id="22535" name="AutoShape 7"/>
            <p:cNvSpPr>
              <a:spLocks noChangeArrowheads="1"/>
            </p:cNvSpPr>
            <p:nvPr/>
          </p:nvSpPr>
          <p:spPr bwMode="auto">
            <a:xfrm>
              <a:off x="4512" y="912"/>
              <a:ext cx="624" cy="2352"/>
            </a:xfrm>
            <a:prstGeom prst="roundRect">
              <a:avLst>
                <a:gd name="adj" fmla="val 16667"/>
              </a:avLst>
            </a:prstGeom>
            <a:solidFill>
              <a:schemeClr val="folHlink"/>
            </a:solidFill>
            <a:ln w="9525">
              <a:solidFill>
                <a:schemeClr val="tx1"/>
              </a:solidFill>
              <a:round/>
              <a:headEnd/>
              <a:tailEnd/>
            </a:ln>
            <a:effectLst/>
          </p:spPr>
          <p:txBody>
            <a:bodyPr anchor="ctr">
              <a:spAutoFit/>
            </a:bodyPr>
            <a:lstStyle/>
            <a:p>
              <a:endParaRPr lang="tr-TR"/>
            </a:p>
          </p:txBody>
        </p:sp>
        <p:sp>
          <p:nvSpPr>
            <p:cNvPr id="22536" name="Rectangle 8"/>
            <p:cNvSpPr>
              <a:spLocks noChangeArrowheads="1"/>
            </p:cNvSpPr>
            <p:nvPr/>
          </p:nvSpPr>
          <p:spPr bwMode="auto">
            <a:xfrm>
              <a:off x="3024" y="1440"/>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the world is like now</a:t>
              </a:r>
            </a:p>
          </p:txBody>
        </p:sp>
        <p:sp>
          <p:nvSpPr>
            <p:cNvPr id="22537" name="Line 9"/>
            <p:cNvSpPr>
              <a:spLocks noChangeShapeType="1"/>
            </p:cNvSpPr>
            <p:nvPr/>
          </p:nvSpPr>
          <p:spPr bwMode="auto">
            <a:xfrm>
              <a:off x="3888" y="1248"/>
              <a:ext cx="0" cy="240"/>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38" name="Rectangle 10"/>
            <p:cNvSpPr>
              <a:spLocks noChangeArrowheads="1"/>
            </p:cNvSpPr>
            <p:nvPr/>
          </p:nvSpPr>
          <p:spPr bwMode="auto">
            <a:xfrm>
              <a:off x="3024" y="2496"/>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action I should do now</a:t>
              </a:r>
            </a:p>
          </p:txBody>
        </p:sp>
        <p:sp>
          <p:nvSpPr>
            <p:cNvPr id="22539" name="AutoShape 11"/>
            <p:cNvSpPr>
              <a:spLocks noChangeArrowheads="1"/>
            </p:cNvSpPr>
            <p:nvPr/>
          </p:nvSpPr>
          <p:spPr bwMode="auto">
            <a:xfrm>
              <a:off x="1008" y="2544"/>
              <a:ext cx="942"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Goals</a:t>
              </a:r>
            </a:p>
          </p:txBody>
        </p:sp>
        <p:sp>
          <p:nvSpPr>
            <p:cNvPr id="22540" name="Line 12"/>
            <p:cNvSpPr>
              <a:spLocks noChangeShapeType="1"/>
            </p:cNvSpPr>
            <p:nvPr/>
          </p:nvSpPr>
          <p:spPr bwMode="auto">
            <a:xfrm>
              <a:off x="1920" y="2688"/>
              <a:ext cx="1152"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41" name="Text Box 13"/>
            <p:cNvSpPr txBox="1">
              <a:spLocks noChangeArrowheads="1"/>
            </p:cNvSpPr>
            <p:nvPr/>
          </p:nvSpPr>
          <p:spPr bwMode="auto">
            <a:xfrm>
              <a:off x="3408" y="2928"/>
              <a:ext cx="768" cy="250"/>
            </a:xfrm>
            <a:prstGeom prst="rect">
              <a:avLst/>
            </a:prstGeom>
            <a:noFill/>
            <a:ln w="9525">
              <a:noFill/>
              <a:miter lim="800000"/>
              <a:headEnd/>
              <a:tailEnd/>
            </a:ln>
            <a:effectLst/>
          </p:spPr>
          <p:txBody>
            <a:bodyPr>
              <a:spAutoFit/>
            </a:bodyPr>
            <a:lstStyle/>
            <a:p>
              <a:pPr>
                <a:spcBef>
                  <a:spcPct val="50000"/>
                </a:spcBef>
              </a:pPr>
              <a:r>
                <a:rPr lang="en-US" sz="2000">
                  <a:sym typeface="Wingdings" pitchFamily="2" charset="2"/>
                </a:rPr>
                <a:t>effectors</a:t>
              </a:r>
            </a:p>
          </p:txBody>
        </p:sp>
        <p:sp>
          <p:nvSpPr>
            <p:cNvPr id="22542" name="Line 14"/>
            <p:cNvSpPr>
              <a:spLocks noChangeShapeType="1"/>
            </p:cNvSpPr>
            <p:nvPr/>
          </p:nvSpPr>
          <p:spPr bwMode="auto">
            <a:xfrm>
              <a:off x="3888" y="2784"/>
              <a:ext cx="0" cy="24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2543" name="Text Box 15"/>
            <p:cNvSpPr txBox="1">
              <a:spLocks noChangeArrowheads="1"/>
            </p:cNvSpPr>
            <p:nvPr/>
          </p:nvSpPr>
          <p:spPr bwMode="auto">
            <a:xfrm rot="5400000">
              <a:off x="4306" y="1934"/>
              <a:ext cx="950" cy="250"/>
            </a:xfrm>
            <a:prstGeom prst="rect">
              <a:avLst/>
            </a:prstGeom>
            <a:noFill/>
            <a:ln w="9525">
              <a:noFill/>
              <a:miter lim="800000"/>
              <a:headEnd/>
              <a:tailEnd/>
            </a:ln>
            <a:effectLst/>
          </p:spPr>
          <p:txBody>
            <a:bodyPr wrap="none">
              <a:spAutoFit/>
            </a:bodyPr>
            <a:lstStyle/>
            <a:p>
              <a:r>
                <a:rPr lang="en-US" sz="2000">
                  <a:sym typeface="Wingdings" pitchFamily="2" charset="2"/>
                </a:rPr>
                <a:t>Environment</a:t>
              </a:r>
            </a:p>
          </p:txBody>
        </p:sp>
        <p:sp>
          <p:nvSpPr>
            <p:cNvPr id="22544" name="Line 16"/>
            <p:cNvSpPr>
              <a:spLocks noChangeShapeType="1"/>
            </p:cNvSpPr>
            <p:nvPr/>
          </p:nvSpPr>
          <p:spPr bwMode="auto">
            <a:xfrm flipH="1">
              <a:off x="4032" y="1152"/>
              <a:ext cx="672"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2545" name="Line 17"/>
            <p:cNvSpPr>
              <a:spLocks noChangeShapeType="1"/>
            </p:cNvSpPr>
            <p:nvPr/>
          </p:nvSpPr>
          <p:spPr bwMode="auto">
            <a:xfrm>
              <a:off x="4128" y="3072"/>
              <a:ext cx="576"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2546" name="AutoShape 18"/>
            <p:cNvSpPr>
              <a:spLocks noChangeArrowheads="1"/>
            </p:cNvSpPr>
            <p:nvPr/>
          </p:nvSpPr>
          <p:spPr bwMode="auto">
            <a:xfrm>
              <a:off x="1680" y="1056"/>
              <a:ext cx="672"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State</a:t>
              </a:r>
            </a:p>
          </p:txBody>
        </p:sp>
        <p:sp>
          <p:nvSpPr>
            <p:cNvPr id="22547" name="AutoShape 19"/>
            <p:cNvSpPr>
              <a:spLocks noChangeArrowheads="1"/>
            </p:cNvSpPr>
            <p:nvPr/>
          </p:nvSpPr>
          <p:spPr bwMode="auto">
            <a:xfrm>
              <a:off x="960" y="1392"/>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How the world evolves</a:t>
              </a:r>
            </a:p>
          </p:txBody>
        </p:sp>
        <p:sp>
          <p:nvSpPr>
            <p:cNvPr id="22548" name="AutoShape 20"/>
            <p:cNvSpPr>
              <a:spLocks noChangeArrowheads="1"/>
            </p:cNvSpPr>
            <p:nvPr/>
          </p:nvSpPr>
          <p:spPr bwMode="auto">
            <a:xfrm>
              <a:off x="960" y="1728"/>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What my actions do</a:t>
              </a:r>
            </a:p>
          </p:txBody>
        </p:sp>
        <p:sp>
          <p:nvSpPr>
            <p:cNvPr id="22549" name="Line 21"/>
            <p:cNvSpPr>
              <a:spLocks noChangeShapeType="1"/>
            </p:cNvSpPr>
            <p:nvPr/>
          </p:nvSpPr>
          <p:spPr bwMode="auto">
            <a:xfrm>
              <a:off x="2304" y="1200"/>
              <a:ext cx="720" cy="288"/>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0" name="Line 22"/>
            <p:cNvSpPr>
              <a:spLocks noChangeShapeType="1"/>
            </p:cNvSpPr>
            <p:nvPr/>
          </p:nvSpPr>
          <p:spPr bwMode="auto">
            <a:xfrm>
              <a:off x="2304" y="1536"/>
              <a:ext cx="672"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1" name="Line 23"/>
            <p:cNvSpPr>
              <a:spLocks noChangeShapeType="1"/>
            </p:cNvSpPr>
            <p:nvPr/>
          </p:nvSpPr>
          <p:spPr bwMode="auto">
            <a:xfrm flipV="1">
              <a:off x="2304" y="1632"/>
              <a:ext cx="672" cy="192"/>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2" name="Text Box 24"/>
            <p:cNvSpPr txBox="1">
              <a:spLocks noChangeArrowheads="1"/>
            </p:cNvSpPr>
            <p:nvPr/>
          </p:nvSpPr>
          <p:spPr bwMode="auto">
            <a:xfrm>
              <a:off x="3024" y="1968"/>
              <a:ext cx="1152" cy="372"/>
            </a:xfrm>
            <a:prstGeom prst="rect">
              <a:avLst/>
            </a:prstGeom>
            <a:solidFill>
              <a:schemeClr val="bg1"/>
            </a:solidFill>
            <a:ln w="9525">
              <a:solidFill>
                <a:schemeClr val="tx1"/>
              </a:solidFill>
              <a:miter lim="800000"/>
              <a:headEnd/>
              <a:tailEnd/>
            </a:ln>
            <a:effectLst/>
          </p:spPr>
          <p:txBody>
            <a:bodyPr>
              <a:spAutoFit/>
            </a:bodyPr>
            <a:lstStyle/>
            <a:p>
              <a:r>
                <a:rPr lang="en-US" sz="1600">
                  <a:sym typeface="Wingdings" pitchFamily="2" charset="2"/>
                </a:rPr>
                <a:t>What it will be like if I do action A</a:t>
              </a:r>
            </a:p>
          </p:txBody>
        </p:sp>
        <p:sp>
          <p:nvSpPr>
            <p:cNvPr id="22553" name="Line 25"/>
            <p:cNvSpPr>
              <a:spLocks noChangeShapeType="1"/>
            </p:cNvSpPr>
            <p:nvPr/>
          </p:nvSpPr>
          <p:spPr bwMode="auto">
            <a:xfrm>
              <a:off x="3888" y="1824"/>
              <a:ext cx="0" cy="192"/>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4" name="Line 26"/>
            <p:cNvSpPr>
              <a:spLocks noChangeShapeType="1"/>
            </p:cNvSpPr>
            <p:nvPr/>
          </p:nvSpPr>
          <p:spPr bwMode="auto">
            <a:xfrm>
              <a:off x="3888" y="2304"/>
              <a:ext cx="0" cy="240"/>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5" name="Line 27"/>
            <p:cNvSpPr>
              <a:spLocks noChangeShapeType="1"/>
            </p:cNvSpPr>
            <p:nvPr/>
          </p:nvSpPr>
          <p:spPr bwMode="auto">
            <a:xfrm>
              <a:off x="2352" y="1536"/>
              <a:ext cx="624" cy="480"/>
            </a:xfrm>
            <a:prstGeom prst="line">
              <a:avLst/>
            </a:prstGeom>
            <a:noFill/>
            <a:ln w="9525">
              <a:solidFill>
                <a:schemeClr val="tx1"/>
              </a:solidFill>
              <a:round/>
              <a:headEnd/>
              <a:tailEnd type="triangle" w="med" len="med"/>
            </a:ln>
            <a:effectLst/>
          </p:spPr>
          <p:txBody>
            <a:bodyPr>
              <a:spAutoFit/>
            </a:bodyPr>
            <a:lstStyle/>
            <a:p>
              <a:endParaRPr lang="tr-TR"/>
            </a:p>
          </p:txBody>
        </p:sp>
        <p:sp>
          <p:nvSpPr>
            <p:cNvPr id="22556" name="Line 28"/>
            <p:cNvSpPr>
              <a:spLocks noChangeShapeType="1"/>
            </p:cNvSpPr>
            <p:nvPr/>
          </p:nvSpPr>
          <p:spPr bwMode="auto">
            <a:xfrm>
              <a:off x="2352" y="1920"/>
              <a:ext cx="576" cy="96"/>
            </a:xfrm>
            <a:prstGeom prst="line">
              <a:avLst/>
            </a:prstGeom>
            <a:noFill/>
            <a:ln w="9525">
              <a:solidFill>
                <a:schemeClr val="tx1"/>
              </a:solidFill>
              <a:round/>
              <a:headEnd/>
              <a:tailEnd type="triangle" w="med" len="med"/>
            </a:ln>
            <a:effectLst/>
          </p:spPr>
          <p:txBody>
            <a:bodyPr>
              <a:spAutoFit/>
            </a:bodyPr>
            <a:lstStyle/>
            <a:p>
              <a:endParaRPr lang="tr-T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762000"/>
          </a:xfrm>
        </p:spPr>
        <p:txBody>
          <a:bodyPr/>
          <a:lstStyle/>
          <a:p>
            <a:r>
              <a:rPr lang="en-US"/>
              <a:t>Agent with explicit goals …</a:t>
            </a:r>
          </a:p>
        </p:txBody>
      </p:sp>
      <p:sp>
        <p:nvSpPr>
          <p:cNvPr id="8195" name="Text Box 3"/>
          <p:cNvSpPr txBox="1">
            <a:spLocks noChangeArrowheads="1"/>
          </p:cNvSpPr>
          <p:nvPr/>
        </p:nvSpPr>
        <p:spPr bwMode="auto">
          <a:xfrm>
            <a:off x="762000" y="1447800"/>
            <a:ext cx="7712075" cy="4401205"/>
          </a:xfrm>
          <a:prstGeom prst="rect">
            <a:avLst/>
          </a:prstGeom>
          <a:noFill/>
          <a:ln w="9525">
            <a:noFill/>
            <a:miter lim="800000"/>
            <a:headEnd/>
            <a:tailEnd/>
          </a:ln>
          <a:effectLst/>
        </p:spPr>
        <p:txBody>
          <a:bodyPr>
            <a:spAutoFit/>
          </a:bodyPr>
          <a:lstStyle/>
          <a:p>
            <a:pPr>
              <a:buFontTx/>
              <a:buChar char="•"/>
            </a:pPr>
            <a:r>
              <a:rPr lang="en-US" dirty="0"/>
              <a:t> </a:t>
            </a:r>
            <a:r>
              <a:rPr lang="tr-TR" dirty="0" smtClean="0"/>
              <a:t>verilen bir amaca erişmek için gereken aksiyonları seç.</a:t>
            </a:r>
            <a:r>
              <a:rPr lang="en-US" sz="2000" dirty="0" smtClean="0"/>
              <a:t> </a:t>
            </a:r>
            <a:r>
              <a:rPr lang="tr-TR" sz="2000" dirty="0" smtClean="0"/>
              <a:t>(örn. Taksinin gitmek istediği yer)</a:t>
            </a:r>
            <a:endParaRPr lang="en-US" sz="2000" dirty="0" smtClean="0"/>
          </a:p>
          <a:p>
            <a:endParaRPr lang="en-US" sz="2000" dirty="0" smtClean="0"/>
          </a:p>
          <a:p>
            <a:pPr>
              <a:buFontTx/>
              <a:buChar char="•"/>
            </a:pPr>
            <a:r>
              <a:rPr lang="tr-TR" sz="2000" dirty="0" smtClean="0"/>
              <a:t>Mevcut durum bilgisini saklamak genelde yetersiz, hangi durumların daha iyi olduğuna karar vermek gerek.</a:t>
            </a:r>
            <a:endParaRPr lang="en-US" sz="2000" dirty="0" smtClean="0"/>
          </a:p>
          <a:p>
            <a:pPr>
              <a:buFontTx/>
              <a:buChar char="•"/>
            </a:pPr>
            <a:endParaRPr lang="en-US" sz="2000" dirty="0"/>
          </a:p>
          <a:p>
            <a:pPr>
              <a:buFontTx/>
              <a:buChar char="•"/>
            </a:pPr>
            <a:r>
              <a:rPr lang="en-US" sz="2000" dirty="0" smtClean="0"/>
              <a:t> </a:t>
            </a:r>
            <a:r>
              <a:rPr lang="tr-TR" sz="2000" dirty="0" smtClean="0"/>
              <a:t>hemen harekete geçmek yerine daha bilinçli hareket</a:t>
            </a:r>
            <a:endParaRPr lang="en-US" sz="2000" dirty="0" smtClean="0"/>
          </a:p>
          <a:p>
            <a:pPr>
              <a:buFontTx/>
              <a:buChar char="•"/>
            </a:pPr>
            <a:endParaRPr lang="en-US" sz="2000" dirty="0"/>
          </a:p>
          <a:p>
            <a:pPr>
              <a:buFontTx/>
              <a:buChar char="•"/>
            </a:pPr>
            <a:r>
              <a:rPr lang="en-US" sz="2000" dirty="0" smtClean="0"/>
              <a:t> </a:t>
            </a:r>
            <a:r>
              <a:rPr lang="tr-TR" sz="2000" dirty="0" smtClean="0"/>
              <a:t>amaca ulaşılıp ulaşılmadığını belirlemeden önce olası aksiyon dizilerini uzun da olsalar göz önünde tutmak zorunda-eğer bunu yaparsam ne olur</a:t>
            </a:r>
            <a:r>
              <a:rPr lang="en-US" sz="2000" dirty="0" smtClean="0"/>
              <a:t> (</a:t>
            </a:r>
            <a:r>
              <a:rPr lang="en-US" sz="2000" dirty="0"/>
              <a:t>search and planning</a:t>
            </a:r>
            <a:r>
              <a:rPr lang="en-US" sz="2000" dirty="0" smtClean="0"/>
              <a:t>)</a:t>
            </a:r>
          </a:p>
          <a:p>
            <a:pPr>
              <a:buFontTx/>
              <a:buChar char="•"/>
            </a:pPr>
            <a:endParaRPr lang="en-US" sz="2000" dirty="0"/>
          </a:p>
          <a:p>
            <a:pPr>
              <a:buFontTx/>
              <a:buChar char="•"/>
            </a:pPr>
            <a:r>
              <a:rPr lang="en-US" sz="2000" dirty="0" smtClean="0"/>
              <a:t> </a:t>
            </a:r>
            <a:r>
              <a:rPr lang="tr-TR" sz="2000" dirty="0" err="1" smtClean="0"/>
              <a:t>reflex</a:t>
            </a:r>
            <a:r>
              <a:rPr lang="tr-TR" sz="2000" dirty="0" smtClean="0"/>
              <a:t> </a:t>
            </a:r>
            <a:r>
              <a:rPr lang="tr-TR" sz="2000" dirty="0" err="1" smtClean="0"/>
              <a:t>agent</a:t>
            </a:r>
            <a:r>
              <a:rPr lang="tr-TR" sz="2000" dirty="0" smtClean="0"/>
              <a:t> a göre daha esnek</a:t>
            </a:r>
            <a:r>
              <a:rPr lang="en-US" sz="2000" dirty="0" smtClean="0"/>
              <a:t> (</a:t>
            </a:r>
            <a:r>
              <a:rPr lang="tr-TR" sz="2000" dirty="0" smtClean="0"/>
              <a:t>örn:</a:t>
            </a:r>
            <a:r>
              <a:rPr lang="en-US" sz="2000" dirty="0" smtClean="0"/>
              <a:t> </a:t>
            </a:r>
            <a:r>
              <a:rPr lang="tr-TR" sz="2000" dirty="0" smtClean="0"/>
              <a:t>yağmur</a:t>
            </a:r>
            <a:r>
              <a:rPr lang="en-US" sz="2000" dirty="0" smtClean="0"/>
              <a:t> </a:t>
            </a:r>
            <a:r>
              <a:rPr lang="en-US" sz="2000" dirty="0"/>
              <a:t>/ </a:t>
            </a:r>
            <a:r>
              <a:rPr lang="tr-TR" sz="2000" dirty="0" smtClean="0"/>
              <a:t>yeni hedef</a:t>
            </a:r>
            <a:r>
              <a:rPr lang="en-US" sz="2000" dirty="0" smtClean="0"/>
              <a:t>)</a:t>
            </a:r>
            <a:r>
              <a:rPr lang="tr-TR" sz="2000" dirty="0" smtClean="0"/>
              <a:t>. </a:t>
            </a:r>
            <a:r>
              <a:rPr lang="en-US" sz="2000" dirty="0" smtClean="0"/>
              <a:t>reflex agent</a:t>
            </a:r>
            <a:r>
              <a:rPr lang="tr-TR" sz="2000" dirty="0" smtClean="0"/>
              <a:t> da ise yağmurlu kuralı veritabanı yeniden yazılmak zorunda.</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152400"/>
            <a:ext cx="7772400" cy="838200"/>
          </a:xfrm>
        </p:spPr>
        <p:txBody>
          <a:bodyPr/>
          <a:lstStyle/>
          <a:p>
            <a:r>
              <a:rPr lang="en-US"/>
              <a:t>5. Utility-based agent</a:t>
            </a:r>
          </a:p>
        </p:txBody>
      </p:sp>
      <p:grpSp>
        <p:nvGrpSpPr>
          <p:cNvPr id="2" name="Group 3"/>
          <p:cNvGrpSpPr>
            <a:grpSpLocks/>
          </p:cNvGrpSpPr>
          <p:nvPr/>
        </p:nvGrpSpPr>
        <p:grpSpPr bwMode="auto">
          <a:xfrm>
            <a:off x="914400" y="1143000"/>
            <a:ext cx="7315200" cy="4876800"/>
            <a:chOff x="576" y="720"/>
            <a:chExt cx="4608" cy="3072"/>
          </a:xfrm>
        </p:grpSpPr>
        <p:sp>
          <p:nvSpPr>
            <p:cNvPr id="23556" name="AutoShape 4"/>
            <p:cNvSpPr>
              <a:spLocks noChangeArrowheads="1"/>
            </p:cNvSpPr>
            <p:nvPr/>
          </p:nvSpPr>
          <p:spPr bwMode="auto">
            <a:xfrm>
              <a:off x="576" y="720"/>
              <a:ext cx="3744" cy="3072"/>
            </a:xfrm>
            <a:prstGeom prst="roundRect">
              <a:avLst>
                <a:gd name="adj" fmla="val 6088"/>
              </a:avLst>
            </a:prstGeom>
            <a:solidFill>
              <a:schemeClr val="folHlink"/>
            </a:solidFill>
            <a:ln w="9525">
              <a:solidFill>
                <a:schemeClr val="tx1"/>
              </a:solidFill>
              <a:round/>
              <a:headEnd/>
              <a:tailEnd/>
            </a:ln>
            <a:effectLst/>
          </p:spPr>
          <p:txBody>
            <a:bodyPr anchor="ctr">
              <a:spAutoFit/>
            </a:bodyPr>
            <a:lstStyle/>
            <a:p>
              <a:endParaRPr lang="tr-TR"/>
            </a:p>
          </p:txBody>
        </p:sp>
        <p:sp>
          <p:nvSpPr>
            <p:cNvPr id="23557" name="Text Box 5"/>
            <p:cNvSpPr txBox="1">
              <a:spLocks noChangeArrowheads="1"/>
            </p:cNvSpPr>
            <p:nvPr/>
          </p:nvSpPr>
          <p:spPr bwMode="auto">
            <a:xfrm>
              <a:off x="720" y="3408"/>
              <a:ext cx="116" cy="250"/>
            </a:xfrm>
            <a:prstGeom prst="rect">
              <a:avLst/>
            </a:prstGeom>
            <a:noFill/>
            <a:ln w="9525">
              <a:noFill/>
              <a:miter lim="800000"/>
              <a:headEnd/>
              <a:tailEnd/>
            </a:ln>
            <a:effectLst/>
          </p:spPr>
          <p:txBody>
            <a:bodyPr wrap="none">
              <a:spAutoFit/>
            </a:bodyPr>
            <a:lstStyle/>
            <a:p>
              <a:endParaRPr lang="tr-TR" sz="2000">
                <a:sym typeface="Wingdings" pitchFamily="2" charset="2"/>
              </a:endParaRPr>
            </a:p>
          </p:txBody>
        </p:sp>
        <p:sp>
          <p:nvSpPr>
            <p:cNvPr id="23558" name="Text Box 6"/>
            <p:cNvSpPr txBox="1">
              <a:spLocks noChangeArrowheads="1"/>
            </p:cNvSpPr>
            <p:nvPr/>
          </p:nvSpPr>
          <p:spPr bwMode="auto">
            <a:xfrm>
              <a:off x="3504" y="816"/>
              <a:ext cx="586" cy="250"/>
            </a:xfrm>
            <a:prstGeom prst="rect">
              <a:avLst/>
            </a:prstGeom>
            <a:noFill/>
            <a:ln w="9525">
              <a:noFill/>
              <a:miter lim="800000"/>
              <a:headEnd/>
              <a:tailEnd/>
            </a:ln>
            <a:effectLst/>
          </p:spPr>
          <p:txBody>
            <a:bodyPr wrap="none">
              <a:spAutoFit/>
            </a:bodyPr>
            <a:lstStyle/>
            <a:p>
              <a:r>
                <a:rPr lang="en-US" sz="2000">
                  <a:sym typeface="Wingdings" pitchFamily="2" charset="2"/>
                </a:rPr>
                <a:t>sensors</a:t>
              </a:r>
            </a:p>
          </p:txBody>
        </p:sp>
        <p:sp>
          <p:nvSpPr>
            <p:cNvPr id="23559" name="AutoShape 7"/>
            <p:cNvSpPr>
              <a:spLocks noChangeArrowheads="1"/>
            </p:cNvSpPr>
            <p:nvPr/>
          </p:nvSpPr>
          <p:spPr bwMode="auto">
            <a:xfrm>
              <a:off x="4560" y="720"/>
              <a:ext cx="624" cy="3072"/>
            </a:xfrm>
            <a:prstGeom prst="roundRect">
              <a:avLst>
                <a:gd name="adj" fmla="val 16667"/>
              </a:avLst>
            </a:prstGeom>
            <a:solidFill>
              <a:schemeClr val="folHlink"/>
            </a:solidFill>
            <a:ln w="9525">
              <a:solidFill>
                <a:schemeClr val="tx1"/>
              </a:solidFill>
              <a:round/>
              <a:headEnd/>
              <a:tailEnd/>
            </a:ln>
            <a:effectLst/>
          </p:spPr>
          <p:txBody>
            <a:bodyPr anchor="ctr">
              <a:spAutoFit/>
            </a:bodyPr>
            <a:lstStyle/>
            <a:p>
              <a:endParaRPr lang="tr-TR"/>
            </a:p>
          </p:txBody>
        </p:sp>
        <p:sp>
          <p:nvSpPr>
            <p:cNvPr id="23560" name="Rectangle 8"/>
            <p:cNvSpPr>
              <a:spLocks noChangeArrowheads="1"/>
            </p:cNvSpPr>
            <p:nvPr/>
          </p:nvSpPr>
          <p:spPr bwMode="auto">
            <a:xfrm>
              <a:off x="3072" y="1248"/>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the world is like now</a:t>
              </a:r>
            </a:p>
          </p:txBody>
        </p:sp>
        <p:sp>
          <p:nvSpPr>
            <p:cNvPr id="23561" name="Line 9"/>
            <p:cNvSpPr>
              <a:spLocks noChangeShapeType="1"/>
            </p:cNvSpPr>
            <p:nvPr/>
          </p:nvSpPr>
          <p:spPr bwMode="auto">
            <a:xfrm>
              <a:off x="3936" y="1056"/>
              <a:ext cx="0" cy="240"/>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62" name="Rectangle 10"/>
            <p:cNvSpPr>
              <a:spLocks noChangeArrowheads="1"/>
            </p:cNvSpPr>
            <p:nvPr/>
          </p:nvSpPr>
          <p:spPr bwMode="auto">
            <a:xfrm>
              <a:off x="3072" y="2928"/>
              <a:ext cx="1008" cy="372"/>
            </a:xfrm>
            <a:prstGeom prst="rect">
              <a:avLst/>
            </a:prstGeom>
            <a:solidFill>
              <a:schemeClr val="bg1"/>
            </a:solidFill>
            <a:ln w="9525">
              <a:solidFill>
                <a:schemeClr val="tx1"/>
              </a:solidFill>
              <a:miter lim="800000"/>
              <a:headEnd/>
              <a:tailEnd/>
            </a:ln>
            <a:effectLst/>
          </p:spPr>
          <p:txBody>
            <a:bodyPr anchor="ctr">
              <a:spAutoFit/>
            </a:bodyPr>
            <a:lstStyle/>
            <a:p>
              <a:r>
                <a:rPr lang="en-US" sz="1600">
                  <a:sym typeface="Wingdings" pitchFamily="2" charset="2"/>
                </a:rPr>
                <a:t>What action I should do now</a:t>
              </a:r>
            </a:p>
          </p:txBody>
        </p:sp>
        <p:sp>
          <p:nvSpPr>
            <p:cNvPr id="23563" name="AutoShape 11"/>
            <p:cNvSpPr>
              <a:spLocks noChangeArrowheads="1"/>
            </p:cNvSpPr>
            <p:nvPr/>
          </p:nvSpPr>
          <p:spPr bwMode="auto">
            <a:xfrm>
              <a:off x="1200" y="2448"/>
              <a:ext cx="912"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Utility</a:t>
              </a:r>
            </a:p>
          </p:txBody>
        </p:sp>
        <p:sp>
          <p:nvSpPr>
            <p:cNvPr id="23564" name="Line 12"/>
            <p:cNvSpPr>
              <a:spLocks noChangeShapeType="1"/>
            </p:cNvSpPr>
            <p:nvPr/>
          </p:nvSpPr>
          <p:spPr bwMode="auto">
            <a:xfrm>
              <a:off x="2112" y="2592"/>
              <a:ext cx="960"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65" name="Text Box 13"/>
            <p:cNvSpPr txBox="1">
              <a:spLocks noChangeArrowheads="1"/>
            </p:cNvSpPr>
            <p:nvPr/>
          </p:nvSpPr>
          <p:spPr bwMode="auto">
            <a:xfrm>
              <a:off x="3456" y="3360"/>
              <a:ext cx="768" cy="250"/>
            </a:xfrm>
            <a:prstGeom prst="rect">
              <a:avLst/>
            </a:prstGeom>
            <a:noFill/>
            <a:ln w="9525">
              <a:noFill/>
              <a:miter lim="800000"/>
              <a:headEnd/>
              <a:tailEnd/>
            </a:ln>
            <a:effectLst/>
          </p:spPr>
          <p:txBody>
            <a:bodyPr>
              <a:spAutoFit/>
            </a:bodyPr>
            <a:lstStyle/>
            <a:p>
              <a:pPr>
                <a:spcBef>
                  <a:spcPct val="50000"/>
                </a:spcBef>
              </a:pPr>
              <a:r>
                <a:rPr lang="en-US" sz="2000">
                  <a:sym typeface="Wingdings" pitchFamily="2" charset="2"/>
                </a:rPr>
                <a:t>effectors</a:t>
              </a:r>
            </a:p>
          </p:txBody>
        </p:sp>
        <p:sp>
          <p:nvSpPr>
            <p:cNvPr id="23566" name="Line 14"/>
            <p:cNvSpPr>
              <a:spLocks noChangeShapeType="1"/>
            </p:cNvSpPr>
            <p:nvPr/>
          </p:nvSpPr>
          <p:spPr bwMode="auto">
            <a:xfrm>
              <a:off x="3936" y="3216"/>
              <a:ext cx="0" cy="24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3567" name="Text Box 15"/>
            <p:cNvSpPr txBox="1">
              <a:spLocks noChangeArrowheads="1"/>
            </p:cNvSpPr>
            <p:nvPr/>
          </p:nvSpPr>
          <p:spPr bwMode="auto">
            <a:xfrm rot="5400000">
              <a:off x="4354" y="2126"/>
              <a:ext cx="950" cy="250"/>
            </a:xfrm>
            <a:prstGeom prst="rect">
              <a:avLst/>
            </a:prstGeom>
            <a:noFill/>
            <a:ln w="9525">
              <a:noFill/>
              <a:miter lim="800000"/>
              <a:headEnd/>
              <a:tailEnd/>
            </a:ln>
            <a:effectLst/>
          </p:spPr>
          <p:txBody>
            <a:bodyPr wrap="none">
              <a:spAutoFit/>
            </a:bodyPr>
            <a:lstStyle/>
            <a:p>
              <a:r>
                <a:rPr lang="en-US" sz="2000">
                  <a:sym typeface="Wingdings" pitchFamily="2" charset="2"/>
                </a:rPr>
                <a:t>Environment</a:t>
              </a:r>
            </a:p>
          </p:txBody>
        </p:sp>
        <p:sp>
          <p:nvSpPr>
            <p:cNvPr id="23568" name="Line 16"/>
            <p:cNvSpPr>
              <a:spLocks noChangeShapeType="1"/>
            </p:cNvSpPr>
            <p:nvPr/>
          </p:nvSpPr>
          <p:spPr bwMode="auto">
            <a:xfrm flipH="1">
              <a:off x="4080" y="960"/>
              <a:ext cx="672"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3569" name="Line 17"/>
            <p:cNvSpPr>
              <a:spLocks noChangeShapeType="1"/>
            </p:cNvSpPr>
            <p:nvPr/>
          </p:nvSpPr>
          <p:spPr bwMode="auto">
            <a:xfrm>
              <a:off x="4176" y="3504"/>
              <a:ext cx="576" cy="0"/>
            </a:xfrm>
            <a:prstGeom prst="line">
              <a:avLst/>
            </a:prstGeom>
            <a:noFill/>
            <a:ln w="9525">
              <a:solidFill>
                <a:schemeClr val="tx1"/>
              </a:solidFill>
              <a:round/>
              <a:headEnd/>
              <a:tailEnd type="triangle" w="med" len="med"/>
            </a:ln>
            <a:effectLst/>
          </p:spPr>
          <p:txBody>
            <a:bodyPr wrap="none">
              <a:spAutoFit/>
            </a:bodyPr>
            <a:lstStyle/>
            <a:p>
              <a:endParaRPr lang="tr-TR"/>
            </a:p>
          </p:txBody>
        </p:sp>
        <p:sp>
          <p:nvSpPr>
            <p:cNvPr id="23570" name="AutoShape 18"/>
            <p:cNvSpPr>
              <a:spLocks noChangeArrowheads="1"/>
            </p:cNvSpPr>
            <p:nvPr/>
          </p:nvSpPr>
          <p:spPr bwMode="auto">
            <a:xfrm>
              <a:off x="1728" y="864"/>
              <a:ext cx="672"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State</a:t>
              </a:r>
            </a:p>
          </p:txBody>
        </p:sp>
        <p:sp>
          <p:nvSpPr>
            <p:cNvPr id="23571" name="AutoShape 19"/>
            <p:cNvSpPr>
              <a:spLocks noChangeArrowheads="1"/>
            </p:cNvSpPr>
            <p:nvPr/>
          </p:nvSpPr>
          <p:spPr bwMode="auto">
            <a:xfrm>
              <a:off x="1008" y="1200"/>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How the world evolves</a:t>
              </a:r>
            </a:p>
          </p:txBody>
        </p:sp>
        <p:sp>
          <p:nvSpPr>
            <p:cNvPr id="23572" name="AutoShape 20"/>
            <p:cNvSpPr>
              <a:spLocks noChangeArrowheads="1"/>
            </p:cNvSpPr>
            <p:nvPr/>
          </p:nvSpPr>
          <p:spPr bwMode="auto">
            <a:xfrm>
              <a:off x="1008" y="1536"/>
              <a:ext cx="1374" cy="254"/>
            </a:xfrm>
            <a:prstGeom prst="roundRect">
              <a:avLst>
                <a:gd name="adj" fmla="val 50000"/>
              </a:avLst>
            </a:prstGeom>
            <a:solidFill>
              <a:schemeClr val="bg1"/>
            </a:solidFill>
            <a:ln w="9525">
              <a:solidFill>
                <a:schemeClr val="tx1"/>
              </a:solidFill>
              <a:round/>
              <a:headEnd/>
              <a:tailEnd/>
            </a:ln>
            <a:effectLst/>
          </p:spPr>
          <p:txBody>
            <a:bodyPr anchor="ctr">
              <a:spAutoFit/>
            </a:bodyPr>
            <a:lstStyle/>
            <a:p>
              <a:pPr algn="ctr"/>
              <a:r>
                <a:rPr lang="en-US" sz="1400">
                  <a:sym typeface="Wingdings" pitchFamily="2" charset="2"/>
                </a:rPr>
                <a:t>What my actions do</a:t>
              </a:r>
            </a:p>
          </p:txBody>
        </p:sp>
        <p:sp>
          <p:nvSpPr>
            <p:cNvPr id="23573" name="Line 21"/>
            <p:cNvSpPr>
              <a:spLocks noChangeShapeType="1"/>
            </p:cNvSpPr>
            <p:nvPr/>
          </p:nvSpPr>
          <p:spPr bwMode="auto">
            <a:xfrm>
              <a:off x="2352" y="1008"/>
              <a:ext cx="720" cy="288"/>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74" name="Line 22"/>
            <p:cNvSpPr>
              <a:spLocks noChangeShapeType="1"/>
            </p:cNvSpPr>
            <p:nvPr/>
          </p:nvSpPr>
          <p:spPr bwMode="auto">
            <a:xfrm>
              <a:off x="2352" y="1344"/>
              <a:ext cx="672" cy="0"/>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75" name="Line 23"/>
            <p:cNvSpPr>
              <a:spLocks noChangeShapeType="1"/>
            </p:cNvSpPr>
            <p:nvPr/>
          </p:nvSpPr>
          <p:spPr bwMode="auto">
            <a:xfrm flipV="1">
              <a:off x="2352" y="1440"/>
              <a:ext cx="672" cy="192"/>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76" name="Text Box 24"/>
            <p:cNvSpPr txBox="1">
              <a:spLocks noChangeArrowheads="1"/>
            </p:cNvSpPr>
            <p:nvPr/>
          </p:nvSpPr>
          <p:spPr bwMode="auto">
            <a:xfrm>
              <a:off x="3072" y="1776"/>
              <a:ext cx="1152" cy="372"/>
            </a:xfrm>
            <a:prstGeom prst="rect">
              <a:avLst/>
            </a:prstGeom>
            <a:solidFill>
              <a:schemeClr val="bg1"/>
            </a:solidFill>
            <a:ln w="9525">
              <a:solidFill>
                <a:schemeClr val="tx1"/>
              </a:solidFill>
              <a:miter lim="800000"/>
              <a:headEnd/>
              <a:tailEnd/>
            </a:ln>
            <a:effectLst/>
          </p:spPr>
          <p:txBody>
            <a:bodyPr>
              <a:spAutoFit/>
            </a:bodyPr>
            <a:lstStyle/>
            <a:p>
              <a:r>
                <a:rPr lang="en-US" sz="1600">
                  <a:sym typeface="Wingdings" pitchFamily="2" charset="2"/>
                </a:rPr>
                <a:t>What it will be like if I do action A</a:t>
              </a:r>
            </a:p>
          </p:txBody>
        </p:sp>
        <p:sp>
          <p:nvSpPr>
            <p:cNvPr id="23577" name="Line 25"/>
            <p:cNvSpPr>
              <a:spLocks noChangeShapeType="1"/>
            </p:cNvSpPr>
            <p:nvPr/>
          </p:nvSpPr>
          <p:spPr bwMode="auto">
            <a:xfrm>
              <a:off x="3936" y="1632"/>
              <a:ext cx="0" cy="192"/>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78" name="Text Box 26"/>
            <p:cNvSpPr txBox="1">
              <a:spLocks noChangeArrowheads="1"/>
            </p:cNvSpPr>
            <p:nvPr/>
          </p:nvSpPr>
          <p:spPr bwMode="auto">
            <a:xfrm>
              <a:off x="3072" y="2400"/>
              <a:ext cx="1162" cy="372"/>
            </a:xfrm>
            <a:prstGeom prst="rect">
              <a:avLst/>
            </a:prstGeom>
            <a:solidFill>
              <a:schemeClr val="bg1"/>
            </a:solidFill>
            <a:ln w="9525">
              <a:solidFill>
                <a:schemeClr val="tx1"/>
              </a:solidFill>
              <a:miter lim="800000"/>
              <a:headEnd/>
              <a:tailEnd/>
            </a:ln>
            <a:effectLst/>
          </p:spPr>
          <p:txBody>
            <a:bodyPr>
              <a:spAutoFit/>
            </a:bodyPr>
            <a:lstStyle/>
            <a:p>
              <a:r>
                <a:rPr lang="en-US" sz="1600">
                  <a:sym typeface="Wingdings" pitchFamily="2" charset="2"/>
                </a:rPr>
                <a:t>How happy I will be in such as a state</a:t>
              </a:r>
            </a:p>
          </p:txBody>
        </p:sp>
        <p:sp>
          <p:nvSpPr>
            <p:cNvPr id="23579" name="Line 27"/>
            <p:cNvSpPr>
              <a:spLocks noChangeShapeType="1"/>
            </p:cNvSpPr>
            <p:nvPr/>
          </p:nvSpPr>
          <p:spPr bwMode="auto">
            <a:xfrm>
              <a:off x="3936" y="2112"/>
              <a:ext cx="0" cy="288"/>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80" name="Line 28"/>
            <p:cNvSpPr>
              <a:spLocks noChangeShapeType="1"/>
            </p:cNvSpPr>
            <p:nvPr/>
          </p:nvSpPr>
          <p:spPr bwMode="auto">
            <a:xfrm>
              <a:off x="3936" y="2736"/>
              <a:ext cx="0" cy="192"/>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81" name="Line 29"/>
            <p:cNvSpPr>
              <a:spLocks noChangeShapeType="1"/>
            </p:cNvSpPr>
            <p:nvPr/>
          </p:nvSpPr>
          <p:spPr bwMode="auto">
            <a:xfrm>
              <a:off x="2400" y="1344"/>
              <a:ext cx="624" cy="528"/>
            </a:xfrm>
            <a:prstGeom prst="line">
              <a:avLst/>
            </a:prstGeom>
            <a:noFill/>
            <a:ln w="9525">
              <a:solidFill>
                <a:schemeClr val="tx1"/>
              </a:solidFill>
              <a:round/>
              <a:headEnd/>
              <a:tailEnd type="triangle" w="med" len="med"/>
            </a:ln>
            <a:effectLst/>
          </p:spPr>
          <p:txBody>
            <a:bodyPr>
              <a:spAutoFit/>
            </a:bodyPr>
            <a:lstStyle/>
            <a:p>
              <a:endParaRPr lang="tr-TR"/>
            </a:p>
          </p:txBody>
        </p:sp>
        <p:sp>
          <p:nvSpPr>
            <p:cNvPr id="23582" name="Line 30"/>
            <p:cNvSpPr>
              <a:spLocks noChangeShapeType="1"/>
            </p:cNvSpPr>
            <p:nvPr/>
          </p:nvSpPr>
          <p:spPr bwMode="auto">
            <a:xfrm>
              <a:off x="2400" y="1776"/>
              <a:ext cx="576" cy="96"/>
            </a:xfrm>
            <a:prstGeom prst="line">
              <a:avLst/>
            </a:prstGeom>
            <a:noFill/>
            <a:ln w="9525">
              <a:solidFill>
                <a:schemeClr val="tx1"/>
              </a:solidFill>
              <a:round/>
              <a:headEnd/>
              <a:tailEnd type="triangle" w="med" len="med"/>
            </a:ln>
            <a:effectLst/>
          </p:spPr>
          <p:txBody>
            <a:bodyPr>
              <a:spAutoFit/>
            </a:bodyPr>
            <a:lstStyle/>
            <a:p>
              <a:endParaRPr lang="tr-T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762000"/>
          </a:xfrm>
        </p:spPr>
        <p:txBody>
          <a:bodyPr/>
          <a:lstStyle/>
          <a:p>
            <a:r>
              <a:rPr lang="en-US"/>
              <a:t>Utility-based agent …</a:t>
            </a:r>
          </a:p>
        </p:txBody>
      </p:sp>
      <p:sp>
        <p:nvSpPr>
          <p:cNvPr id="9219" name="Text Box 3"/>
          <p:cNvSpPr txBox="1">
            <a:spLocks noChangeArrowheads="1"/>
          </p:cNvSpPr>
          <p:nvPr/>
        </p:nvSpPr>
        <p:spPr bwMode="auto">
          <a:xfrm>
            <a:off x="822325" y="1565275"/>
            <a:ext cx="7712075" cy="1631216"/>
          </a:xfrm>
          <a:prstGeom prst="rect">
            <a:avLst/>
          </a:prstGeom>
          <a:noFill/>
          <a:ln w="9525">
            <a:noFill/>
            <a:miter lim="800000"/>
            <a:headEnd/>
            <a:tailEnd/>
          </a:ln>
          <a:effectLst/>
        </p:spPr>
        <p:txBody>
          <a:bodyPr>
            <a:spAutoFit/>
          </a:bodyPr>
          <a:lstStyle/>
          <a:p>
            <a:pPr>
              <a:buFontTx/>
              <a:buChar char="•"/>
            </a:pPr>
            <a:r>
              <a:rPr lang="en-US" sz="2000" dirty="0"/>
              <a:t> </a:t>
            </a:r>
            <a:r>
              <a:rPr lang="tr-TR" sz="2000" dirty="0" smtClean="0"/>
              <a:t>birden çok alternatif olduğunda, hangisinin daha iyi olduğuna nasıl karar verilecek</a:t>
            </a:r>
            <a:r>
              <a:rPr lang="en-US" sz="2000" dirty="0" smtClean="0"/>
              <a:t>?</a:t>
            </a:r>
            <a:endParaRPr lang="en-US" sz="2000" dirty="0"/>
          </a:p>
          <a:p>
            <a:pPr>
              <a:buFontTx/>
              <a:buChar char="•"/>
            </a:pPr>
            <a:endParaRPr lang="en-US" sz="2000" dirty="0"/>
          </a:p>
          <a:p>
            <a:pPr>
              <a:buFontTx/>
              <a:buChar char="•"/>
            </a:pPr>
            <a:r>
              <a:rPr lang="en-US" sz="2000" dirty="0"/>
              <a:t> Utility function U: State </a:t>
            </a:r>
            <a:r>
              <a:rPr lang="en-US" sz="2000" dirty="0">
                <a:sym typeface="Wingdings" pitchFamily="2" charset="2"/>
              </a:rPr>
              <a:t> </a:t>
            </a:r>
            <a:r>
              <a:rPr lang="en-US" sz="2000" dirty="0" err="1">
                <a:sym typeface="Wingdings" pitchFamily="2" charset="2"/>
              </a:rPr>
              <a:t>Reals</a:t>
            </a:r>
            <a:r>
              <a:rPr lang="en-US" sz="2000" dirty="0">
                <a:sym typeface="Wingdings" pitchFamily="2" charset="2"/>
              </a:rPr>
              <a:t>  </a:t>
            </a:r>
            <a:r>
              <a:rPr lang="tr-TR" sz="2000" dirty="0" smtClean="0">
                <a:sym typeface="Wingdings" pitchFamily="2" charset="2"/>
              </a:rPr>
              <a:t>verilen bir </a:t>
            </a:r>
            <a:r>
              <a:rPr lang="tr-TR" sz="2000" dirty="0" err="1" smtClean="0">
                <a:sym typeface="Wingdings" pitchFamily="2" charset="2"/>
              </a:rPr>
              <a:t>state’de</a:t>
            </a:r>
            <a:r>
              <a:rPr lang="tr-TR" sz="2000" dirty="0" smtClean="0">
                <a:sym typeface="Wingdings" pitchFamily="2" charset="2"/>
              </a:rPr>
              <a:t> başarı ölçüsü tanımlar</a:t>
            </a:r>
            <a:endParaRPr lang="en-US" sz="2000" dirty="0">
              <a:sym typeface="Wingdings"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Summary</a:t>
            </a:r>
            <a:endParaRPr lang="tr-TR" dirty="0"/>
          </a:p>
        </p:txBody>
      </p:sp>
      <p:sp>
        <p:nvSpPr>
          <p:cNvPr id="3" name="2 İçerik Yer Tutucusu"/>
          <p:cNvSpPr>
            <a:spLocks noGrp="1"/>
          </p:cNvSpPr>
          <p:nvPr>
            <p:ph idx="1"/>
          </p:nvPr>
        </p:nvSpPr>
        <p:spPr>
          <a:xfrm>
            <a:off x="457200" y="1600201"/>
            <a:ext cx="8229600" cy="4493096"/>
          </a:xfrm>
        </p:spPr>
        <p:txBody>
          <a:bodyPr>
            <a:normAutofit fontScale="92500" lnSpcReduction="20000"/>
          </a:bodyPr>
          <a:lstStyle/>
          <a:p>
            <a:pPr marL="225425" indent="-225425"/>
            <a:r>
              <a:rPr lang="tr-TR" sz="2200" dirty="0" smtClean="0"/>
              <a:t>Bir </a:t>
            </a:r>
            <a:r>
              <a:rPr lang="en-US" sz="2200" b="1" dirty="0" smtClean="0"/>
              <a:t>a</a:t>
            </a:r>
            <a:r>
              <a:rPr lang="tr-TR" sz="2200" b="1" dirty="0" err="1" smtClean="0"/>
              <a:t>jan</a:t>
            </a:r>
            <a:r>
              <a:rPr lang="en-US" sz="2200" b="1" dirty="0" smtClean="0"/>
              <a:t> </a:t>
            </a:r>
            <a:r>
              <a:rPr lang="tr-TR" sz="2200" dirty="0" smtClean="0"/>
              <a:t>bulunduğu çevreyi algılar ve harekete geçer</a:t>
            </a:r>
            <a:r>
              <a:rPr lang="en-US" sz="2200" dirty="0" smtClean="0"/>
              <a:t>, </a:t>
            </a:r>
            <a:r>
              <a:rPr lang="tr-TR" sz="2200" dirty="0" smtClean="0"/>
              <a:t>bir </a:t>
            </a:r>
            <a:r>
              <a:rPr lang="tr-TR" sz="2200" dirty="0" smtClean="0"/>
              <a:t>ajan </a:t>
            </a:r>
            <a:r>
              <a:rPr lang="tr-TR" sz="2200" dirty="0" smtClean="0"/>
              <a:t>program ile uygulanır.</a:t>
            </a:r>
            <a:endParaRPr lang="en-US" sz="2200" dirty="0" smtClean="0"/>
          </a:p>
          <a:p>
            <a:pPr marL="225425" indent="-225425"/>
            <a:r>
              <a:rPr lang="tr-TR" sz="2200" dirty="0" smtClean="0"/>
              <a:t>Bir</a:t>
            </a:r>
            <a:r>
              <a:rPr lang="en-US" sz="2200" b="1" dirty="0" smtClean="0"/>
              <a:t> ideal </a:t>
            </a:r>
            <a:r>
              <a:rPr lang="en-US" sz="2200" b="1" dirty="0" smtClean="0"/>
              <a:t>a</a:t>
            </a:r>
            <a:r>
              <a:rPr lang="tr-TR" sz="2200" b="1" dirty="0" err="1" smtClean="0"/>
              <a:t>jan</a:t>
            </a:r>
            <a:r>
              <a:rPr lang="en-US" sz="2200" b="1" dirty="0" smtClean="0"/>
              <a:t> </a:t>
            </a:r>
            <a:r>
              <a:rPr lang="tr-TR" sz="2200" dirty="0" smtClean="0"/>
              <a:t>daima beklenen performansı maksimum yapacak aksiyonları seçer. </a:t>
            </a:r>
            <a:endParaRPr lang="en-US" sz="2200" dirty="0" smtClean="0"/>
          </a:p>
          <a:p>
            <a:pPr marL="225425" indent="-225425"/>
            <a:r>
              <a:rPr lang="tr-TR" sz="2200" dirty="0" smtClean="0"/>
              <a:t>Bir</a:t>
            </a:r>
            <a:r>
              <a:rPr lang="en-US" sz="2200" b="1" dirty="0" smtClean="0"/>
              <a:t> </a:t>
            </a:r>
            <a:r>
              <a:rPr lang="tr-TR" sz="2200" b="1" dirty="0" smtClean="0"/>
              <a:t>otonom ajan</a:t>
            </a:r>
            <a:r>
              <a:rPr lang="en-US" sz="2200" b="1" dirty="0" smtClean="0"/>
              <a:t> </a:t>
            </a:r>
            <a:r>
              <a:rPr lang="tr-TR" sz="2200" dirty="0" smtClean="0"/>
              <a:t>tasarımcı tarafından belirlenen çevre özelliklerini kullanmaktansa kendi tecrübelerini kullanır.</a:t>
            </a:r>
            <a:endParaRPr lang="en-US" sz="2200" dirty="0" smtClean="0"/>
          </a:p>
          <a:p>
            <a:pPr marL="225425" indent="-225425"/>
            <a:r>
              <a:rPr lang="tr-TR" sz="2200" dirty="0" smtClean="0"/>
              <a:t>Bir</a:t>
            </a:r>
            <a:r>
              <a:rPr lang="en-US" sz="2200" dirty="0" smtClean="0"/>
              <a:t> </a:t>
            </a:r>
            <a:r>
              <a:rPr lang="en-US" sz="2200" b="1" dirty="0" smtClean="0"/>
              <a:t>a</a:t>
            </a:r>
            <a:r>
              <a:rPr lang="tr-TR" sz="2200" b="1" dirty="0" err="1" smtClean="0"/>
              <a:t>jan</a:t>
            </a:r>
            <a:r>
              <a:rPr lang="en-US" sz="2200" b="1" dirty="0" smtClean="0"/>
              <a:t> </a:t>
            </a:r>
            <a:r>
              <a:rPr lang="en-US" sz="2200" b="1" dirty="0" smtClean="0"/>
              <a:t>program </a:t>
            </a:r>
            <a:r>
              <a:rPr lang="tr-TR" sz="2200" dirty="0" smtClean="0"/>
              <a:t>algıdan (</a:t>
            </a:r>
            <a:r>
              <a:rPr lang="en-US" sz="2200" dirty="0" smtClean="0"/>
              <a:t>percept</a:t>
            </a:r>
            <a:r>
              <a:rPr lang="tr-TR" sz="2200" dirty="0" smtClean="0"/>
              <a:t>) </a:t>
            </a:r>
            <a:r>
              <a:rPr lang="tr-TR" sz="2200" dirty="0" smtClean="0">
                <a:sym typeface="Wingdings" pitchFamily="2" charset="2"/>
              </a:rPr>
              <a:t>aksiyona (</a:t>
            </a:r>
            <a:r>
              <a:rPr lang="en-US" sz="2200" dirty="0" smtClean="0"/>
              <a:t>action</a:t>
            </a:r>
            <a:r>
              <a:rPr lang="tr-TR" sz="2200" dirty="0" smtClean="0"/>
              <a:t>) eşleştirme yapar ve kendi durumunu günceller.</a:t>
            </a:r>
            <a:endParaRPr lang="en-US" sz="2200" dirty="0" smtClean="0"/>
          </a:p>
          <a:p>
            <a:pPr lvl="1"/>
            <a:r>
              <a:rPr lang="en-US" sz="2000" b="1" dirty="0" smtClean="0"/>
              <a:t>Reflex agents </a:t>
            </a:r>
            <a:r>
              <a:rPr lang="tr-TR" sz="2000" dirty="0" smtClean="0"/>
              <a:t>oluşan algılara anında cevap verir.</a:t>
            </a:r>
            <a:endParaRPr lang="en-US" sz="2000" dirty="0" smtClean="0"/>
          </a:p>
          <a:p>
            <a:pPr lvl="1"/>
            <a:r>
              <a:rPr lang="en-US" sz="2000" b="1" dirty="0" smtClean="0"/>
              <a:t>Goal-based agents </a:t>
            </a:r>
            <a:r>
              <a:rPr lang="tr-TR" sz="2000" dirty="0" smtClean="0"/>
              <a:t>amaçlara ulaşmak için belirli sırada hareket eder.</a:t>
            </a:r>
            <a:endParaRPr lang="en-US" sz="2000" dirty="0" smtClean="0"/>
          </a:p>
          <a:p>
            <a:pPr lvl="1"/>
            <a:r>
              <a:rPr lang="en-US" sz="2000" b="1" dirty="0" smtClean="0"/>
              <a:t>Utility-based </a:t>
            </a:r>
            <a:r>
              <a:rPr lang="tr-TR" sz="2000" dirty="0" smtClean="0"/>
              <a:t>kendi </a:t>
            </a:r>
            <a:r>
              <a:rPr lang="en-US" sz="2000" dirty="0" smtClean="0"/>
              <a:t>utility function</a:t>
            </a:r>
            <a:r>
              <a:rPr lang="tr-TR" sz="2000" dirty="0" smtClean="0"/>
              <a:t>(fayda fonksiyonu) değerini maksimum yapar. </a:t>
            </a:r>
            <a:endParaRPr lang="en-US" sz="2000" dirty="0" smtClean="0"/>
          </a:p>
          <a:p>
            <a:pPr marL="225425" indent="-225425"/>
            <a:r>
              <a:rPr lang="tr-TR" sz="2200" b="1" dirty="0" smtClean="0"/>
              <a:t>Bilgi temsili</a:t>
            </a:r>
            <a:r>
              <a:rPr lang="en-US" sz="2200" b="1" dirty="0" smtClean="0"/>
              <a:t> </a:t>
            </a:r>
            <a:r>
              <a:rPr lang="tr-TR" sz="2200" dirty="0" smtClean="0"/>
              <a:t>başarılı bir </a:t>
            </a:r>
            <a:r>
              <a:rPr lang="tr-TR" sz="2200" dirty="0" smtClean="0"/>
              <a:t>ajan </a:t>
            </a:r>
            <a:r>
              <a:rPr lang="tr-TR" sz="2200" dirty="0" smtClean="0"/>
              <a:t>dizayn için önemlidir.</a:t>
            </a:r>
            <a:endParaRPr lang="en-US" sz="2200" dirty="0" smtClean="0"/>
          </a:p>
          <a:p>
            <a:pPr marL="225425" indent="-225425"/>
            <a:r>
              <a:rPr lang="tr-TR" sz="2200" dirty="0" smtClean="0"/>
              <a:t>Bazı</a:t>
            </a:r>
            <a:r>
              <a:rPr lang="en-US" sz="2200" dirty="0" smtClean="0"/>
              <a:t> </a:t>
            </a:r>
            <a:r>
              <a:rPr lang="tr-TR" sz="2200" dirty="0" smtClean="0"/>
              <a:t>çevre (</a:t>
            </a:r>
            <a:r>
              <a:rPr lang="en-US" sz="2200" b="1" dirty="0" smtClean="0"/>
              <a:t>environments</a:t>
            </a:r>
            <a:r>
              <a:rPr lang="tr-TR" sz="2200" b="1" dirty="0" smtClean="0"/>
              <a:t>)</a:t>
            </a:r>
            <a:r>
              <a:rPr lang="en-US" sz="2200" b="1" dirty="0" smtClean="0"/>
              <a:t> </a:t>
            </a:r>
            <a:r>
              <a:rPr lang="tr-TR" sz="2200" dirty="0" smtClean="0"/>
              <a:t>seçenekleri diğerlerine göre ajanlar için daha zordur.</a:t>
            </a:r>
            <a:r>
              <a:rPr lang="en-US" sz="2200" dirty="0" smtClean="0"/>
              <a:t> </a:t>
            </a:r>
            <a:r>
              <a:rPr lang="tr-TR" sz="2200" dirty="0" smtClean="0"/>
              <a:t>En zorlu çevreler </a:t>
            </a:r>
            <a:r>
              <a:rPr lang="en-US" sz="2200" dirty="0" smtClean="0"/>
              <a:t>inaccessible, nondeterministic, </a:t>
            </a:r>
            <a:r>
              <a:rPr lang="en-US" sz="2200" dirty="0" smtClean="0"/>
              <a:t>dynamic</a:t>
            </a:r>
            <a:r>
              <a:rPr lang="en-US" sz="2200" dirty="0" smtClean="0"/>
              <a:t>, </a:t>
            </a:r>
            <a:r>
              <a:rPr lang="tr-TR" sz="2200" dirty="0" smtClean="0"/>
              <a:t>ve </a:t>
            </a:r>
            <a:r>
              <a:rPr lang="en-US" sz="2200" dirty="0" smtClean="0"/>
              <a:t>continuous</a:t>
            </a:r>
            <a:r>
              <a:rPr lang="tr-TR" sz="2200" dirty="0" smtClean="0"/>
              <a:t> özellikli olanlardır.</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References</a:t>
            </a:r>
            <a:endParaRPr lang="tr-TR" dirty="0"/>
          </a:p>
        </p:txBody>
      </p:sp>
      <p:sp>
        <p:nvSpPr>
          <p:cNvPr id="3" name="2 İçerik Yer Tutucusu"/>
          <p:cNvSpPr>
            <a:spLocks noGrp="1"/>
          </p:cNvSpPr>
          <p:nvPr>
            <p:ph idx="1"/>
          </p:nvPr>
        </p:nvSpPr>
        <p:spPr/>
        <p:txBody>
          <a:bodyPr/>
          <a:lstStyle/>
          <a:p>
            <a:r>
              <a:rPr lang="tr-TR" dirty="0" err="1" smtClean="0"/>
              <a:t>Artificial</a:t>
            </a:r>
            <a:r>
              <a:rPr lang="tr-TR" dirty="0" smtClean="0"/>
              <a:t> </a:t>
            </a:r>
            <a:r>
              <a:rPr lang="tr-TR" dirty="0" err="1" smtClean="0"/>
              <a:t>Intelligence</a:t>
            </a:r>
            <a:r>
              <a:rPr lang="tr-TR" dirty="0" smtClean="0"/>
              <a:t> A Modern </a:t>
            </a:r>
            <a:r>
              <a:rPr lang="tr-TR" dirty="0" err="1" smtClean="0"/>
              <a:t>Approach</a:t>
            </a:r>
            <a:r>
              <a:rPr lang="tr-TR" dirty="0" smtClean="0"/>
              <a:t>, </a:t>
            </a:r>
            <a:r>
              <a:rPr lang="tr-TR" dirty="0" err="1" smtClean="0"/>
              <a:t>Stuart</a:t>
            </a:r>
            <a:r>
              <a:rPr lang="tr-TR" dirty="0" smtClean="0"/>
              <a:t> </a:t>
            </a:r>
            <a:r>
              <a:rPr lang="tr-TR" dirty="0" err="1" smtClean="0"/>
              <a:t>Russell</a:t>
            </a:r>
            <a:r>
              <a:rPr lang="tr-TR" dirty="0" smtClean="0"/>
              <a:t> </a:t>
            </a:r>
            <a:r>
              <a:rPr lang="tr-TR" dirty="0" err="1" smtClean="0"/>
              <a:t>and</a:t>
            </a:r>
            <a:r>
              <a:rPr lang="tr-TR" dirty="0" smtClean="0"/>
              <a:t> Peter </a:t>
            </a:r>
            <a:r>
              <a:rPr lang="tr-TR" dirty="0" err="1" smtClean="0"/>
              <a:t>Norvig</a:t>
            </a:r>
            <a:r>
              <a:rPr lang="tr-TR" dirty="0" smtClean="0"/>
              <a:t>, </a:t>
            </a:r>
            <a:r>
              <a:rPr lang="en-US" dirty="0" smtClean="0"/>
              <a:t>Prentice Hall Series in Artificial Intelligence</a:t>
            </a:r>
            <a:r>
              <a:rPr lang="tr-TR" dirty="0" smtClean="0"/>
              <a:t>.</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Agents</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691680" y="1628800"/>
            <a:ext cx="5436096" cy="479655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Aranan İyi Davranış:Rasyonel(Mantıklı) Ajan</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Bir ajanı iyi veya kötü yapan nedir?</a:t>
            </a:r>
          </a:p>
          <a:p>
            <a:pPr lvl="1"/>
            <a:r>
              <a:rPr lang="tr-TR" dirty="0" smtClean="0"/>
              <a:t>Verilen şart ve işler için, en iyi performansı veren etmen aranır.</a:t>
            </a:r>
          </a:p>
          <a:p>
            <a:r>
              <a:rPr lang="tr-TR" dirty="0" smtClean="0"/>
              <a:t>Bilgisayar sınırlamalarından dolayı ideal duruma ulaşılamaz.</a:t>
            </a:r>
          </a:p>
          <a:p>
            <a:r>
              <a:rPr lang="tr-TR" dirty="0" smtClean="0"/>
              <a:t>Verilen makine kaynakları ile yapılabilecek en iyi programın tasarımı</a:t>
            </a:r>
          </a:p>
          <a:p>
            <a:r>
              <a:rPr lang="tr-TR" dirty="0" smtClean="0"/>
              <a:t>Figür 2.3 deki mantıklı bir ajan mıdır?</a:t>
            </a:r>
          </a:p>
          <a:p>
            <a:pPr lvl="1"/>
            <a:r>
              <a:rPr lang="tr-TR" dirty="0" smtClean="0"/>
              <a:t>Öncelikle performans ölçüsünün ne olduğunu söylemeliyiz. </a:t>
            </a:r>
          </a:p>
          <a:p>
            <a:pPr lvl="1"/>
            <a:r>
              <a:rPr lang="tr-TR" dirty="0" smtClean="0"/>
              <a:t>Bunun için de çevresel özellikleri, </a:t>
            </a:r>
            <a:r>
              <a:rPr lang="tr-TR" dirty="0" err="1" smtClean="0"/>
              <a:t>sensörleri</a:t>
            </a:r>
            <a:r>
              <a:rPr lang="tr-TR" dirty="0" smtClean="0"/>
              <a:t> ve ajanlara ait kumandaları(</a:t>
            </a:r>
            <a:r>
              <a:rPr lang="tr-TR" dirty="0" err="1" smtClean="0"/>
              <a:t>actuators</a:t>
            </a:r>
            <a:r>
              <a:rPr lang="tr-TR" dirty="0" smtClean="0"/>
              <a:t>) bilmeliyiz.</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Aranan İyi Davranış:Rasyonel(Mantıklı) Ajan</a:t>
            </a:r>
            <a:endParaRPr lang="tr-TR" dirty="0"/>
          </a:p>
        </p:txBody>
      </p:sp>
      <p:sp>
        <p:nvSpPr>
          <p:cNvPr id="3" name="2 İçerik Yer Tutucusu"/>
          <p:cNvSpPr>
            <a:spLocks noGrp="1"/>
          </p:cNvSpPr>
          <p:nvPr>
            <p:ph idx="1"/>
          </p:nvPr>
        </p:nvSpPr>
        <p:spPr/>
        <p:txBody>
          <a:bodyPr>
            <a:normAutofit/>
          </a:bodyPr>
          <a:lstStyle/>
          <a:p>
            <a:r>
              <a:rPr lang="tr-TR" dirty="0" smtClean="0"/>
              <a:t>Ajanlar, mantıklı davranmak zorundadırlar.</a:t>
            </a:r>
          </a:p>
          <a:p>
            <a:r>
              <a:rPr lang="tr-TR" b="1" dirty="0" smtClean="0"/>
              <a:t>Mantıklı hareket : </a:t>
            </a:r>
            <a:r>
              <a:rPr lang="tr-TR" dirty="0" smtClean="0"/>
              <a:t>Verilen bilgiler doğrultusunda, performans ölçüsünün beklenen değerini maksimize eden eylem.</a:t>
            </a:r>
          </a:p>
          <a:p>
            <a:r>
              <a:rPr lang="tr-TR" dirty="0" smtClean="0"/>
              <a:t>Beklenen değer olmasının nedeni</a:t>
            </a:r>
          </a:p>
          <a:p>
            <a:pPr lvl="1"/>
            <a:r>
              <a:rPr lang="tr-TR" dirty="0" smtClean="0"/>
              <a:t>ortamların </a:t>
            </a:r>
            <a:r>
              <a:rPr lang="tr-TR" dirty="0" err="1" smtClean="0"/>
              <a:t>deterministik</a:t>
            </a:r>
            <a:r>
              <a:rPr lang="tr-TR" dirty="0" smtClean="0"/>
              <a:t> olmaması</a:t>
            </a:r>
          </a:p>
          <a:p>
            <a:pPr lvl="1"/>
            <a:r>
              <a:rPr lang="tr-TR" dirty="0" smtClean="0"/>
              <a:t>Belirsizlik ve beklenmeyen, istenmeyen durumlar.</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olarak varsayalım…</a:t>
            </a:r>
            <a:endParaRPr lang="tr-TR" dirty="0"/>
          </a:p>
        </p:txBody>
      </p:sp>
      <p:sp>
        <p:nvSpPr>
          <p:cNvPr id="3" name="2 İçerik Yer Tutucusu"/>
          <p:cNvSpPr>
            <a:spLocks noGrp="1"/>
          </p:cNvSpPr>
          <p:nvPr>
            <p:ph idx="1"/>
          </p:nvPr>
        </p:nvSpPr>
        <p:spPr/>
        <p:txBody>
          <a:bodyPr>
            <a:noAutofit/>
          </a:bodyPr>
          <a:lstStyle/>
          <a:p>
            <a:r>
              <a:rPr lang="tr-TR" sz="2000" dirty="0" smtClean="0"/>
              <a:t>Performans ölçütü: ajan her adımda her temiz kare için bir puan ödüllendirilir.( </a:t>
            </a:r>
            <a:r>
              <a:rPr lang="tr-TR" sz="2000" dirty="0" err="1" smtClean="0"/>
              <a:t>for</a:t>
            </a:r>
            <a:r>
              <a:rPr lang="tr-TR" sz="2000" dirty="0" smtClean="0"/>
              <a:t> </a:t>
            </a:r>
            <a:r>
              <a:rPr lang="en-US" sz="2000" dirty="0" smtClean="0"/>
              <a:t>1000 time steps</a:t>
            </a:r>
            <a:r>
              <a:rPr lang="tr-TR" sz="2000" dirty="0" smtClean="0"/>
              <a:t>)</a:t>
            </a:r>
            <a:endParaRPr lang="en-US" sz="2000" dirty="0" smtClean="0"/>
          </a:p>
          <a:p>
            <a:r>
              <a:rPr lang="tr-TR" sz="2000" dirty="0" err="1" smtClean="0"/>
              <a:t>Enviroment</a:t>
            </a:r>
            <a:r>
              <a:rPr lang="tr-TR" sz="2000" dirty="0" smtClean="0"/>
              <a:t> için durum bilgisi bilinir.</a:t>
            </a:r>
            <a:r>
              <a:rPr lang="en-US" sz="2000" i="1" dirty="0" smtClean="0"/>
              <a:t> (Figure 2.2) </a:t>
            </a:r>
            <a:r>
              <a:rPr lang="tr-TR" sz="2000" i="1" dirty="0" smtClean="0"/>
              <a:t>fakat </a:t>
            </a:r>
            <a:r>
              <a:rPr lang="en-US" sz="2000" i="1" dirty="0" smtClean="0"/>
              <a:t>dirt distribution</a:t>
            </a:r>
            <a:r>
              <a:rPr lang="tr-TR" sz="2000" i="1" dirty="0" smtClean="0"/>
              <a:t> ve ajanların başlangıç yerleri</a:t>
            </a:r>
            <a:r>
              <a:rPr lang="tr-TR" sz="2000" dirty="0" smtClean="0"/>
              <a:t> bilinmez</a:t>
            </a:r>
            <a:r>
              <a:rPr lang="en-US" sz="2000" dirty="0" smtClean="0"/>
              <a:t>.</a:t>
            </a:r>
            <a:r>
              <a:rPr lang="tr-TR" sz="2000" dirty="0" smtClean="0"/>
              <a:t> Süpürge mevcut kareyi temizler. </a:t>
            </a:r>
            <a:r>
              <a:rPr lang="en-US" sz="2000" i="1" dirty="0" err="1" smtClean="0"/>
              <a:t>Lef</a:t>
            </a:r>
            <a:r>
              <a:rPr lang="tr-TR" sz="2000" i="1" dirty="0" smtClean="0"/>
              <a:t>t </a:t>
            </a:r>
            <a:r>
              <a:rPr lang="tr-TR" sz="2000" i="1" dirty="0" err="1" smtClean="0"/>
              <a:t>action</a:t>
            </a:r>
            <a:r>
              <a:rPr lang="tr-TR" sz="2000" i="1" dirty="0" smtClean="0"/>
              <a:t>: ajan sola git, </a:t>
            </a:r>
            <a:r>
              <a:rPr lang="en-US" sz="2000" i="1" dirty="0" smtClean="0"/>
              <a:t>Right action</a:t>
            </a:r>
            <a:r>
              <a:rPr lang="tr-TR" sz="2000" i="1" dirty="0" smtClean="0"/>
              <a:t>: ajan sağa git.</a:t>
            </a:r>
            <a:endParaRPr lang="tr-TR" sz="2000" dirty="0" smtClean="0"/>
          </a:p>
          <a:p>
            <a:r>
              <a:rPr lang="tr-TR" sz="2000" dirty="0" smtClean="0"/>
              <a:t>Mevcut hareketler: </a:t>
            </a:r>
            <a:r>
              <a:rPr lang="en-US" sz="2000" i="1" dirty="0" smtClean="0"/>
              <a:t>Left, Right, Suck, </a:t>
            </a:r>
            <a:r>
              <a:rPr lang="tr-TR" sz="2000" i="1" dirty="0" smtClean="0"/>
              <a:t>ve</a:t>
            </a:r>
            <a:r>
              <a:rPr lang="en-US" sz="2000" i="1" dirty="0" smtClean="0"/>
              <a:t> </a:t>
            </a:r>
            <a:r>
              <a:rPr lang="en-US" sz="2000" i="1" dirty="0" err="1" smtClean="0"/>
              <a:t>NoOp</a:t>
            </a:r>
            <a:r>
              <a:rPr lang="en-US" sz="2000" i="1" dirty="0" smtClean="0"/>
              <a:t> (do nothing).</a:t>
            </a:r>
          </a:p>
          <a:p>
            <a:r>
              <a:rPr lang="tr-TR" sz="2000" dirty="0" smtClean="0"/>
              <a:t>Ajan yerini ve yerin kir içerip içermediğini kolayca algılar.</a:t>
            </a:r>
          </a:p>
          <a:p>
            <a:r>
              <a:rPr lang="tr-TR" sz="2000" dirty="0" smtClean="0"/>
              <a:t>Ancak bu koşullarda ajanın rasyonelliğinden bahsedebiliriz.</a:t>
            </a:r>
          </a:p>
          <a:p>
            <a:endParaRPr lang="tr-TR" sz="2000" dirty="0"/>
          </a:p>
        </p:txBody>
      </p:sp>
      <p:pic>
        <p:nvPicPr>
          <p:cNvPr id="2050" name="Picture 2"/>
          <p:cNvPicPr>
            <a:picLocks noChangeAspect="1" noChangeArrowheads="1"/>
          </p:cNvPicPr>
          <p:nvPr/>
        </p:nvPicPr>
        <p:blipFill>
          <a:blip r:embed="rId2" cstate="print"/>
          <a:srcRect/>
          <a:stretch>
            <a:fillRect/>
          </a:stretch>
        </p:blipFill>
        <p:spPr bwMode="auto">
          <a:xfrm>
            <a:off x="1979712" y="4581128"/>
            <a:ext cx="5040560" cy="182565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Nature</a:t>
            </a:r>
            <a:r>
              <a:rPr lang="tr-TR" dirty="0" smtClean="0"/>
              <a:t> of </a:t>
            </a:r>
            <a:r>
              <a:rPr lang="tr-TR" dirty="0" err="1" smtClean="0"/>
              <a:t>Enviroments</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Mantıksal ajanlar yapılandırmak için</a:t>
            </a:r>
            <a:r>
              <a:rPr lang="tr-TR" b="1" dirty="0" smtClean="0"/>
              <a:t>:</a:t>
            </a:r>
          </a:p>
          <a:p>
            <a:r>
              <a:rPr lang="tr-TR" dirty="0" smtClean="0"/>
              <a:t>Öncelikle </a:t>
            </a:r>
            <a:r>
              <a:rPr lang="tr-TR" dirty="0" err="1" smtClean="0"/>
              <a:t>task</a:t>
            </a:r>
            <a:r>
              <a:rPr lang="tr-TR" dirty="0" smtClean="0"/>
              <a:t> </a:t>
            </a:r>
            <a:r>
              <a:rPr lang="tr-TR" dirty="0" err="1" smtClean="0"/>
              <a:t>enviroments</a:t>
            </a:r>
            <a:r>
              <a:rPr lang="tr-TR" dirty="0" smtClean="0"/>
              <a:t> seçenekleri düşünülür. Bunlar genelde rasyonel ajanların çözüm olduğu problemlerdir. </a:t>
            </a:r>
          </a:p>
          <a:p>
            <a:r>
              <a:rPr lang="tr-TR" dirty="0" smtClean="0"/>
              <a:t>Tanımlamamız gereken </a:t>
            </a:r>
            <a:r>
              <a:rPr lang="tr-TR" dirty="0" err="1" smtClean="0"/>
              <a:t>task</a:t>
            </a:r>
            <a:r>
              <a:rPr lang="tr-TR" dirty="0" smtClean="0"/>
              <a:t> </a:t>
            </a:r>
            <a:r>
              <a:rPr lang="tr-TR" dirty="0" err="1" smtClean="0"/>
              <a:t>enviroments</a:t>
            </a:r>
            <a:r>
              <a:rPr lang="tr-TR" dirty="0" smtClean="0"/>
              <a:t> </a:t>
            </a:r>
            <a:r>
              <a:rPr lang="tr-TR" b="1" dirty="0" smtClean="0"/>
              <a:t>PEAS (</a:t>
            </a:r>
            <a:r>
              <a:rPr lang="tr-TR" dirty="0" err="1" smtClean="0"/>
              <a:t>Performance</a:t>
            </a:r>
            <a:r>
              <a:rPr lang="tr-TR" dirty="0" smtClean="0"/>
              <a:t>, </a:t>
            </a:r>
            <a:r>
              <a:rPr lang="tr-TR" dirty="0" err="1" smtClean="0"/>
              <a:t>Environment</a:t>
            </a:r>
            <a:r>
              <a:rPr lang="tr-TR" dirty="0" smtClean="0"/>
              <a:t>, </a:t>
            </a:r>
            <a:r>
              <a:rPr lang="tr-TR" dirty="0" err="1" smtClean="0"/>
              <a:t>Actuators</a:t>
            </a:r>
            <a:r>
              <a:rPr lang="tr-TR" dirty="0" smtClean="0"/>
              <a:t>, </a:t>
            </a:r>
            <a:r>
              <a:rPr lang="tr-TR" dirty="0" err="1" smtClean="0"/>
              <a:t>Sensors</a:t>
            </a:r>
            <a:r>
              <a:rPr lang="tr-TR" dirty="0" smtClean="0"/>
              <a:t>)olarak adlandırılacak.</a:t>
            </a:r>
          </a:p>
          <a:p>
            <a:r>
              <a:rPr lang="tr-TR" dirty="0" smtClean="0"/>
              <a:t>Ajan tasarımında, öncelikle PEAS seçenekleri olabildiğinde tamamlanmış şekilde oluşturulmalıdır.</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Agent</a:t>
            </a:r>
            <a:r>
              <a:rPr lang="tr-TR" dirty="0" smtClean="0"/>
              <a:t> Tasarımı</a:t>
            </a:r>
            <a:endParaRPr lang="tr-TR" dirty="0"/>
          </a:p>
        </p:txBody>
      </p:sp>
      <p:sp>
        <p:nvSpPr>
          <p:cNvPr id="3" name="2 İçerik Yer Tutucusu"/>
          <p:cNvSpPr>
            <a:spLocks noGrp="1"/>
          </p:cNvSpPr>
          <p:nvPr>
            <p:ph idx="1"/>
          </p:nvPr>
        </p:nvSpPr>
        <p:spPr/>
        <p:txBody>
          <a:bodyPr/>
          <a:lstStyle/>
          <a:p>
            <a:r>
              <a:rPr lang="tr-TR" dirty="0" err="1" smtClean="0"/>
              <a:t>Task</a:t>
            </a:r>
            <a:r>
              <a:rPr lang="tr-TR" dirty="0" smtClean="0"/>
              <a:t> </a:t>
            </a:r>
            <a:r>
              <a:rPr lang="tr-TR" dirty="0" err="1" smtClean="0"/>
              <a:t>environment</a:t>
            </a:r>
            <a:r>
              <a:rPr lang="tr-TR" dirty="0" smtClean="0"/>
              <a:t> 4 temel eleman içerir(</a:t>
            </a:r>
          </a:p>
          <a:p>
            <a:pPr lvl="1"/>
            <a:r>
              <a:rPr lang="tr-TR" dirty="0" err="1" smtClean="0"/>
              <a:t>Percepts</a:t>
            </a:r>
            <a:r>
              <a:rPr lang="tr-TR" dirty="0" smtClean="0"/>
              <a:t> : </a:t>
            </a:r>
            <a:r>
              <a:rPr lang="tr-TR" dirty="0" err="1" smtClean="0"/>
              <a:t>Agent’ın</a:t>
            </a:r>
            <a:r>
              <a:rPr lang="tr-TR" dirty="0" smtClean="0"/>
              <a:t> aldığı bilgiler</a:t>
            </a:r>
          </a:p>
          <a:p>
            <a:pPr lvl="1"/>
            <a:r>
              <a:rPr lang="tr-TR" dirty="0" err="1" smtClean="0"/>
              <a:t>Actions</a:t>
            </a:r>
            <a:r>
              <a:rPr lang="tr-TR" dirty="0" smtClean="0"/>
              <a:t> : </a:t>
            </a:r>
            <a:r>
              <a:rPr lang="tr-TR" dirty="0" err="1" smtClean="0"/>
              <a:t>Agent’ın</a:t>
            </a:r>
            <a:r>
              <a:rPr lang="tr-TR" dirty="0" smtClean="0"/>
              <a:t> yaptıkları</a:t>
            </a:r>
          </a:p>
          <a:p>
            <a:pPr lvl="1"/>
            <a:r>
              <a:rPr lang="tr-TR" dirty="0" err="1" smtClean="0"/>
              <a:t>Goals</a:t>
            </a:r>
            <a:r>
              <a:rPr lang="tr-TR" dirty="0" smtClean="0"/>
              <a:t> : </a:t>
            </a:r>
            <a:r>
              <a:rPr lang="tr-TR" dirty="0" err="1" smtClean="0"/>
              <a:t>Agent’ın</a:t>
            </a:r>
            <a:r>
              <a:rPr lang="tr-TR" dirty="0" smtClean="0"/>
              <a:t> ulaşmaya çalıştığı</a:t>
            </a:r>
          </a:p>
          <a:p>
            <a:pPr lvl="2"/>
            <a:r>
              <a:rPr lang="tr-TR" dirty="0" smtClean="0"/>
              <a:t>İstenen Durum</a:t>
            </a:r>
          </a:p>
          <a:p>
            <a:pPr lvl="1"/>
            <a:r>
              <a:rPr lang="tr-TR" dirty="0" err="1" smtClean="0"/>
              <a:t>Environment</a:t>
            </a:r>
            <a:r>
              <a:rPr lang="tr-TR" dirty="0" smtClean="0"/>
              <a:t> : </a:t>
            </a:r>
            <a:r>
              <a:rPr lang="tr-TR" dirty="0" err="1" smtClean="0"/>
              <a:t>Agent’ın</a:t>
            </a:r>
            <a:r>
              <a:rPr lang="tr-TR" dirty="0" smtClean="0"/>
              <a:t> hareket ettiği yer, ortam</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 </a:t>
            </a:r>
            <a:r>
              <a:rPr lang="tr-TR" dirty="0" err="1" smtClean="0"/>
              <a:t>automated</a:t>
            </a:r>
            <a:r>
              <a:rPr lang="tr-TR" dirty="0" smtClean="0"/>
              <a:t> </a:t>
            </a:r>
            <a:r>
              <a:rPr lang="tr-TR" dirty="0" err="1" smtClean="0"/>
              <a:t>taxi</a:t>
            </a:r>
            <a:r>
              <a:rPr lang="tr-TR" dirty="0" smtClean="0"/>
              <a:t> </a:t>
            </a:r>
            <a:r>
              <a:rPr lang="tr-TR" dirty="0" err="1" smtClean="0"/>
              <a:t>driver</a:t>
            </a:r>
            <a:endParaRPr lang="tr-TR" dirty="0"/>
          </a:p>
        </p:txBody>
      </p:sp>
      <p:sp>
        <p:nvSpPr>
          <p:cNvPr id="3" name="2 İçerik Yer Tutucusu"/>
          <p:cNvSpPr>
            <a:spLocks noGrp="1"/>
          </p:cNvSpPr>
          <p:nvPr>
            <p:ph idx="1"/>
          </p:nvPr>
        </p:nvSpPr>
        <p:spPr/>
        <p:txBody>
          <a:bodyPr>
            <a:normAutofit/>
          </a:bodyPr>
          <a:lstStyle/>
          <a:p>
            <a:r>
              <a:rPr lang="tr-TR" sz="2000" dirty="0" smtClean="0"/>
              <a:t>Taksinin </a:t>
            </a:r>
            <a:r>
              <a:rPr lang="tr-TR" sz="2000" dirty="0" err="1" smtClean="0"/>
              <a:t>task</a:t>
            </a:r>
            <a:r>
              <a:rPr lang="tr-TR" sz="2000" dirty="0" smtClean="0"/>
              <a:t> </a:t>
            </a:r>
            <a:r>
              <a:rPr lang="tr-TR" sz="2000" dirty="0" err="1" smtClean="0"/>
              <a:t>enviroments</a:t>
            </a:r>
            <a:r>
              <a:rPr lang="tr-TR" sz="2000" dirty="0" smtClean="0"/>
              <a:t> seçenekleri için PEAS tanımını özetler</a:t>
            </a:r>
            <a:endParaRPr lang="tr-TR" sz="2000" dirty="0"/>
          </a:p>
        </p:txBody>
      </p:sp>
      <p:pic>
        <p:nvPicPr>
          <p:cNvPr id="1026" name="Picture 2"/>
          <p:cNvPicPr>
            <a:picLocks noChangeAspect="1" noChangeArrowheads="1"/>
          </p:cNvPicPr>
          <p:nvPr/>
        </p:nvPicPr>
        <p:blipFill>
          <a:blip r:embed="rId2" cstate="print"/>
          <a:srcRect/>
          <a:stretch>
            <a:fillRect/>
          </a:stretch>
        </p:blipFill>
        <p:spPr bwMode="auto">
          <a:xfrm>
            <a:off x="1115616" y="2708920"/>
            <a:ext cx="6610350" cy="22193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1437</Words>
  <Application>Microsoft Office PowerPoint</Application>
  <PresentationFormat>Ekran Gösterisi (4:3)</PresentationFormat>
  <Paragraphs>186</Paragraphs>
  <Slides>26</Slides>
  <Notes>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Ofis Teması</vt:lpstr>
      <vt:lpstr>Intelligent Agents</vt:lpstr>
      <vt:lpstr>Agents</vt:lpstr>
      <vt:lpstr>Agents</vt:lpstr>
      <vt:lpstr>Aranan İyi Davranış:Rasyonel(Mantıklı) Ajan</vt:lpstr>
      <vt:lpstr>Aranan İyi Davranış:Rasyonel(Mantıklı) Ajan</vt:lpstr>
      <vt:lpstr>Örnek olarak varsayalım…</vt:lpstr>
      <vt:lpstr>Nature of Enviroments</vt:lpstr>
      <vt:lpstr>Agent Tasarımı</vt:lpstr>
      <vt:lpstr>Örnek : automated taxi driver</vt:lpstr>
      <vt:lpstr>Examples of Agent Types and their PEAS Descriptions</vt:lpstr>
      <vt:lpstr>Örnek software agent (or software robot or softbot)</vt:lpstr>
      <vt:lpstr>Properties of task environments</vt:lpstr>
      <vt:lpstr>Examples of Task Enviroments</vt:lpstr>
      <vt:lpstr>AI Neden Zordur?</vt:lpstr>
      <vt:lpstr>YZ Görevi</vt:lpstr>
      <vt:lpstr>Structure Of Agents</vt:lpstr>
      <vt:lpstr>Skeleton agent</vt:lpstr>
      <vt:lpstr>Examples of how the agent function can be implemented </vt:lpstr>
      <vt:lpstr>Slayt 19</vt:lpstr>
      <vt:lpstr>3. Reflex agent with internal state</vt:lpstr>
      <vt:lpstr>4. Agent with explicit goals</vt:lpstr>
      <vt:lpstr>Agent with explicit goals …</vt:lpstr>
      <vt:lpstr>5. Utility-based agent</vt:lpstr>
      <vt:lpstr>Utility-based agent …</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Sevinc Ilhan</dc:creator>
  <cp:lastModifiedBy>Sevinc Ilhan</cp:lastModifiedBy>
  <cp:revision>128</cp:revision>
  <dcterms:created xsi:type="dcterms:W3CDTF">2014-02-13T10:39:41Z</dcterms:created>
  <dcterms:modified xsi:type="dcterms:W3CDTF">2015-03-03T09:30:10Z</dcterms:modified>
</cp:coreProperties>
</file>