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65" r:id="rId14"/>
    <p:sldId id="290" r:id="rId15"/>
    <p:sldId id="291" r:id="rId16"/>
    <p:sldId id="292" r:id="rId17"/>
    <p:sldId id="293" r:id="rId18"/>
    <p:sldId id="294" r:id="rId19"/>
    <p:sldId id="295" r:id="rId20"/>
    <p:sldId id="306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277" r:id="rId32"/>
    <p:sldId id="270" r:id="rId33"/>
    <p:sldId id="307" r:id="rId34"/>
    <p:sldId id="272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71" r:id="rId48"/>
    <p:sldId id="275" r:id="rId49"/>
    <p:sldId id="276" r:id="rId50"/>
    <p:sldId id="273" r:id="rId51"/>
    <p:sldId id="308" r:id="rId52"/>
    <p:sldId id="309" r:id="rId53"/>
    <p:sldId id="310" r:id="rId5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10.03.2015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Solving</a:t>
            </a:r>
            <a:r>
              <a:rPr lang="tr-TR" dirty="0" smtClean="0"/>
              <a:t> </a:t>
            </a:r>
            <a:r>
              <a:rPr lang="tr-TR" dirty="0" err="1" smtClean="0"/>
              <a:t>Problems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Searching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Yrd. Doç. Dr. Sevinç İlhan Omurca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Searching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Solutions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Düğümü temsil etmek üzere kurulan veri yapısı şunları içerir:</a:t>
            </a:r>
          </a:p>
          <a:p>
            <a:pPr lvl="1"/>
            <a:r>
              <a:rPr lang="en-US" dirty="0" smtClean="0"/>
              <a:t>STATE: </a:t>
            </a:r>
            <a:r>
              <a:rPr lang="tr-TR" dirty="0" smtClean="0"/>
              <a:t>adım uzayında düğüme ait durum bilgisi</a:t>
            </a:r>
            <a:endParaRPr lang="en-US" dirty="0" smtClean="0"/>
          </a:p>
          <a:p>
            <a:pPr lvl="1"/>
            <a:r>
              <a:rPr lang="en-US" dirty="0" smtClean="0"/>
              <a:t>PARENT-NODE: </a:t>
            </a:r>
            <a:r>
              <a:rPr lang="tr-TR" dirty="0" smtClean="0"/>
              <a:t>düğümün </a:t>
            </a:r>
            <a:r>
              <a:rPr lang="tr-TR" dirty="0" err="1" smtClean="0"/>
              <a:t>parent</a:t>
            </a:r>
            <a:r>
              <a:rPr lang="tr-TR" dirty="0" smtClean="0"/>
              <a:t> düğümü</a:t>
            </a:r>
            <a:endParaRPr lang="en-US" dirty="0" smtClean="0"/>
          </a:p>
          <a:p>
            <a:pPr lvl="1"/>
            <a:r>
              <a:rPr lang="en-US" dirty="0" smtClean="0"/>
              <a:t>ACTION: </a:t>
            </a:r>
            <a:r>
              <a:rPr lang="tr-TR" dirty="0" smtClean="0"/>
              <a:t>düğümü yaratmak için </a:t>
            </a:r>
            <a:r>
              <a:rPr lang="tr-TR" dirty="0" err="1" smtClean="0"/>
              <a:t>parent</a:t>
            </a:r>
            <a:r>
              <a:rPr lang="tr-TR" dirty="0" smtClean="0"/>
              <a:t> düğüme uygulanan aksiyon</a:t>
            </a:r>
            <a:endParaRPr lang="en-US" dirty="0" smtClean="0"/>
          </a:p>
          <a:p>
            <a:pPr lvl="1"/>
            <a:r>
              <a:rPr lang="en-US" dirty="0" smtClean="0"/>
              <a:t>PATH-COST: cost </a:t>
            </a:r>
            <a:r>
              <a:rPr lang="en-US" i="1" dirty="0" smtClean="0"/>
              <a:t>g(n)</a:t>
            </a:r>
            <a:r>
              <a:rPr lang="tr-TR" i="1" dirty="0" smtClean="0"/>
              <a:t> ile temsil edilir</a:t>
            </a:r>
            <a:r>
              <a:rPr lang="en-US" i="1" dirty="0" smtClean="0"/>
              <a:t>,</a:t>
            </a:r>
            <a:r>
              <a:rPr lang="tr-TR" i="1" dirty="0" smtClean="0"/>
              <a:t>başlangıç durumundan düğüme olan yol bilgisi</a:t>
            </a:r>
            <a:endParaRPr lang="en-US" dirty="0" smtClean="0"/>
          </a:p>
          <a:p>
            <a:pPr lvl="1"/>
            <a:r>
              <a:rPr lang="en-US" dirty="0" smtClean="0"/>
              <a:t>DEPTH: </a:t>
            </a:r>
            <a:r>
              <a:rPr lang="tr-TR" dirty="0" smtClean="0"/>
              <a:t>başlangıç durumdan düğüme olan adımların sayısı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Tree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Algoritması</a:t>
            </a:r>
            <a:endParaRPr lang="tr-TR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748996" cy="238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Searching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Solutions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Algoritmaların performansı 4 yoldan değerlendirilir:</a:t>
            </a:r>
          </a:p>
          <a:p>
            <a:r>
              <a:rPr lang="en-US" b="1" dirty="0" smtClean="0"/>
              <a:t>Completeness: </a:t>
            </a:r>
            <a:r>
              <a:rPr lang="tr-TR" dirty="0" smtClean="0"/>
              <a:t>algoritma çözümün olduğu durumda bir çözümü bulmayı garanti ediyor mu?</a:t>
            </a:r>
          </a:p>
          <a:p>
            <a:r>
              <a:rPr lang="en-US" b="1" dirty="0" smtClean="0"/>
              <a:t>Optimality: </a:t>
            </a:r>
            <a:r>
              <a:rPr lang="tr-TR" dirty="0" smtClean="0"/>
              <a:t>Strateji optimal çözümü buluyor mu</a:t>
            </a:r>
            <a:r>
              <a:rPr lang="en-US" dirty="0" smtClean="0"/>
              <a:t>?</a:t>
            </a:r>
            <a:endParaRPr lang="tr-TR" dirty="0" smtClean="0"/>
          </a:p>
          <a:p>
            <a:r>
              <a:rPr lang="en-US" b="1" dirty="0" smtClean="0"/>
              <a:t>Time complexity: </a:t>
            </a:r>
            <a:r>
              <a:rPr lang="tr-TR" dirty="0" smtClean="0"/>
              <a:t>çözüme ulaşmak ne kadar sürüyor</a:t>
            </a:r>
            <a:r>
              <a:rPr lang="en-US" dirty="0" smtClean="0"/>
              <a:t>?</a:t>
            </a:r>
            <a:endParaRPr lang="tr-TR" dirty="0" smtClean="0"/>
          </a:p>
          <a:p>
            <a:r>
              <a:rPr lang="en-US" b="1" dirty="0" smtClean="0"/>
              <a:t>Space complexity: </a:t>
            </a:r>
            <a:r>
              <a:rPr lang="tr-TR" dirty="0" smtClean="0"/>
              <a:t>arama için ne kadar bellek alanına ihtiyaç var</a:t>
            </a:r>
            <a:r>
              <a:rPr lang="en-US" dirty="0" smtClean="0"/>
              <a:t>?</a:t>
            </a:r>
            <a:endParaRPr lang="tr-T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Arama Problemleri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Bir veya daha fazla başlangıç durumu.</a:t>
            </a:r>
          </a:p>
          <a:p>
            <a:r>
              <a:rPr lang="tr-TR" dirty="0" smtClean="0"/>
              <a:t>Bir veya daha fazla bitiş durumu (çözüm).</a:t>
            </a:r>
          </a:p>
          <a:p>
            <a:r>
              <a:rPr lang="tr-TR" dirty="0" smtClean="0"/>
              <a:t>Çözüm, yol veya hedef düğümdür :</a:t>
            </a:r>
          </a:p>
          <a:p>
            <a:pPr lvl="1"/>
            <a:r>
              <a:rPr lang="tr-TR" dirty="0" smtClean="0"/>
              <a:t>8-</a:t>
            </a:r>
            <a:r>
              <a:rPr lang="tr-TR" dirty="0" err="1" smtClean="0"/>
              <a:t>puzzle’da</a:t>
            </a:r>
            <a:r>
              <a:rPr lang="tr-TR" dirty="0" smtClean="0"/>
              <a:t> yol.</a:t>
            </a:r>
          </a:p>
          <a:p>
            <a:pPr lvl="1"/>
            <a:r>
              <a:rPr lang="tr-TR" dirty="0" smtClean="0"/>
              <a:t>8-</a:t>
            </a:r>
            <a:r>
              <a:rPr lang="tr-TR" dirty="0" err="1" smtClean="0"/>
              <a:t>queen’de</a:t>
            </a:r>
            <a:r>
              <a:rPr lang="tr-TR" dirty="0" smtClean="0"/>
              <a:t> hedef düğüm.</a:t>
            </a:r>
          </a:p>
          <a:p>
            <a:r>
              <a:rPr lang="tr-TR" dirty="0" smtClean="0"/>
              <a:t>Gerçek Hayat Problemleri :</a:t>
            </a:r>
          </a:p>
          <a:p>
            <a:pPr lvl="1"/>
            <a:r>
              <a:rPr lang="tr-TR" dirty="0" smtClean="0"/>
              <a:t>Robot </a:t>
            </a:r>
            <a:r>
              <a:rPr lang="tr-TR" dirty="0" err="1" smtClean="0"/>
              <a:t>Navigation</a:t>
            </a:r>
            <a:r>
              <a:rPr lang="tr-TR" dirty="0" smtClean="0"/>
              <a:t>, </a:t>
            </a:r>
            <a:r>
              <a:rPr lang="tr-TR" dirty="0" err="1" smtClean="0"/>
              <a:t>Route</a:t>
            </a:r>
            <a:r>
              <a:rPr lang="tr-TR" dirty="0" smtClean="0"/>
              <a:t> </a:t>
            </a:r>
            <a:r>
              <a:rPr lang="tr-TR" dirty="0" err="1" smtClean="0"/>
              <a:t>Finding</a:t>
            </a:r>
            <a:r>
              <a:rPr lang="tr-TR" dirty="0" smtClean="0"/>
              <a:t>, ...</a:t>
            </a:r>
          </a:p>
          <a:p>
            <a:r>
              <a:rPr lang="tr-TR" dirty="0" smtClean="0"/>
              <a:t>Önemli Parametreler:</a:t>
            </a:r>
          </a:p>
          <a:p>
            <a:pPr lvl="1"/>
            <a:r>
              <a:rPr lang="tr-TR" dirty="0" smtClean="0"/>
              <a:t>Durum uzayındaki durum sayısı.</a:t>
            </a:r>
          </a:p>
          <a:p>
            <a:pPr lvl="1"/>
            <a:r>
              <a:rPr lang="tr-TR" dirty="0" smtClean="0"/>
              <a:t>Durumları tutmak için gereken bellek miktarı.</a:t>
            </a:r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Graflar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YZ problemlerinin çoğunda durum uzayının ve çözüm ağacının gösterilmesinde </a:t>
            </a:r>
            <a:r>
              <a:rPr lang="tr-TR" dirty="0" err="1" smtClean="0"/>
              <a:t>graflar</a:t>
            </a:r>
            <a:r>
              <a:rPr lang="tr-TR" dirty="0" smtClean="0"/>
              <a:t> (1822, J.J.</a:t>
            </a:r>
            <a:r>
              <a:rPr lang="tr-TR" dirty="0" err="1" smtClean="0"/>
              <a:t>Sylvester</a:t>
            </a:r>
            <a:r>
              <a:rPr lang="tr-TR" dirty="0" smtClean="0"/>
              <a:t>) kullanılır.</a:t>
            </a:r>
          </a:p>
          <a:p>
            <a:r>
              <a:rPr lang="tr-TR" dirty="0" err="1" smtClean="0"/>
              <a:t>Graf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Yalın </a:t>
            </a:r>
            <a:r>
              <a:rPr lang="tr-TR" dirty="0" err="1" smtClean="0"/>
              <a:t>graf</a:t>
            </a:r>
            <a:r>
              <a:rPr lang="tr-TR" dirty="0" smtClean="0"/>
              <a:t>: iki ayrı düğüm tek bir kenar ile birbirine bağlanır</a:t>
            </a:r>
          </a:p>
          <a:p>
            <a:pPr lvl="1"/>
            <a:r>
              <a:rPr lang="tr-TR" dirty="0" smtClean="0"/>
              <a:t>Bağlantılı </a:t>
            </a:r>
            <a:r>
              <a:rPr lang="tr-TR" dirty="0" err="1" smtClean="0"/>
              <a:t>graf</a:t>
            </a:r>
            <a:r>
              <a:rPr lang="tr-TR" dirty="0" smtClean="0"/>
              <a:t>: iki ayrı düğüm birden çok kenar bağlantısı içerisindedir.</a:t>
            </a:r>
          </a:p>
          <a:p>
            <a:r>
              <a:rPr lang="tr-TR" dirty="0" smtClean="0"/>
              <a:t>Komşu düğüm: birbiri ile kenar bağlantısı olan düğümlerdir. </a:t>
            </a:r>
            <a:r>
              <a:rPr lang="tr-TR" dirty="0" err="1" smtClean="0"/>
              <a:t>Grafın</a:t>
            </a:r>
            <a:r>
              <a:rPr lang="tr-TR" dirty="0" smtClean="0"/>
              <a:t> herhangi düğüm komşuları sayısı onun derecesini belirler. </a:t>
            </a:r>
          </a:p>
          <a:p>
            <a:r>
              <a:rPr lang="tr-TR" dirty="0" smtClean="0"/>
              <a:t>P(v0,</a:t>
            </a:r>
            <a:r>
              <a:rPr lang="tr-TR" dirty="0" err="1" smtClean="0"/>
              <a:t>vk</a:t>
            </a:r>
            <a:r>
              <a:rPr lang="tr-TR" dirty="0" smtClean="0"/>
              <a:t>) yolu ilk v0 ve son </a:t>
            </a:r>
            <a:r>
              <a:rPr lang="tr-TR" dirty="0" err="1" smtClean="0"/>
              <a:t>vk</a:t>
            </a:r>
            <a:r>
              <a:rPr lang="tr-TR" dirty="0" smtClean="0"/>
              <a:t> düğümleri arasındaki yol olsun. Kapalı bir yol varsa buna döngü denir.</a:t>
            </a:r>
          </a:p>
          <a:p>
            <a:r>
              <a:rPr lang="tr-TR" dirty="0" smtClean="0"/>
              <a:t>Döngü içermeyen bağlantılı </a:t>
            </a:r>
            <a:r>
              <a:rPr lang="tr-TR" dirty="0" err="1" smtClean="0"/>
              <a:t>graflar</a:t>
            </a:r>
            <a:r>
              <a:rPr lang="tr-TR" dirty="0" smtClean="0"/>
              <a:t> ağaç olarak adlandırılır.</a:t>
            </a:r>
          </a:p>
          <a:p>
            <a:r>
              <a:rPr lang="tr-TR" dirty="0" smtClean="0"/>
              <a:t>YZ de </a:t>
            </a:r>
            <a:r>
              <a:rPr lang="tr-TR" dirty="0" err="1" smtClean="0"/>
              <a:t>graflar</a:t>
            </a:r>
            <a:r>
              <a:rPr lang="tr-TR" dirty="0" smtClean="0"/>
              <a:t>: durum uzayını, </a:t>
            </a:r>
            <a:r>
              <a:rPr lang="tr-TR" dirty="0" err="1" smtClean="0"/>
              <a:t>min</a:t>
            </a:r>
            <a:r>
              <a:rPr lang="tr-TR" dirty="0" smtClean="0"/>
              <a:t>. Yol gibi nesneler arası ilişkileri, doğal dil işleme çözümlerini vb. ifade etmek için kullanılır.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251193"/>
            <a:ext cx="5112568" cy="160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Çözümü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1. Problemi Anlama: </a:t>
            </a:r>
            <a:r>
              <a:rPr lang="tr-TR" dirty="0" smtClean="0"/>
              <a:t>girişlerin ve değişkenlerin belirlenmesi, problemin genel resminin çizilmesi ve küçük parçalara ayrılması</a:t>
            </a:r>
          </a:p>
          <a:p>
            <a:r>
              <a:rPr lang="tr-TR" b="1" dirty="0" smtClean="0"/>
              <a:t>2. Çözümü planlama: </a:t>
            </a:r>
            <a:r>
              <a:rPr lang="tr-TR" dirty="0" smtClean="0"/>
              <a:t>benzer problemlerin aranması, değişkenler, veriler ve girişler arasındaki ilişkilerin belirlenmesi</a:t>
            </a:r>
          </a:p>
          <a:p>
            <a:r>
              <a:rPr lang="tr-TR" b="1" dirty="0" smtClean="0"/>
              <a:t>3. Seçilen planı uygulama: </a:t>
            </a:r>
            <a:r>
              <a:rPr lang="tr-TR" dirty="0" smtClean="0"/>
              <a:t>çözümün her aşamasının uygulanması ve optimum çözümün aranması</a:t>
            </a:r>
          </a:p>
          <a:p>
            <a:r>
              <a:rPr lang="tr-TR" b="1" dirty="0" smtClean="0"/>
              <a:t>4. Sonuçların değerlendirilmesi</a:t>
            </a:r>
            <a:endParaRPr lang="tr-TR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Durum Uzayı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YZ problemleri sonlu durumlar kümesinden oluşur.</a:t>
            </a:r>
          </a:p>
          <a:p>
            <a:r>
              <a:rPr lang="tr-TR" dirty="0" smtClean="0"/>
              <a:t>Durum uzayı kümesinin elemanları </a:t>
            </a:r>
            <a:r>
              <a:rPr lang="tr-TR" dirty="0" err="1" smtClean="0"/>
              <a:t>graf</a:t>
            </a:r>
            <a:r>
              <a:rPr lang="tr-TR" dirty="0" smtClean="0"/>
              <a:t> yapısı ile temsil edilir.</a:t>
            </a:r>
          </a:p>
          <a:p>
            <a:r>
              <a:rPr lang="tr-TR" dirty="0" smtClean="0"/>
              <a:t>Durumlar: düğümleri, </a:t>
            </a:r>
          </a:p>
          <a:p>
            <a:r>
              <a:rPr lang="tr-TR" dirty="0" smtClean="0"/>
              <a:t>Durumlardan durumlara izinli geçişler: yolları ifade eder.</a:t>
            </a:r>
          </a:p>
          <a:p>
            <a:r>
              <a:rPr lang="tr-TR" dirty="0" smtClean="0"/>
              <a:t>Çözüm: </a:t>
            </a:r>
            <a:r>
              <a:rPr lang="tr-TR" dirty="0" err="1" smtClean="0"/>
              <a:t>graftaki</a:t>
            </a:r>
            <a:r>
              <a:rPr lang="tr-TR" dirty="0" smtClean="0"/>
              <a:t> minimum yolun bulunması problemidir.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Durum Uzayı- Örnek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b="1" dirty="0" smtClean="0"/>
              <a:t>Kurt-Kuzu-Lahana Problemi: </a:t>
            </a:r>
            <a:r>
              <a:rPr lang="tr-TR" sz="1600" dirty="0" smtClean="0"/>
              <a:t>çiftçi nehrin sağ kıyısındaki kurt, kuzu ve lahanayı yalnız 2 nesne alabilecek bir tekne ile sol kıyıya geçirmek istiyor. Çiftçi yanlarında olduğu sürece kuzu lahanayı, kurt kuzuyu yiyemiyor</a:t>
            </a:r>
            <a:endParaRPr lang="tr-TR" sz="1600" b="1" dirty="0" smtClean="0"/>
          </a:p>
          <a:p>
            <a:r>
              <a:rPr lang="tr-TR" sz="1600" dirty="0" smtClean="0"/>
              <a:t>Başlangıç ve hedef durum:</a:t>
            </a:r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endParaRPr lang="tr-TR" sz="1600" dirty="0" smtClean="0"/>
          </a:p>
          <a:p>
            <a:r>
              <a:rPr lang="tr-TR" sz="1600" dirty="0" smtClean="0"/>
              <a:t>Kurt=W, Çiftçi=Ç, Lahana=L, Kuzu:K; Olası tüm durumlar:</a:t>
            </a:r>
            <a:endParaRPr lang="tr-TR" sz="16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667924"/>
            <a:ext cx="3816424" cy="169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4755037"/>
            <a:ext cx="3600400" cy="210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Durum Uzayı- Kurt-Kuzu-Lahana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Başlangıç durumu:1, hedef:16. </a:t>
            </a:r>
          </a:p>
          <a:p>
            <a:r>
              <a:rPr lang="tr-TR" sz="1800" dirty="0" smtClean="0"/>
              <a:t>5,6,8,9,11,12 yasaklı durumlar. Durumlar arası geçişler: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Bu geçişlere uygun durum uzayı:</a:t>
            </a:r>
            <a:endParaRPr lang="tr-TR" sz="1800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988840"/>
            <a:ext cx="4539208" cy="25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942178"/>
            <a:ext cx="4909294" cy="191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988840"/>
            <a:ext cx="3600400" cy="210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Durum Uzayı- Kurt-Kuzu-Lahana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çözüm elde edilebilir:</a:t>
            </a:r>
          </a:p>
          <a:p>
            <a:pPr lvl="1"/>
            <a:r>
              <a:rPr lang="tr-TR" dirty="0" smtClean="0"/>
              <a:t>1</a:t>
            </a:r>
            <a:r>
              <a:rPr lang="tr-TR" dirty="0" smtClean="0">
                <a:sym typeface="Wingdings" pitchFamily="2" charset="2"/>
              </a:rPr>
              <a:t>10313214716</a:t>
            </a:r>
          </a:p>
          <a:p>
            <a:pPr lvl="1"/>
            <a:r>
              <a:rPr lang="tr-TR" dirty="0" smtClean="0"/>
              <a:t>1</a:t>
            </a:r>
            <a:r>
              <a:rPr lang="tr-TR" dirty="0" smtClean="0">
                <a:sym typeface="Wingdings" pitchFamily="2" charset="2"/>
              </a:rPr>
              <a:t>10315414716</a:t>
            </a:r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Motivation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Varsayım: Akıllı ajanlar performanslarını maksimum yapmaya çalışanlardır.</a:t>
            </a:r>
          </a:p>
          <a:p>
            <a:r>
              <a:rPr lang="tr-TR" dirty="0" smtClean="0"/>
              <a:t>Mevcut duruma ve ajanın performans ölçütüne göre </a:t>
            </a:r>
            <a:r>
              <a:rPr lang="tr-TR" b="1" dirty="0" smtClean="0"/>
              <a:t>Amaç </a:t>
            </a:r>
            <a:r>
              <a:rPr lang="tr-TR" b="1" dirty="0" err="1" smtClean="0"/>
              <a:t>formülizasyonu</a:t>
            </a:r>
            <a:r>
              <a:rPr lang="tr-TR" b="1" dirty="0" smtClean="0"/>
              <a:t> </a:t>
            </a:r>
            <a:r>
              <a:rPr lang="tr-TR" dirty="0" smtClean="0"/>
              <a:t>problem çözmedeki ilk adımdır.</a:t>
            </a:r>
          </a:p>
          <a:p>
            <a:r>
              <a:rPr lang="tr-TR" dirty="0" smtClean="0"/>
              <a:t>Genel olarak bir ajan: farklı eylemleri(</a:t>
            </a:r>
            <a:r>
              <a:rPr lang="tr-TR" dirty="0" err="1" smtClean="0"/>
              <a:t>actions</a:t>
            </a:r>
            <a:r>
              <a:rPr lang="tr-TR" dirty="0" smtClean="0"/>
              <a:t>) yapınca ne ile karşılaşacağını bilip en iyi eylemler dizisini seçmeye çalışır. </a:t>
            </a:r>
          </a:p>
          <a:p>
            <a:r>
              <a:rPr lang="tr-TR" dirty="0" smtClean="0"/>
              <a:t>Bu bir dizi eylem arama prosesi “arama” (</a:t>
            </a:r>
            <a:r>
              <a:rPr lang="tr-TR" dirty="0" err="1" smtClean="0"/>
              <a:t>search</a:t>
            </a:r>
            <a:r>
              <a:rPr lang="tr-TR" dirty="0" smtClean="0"/>
              <a:t>) olarak adlandırılır.</a:t>
            </a:r>
          </a:p>
          <a:p>
            <a:r>
              <a:rPr lang="tr-TR" dirty="0" smtClean="0"/>
              <a:t>Bir arama algoritması problemi giriş olarak alır ve bir çözüm döndürür. Çözüm: </a:t>
            </a:r>
            <a:r>
              <a:rPr lang="tr-TR" dirty="0" err="1" smtClean="0"/>
              <a:t>sequence</a:t>
            </a:r>
            <a:r>
              <a:rPr lang="tr-TR" dirty="0" smtClean="0"/>
              <a:t> of </a:t>
            </a:r>
            <a:r>
              <a:rPr lang="tr-TR" dirty="0" err="1" smtClean="0"/>
              <a:t>actions</a:t>
            </a:r>
            <a:r>
              <a:rPr lang="tr-TR" dirty="0" smtClean="0"/>
              <a:t>. </a:t>
            </a:r>
          </a:p>
          <a:p>
            <a:r>
              <a:rPr lang="en-US" dirty="0" smtClean="0"/>
              <a:t>execution phase</a:t>
            </a:r>
            <a:r>
              <a:rPr lang="tr-TR" dirty="0" smtClean="0"/>
              <a:t>: Bir kere çözüm bulunduğunda, eylemler yerine getirilir </a:t>
            </a:r>
          </a:p>
          <a:p>
            <a:r>
              <a:rPr lang="en-US" b="1" dirty="0" smtClean="0"/>
              <a:t>design for the agent</a:t>
            </a:r>
            <a:r>
              <a:rPr lang="tr-TR" b="1" dirty="0" smtClean="0"/>
              <a:t>: </a:t>
            </a:r>
            <a:r>
              <a:rPr lang="en-US" b="1" dirty="0" smtClean="0"/>
              <a:t>"formulate, search, execute"</a:t>
            </a:r>
            <a:endParaRPr lang="tr-TR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Reti</a:t>
            </a:r>
            <a:r>
              <a:rPr lang="tr-TR" dirty="0" smtClean="0"/>
              <a:t> </a:t>
            </a:r>
            <a:r>
              <a:rPr lang="tr-TR" dirty="0" err="1" smtClean="0"/>
              <a:t>nin</a:t>
            </a:r>
            <a:r>
              <a:rPr lang="tr-TR" dirty="0" smtClean="0"/>
              <a:t> Satranç </a:t>
            </a:r>
            <a:r>
              <a:rPr lang="tr-TR" dirty="0" err="1" smtClean="0"/>
              <a:t>Etidü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tr-TR" sz="1800" dirty="0" smtClean="0"/>
              <a:t>Başlangıçta beyazın 4 olası gidişi: (Şg8,Şg7,Şh7,c7)</a:t>
            </a:r>
          </a:p>
          <a:p>
            <a:r>
              <a:rPr lang="tr-TR" sz="1800" dirty="0" smtClean="0"/>
              <a:t>Siyahların cevap hamlesi: (Şa5,Şa7,Şb5,Şb6,h4)</a:t>
            </a:r>
            <a:endParaRPr lang="tr-TR" sz="1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060848"/>
            <a:ext cx="5707680" cy="458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Problem </a:t>
            </a:r>
            <a:r>
              <a:rPr lang="tr-TR" dirty="0" err="1" smtClean="0"/>
              <a:t>Reduction</a:t>
            </a:r>
            <a:r>
              <a:rPr lang="tr-TR" dirty="0" smtClean="0"/>
              <a:t>: Problemin Alt Problemlere Ayrılması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AND-OR </a:t>
            </a:r>
            <a:r>
              <a:rPr lang="tr-TR" b="1" dirty="0" err="1" smtClean="0"/>
              <a:t>Graflar</a:t>
            </a:r>
            <a:r>
              <a:rPr lang="tr-TR" b="1" dirty="0" smtClean="0"/>
              <a:t>:</a:t>
            </a:r>
          </a:p>
          <a:p>
            <a:r>
              <a:rPr lang="tr-TR" dirty="0" smtClean="0"/>
              <a:t>Karmaşık problemler alt problemlere parçalanarak çözülür. Her alt problem farklı bir yöntemle çözülebilir.</a:t>
            </a:r>
          </a:p>
          <a:p>
            <a:r>
              <a:rPr lang="tr-TR" b="1" dirty="0" smtClean="0"/>
              <a:t>Alt problemler: </a:t>
            </a:r>
            <a:r>
              <a:rPr lang="tr-TR" dirty="0" smtClean="0"/>
              <a:t>çözümleri kesin olan ve parçalanamayan durumlardır.(</a:t>
            </a:r>
            <a:r>
              <a:rPr lang="tr-TR" dirty="0" err="1" smtClean="0"/>
              <a:t>Primitive</a:t>
            </a:r>
            <a:r>
              <a:rPr lang="tr-TR" dirty="0" smtClean="0"/>
              <a:t> durumlar) </a:t>
            </a:r>
          </a:p>
          <a:p>
            <a:r>
              <a:rPr lang="tr-TR" dirty="0" smtClean="0"/>
              <a:t>Bu tür çözümler ağaç yapısına sahiptir ve AND/OR </a:t>
            </a:r>
            <a:r>
              <a:rPr lang="tr-TR" dirty="0" err="1" smtClean="0"/>
              <a:t>tree</a:t>
            </a:r>
            <a:r>
              <a:rPr lang="tr-TR" dirty="0" smtClean="0"/>
              <a:t> olarak adlandırılır.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</a:t>
            </a:r>
            <a:r>
              <a:rPr lang="tr-TR" dirty="0" err="1" smtClean="0"/>
              <a:t>Reduction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smtClean="0"/>
              <a:t>Verilmiş bir P probleminin A,B,C problemlerinin çözümüyle veya D,E,F problemleri yardımıyla yada G ve K problemleri ile çözülebileceğini düşünelim.</a:t>
            </a:r>
          </a:p>
          <a:p>
            <a:r>
              <a:rPr lang="tr-TR" sz="2800" dirty="0" smtClean="0"/>
              <a:t>Problemler arası örnek ilişkiler:</a:t>
            </a:r>
            <a:endParaRPr lang="tr-TR" sz="2800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717032"/>
            <a:ext cx="3850506" cy="209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</a:t>
            </a:r>
            <a:r>
              <a:rPr lang="tr-TR" dirty="0" err="1" smtClean="0"/>
              <a:t>Reduction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P1, P2, P3 düğümleri A probleminin çözümleri olduğundan VEYA, </a:t>
            </a:r>
          </a:p>
          <a:p>
            <a:r>
              <a:rPr lang="tr-TR" dirty="0" smtClean="0"/>
              <a:t>A,B,C düğümleri P1 probleminin çözülmesi için çözülmek zorunda olduğundan VE düğümleridir. </a:t>
            </a:r>
            <a:endParaRPr lang="tr-TR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221088"/>
            <a:ext cx="3888432" cy="240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Hanoi</a:t>
            </a:r>
            <a:r>
              <a:rPr lang="tr-TR" dirty="0" smtClean="0"/>
              <a:t> kulesi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Çok eskiden </a:t>
            </a:r>
            <a:r>
              <a:rPr lang="tr-TR" dirty="0" err="1" smtClean="0"/>
              <a:t>Hanoi’deki</a:t>
            </a:r>
            <a:r>
              <a:rPr lang="tr-TR" dirty="0" smtClean="0"/>
              <a:t> bir tapınakta başrahip tapınağın bahçesine üç sütun diktirmiş. </a:t>
            </a:r>
            <a:r>
              <a:rPr lang="tr-TR" dirty="0" err="1" smtClean="0"/>
              <a:t>Yanyana</a:t>
            </a:r>
            <a:r>
              <a:rPr lang="tr-TR" dirty="0" smtClean="0"/>
              <a:t> duran sütunlardan soldakine, ortası delik 64 disk (halka) geçirmiş. Yarıçapları  birbirlerinden farklı olan disklerin en büyüğünü en alta, en küçüğünü en üste koymuş. </a:t>
            </a:r>
          </a:p>
          <a:p>
            <a:r>
              <a:rPr lang="tr-TR" dirty="0" smtClean="0"/>
              <a:t>Sonra, başrahip, genç rahipleri bahçede toplayıp onlara demiş ki; </a:t>
            </a:r>
          </a:p>
          <a:p>
            <a:pPr lvl="1"/>
            <a:r>
              <a:rPr lang="tr-TR" dirty="0" smtClean="0"/>
              <a:t>Sütunlara ve disklere bakın. Sol sütundaki diskleri, size söyleyeceğim kurallara  uyarak sağdaki sütuna geçireceksiniz. Bunu ilk başaran kişi doğrudan cennete  gidecektir. Ama aynı anda kıyamet kopacak, dünyanın sonu gelecektir!... </a:t>
            </a:r>
          </a:p>
          <a:p>
            <a:r>
              <a:rPr lang="tr-TR" dirty="0" smtClean="0"/>
              <a:t>Kurallar şunlardır:  </a:t>
            </a:r>
          </a:p>
          <a:p>
            <a:pPr lvl="1"/>
            <a:r>
              <a:rPr lang="tr-TR" dirty="0" smtClean="0"/>
              <a:t>1. Her hamle bir sütunda en üstteki diski alıp başka bir sütuna geçirme işlemidir. </a:t>
            </a:r>
          </a:p>
          <a:p>
            <a:pPr lvl="1"/>
            <a:r>
              <a:rPr lang="tr-TR" dirty="0" smtClean="0"/>
              <a:t>2. Her hamlede yalnızca bir disk taşınabilir. </a:t>
            </a:r>
          </a:p>
          <a:p>
            <a:pPr lvl="1"/>
            <a:r>
              <a:rPr lang="tr-TR" dirty="0" smtClean="0"/>
              <a:t>3. Küçük bir disk asla büyük bir diskin altına konamaz. </a:t>
            </a:r>
          </a:p>
          <a:p>
            <a:pPr lvl="1"/>
            <a:r>
              <a:rPr lang="tr-TR" dirty="0" smtClean="0"/>
              <a:t>4. Üç sütunu dilediğiniz gibi kullanabilirsiniz.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Hanoi</a:t>
            </a:r>
            <a:r>
              <a:rPr lang="tr-TR" dirty="0" smtClean="0"/>
              <a:t> kulesi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3 disk için toplam 27 durum var.</a:t>
            </a:r>
          </a:p>
          <a:p>
            <a:r>
              <a:rPr lang="tr-TR" sz="2000" dirty="0" smtClean="0"/>
              <a:t>En kısa çözümler:</a:t>
            </a:r>
          </a:p>
          <a:p>
            <a:pPr lvl="1"/>
            <a:r>
              <a:rPr lang="tr-TR" sz="1600" dirty="0" smtClean="0"/>
              <a:t>3 disk = 7 hareket</a:t>
            </a:r>
          </a:p>
          <a:p>
            <a:pPr lvl="1"/>
            <a:r>
              <a:rPr lang="tr-TR" sz="1600" dirty="0" smtClean="0"/>
              <a:t>4 disk = 15 hareket</a:t>
            </a:r>
          </a:p>
          <a:p>
            <a:pPr lvl="1"/>
            <a:r>
              <a:rPr lang="tr-TR" sz="1600" dirty="0" smtClean="0"/>
              <a:t>5 disk = 31 hareket</a:t>
            </a:r>
          </a:p>
          <a:p>
            <a:pPr lvl="1"/>
            <a:r>
              <a:rPr lang="tr-TR" sz="1600" dirty="0" smtClean="0"/>
              <a:t>6 disk = 63 hareket</a:t>
            </a:r>
          </a:p>
          <a:p>
            <a:pPr lvl="1"/>
            <a:r>
              <a:rPr lang="tr-TR" sz="1600" dirty="0" smtClean="0"/>
              <a:t>7 disk = 127 hareket</a:t>
            </a:r>
          </a:p>
          <a:p>
            <a:pPr lvl="1"/>
            <a:r>
              <a:rPr lang="tr-TR" sz="1600" dirty="0" smtClean="0"/>
              <a:t>8 disk = 255 hareket</a:t>
            </a:r>
          </a:p>
          <a:p>
            <a:endParaRPr lang="tr-TR" sz="20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077071"/>
            <a:ext cx="5256584" cy="239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Hanoi</a:t>
            </a:r>
            <a:r>
              <a:rPr lang="tr-TR" dirty="0" smtClean="0"/>
              <a:t> kulesi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b="1" dirty="0" smtClean="0"/>
              <a:t>Durum Ağacı: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r>
              <a:rPr lang="tr-TR" sz="1800" dirty="0" smtClean="0"/>
              <a:t>En küçük disk A, orta B ve en büyük C olarak adlandırılsın. Durum uzayında (C,B,A) disklerinin konumları (x,y,z) ile belirtilmiştir. </a:t>
            </a:r>
          </a:p>
          <a:p>
            <a:endParaRPr lang="tr-TR" sz="1800" dirty="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844824"/>
            <a:ext cx="3665125" cy="234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085184"/>
            <a:ext cx="4680520" cy="104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Hanoi</a:t>
            </a:r>
            <a:r>
              <a:rPr lang="tr-TR" dirty="0" smtClean="0"/>
              <a:t> kulesi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Durum uzayındaki (112)</a:t>
            </a:r>
            <a:r>
              <a:rPr lang="tr-TR" sz="2000" dirty="0" smtClean="0">
                <a:sym typeface="Wingdings" pitchFamily="2" charset="2"/>
              </a:rPr>
              <a:t>(132) geçişi 1. çubukta olan B diskinin 3. çubuğa konabilmesinin mümkünlüğünü ifade eder.</a:t>
            </a:r>
          </a:p>
          <a:p>
            <a:r>
              <a:rPr lang="tr-TR" sz="2000" dirty="0" smtClean="0">
                <a:sym typeface="Wingdings" pitchFamily="2" charset="2"/>
              </a:rPr>
              <a:t>Aranan çözüm </a:t>
            </a:r>
            <a:r>
              <a:rPr lang="tr-TR" sz="2000" dirty="0" err="1" smtClean="0">
                <a:sym typeface="Wingdings" pitchFamily="2" charset="2"/>
              </a:rPr>
              <a:t>grafta</a:t>
            </a:r>
            <a:r>
              <a:rPr lang="tr-TR" sz="2000" dirty="0" smtClean="0">
                <a:sym typeface="Wingdings" pitchFamily="2" charset="2"/>
              </a:rPr>
              <a:t> minimum yolun bulunmasıdır. </a:t>
            </a:r>
          </a:p>
          <a:p>
            <a:r>
              <a:rPr lang="tr-TR" sz="2000" dirty="0" smtClean="0">
                <a:sym typeface="Wingdings" pitchFamily="2" charset="2"/>
              </a:rPr>
              <a:t>Çözüm yolu: </a:t>
            </a:r>
          </a:p>
          <a:p>
            <a:pPr lvl="1"/>
            <a:r>
              <a:rPr lang="tr-TR" sz="1600" dirty="0" smtClean="0">
                <a:sym typeface="Wingdings" pitchFamily="2" charset="2"/>
              </a:rPr>
              <a:t>(111)(113)(123)(122)(322)(321)(331)(333)</a:t>
            </a:r>
          </a:p>
          <a:p>
            <a:r>
              <a:rPr lang="tr-TR" sz="2000" dirty="0" smtClean="0">
                <a:sym typeface="Wingdings" pitchFamily="2" charset="2"/>
              </a:rPr>
              <a:t>Çözüm sırasında karşılıklı simetriklik vardır.</a:t>
            </a:r>
          </a:p>
          <a:p>
            <a:endParaRPr lang="tr-TR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861048"/>
            <a:ext cx="3665125" cy="234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Hanoi</a:t>
            </a:r>
            <a:r>
              <a:rPr lang="tr-TR" dirty="0" smtClean="0"/>
              <a:t> kulesi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Autofit/>
          </a:bodyPr>
          <a:lstStyle/>
          <a:p>
            <a:r>
              <a:rPr lang="tr-TR" sz="1400" dirty="0" smtClean="0"/>
              <a:t>Problemi alt problemlere parçalayalım:</a:t>
            </a:r>
          </a:p>
          <a:p>
            <a:r>
              <a:rPr lang="tr-TR" sz="1400" dirty="0" smtClean="0"/>
              <a:t>Başlangıçta çözüm 3 amaç içerir:</a:t>
            </a:r>
          </a:p>
          <a:p>
            <a:pPr lvl="1"/>
            <a:r>
              <a:rPr lang="tr-TR" sz="1400" dirty="0" smtClean="0"/>
              <a:t>1. A diskinin 3. çubuğa konması</a:t>
            </a:r>
          </a:p>
          <a:p>
            <a:pPr lvl="1"/>
            <a:r>
              <a:rPr lang="tr-TR" sz="1400" dirty="0" smtClean="0"/>
              <a:t>2. B diskinin 3. çubuğa konması</a:t>
            </a:r>
          </a:p>
          <a:p>
            <a:pPr lvl="1"/>
            <a:r>
              <a:rPr lang="tr-TR" sz="1400" dirty="0" smtClean="0"/>
              <a:t>3. C diskinin 3. çubuğa konması</a:t>
            </a:r>
          </a:p>
          <a:p>
            <a:r>
              <a:rPr lang="tr-TR" sz="1400" dirty="0" smtClean="0"/>
              <a:t>İlk önce en zor problemi çözelim (alt problemlerden daha çok sınırlama içeren daha zordur) o halde 3. seçenek daha zordur. </a:t>
            </a:r>
          </a:p>
          <a:p>
            <a:r>
              <a:rPr lang="tr-TR" sz="1400" dirty="0" smtClean="0"/>
              <a:t>Problem 3 yeni alt problemlere bölünsün:</a:t>
            </a:r>
          </a:p>
          <a:p>
            <a:pPr lvl="1"/>
            <a:r>
              <a:rPr lang="tr-TR" sz="1400" dirty="0" smtClean="0"/>
              <a:t>1. A ve B disklerinin 2. çubuğa konması</a:t>
            </a:r>
          </a:p>
          <a:p>
            <a:pPr lvl="1"/>
            <a:r>
              <a:rPr lang="tr-TR" sz="1400" dirty="0" smtClean="0"/>
              <a:t>2. C diskinin direk 3. çubuğa taşınması</a:t>
            </a:r>
          </a:p>
          <a:p>
            <a:pPr lvl="1"/>
            <a:r>
              <a:rPr lang="tr-TR" sz="1400" dirty="0" smtClean="0"/>
              <a:t>3. A ve B disklerinin 3. çubuğa taşınması ve hedefe ulaşılması</a:t>
            </a:r>
          </a:p>
          <a:p>
            <a:r>
              <a:rPr lang="tr-TR" sz="1400" dirty="0" smtClean="0"/>
              <a:t>Bu yeni alt problemlerde değişken sayıları ve sınırlamalar azaldı.</a:t>
            </a:r>
          </a:p>
          <a:p>
            <a:r>
              <a:rPr lang="tr-TR" sz="1400" dirty="0" smtClean="0"/>
              <a:t>1. A ve B disklerinin 2. çubuğa konması</a:t>
            </a:r>
          </a:p>
          <a:p>
            <a:pPr lvl="1"/>
            <a:r>
              <a:rPr lang="tr-TR" sz="1400" dirty="0" smtClean="0"/>
              <a:t>1.1. A diskinin 3. çubuğa konması</a:t>
            </a:r>
          </a:p>
          <a:p>
            <a:pPr lvl="1"/>
            <a:r>
              <a:rPr lang="tr-TR" sz="1400" dirty="0" smtClean="0"/>
              <a:t>1.2. B diskinin 2. çubuğa konması</a:t>
            </a:r>
          </a:p>
          <a:p>
            <a:pPr lvl="1"/>
            <a:r>
              <a:rPr lang="tr-TR" sz="1400" dirty="0" smtClean="0"/>
              <a:t>1.3.  A diskinin 2. çubuğa konması</a:t>
            </a:r>
          </a:p>
          <a:p>
            <a:r>
              <a:rPr lang="tr-TR" sz="1400" dirty="0" smtClean="0"/>
              <a:t>2. C diskinin direk 3. çubuğa taşınması</a:t>
            </a:r>
          </a:p>
          <a:p>
            <a:r>
              <a:rPr lang="tr-TR" sz="1400" dirty="0" smtClean="0"/>
              <a:t>3. A ve B disklerinin 3. çubuğa taşınması ve hedefe ulaşılması</a:t>
            </a:r>
          </a:p>
          <a:p>
            <a:pPr lvl="1"/>
            <a:r>
              <a:rPr lang="tr-TR" sz="1400" dirty="0" smtClean="0"/>
              <a:t>3.1. A diskinin 1. çubuğa konması</a:t>
            </a:r>
          </a:p>
          <a:p>
            <a:pPr lvl="1"/>
            <a:r>
              <a:rPr lang="tr-TR" sz="1400" dirty="0" smtClean="0"/>
              <a:t>3.2. B diskinin 3. çubuğa konması</a:t>
            </a:r>
          </a:p>
          <a:p>
            <a:pPr lvl="1"/>
            <a:r>
              <a:rPr lang="tr-TR" sz="1400" dirty="0" smtClean="0"/>
              <a:t>3.3. A diskinin 3. çubuğa konması</a:t>
            </a:r>
          </a:p>
          <a:p>
            <a:endParaRPr lang="tr-TR" sz="1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480" y="5808230"/>
            <a:ext cx="4680520" cy="104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Hanoi</a:t>
            </a:r>
            <a:r>
              <a:rPr lang="tr-TR" dirty="0" smtClean="0"/>
              <a:t> kulesi Problemi Çözüm </a:t>
            </a:r>
            <a:r>
              <a:rPr lang="tr-TR" dirty="0" err="1" smtClean="0"/>
              <a:t>Grafı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Buradan yola çıkarak n sayıda disk olduğunda genel çözüm şu şekildedir:</a:t>
            </a:r>
          </a:p>
          <a:p>
            <a:pPr lvl="1"/>
            <a:r>
              <a:rPr lang="tr-TR" sz="2000" dirty="0" smtClean="0"/>
              <a:t>Tek disk direk 3. çubuğa konur</a:t>
            </a:r>
          </a:p>
          <a:p>
            <a:pPr lvl="1"/>
            <a:r>
              <a:rPr lang="tr-TR" sz="2000" dirty="0" smtClean="0"/>
              <a:t>N sayıda disk 3 adımda koyulur</a:t>
            </a:r>
          </a:p>
          <a:p>
            <a:pPr lvl="2"/>
            <a:r>
              <a:rPr lang="tr-TR" sz="2000" dirty="0" smtClean="0"/>
              <a:t>1. (N-1) disk orta çubuğa taşınır</a:t>
            </a:r>
          </a:p>
          <a:p>
            <a:pPr lvl="2"/>
            <a:r>
              <a:rPr lang="tr-TR" sz="2000" dirty="0" smtClean="0"/>
              <a:t>2. En alttaki disk direk sağa konur</a:t>
            </a:r>
          </a:p>
          <a:p>
            <a:pPr lvl="2"/>
            <a:r>
              <a:rPr lang="tr-TR" sz="2000" dirty="0" smtClean="0"/>
              <a:t>3. (N-1) disk sağa taşınır</a:t>
            </a:r>
          </a:p>
          <a:p>
            <a:pPr>
              <a:buNone/>
            </a:pPr>
            <a:endParaRPr lang="tr-TR" sz="2000" dirty="0" smtClean="0"/>
          </a:p>
          <a:p>
            <a:endParaRPr lang="tr-TR" sz="2000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5779368" cy="191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 </a:t>
            </a:r>
            <a:r>
              <a:rPr lang="tr-TR" dirty="0" err="1" smtClean="0"/>
              <a:t>Solving</a:t>
            </a:r>
            <a:r>
              <a:rPr lang="tr-TR" dirty="0" smtClean="0"/>
              <a:t> </a:t>
            </a:r>
            <a:r>
              <a:rPr lang="tr-TR" dirty="0" err="1" smtClean="0"/>
              <a:t>Agent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design for the agent</a:t>
            </a:r>
            <a:r>
              <a:rPr lang="tr-TR" sz="1600" dirty="0" smtClean="0"/>
              <a:t>: </a:t>
            </a:r>
            <a:r>
              <a:rPr lang="en-US" sz="1600" dirty="0" smtClean="0"/>
              <a:t>"formulate, search, execute“</a:t>
            </a:r>
            <a:r>
              <a:rPr lang="tr-TR" sz="1600" dirty="0" smtClean="0"/>
              <a:t>:</a:t>
            </a:r>
          </a:p>
          <a:p>
            <a:endParaRPr lang="tr-TR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66008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Hanoi</a:t>
            </a:r>
            <a:r>
              <a:rPr lang="tr-TR" dirty="0" smtClean="0"/>
              <a:t> kulesi Problemi Çözüm </a:t>
            </a:r>
            <a:r>
              <a:rPr lang="tr-TR" dirty="0" err="1" smtClean="0"/>
              <a:t>Grafı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Algoritma çözümüne göre 4 disk için çözüm </a:t>
            </a:r>
            <a:r>
              <a:rPr lang="tr-TR" dirty="0" err="1" smtClean="0"/>
              <a:t>grafı</a:t>
            </a:r>
            <a:endParaRPr lang="tr-TR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5335686" cy="417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Durum Uzayında Arama Türleri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Genel olarak yapay zeka problemlerinin içerdiği durumlar bir </a:t>
            </a:r>
            <a:r>
              <a:rPr lang="tr-TR" dirty="0" err="1" smtClean="0"/>
              <a:t>graf</a:t>
            </a:r>
            <a:r>
              <a:rPr lang="tr-TR" dirty="0" smtClean="0"/>
              <a:t> şeklinde ifade edilebilirse, aşağıdaki arama türeri söz konusudur:</a:t>
            </a:r>
          </a:p>
          <a:p>
            <a:r>
              <a:rPr lang="en-US" dirty="0" smtClean="0"/>
              <a:t>Un-informed  Strategies</a:t>
            </a:r>
            <a:r>
              <a:rPr lang="tr-TR" dirty="0" smtClean="0"/>
              <a:t>( </a:t>
            </a:r>
            <a:r>
              <a:rPr lang="tr-TR" dirty="0" err="1" smtClean="0"/>
              <a:t>Blind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)</a:t>
            </a:r>
          </a:p>
          <a:p>
            <a:pPr lvl="1"/>
            <a:r>
              <a:rPr lang="tr-TR" sz="3200" dirty="0" err="1" smtClean="0"/>
              <a:t>Breadth</a:t>
            </a:r>
            <a:r>
              <a:rPr lang="tr-TR" sz="3200" dirty="0" smtClean="0"/>
              <a:t>-</a:t>
            </a:r>
            <a:r>
              <a:rPr lang="tr-TR" sz="3200" dirty="0" err="1" smtClean="0"/>
              <a:t>first</a:t>
            </a:r>
            <a:r>
              <a:rPr lang="tr-TR" sz="3200" dirty="0" smtClean="0"/>
              <a:t> </a:t>
            </a:r>
            <a:r>
              <a:rPr lang="tr-TR" sz="3200" dirty="0" err="1" smtClean="0"/>
              <a:t>search</a:t>
            </a:r>
            <a:r>
              <a:rPr lang="tr-TR" sz="3200" dirty="0" smtClean="0"/>
              <a:t> (enine arama)</a:t>
            </a:r>
          </a:p>
          <a:p>
            <a:pPr lvl="1"/>
            <a:r>
              <a:rPr lang="tr-TR" sz="3200" dirty="0" err="1" smtClean="0"/>
              <a:t>Depth</a:t>
            </a:r>
            <a:r>
              <a:rPr lang="tr-TR" sz="3200" dirty="0" smtClean="0"/>
              <a:t>-</a:t>
            </a:r>
            <a:r>
              <a:rPr lang="tr-TR" sz="3200" dirty="0" err="1" smtClean="0"/>
              <a:t>first</a:t>
            </a:r>
            <a:r>
              <a:rPr lang="tr-TR" sz="3200" dirty="0" smtClean="0"/>
              <a:t> </a:t>
            </a:r>
            <a:r>
              <a:rPr lang="tr-TR" sz="3200" dirty="0" err="1" smtClean="0"/>
              <a:t>search</a:t>
            </a:r>
            <a:r>
              <a:rPr lang="tr-TR" sz="3200" dirty="0" smtClean="0"/>
              <a:t> (derinine arama)</a:t>
            </a:r>
          </a:p>
          <a:p>
            <a:pPr lvl="1"/>
            <a:r>
              <a:rPr lang="tr-TR" sz="3200" dirty="0" err="1" smtClean="0"/>
              <a:t>Bidirectional</a:t>
            </a:r>
            <a:r>
              <a:rPr lang="tr-TR" sz="3200" dirty="0" smtClean="0"/>
              <a:t> </a:t>
            </a:r>
            <a:r>
              <a:rPr lang="tr-TR" sz="3200" dirty="0" err="1" smtClean="0"/>
              <a:t>Search</a:t>
            </a:r>
            <a:r>
              <a:rPr lang="tr-TR" sz="3200" dirty="0" smtClean="0"/>
              <a:t> (paralel arama)</a:t>
            </a:r>
          </a:p>
          <a:p>
            <a:r>
              <a:rPr lang="en-US" dirty="0" smtClean="0"/>
              <a:t>Informed (Heuristic) Strategies</a:t>
            </a:r>
            <a:endParaRPr lang="tr-TR" dirty="0" smtClean="0"/>
          </a:p>
          <a:p>
            <a:pPr lvl="1"/>
            <a:r>
              <a:rPr lang="tr-TR" sz="3200" dirty="0" smtClean="0"/>
              <a:t>A* </a:t>
            </a:r>
            <a:r>
              <a:rPr lang="tr-TR" sz="3200" dirty="0" err="1" smtClean="0"/>
              <a:t>Search</a:t>
            </a:r>
            <a:endParaRPr lang="tr-TR" sz="3200" dirty="0" smtClean="0"/>
          </a:p>
          <a:p>
            <a:pPr lvl="1"/>
            <a:r>
              <a:rPr lang="tr-TR" sz="3200" dirty="0" smtClean="0"/>
              <a:t>8-vezir problemi</a:t>
            </a:r>
          </a:p>
          <a:p>
            <a:pPr lvl="1"/>
            <a:r>
              <a:rPr lang="en-US" sz="3200" dirty="0" smtClean="0"/>
              <a:t>Hill Climbing </a:t>
            </a:r>
            <a:r>
              <a:rPr lang="en-US" sz="3200" dirty="0" err="1" smtClean="0"/>
              <a:t>veya</a:t>
            </a:r>
            <a:r>
              <a:rPr lang="en-US" sz="3200" dirty="0" smtClean="0"/>
              <a:t> Gradient Descent</a:t>
            </a:r>
            <a:endParaRPr lang="tr-TR" sz="3200" dirty="0" smtClean="0"/>
          </a:p>
          <a:p>
            <a:endParaRPr lang="en-US" dirty="0" smtClean="0"/>
          </a:p>
          <a:p>
            <a:endParaRPr lang="en-GB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Uninformed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 </a:t>
            </a:r>
            <a:r>
              <a:rPr lang="tr-TR" dirty="0" err="1" smtClean="0"/>
              <a:t>Strategies</a:t>
            </a:r>
            <a:r>
              <a:rPr lang="tr-TR" dirty="0" smtClean="0"/>
              <a:t> (</a:t>
            </a:r>
            <a:r>
              <a:rPr lang="tr-TR" dirty="0" err="1" smtClean="0"/>
              <a:t>Blind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Blind</a:t>
            </a:r>
            <a:r>
              <a:rPr lang="tr-TR" dirty="0" smtClean="0"/>
              <a:t>: problemde tanımlananın ötesinde hiçbir ek bilgi içermezler.</a:t>
            </a:r>
          </a:p>
          <a:p>
            <a:r>
              <a:rPr lang="tr-TR" dirty="0" smtClean="0"/>
              <a:t>Tüm yaptıkları </a:t>
            </a:r>
            <a:r>
              <a:rPr lang="tr-TR" dirty="0" err="1" smtClean="0"/>
              <a:t>successor</a:t>
            </a:r>
            <a:r>
              <a:rPr lang="tr-TR" dirty="0" smtClean="0"/>
              <a:t> (amaç) </a:t>
            </a:r>
            <a:r>
              <a:rPr lang="tr-TR" dirty="0" smtClean="0"/>
              <a:t>fonksiyon yaratmak ve </a:t>
            </a:r>
            <a:r>
              <a:rPr lang="tr-TR" dirty="0" err="1" smtClean="0"/>
              <a:t>amaçdışı</a:t>
            </a:r>
            <a:r>
              <a:rPr lang="tr-TR" dirty="0" smtClean="0"/>
              <a:t>(</a:t>
            </a:r>
            <a:r>
              <a:rPr lang="tr-TR" dirty="0" err="1" smtClean="0"/>
              <a:t>nongoal</a:t>
            </a:r>
            <a:r>
              <a:rPr lang="tr-TR" dirty="0" smtClean="0"/>
              <a:t>) bir durumdan amaç(</a:t>
            </a:r>
            <a:r>
              <a:rPr lang="tr-TR" dirty="0" err="1" smtClean="0"/>
              <a:t>goal</a:t>
            </a:r>
            <a:r>
              <a:rPr lang="tr-TR" dirty="0" smtClean="0"/>
              <a:t>) durumu ayırmaktır.</a:t>
            </a:r>
          </a:p>
          <a:p>
            <a:pPr lvl="1"/>
            <a:r>
              <a:rPr lang="tr-TR" b="1" dirty="0" err="1" smtClean="0"/>
              <a:t>Breadth</a:t>
            </a:r>
            <a:r>
              <a:rPr lang="tr-TR" b="1" dirty="0" smtClean="0"/>
              <a:t>-</a:t>
            </a:r>
            <a:r>
              <a:rPr lang="tr-TR" b="1" dirty="0" err="1" smtClean="0"/>
              <a:t>first</a:t>
            </a:r>
            <a:r>
              <a:rPr lang="tr-TR" b="1" dirty="0" smtClean="0"/>
              <a:t> </a:t>
            </a:r>
            <a:r>
              <a:rPr lang="tr-TR" b="1" dirty="0" err="1" smtClean="0"/>
              <a:t>search</a:t>
            </a:r>
            <a:endParaRPr lang="tr-TR" b="1" dirty="0" smtClean="0"/>
          </a:p>
          <a:p>
            <a:pPr lvl="1"/>
            <a:r>
              <a:rPr lang="tr-TR" b="1" dirty="0" err="1" smtClean="0"/>
              <a:t>Depth</a:t>
            </a:r>
            <a:r>
              <a:rPr lang="tr-TR" b="1" dirty="0" smtClean="0"/>
              <a:t>-</a:t>
            </a:r>
            <a:r>
              <a:rPr lang="tr-TR" b="1" dirty="0" err="1" smtClean="0"/>
              <a:t>first</a:t>
            </a:r>
            <a:r>
              <a:rPr lang="tr-TR" b="1" dirty="0" smtClean="0"/>
              <a:t> </a:t>
            </a:r>
            <a:r>
              <a:rPr lang="tr-TR" b="1" dirty="0" err="1" smtClean="0"/>
              <a:t>search</a:t>
            </a:r>
            <a:endParaRPr lang="tr-TR" b="1" dirty="0" smtClean="0"/>
          </a:p>
          <a:p>
            <a:pPr lvl="1"/>
            <a:r>
              <a:rPr lang="tr-TR" b="1" dirty="0" err="1" smtClean="0"/>
              <a:t>Bidirectional</a:t>
            </a:r>
            <a:r>
              <a:rPr lang="tr-TR" b="1" dirty="0" smtClean="0"/>
              <a:t> </a:t>
            </a:r>
            <a:r>
              <a:rPr lang="tr-TR" b="1" dirty="0" err="1" smtClean="0"/>
              <a:t>Search</a:t>
            </a:r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Uninformed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b="1" dirty="0" smtClean="0"/>
              <a:t>Durum Uzayında Arama:</a:t>
            </a:r>
          </a:p>
          <a:p>
            <a:r>
              <a:rPr lang="tr-TR" sz="1800" dirty="0" smtClean="0"/>
              <a:t>Durum uzayı </a:t>
            </a:r>
            <a:r>
              <a:rPr lang="tr-TR" sz="1800" dirty="0" err="1" smtClean="0"/>
              <a:t>graf</a:t>
            </a:r>
            <a:r>
              <a:rPr lang="tr-TR" sz="1800" dirty="0" smtClean="0"/>
              <a:t> ile temsil edilebilir.</a:t>
            </a:r>
          </a:p>
          <a:p>
            <a:r>
              <a:rPr lang="tr-TR" sz="1800" b="1" dirty="0" smtClean="0"/>
              <a:t>Ağaç: </a:t>
            </a:r>
            <a:r>
              <a:rPr lang="tr-TR" sz="1800" dirty="0" smtClean="0"/>
              <a:t>çocuk düğüm için yalnızca 1 </a:t>
            </a:r>
            <a:r>
              <a:rPr lang="tr-TR" sz="1800" dirty="0" err="1" smtClean="0"/>
              <a:t>parent</a:t>
            </a:r>
            <a:r>
              <a:rPr lang="tr-TR" sz="1800" dirty="0" smtClean="0"/>
              <a:t> düğüm olan yönlü </a:t>
            </a:r>
            <a:r>
              <a:rPr lang="tr-TR" sz="1800" dirty="0" err="1" smtClean="0"/>
              <a:t>graflardır</a:t>
            </a:r>
            <a:r>
              <a:rPr lang="tr-TR" sz="1800" dirty="0" smtClean="0"/>
              <a:t>. </a:t>
            </a:r>
          </a:p>
          <a:p>
            <a:r>
              <a:rPr lang="tr-TR" sz="1800" dirty="0" smtClean="0"/>
              <a:t>Problemin başlangıç durumu ağacın köküne yerleştirilir. Ve hedef düğüme doğru en kısa yol için farklı çözümler düşünülebilir.</a:t>
            </a:r>
          </a:p>
          <a:p>
            <a:r>
              <a:rPr lang="tr-TR" sz="1800" dirty="0" smtClean="0"/>
              <a:t>S şehrinden F şehrine minimum yolun bulunması ve durum uzayı:</a:t>
            </a:r>
            <a:endParaRPr lang="tr-TR" sz="18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573016"/>
            <a:ext cx="4424093" cy="207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573016"/>
            <a:ext cx="4211960" cy="205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Breath</a:t>
            </a:r>
            <a:r>
              <a:rPr lang="tr-TR" dirty="0" smtClean="0"/>
              <a:t>-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r>
              <a:rPr lang="tr-TR" sz="2000" dirty="0" smtClean="0"/>
              <a:t>aranan nokta: J</a:t>
            </a:r>
          </a:p>
          <a:p>
            <a:r>
              <a:rPr lang="tr-TR" sz="2000" b="1" dirty="0" smtClean="0"/>
              <a:t>ağaca göre tüm noktaları gezmemiz gerekmektedir. </a:t>
            </a:r>
          </a:p>
          <a:p>
            <a:r>
              <a:rPr lang="tr-TR" sz="2000" dirty="0" smtClean="0"/>
              <a:t>A başlangıç noktasının varmak istediğimiz nokta olup olmadığını kontrol ederiz. Değilse ikinci basamağa geçeriz. </a:t>
            </a:r>
          </a:p>
          <a:p>
            <a:r>
              <a:rPr lang="tr-TR" sz="2000" dirty="0" smtClean="0"/>
              <a:t>İkinci basamağa geçebilmemiz için ise A noktasına bağlı noktalar olmalıdır aksi durumda algoritma aradığımız yeri bulamayarak sonlanacaktır. </a:t>
            </a:r>
          </a:p>
          <a:p>
            <a:r>
              <a:rPr lang="tr-TR" sz="2000" dirty="0" smtClean="0"/>
              <a:t>Burada A noktasına bağlı B ve C noktaları var. ikinci adıma geçeriz.</a:t>
            </a:r>
          </a:p>
          <a:p>
            <a:r>
              <a:rPr lang="tr-TR" sz="2000" dirty="0" smtClean="0"/>
              <a:t>Sonrasında B ve C kontrol edilir eğer varılmak istenen nokta değillerse onlara bağlı olan noktalar bulunur ve mekanizma aradığımız yeri bulana kadar devam eder. </a:t>
            </a:r>
          </a:p>
          <a:p>
            <a:r>
              <a:rPr lang="tr-TR" sz="2000" dirty="0" smtClean="0"/>
              <a:t>Her zaman köke en yakın çözümü </a:t>
            </a:r>
          </a:p>
          <a:p>
            <a:pPr>
              <a:buNone/>
            </a:pPr>
            <a:r>
              <a:rPr lang="tr-TR" sz="2000" dirty="0" smtClean="0"/>
              <a:t>verir.</a:t>
            </a:r>
          </a:p>
        </p:txBody>
      </p:sp>
      <p:pic>
        <p:nvPicPr>
          <p:cNvPr id="29698" name="Picture 2" descr="http://www.ramizyilmazer.com/wp-content/uploads/bf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4293096"/>
            <a:ext cx="4860032" cy="2717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BD483-0CF9-4227-95AA-C0A283CFED3C}" type="slidenum">
              <a:rPr lang="tr-TR" smtClean="0"/>
              <a:pPr/>
              <a:t>35</a:t>
            </a:fld>
            <a:endParaRPr lang="tr-TR" smtClean="0"/>
          </a:p>
        </p:txBody>
      </p:sp>
      <p:pic>
        <p:nvPicPr>
          <p:cNvPr id="56323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tr-TR" sz="2800" dirty="0" smtClean="0"/>
              <a:t>En derindeki genişlenmemiş düğümü genişletmeli</a:t>
            </a:r>
            <a:endParaRPr lang="en-US" sz="2800" dirty="0" smtClean="0"/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C4AEA-8C37-400E-BFBC-DF3C36DE9EA1}" type="slidenum">
              <a:rPr lang="tr-TR" smtClean="0"/>
              <a:pPr/>
              <a:t>36</a:t>
            </a:fld>
            <a:endParaRPr lang="tr-TR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</a:p>
        </p:txBody>
      </p:sp>
      <p:pic>
        <p:nvPicPr>
          <p:cNvPr id="57349" name="Picture 5" descr="dfs-progress02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C3485-45B0-47B0-81E0-BF69DEE04BCC}" type="slidenum">
              <a:rPr lang="tr-TR" smtClean="0"/>
              <a:pPr/>
              <a:t>37</a:t>
            </a:fld>
            <a:endParaRPr lang="tr-TR" smtClean="0"/>
          </a:p>
        </p:txBody>
      </p:sp>
      <p:pic>
        <p:nvPicPr>
          <p:cNvPr id="58371" name="Picture 5" descr="dfs-progress03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sp>
        <p:nvSpPr>
          <p:cNvPr id="58375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03114-AE5E-4062-9420-C1E336238DFB}" type="slidenum">
              <a:rPr lang="tr-TR" smtClean="0"/>
              <a:pPr/>
              <a:t>38</a:t>
            </a:fld>
            <a:endParaRPr lang="tr-TR" smtClean="0"/>
          </a:p>
        </p:txBody>
      </p:sp>
      <p:pic>
        <p:nvPicPr>
          <p:cNvPr id="59395" name="Picture 5" descr="dfs-progress0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Rectangle 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sp>
        <p:nvSpPr>
          <p:cNvPr id="59399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1AC826-F6A0-4EF9-87F5-DFDE39CDC301}" type="slidenum">
              <a:rPr lang="tr-TR" smtClean="0"/>
              <a:pPr/>
              <a:t>39</a:t>
            </a:fld>
            <a:endParaRPr lang="tr-TR" smtClean="0"/>
          </a:p>
        </p:txBody>
      </p:sp>
      <p:pic>
        <p:nvPicPr>
          <p:cNvPr id="60419" name="Picture 5" descr="dfs-progress05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Problemler-</a:t>
            </a:r>
            <a:r>
              <a:rPr lang="tr-TR" b="1" dirty="0" smtClean="0"/>
              <a:t> Toy </a:t>
            </a:r>
            <a:r>
              <a:rPr lang="tr-TR" b="1" dirty="0" err="1" smtClean="0"/>
              <a:t>problems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err="1" smtClean="0"/>
              <a:t>Vacuum</a:t>
            </a:r>
            <a:r>
              <a:rPr lang="tr-TR" sz="1800" dirty="0" smtClean="0"/>
              <a:t> </a:t>
            </a:r>
            <a:r>
              <a:rPr lang="tr-TR" sz="1800" dirty="0" err="1" smtClean="0"/>
              <a:t>cleaner</a:t>
            </a:r>
            <a:r>
              <a:rPr lang="tr-TR" sz="1800" dirty="0" smtClean="0"/>
              <a:t> problemi şu şekilde </a:t>
            </a:r>
            <a:r>
              <a:rPr lang="tr-TR" sz="1800" dirty="0" err="1" smtClean="0"/>
              <a:t>formülize</a:t>
            </a:r>
            <a:r>
              <a:rPr lang="tr-TR" sz="1800" dirty="0" smtClean="0"/>
              <a:t> edilebilir:</a:t>
            </a:r>
          </a:p>
          <a:p>
            <a:r>
              <a:rPr lang="tr-TR" sz="1800" b="1" dirty="0" err="1" smtClean="0"/>
              <a:t>States</a:t>
            </a:r>
            <a:r>
              <a:rPr lang="tr-TR" sz="1800" b="1" dirty="0" smtClean="0"/>
              <a:t>: </a:t>
            </a:r>
            <a:r>
              <a:rPr lang="tr-TR" sz="1800" dirty="0" smtClean="0"/>
              <a:t>ajan iki </a:t>
            </a:r>
            <a:r>
              <a:rPr lang="tr-TR" sz="1800" dirty="0" err="1" smtClean="0"/>
              <a:t>lokasyondan</a:t>
            </a:r>
            <a:r>
              <a:rPr lang="tr-TR" sz="1800" dirty="0" smtClean="0"/>
              <a:t> birindedir ve bu </a:t>
            </a:r>
            <a:r>
              <a:rPr lang="tr-TR" sz="1800" dirty="0" err="1" smtClean="0"/>
              <a:t>lokasyon</a:t>
            </a:r>
            <a:r>
              <a:rPr lang="tr-TR" sz="1800" dirty="0" smtClean="0"/>
              <a:t> kirlidir yada temizdir. Bu durumda          =8 olası durum vardır. </a:t>
            </a:r>
          </a:p>
          <a:p>
            <a:r>
              <a:rPr lang="tr-TR" sz="1800" b="1" dirty="0" err="1" smtClean="0"/>
              <a:t>Initial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state</a:t>
            </a:r>
            <a:r>
              <a:rPr lang="tr-TR" sz="1800" b="1" dirty="0" smtClean="0"/>
              <a:t>:</a:t>
            </a:r>
            <a:r>
              <a:rPr lang="tr-TR" sz="1800" dirty="0" smtClean="0"/>
              <a:t> herhangi bir durum seçilebilir</a:t>
            </a:r>
          </a:p>
          <a:p>
            <a:r>
              <a:rPr lang="tr-TR" sz="1800" b="1" dirty="0" err="1" smtClean="0"/>
              <a:t>Successor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function</a:t>
            </a:r>
            <a:r>
              <a:rPr lang="tr-TR" sz="1800" b="1" dirty="0" smtClean="0"/>
              <a:t>:</a:t>
            </a:r>
            <a:r>
              <a:rPr lang="tr-TR" sz="1800" dirty="0" smtClean="0"/>
              <a:t> </a:t>
            </a:r>
            <a:r>
              <a:rPr lang="tr-TR" sz="1800" dirty="0" err="1" smtClean="0"/>
              <a:t>left</a:t>
            </a:r>
            <a:r>
              <a:rPr lang="tr-TR" sz="1800" dirty="0" smtClean="0"/>
              <a:t>, </a:t>
            </a:r>
            <a:r>
              <a:rPr lang="tr-TR" sz="1800" dirty="0" err="1" smtClean="0"/>
              <a:t>right</a:t>
            </a:r>
            <a:r>
              <a:rPr lang="tr-TR" sz="1800" dirty="0" smtClean="0"/>
              <a:t> ve </a:t>
            </a:r>
            <a:r>
              <a:rPr lang="tr-TR" sz="1800" dirty="0" err="1" smtClean="0"/>
              <a:t>suck</a:t>
            </a:r>
            <a:r>
              <a:rPr lang="tr-TR" sz="1800" dirty="0" smtClean="0"/>
              <a:t> hareketleri sonucu oluşan legal durumlar</a:t>
            </a:r>
          </a:p>
          <a:p>
            <a:r>
              <a:rPr lang="tr-TR" sz="1800" b="1" dirty="0" err="1" smtClean="0"/>
              <a:t>Goal</a:t>
            </a:r>
            <a:r>
              <a:rPr lang="tr-TR" sz="1800" b="1" dirty="0" smtClean="0"/>
              <a:t> test:</a:t>
            </a:r>
            <a:r>
              <a:rPr lang="tr-TR" sz="1800" dirty="0" smtClean="0"/>
              <a:t> tüm kareler temiz mi?</a:t>
            </a:r>
          </a:p>
          <a:p>
            <a:r>
              <a:rPr lang="tr-TR" sz="1800" b="1" dirty="0" err="1" smtClean="0"/>
              <a:t>Path</a:t>
            </a:r>
            <a:r>
              <a:rPr lang="tr-TR" sz="1800" b="1" dirty="0" smtClean="0"/>
              <a:t> </a:t>
            </a:r>
            <a:r>
              <a:rPr lang="tr-TR" sz="1800" b="1" dirty="0" err="1" smtClean="0"/>
              <a:t>cost</a:t>
            </a:r>
            <a:r>
              <a:rPr lang="tr-TR" sz="1800" b="1" dirty="0" smtClean="0"/>
              <a:t>:</a:t>
            </a:r>
            <a:r>
              <a:rPr lang="tr-TR" sz="1800" dirty="0" smtClean="0"/>
              <a:t> her adım 1 </a:t>
            </a:r>
            <a:r>
              <a:rPr lang="tr-TR" sz="1800" dirty="0" err="1" smtClean="0"/>
              <a:t>cost</a:t>
            </a:r>
            <a:r>
              <a:rPr lang="tr-TR" sz="1800" dirty="0" smtClean="0"/>
              <a:t> olarak düşünülür, bu durumda aramadaki adımlar </a:t>
            </a:r>
            <a:r>
              <a:rPr lang="tr-TR" sz="1800" dirty="0" err="1" smtClean="0"/>
              <a:t>path</a:t>
            </a:r>
            <a:r>
              <a:rPr lang="tr-TR" sz="1800" dirty="0" smtClean="0"/>
              <a:t> </a:t>
            </a:r>
            <a:r>
              <a:rPr lang="tr-TR" sz="1800" dirty="0" err="1" smtClean="0"/>
              <a:t>cost</a:t>
            </a:r>
            <a:r>
              <a:rPr lang="tr-TR" sz="1800" dirty="0" smtClean="0"/>
              <a:t> olarak düşünülür.</a:t>
            </a:r>
          </a:p>
          <a:p>
            <a:r>
              <a:rPr lang="tr-TR" sz="1800" b="1" dirty="0" smtClean="0"/>
              <a:t>NOT: </a:t>
            </a:r>
            <a:r>
              <a:rPr lang="tr-TR" sz="1800" dirty="0" smtClean="0"/>
              <a:t>n </a:t>
            </a:r>
            <a:r>
              <a:rPr lang="tr-TR" sz="1800" dirty="0" err="1" smtClean="0"/>
              <a:t>lokasyonlu</a:t>
            </a:r>
            <a:r>
              <a:rPr lang="tr-TR" sz="1800" dirty="0" smtClean="0"/>
              <a:t> bir </a:t>
            </a:r>
            <a:r>
              <a:rPr lang="tr-TR" sz="1800" dirty="0" err="1" smtClean="0"/>
              <a:t>enviroment</a:t>
            </a:r>
            <a:r>
              <a:rPr lang="tr-TR" sz="1800" dirty="0" smtClean="0"/>
              <a:t> olsaydı 2 üzeri n farklı durum olacaktı.</a:t>
            </a:r>
          </a:p>
          <a:p>
            <a:endParaRPr lang="tr-TR" sz="1800" dirty="0" smtClean="0"/>
          </a:p>
          <a:p>
            <a:endParaRPr lang="tr-TR" sz="1800" dirty="0" smtClean="0"/>
          </a:p>
          <a:p>
            <a:endParaRPr lang="tr-TR" sz="1800" dirty="0" smtClean="0"/>
          </a:p>
          <a:p>
            <a:pPr>
              <a:buNone/>
            </a:pPr>
            <a:endParaRPr lang="tr-T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725144"/>
            <a:ext cx="4668564" cy="166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Nesne"/>
          <p:cNvGraphicFramePr>
            <a:graphicFrameLocks noChangeAspect="1"/>
          </p:cNvGraphicFramePr>
          <p:nvPr/>
        </p:nvGraphicFramePr>
        <p:xfrm>
          <a:off x="1835696" y="2276872"/>
          <a:ext cx="368300" cy="190500"/>
        </p:xfrm>
        <a:graphic>
          <a:graphicData uri="http://schemas.openxmlformats.org/presentationml/2006/ole">
            <p:oleObj spid="_x0000_s2051" name="Denklem" r:id="rId4" imgW="368280" imgH="190440" progId="Equation.3">
              <p:embed/>
            </p:oleObj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006992-7B4A-4EE2-A9E5-52F9BB191D6D}" type="slidenum">
              <a:rPr lang="tr-TR" smtClean="0"/>
              <a:pPr/>
              <a:t>40</a:t>
            </a:fld>
            <a:endParaRPr lang="tr-TR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pic>
        <p:nvPicPr>
          <p:cNvPr id="61445" name="Picture 6" descr="dfs-progress06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82C97D-0FAA-4571-B1A4-6A18A6B5BAC9}" type="slidenum">
              <a:rPr lang="tr-TR" smtClean="0"/>
              <a:pPr/>
              <a:t>41</a:t>
            </a:fld>
            <a:endParaRPr lang="tr-TR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pic>
        <p:nvPicPr>
          <p:cNvPr id="62469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6" descr="dfs-progress07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2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773D37-026D-4F84-8243-D048C55F98A8}" type="slidenum">
              <a:rPr lang="tr-TR" smtClean="0"/>
              <a:pPr/>
              <a:t>42</a:t>
            </a:fld>
            <a:endParaRPr lang="tr-TR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pic>
        <p:nvPicPr>
          <p:cNvPr id="63493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 descr="dfs-progress08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D1F3-EBB4-4165-9364-FF160707BE8D}" type="slidenum">
              <a:rPr lang="tr-TR" smtClean="0"/>
              <a:pPr/>
              <a:t>43</a:t>
            </a:fld>
            <a:endParaRPr lang="tr-TR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pic>
        <p:nvPicPr>
          <p:cNvPr id="64517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8" name="Picture 6" descr="dfs-progress09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0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0F723-0A0C-4B13-8E8B-C6BBA04E46CA}" type="slidenum">
              <a:rPr lang="tr-TR" smtClean="0"/>
              <a:pPr/>
              <a:t>44</a:t>
            </a:fld>
            <a:endParaRPr lang="tr-TR" smtClean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pic>
        <p:nvPicPr>
          <p:cNvPr id="65541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2" name="Picture 6" descr="dfs-progress10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09B734-16A6-465D-AFE5-1BB2506E5E26}" type="slidenum">
              <a:rPr lang="tr-TR" smtClean="0"/>
              <a:pPr/>
              <a:t>45</a:t>
            </a:fld>
            <a:endParaRPr lang="tr-TR" smtClean="0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pic>
        <p:nvPicPr>
          <p:cNvPr id="66565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6" name="Picture 6" descr="dfs-progress1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B0EA0-46F3-42CA-AC9F-00DE9F283708}" type="slidenum">
              <a:rPr lang="tr-TR" smtClean="0"/>
              <a:pPr/>
              <a:t>46</a:t>
            </a:fld>
            <a:endParaRPr lang="tr-TR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tr-TR" sz="2800" dirty="0" smtClean="0"/>
              <a:t> </a:t>
            </a:r>
            <a:endParaRPr lang="en-US" sz="2800" dirty="0" smtClean="0"/>
          </a:p>
        </p:txBody>
      </p:sp>
      <p:pic>
        <p:nvPicPr>
          <p:cNvPr id="67589" name="Picture 4" descr="dfs-progress01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6" descr="dfs-progress1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708920"/>
            <a:ext cx="5181600" cy="302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2" name="Rectangle 2"/>
          <p:cNvSpPr>
            <a:spLocks noChangeArrowheads="1"/>
          </p:cNvSpPr>
          <p:nvPr/>
        </p:nvSpPr>
        <p:spPr bwMode="auto">
          <a:xfrm>
            <a:off x="395288" y="476250"/>
            <a:ext cx="8459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tr-TR" sz="4000">
                <a:solidFill>
                  <a:schemeClr val="tx2"/>
                </a:solidFill>
              </a:rPr>
              <a:t>Derinine Arama/</a:t>
            </a:r>
            <a:r>
              <a:rPr lang="en-GB" sz="4000" b="1">
                <a:solidFill>
                  <a:schemeClr val="tx2"/>
                </a:solidFill>
              </a:rPr>
              <a:t>Depth-first search</a:t>
            </a:r>
            <a:endParaRPr lang="en-GB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Depth</a:t>
            </a:r>
            <a:r>
              <a:rPr lang="tr-TR" dirty="0" smtClean="0"/>
              <a:t>-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Graph</a:t>
            </a:r>
            <a:r>
              <a:rPr lang="tr-TR" dirty="0" smtClean="0"/>
              <a:t>:G, </a:t>
            </a:r>
            <a:r>
              <a:rPr lang="tr-TR" dirty="0" err="1" smtClean="0"/>
              <a:t>vertex</a:t>
            </a:r>
            <a:r>
              <a:rPr lang="tr-TR" dirty="0" smtClean="0"/>
              <a:t> v of </a:t>
            </a:r>
            <a:r>
              <a:rPr lang="tr-TR" dirty="0" err="1" smtClean="0"/>
              <a:t>graph</a:t>
            </a:r>
            <a:endParaRPr lang="tr-TR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04864"/>
            <a:ext cx="550461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475656" y="4077072"/>
            <a:ext cx="6275040" cy="1976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Depth</a:t>
            </a:r>
            <a:r>
              <a:rPr lang="tr-TR" dirty="0" smtClean="0"/>
              <a:t>-</a:t>
            </a:r>
            <a:r>
              <a:rPr lang="tr-TR" dirty="0" err="1" smtClean="0"/>
              <a:t>Limited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 derinliğinde kesilen </a:t>
            </a:r>
            <a:r>
              <a:rPr lang="tr-TR" dirty="0" err="1" smtClean="0"/>
              <a:t>DFS’dir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k, altındaki düğümlerin açılamayacağı </a:t>
            </a:r>
            <a:r>
              <a:rPr lang="tr-TR" dirty="0" err="1" smtClean="0"/>
              <a:t>maximum</a:t>
            </a:r>
            <a:r>
              <a:rPr lang="tr-TR" dirty="0" smtClean="0"/>
              <a:t> derinliktir.</a:t>
            </a:r>
          </a:p>
          <a:p>
            <a:r>
              <a:rPr lang="tr-TR" dirty="0" smtClean="0"/>
              <a:t>Üç olası sonuç vardır :</a:t>
            </a:r>
          </a:p>
          <a:p>
            <a:pPr lvl="1"/>
            <a:r>
              <a:rPr lang="tr-TR" dirty="0" smtClean="0"/>
              <a:t>Çözüme ulaşılır (</a:t>
            </a:r>
            <a:r>
              <a:rPr lang="tr-TR" dirty="0" err="1" smtClean="0"/>
              <a:t>Solution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Çözüme ulaşılamaz (</a:t>
            </a:r>
            <a:r>
              <a:rPr lang="tr-TR" dirty="0" err="1" smtClean="0"/>
              <a:t>Failure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Cutoff</a:t>
            </a:r>
            <a:r>
              <a:rPr lang="tr-TR" dirty="0" smtClean="0"/>
              <a:t> (derinlik sınırları içinde sonuca ulaşılamaz)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Iterative</a:t>
            </a:r>
            <a:r>
              <a:rPr lang="tr-TR" dirty="0" smtClean="0"/>
              <a:t> </a:t>
            </a:r>
            <a:r>
              <a:rPr lang="tr-TR" dirty="0" err="1" smtClean="0"/>
              <a:t>Deepening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DFS ve BFS yöntemlerinin iyi yönlerini birleştirir.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k=0,1,2,....:</a:t>
            </a:r>
          </a:p>
          <a:p>
            <a:pPr lvl="1"/>
            <a:r>
              <a:rPr lang="tr-TR" dirty="0" smtClean="0"/>
              <a:t>k derinlik sınırı ile DFS yöntemini uygula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Complete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Vacuum</a:t>
            </a:r>
            <a:r>
              <a:rPr lang="tr-TR" dirty="0" smtClean="0"/>
              <a:t> </a:t>
            </a:r>
            <a:r>
              <a:rPr lang="tr-TR" dirty="0" err="1" smtClean="0"/>
              <a:t>cleaner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204864"/>
            <a:ext cx="64579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Bidirectional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Temel düşünce:Eş zamanlı arama işletmek</a:t>
            </a:r>
          </a:p>
          <a:p>
            <a:pPr lvl="1"/>
            <a:r>
              <a:rPr lang="tr-TR" sz="1600" dirty="0" smtClean="0"/>
              <a:t>Birincisi başlangıç durumundan ileriye doğru</a:t>
            </a:r>
          </a:p>
          <a:p>
            <a:pPr lvl="1"/>
            <a:r>
              <a:rPr lang="tr-TR" sz="1600" dirty="0" smtClean="0"/>
              <a:t>İkincisi hedef durumdan geriye doğru</a:t>
            </a:r>
          </a:p>
          <a:p>
            <a:r>
              <a:rPr lang="tr-TR" sz="2000" dirty="0" smtClean="0"/>
              <a:t>İki arama kesişince algoritma sonlanır.</a:t>
            </a:r>
          </a:p>
          <a:p>
            <a:r>
              <a:rPr lang="tr-TR" sz="2000" dirty="0" smtClean="0"/>
              <a:t>Arama uzayının çok geniş olduğu uygulamalarda zaman karmaşıklığını azalttığından çözüm olabilir (sosyal paylaşım siteleri gibi)</a:t>
            </a:r>
          </a:p>
          <a:p>
            <a:endParaRPr lang="tr-TR" sz="2000" dirty="0" smtClean="0"/>
          </a:p>
          <a:p>
            <a:endParaRPr lang="tr-TR" sz="2000" dirty="0"/>
          </a:p>
        </p:txBody>
      </p:sp>
      <p:pic>
        <p:nvPicPr>
          <p:cNvPr id="30724" name="Picture 4" descr="http://www.yaldex.com/games-programming/FILES/12fig2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35488" y="3917768"/>
            <a:ext cx="4608512" cy="2940232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21088"/>
            <a:ext cx="3977668" cy="16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Labirentte Yol bulma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Problemin durum uzayı çok büyük değilse bütün çözüm yollarını araştırıp çözüme ulaşmak mümkün</a:t>
            </a:r>
          </a:p>
          <a:p>
            <a:r>
              <a:rPr lang="tr-TR" dirty="0" smtClean="0"/>
              <a:t>Labirent problemlerinde boyut çok büyük olmadığından tüm yolların taranması uygulanabilir. Ancak sınırlamalar getirilebilir</a:t>
            </a:r>
          </a:p>
          <a:p>
            <a:r>
              <a:rPr lang="tr-TR" b="1" dirty="0" smtClean="0"/>
              <a:t>Geriye dönüşümlü arama: </a:t>
            </a:r>
            <a:r>
              <a:rPr lang="tr-TR" dirty="0" smtClean="0"/>
              <a:t>İlk önce bulunan kareden henüz araştırılmamış yol seçilir. Bu kareden gidilebilecek bütün yollar incelenmiş ise bu duruma gelinen yoldan bir kare geri dönülür ve taramaya devam edilir.</a:t>
            </a:r>
          </a:p>
          <a:p>
            <a:r>
              <a:rPr lang="tr-TR" dirty="0" smtClean="0"/>
              <a:t>Çözüme ilişkin  bütün alt kümeler yerine yalnız izinli yollar ile olan yollar oluşturulur ve engele rastlandığında geri dönülür.</a:t>
            </a:r>
            <a:endParaRPr lang="tr-T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Labirentte Yol bulma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Bulunan kareden henüz araştırılmamış yol seçilir. Bu kareden olabilecek bütün yollar incelenmişse duruma gelinen yoldan bir kare geri dönülür.</a:t>
            </a:r>
          </a:p>
          <a:p>
            <a:r>
              <a:rPr lang="tr-TR" sz="2000" dirty="0" smtClean="0"/>
              <a:t>Sayılı </a:t>
            </a:r>
            <a:r>
              <a:rPr lang="tr-TR" sz="2000" dirty="0" smtClean="0"/>
              <a:t>labirentte minimum yol problemi çözümü</a:t>
            </a:r>
          </a:p>
          <a:p>
            <a:pPr lvl="1"/>
            <a:r>
              <a:rPr lang="tr-TR" sz="1600" dirty="0" smtClean="0"/>
              <a:t>Karelerdeki sayılar yatay ve dikeyde kaç kare gidilebileceğini </a:t>
            </a:r>
            <a:r>
              <a:rPr lang="tr-TR" sz="1600" dirty="0" smtClean="0"/>
              <a:t>söyler</a:t>
            </a:r>
          </a:p>
          <a:p>
            <a:pPr lvl="1"/>
            <a:r>
              <a:rPr lang="tr-TR" sz="1600" dirty="0" smtClean="0"/>
              <a:t>* </a:t>
            </a:r>
            <a:r>
              <a:rPr lang="tr-TR" sz="1600" dirty="0" smtClean="0"/>
              <a:t>: alternatif çözüm yolu</a:t>
            </a:r>
            <a:endParaRPr lang="tr-TR" sz="16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717032"/>
            <a:ext cx="4536504" cy="205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A Modern </a:t>
            </a:r>
            <a:r>
              <a:rPr lang="tr-TR" dirty="0" err="1" smtClean="0"/>
              <a:t>Approach</a:t>
            </a:r>
            <a:r>
              <a:rPr lang="tr-TR" dirty="0" smtClean="0"/>
              <a:t>, </a:t>
            </a:r>
            <a:r>
              <a:rPr lang="tr-TR" dirty="0" err="1" smtClean="0"/>
              <a:t>Stuart</a:t>
            </a:r>
            <a:r>
              <a:rPr lang="tr-TR" dirty="0" smtClean="0"/>
              <a:t> </a:t>
            </a:r>
            <a:r>
              <a:rPr lang="tr-TR" dirty="0" err="1" smtClean="0"/>
              <a:t>Russell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Peter </a:t>
            </a:r>
            <a:r>
              <a:rPr lang="tr-TR" dirty="0" err="1" smtClean="0"/>
              <a:t>Norvig</a:t>
            </a:r>
            <a:r>
              <a:rPr lang="tr-TR" dirty="0" smtClean="0"/>
              <a:t>, </a:t>
            </a:r>
            <a:r>
              <a:rPr lang="en-US" dirty="0" smtClean="0"/>
              <a:t>Prentice Hall Series in Artificial Intelligence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Yapay Zeka, </a:t>
            </a:r>
            <a:r>
              <a:rPr lang="tr-TR" dirty="0" err="1" smtClean="0"/>
              <a:t>Vasif</a:t>
            </a:r>
            <a:r>
              <a:rPr lang="tr-TR" dirty="0" smtClean="0"/>
              <a:t> </a:t>
            </a:r>
            <a:r>
              <a:rPr lang="tr-TR" dirty="0" err="1" smtClean="0"/>
              <a:t>Vagifoğlu</a:t>
            </a:r>
            <a:r>
              <a:rPr lang="tr-TR" dirty="0" smtClean="0"/>
              <a:t> </a:t>
            </a:r>
            <a:r>
              <a:rPr lang="tr-TR" dirty="0" err="1" smtClean="0"/>
              <a:t>Nabiyev</a:t>
            </a:r>
            <a:r>
              <a:rPr lang="tr-TR" dirty="0" smtClean="0"/>
              <a:t>, Seçkin Yayıncılık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</a:t>
            </a:r>
            <a:r>
              <a:rPr lang="tr-TR" dirty="0" err="1" smtClean="0"/>
              <a:t>puzzle</a:t>
            </a:r>
            <a:r>
              <a:rPr lang="tr-TR" dirty="0" smtClean="0"/>
              <a:t> Problemi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tr-TR" sz="1800" dirty="0" smtClean="0"/>
              <a:t>3x3 lük bir board, 8 tane kare numaralanmış, bir tanesi boş. </a:t>
            </a:r>
          </a:p>
          <a:p>
            <a:r>
              <a:rPr lang="tr-TR" sz="1800" dirty="0" smtClean="0"/>
              <a:t>Standart </a:t>
            </a:r>
            <a:r>
              <a:rPr lang="tr-TR" sz="1800" dirty="0" err="1" smtClean="0"/>
              <a:t>formülizasyon</a:t>
            </a:r>
            <a:r>
              <a:rPr lang="tr-TR" sz="1800" dirty="0" smtClean="0"/>
              <a:t>: </a:t>
            </a:r>
          </a:p>
          <a:p>
            <a:r>
              <a:rPr lang="en-US" sz="1800" b="1" dirty="0" smtClean="0"/>
              <a:t>States: </a:t>
            </a:r>
            <a:r>
              <a:rPr lang="tr-TR" sz="1800" dirty="0" smtClean="0"/>
              <a:t>durum tanımı ile 8 numaralı karenin ve 1 boş karenin yerleri tanımlanır. </a:t>
            </a:r>
            <a:endParaRPr lang="en-US" sz="1800" dirty="0" smtClean="0"/>
          </a:p>
          <a:p>
            <a:r>
              <a:rPr lang="en-US" sz="1800" b="1" i="1" dirty="0" smtClean="0"/>
              <a:t>Initial state:</a:t>
            </a:r>
            <a:r>
              <a:rPr lang="en-US" sz="1800" i="1" dirty="0" smtClean="0"/>
              <a:t> </a:t>
            </a:r>
            <a:r>
              <a:rPr lang="tr-TR" sz="1800" i="1" dirty="0" smtClean="0"/>
              <a:t>herhangi bir durum başlangıç durumu olabilir</a:t>
            </a:r>
            <a:endParaRPr lang="tr-TR" sz="1800" dirty="0" smtClean="0"/>
          </a:p>
          <a:p>
            <a:r>
              <a:rPr lang="en-US" sz="1800" b="1" dirty="0" smtClean="0"/>
              <a:t>Successor function: </a:t>
            </a:r>
            <a:r>
              <a:rPr lang="tr-TR" sz="1800" dirty="0" smtClean="0"/>
              <a:t>bu fonksiyon 4 aksiyondan</a:t>
            </a:r>
            <a:r>
              <a:rPr lang="en-US" sz="1800" dirty="0" smtClean="0"/>
              <a:t>(blank moves Left, Right, Up, or Down)</a:t>
            </a:r>
            <a:r>
              <a:rPr lang="tr-TR" sz="1800" dirty="0" smtClean="0"/>
              <a:t> sonuçlanan legal durumları yaratır. </a:t>
            </a:r>
            <a:endParaRPr lang="en-US" sz="1800" dirty="0" smtClean="0"/>
          </a:p>
          <a:p>
            <a:r>
              <a:rPr lang="en-US" sz="1800" b="1" i="1" dirty="0" smtClean="0"/>
              <a:t>Goal test: </a:t>
            </a:r>
            <a:r>
              <a:rPr lang="tr-TR" sz="1800" i="1" dirty="0" smtClean="0"/>
              <a:t>bu test durum amaç </a:t>
            </a:r>
            <a:r>
              <a:rPr lang="tr-TR" sz="1800" i="1" dirty="0" err="1" smtClean="0"/>
              <a:t>konfigurasyonu</a:t>
            </a:r>
            <a:r>
              <a:rPr lang="tr-TR" sz="1800" i="1" dirty="0" smtClean="0"/>
              <a:t> ile örtüşür mü kontrol eder. (aşağıdaki durum örneğin)</a:t>
            </a:r>
            <a:endParaRPr lang="en-US" sz="1800" dirty="0" smtClean="0"/>
          </a:p>
          <a:p>
            <a:r>
              <a:rPr lang="en-US" sz="1800" b="1" i="1" dirty="0" smtClean="0"/>
              <a:t>Path cost: </a:t>
            </a:r>
            <a:r>
              <a:rPr lang="tr-TR" sz="1800" i="1" dirty="0" smtClean="0"/>
              <a:t>her adım 1 </a:t>
            </a:r>
            <a:r>
              <a:rPr lang="tr-TR" sz="1800" i="1" dirty="0" err="1" smtClean="0"/>
              <a:t>cost</a:t>
            </a:r>
            <a:r>
              <a:rPr lang="tr-TR" sz="1800" i="1" dirty="0" smtClean="0"/>
              <a:t> hesaplanır, bu durumda </a:t>
            </a:r>
            <a:r>
              <a:rPr lang="tr-TR" sz="1800" i="1" dirty="0" err="1" smtClean="0"/>
              <a:t>path</a:t>
            </a:r>
            <a:r>
              <a:rPr lang="tr-TR" sz="1800" i="1" dirty="0" smtClean="0"/>
              <a:t> </a:t>
            </a:r>
            <a:r>
              <a:rPr lang="tr-TR" sz="1800" i="1" dirty="0" err="1" smtClean="0"/>
              <a:t>cost</a:t>
            </a:r>
            <a:r>
              <a:rPr lang="tr-TR" sz="1800" i="1" dirty="0" smtClean="0"/>
              <a:t> yol boyunca atılan adım sayısıdır. </a:t>
            </a:r>
            <a:endParaRPr lang="tr-TR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869160"/>
            <a:ext cx="4608512" cy="181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Kurallara göre Olası Hareketler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484784"/>
            <a:ext cx="89630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Dikdörtgen"/>
          <p:cNvSpPr/>
          <p:nvPr/>
        </p:nvSpPr>
        <p:spPr>
          <a:xfrm>
            <a:off x="0" y="1196752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Durum </a:t>
            </a:r>
            <a:r>
              <a:rPr lang="en-US" dirty="0" err="1" smtClean="0"/>
              <a:t>Uzayı</a:t>
            </a:r>
            <a:r>
              <a:rPr lang="en-US" dirty="0" smtClean="0"/>
              <a:t> (State Space) </a:t>
            </a:r>
            <a:r>
              <a:rPr lang="en-US" dirty="0" err="1" smtClean="0"/>
              <a:t>Boyutu</a:t>
            </a:r>
            <a:r>
              <a:rPr lang="en-US" dirty="0" smtClean="0"/>
              <a:t> : 9!/2 = 181440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8-</a:t>
            </a:r>
            <a:r>
              <a:rPr lang="tr-TR" dirty="0" err="1" smtClean="0"/>
              <a:t>Queens</a:t>
            </a:r>
            <a:r>
              <a:rPr lang="tr-TR" dirty="0" smtClean="0"/>
              <a:t> Problem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Standart </a:t>
            </a:r>
            <a:r>
              <a:rPr lang="tr-TR" sz="2000" dirty="0" err="1" smtClean="0"/>
              <a:t>formülizasyon</a:t>
            </a:r>
            <a:r>
              <a:rPr lang="tr-TR" sz="2000" dirty="0" smtClean="0"/>
              <a:t>:</a:t>
            </a:r>
          </a:p>
          <a:p>
            <a:r>
              <a:rPr lang="tr-TR" sz="2000" dirty="0" smtClean="0"/>
              <a:t>Durumlar (</a:t>
            </a:r>
            <a:r>
              <a:rPr lang="tr-TR" sz="2000" dirty="0" err="1" smtClean="0"/>
              <a:t>States</a:t>
            </a:r>
            <a:r>
              <a:rPr lang="tr-TR" sz="2000" dirty="0" smtClean="0"/>
              <a:t>) : 8 vezirin oyun tahtasına herhangi bir şekilde yerleştirilmesi.</a:t>
            </a:r>
          </a:p>
          <a:p>
            <a:r>
              <a:rPr lang="tr-TR" sz="2000" dirty="0" smtClean="0"/>
              <a:t>İlk Durum (</a:t>
            </a:r>
            <a:r>
              <a:rPr lang="tr-TR" sz="2000" dirty="0" err="1" smtClean="0"/>
              <a:t>Initial</a:t>
            </a:r>
            <a:r>
              <a:rPr lang="tr-TR" sz="2000" dirty="0" smtClean="0"/>
              <a:t> </a:t>
            </a:r>
            <a:r>
              <a:rPr lang="tr-TR" sz="2000" dirty="0" err="1" smtClean="0"/>
              <a:t>State</a:t>
            </a:r>
            <a:r>
              <a:rPr lang="tr-TR" sz="2000" dirty="0" smtClean="0"/>
              <a:t>) : Tahtada vezir olmadığı durum.</a:t>
            </a:r>
          </a:p>
          <a:p>
            <a:r>
              <a:rPr lang="tr-TR" sz="2000" dirty="0" smtClean="0"/>
              <a:t>Sonraki Fonksiyonu (</a:t>
            </a:r>
            <a:r>
              <a:rPr lang="tr-TR" sz="2000" dirty="0" err="1" smtClean="0"/>
              <a:t>Successor</a:t>
            </a:r>
            <a:r>
              <a:rPr lang="tr-TR" sz="2000" dirty="0" smtClean="0"/>
              <a:t> </a:t>
            </a:r>
            <a:r>
              <a:rPr lang="tr-TR" sz="2000" dirty="0" err="1" smtClean="0"/>
              <a:t>function</a:t>
            </a:r>
            <a:r>
              <a:rPr lang="tr-TR" sz="2000" dirty="0" smtClean="0"/>
              <a:t>) : Veziri boş herhangi bir kareye ekle.</a:t>
            </a:r>
          </a:p>
          <a:p>
            <a:r>
              <a:rPr lang="en-US" sz="2000" dirty="0" err="1" smtClean="0"/>
              <a:t>Hedef</a:t>
            </a:r>
            <a:r>
              <a:rPr lang="en-US" sz="2000" dirty="0" smtClean="0"/>
              <a:t> Durum (Goal State) : 8</a:t>
            </a:r>
            <a:r>
              <a:rPr lang="tr-TR" sz="2000" dirty="0" smtClean="0"/>
              <a:t> vezirin, tahtaya birbirini alamayacak(yenemeyecek) şekilde yerleştirilmesi</a:t>
            </a:r>
          </a:p>
          <a:p>
            <a:r>
              <a:rPr lang="tr-TR" sz="2000" dirty="0" smtClean="0"/>
              <a:t>Toplamda         farklı </a:t>
            </a:r>
            <a:r>
              <a:rPr lang="tr-TR" sz="2000" dirty="0" err="1" smtClean="0"/>
              <a:t>state</a:t>
            </a:r>
            <a:r>
              <a:rPr lang="tr-TR" sz="2000" dirty="0" smtClean="0"/>
              <a:t>. </a:t>
            </a:r>
          </a:p>
          <a:p>
            <a:endParaRPr lang="tr-T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75" y="3933056"/>
            <a:ext cx="271462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4 Nesne"/>
          <p:cNvGraphicFramePr>
            <a:graphicFrameLocks noChangeAspect="1"/>
          </p:cNvGraphicFramePr>
          <p:nvPr/>
        </p:nvGraphicFramePr>
        <p:xfrm>
          <a:off x="1979712" y="4365104"/>
          <a:ext cx="360040" cy="303192"/>
        </p:xfrm>
        <a:graphic>
          <a:graphicData uri="http://schemas.openxmlformats.org/presentationml/2006/ole">
            <p:oleObj spid="_x0000_s18434" name="Denklem" r:id="rId4" imgW="2412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Searching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Solutions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tr-TR" sz="1800" dirty="0" smtClean="0"/>
              <a:t>Tüm adım uzayı (</a:t>
            </a:r>
            <a:r>
              <a:rPr lang="tr-TR" sz="1800" dirty="0" err="1" smtClean="0"/>
              <a:t>state</a:t>
            </a:r>
            <a:r>
              <a:rPr lang="tr-TR" sz="1800" dirty="0" smtClean="0"/>
              <a:t> </a:t>
            </a:r>
            <a:r>
              <a:rPr lang="tr-TR" sz="1800" dirty="0" err="1" smtClean="0"/>
              <a:t>space</a:t>
            </a:r>
            <a:r>
              <a:rPr lang="tr-TR" sz="1800" dirty="0" smtClean="0"/>
              <a:t>) aranarak çözüm bulunur.</a:t>
            </a:r>
          </a:p>
          <a:p>
            <a:r>
              <a:rPr lang="tr-TR" sz="1800" dirty="0" err="1" smtClean="0"/>
              <a:t>Arad’dan</a:t>
            </a:r>
            <a:r>
              <a:rPr lang="tr-TR" sz="1800" dirty="0" smtClean="0"/>
              <a:t> </a:t>
            </a:r>
            <a:r>
              <a:rPr lang="tr-TR" sz="1800" dirty="0" err="1" smtClean="0"/>
              <a:t>Bucharest’e</a:t>
            </a:r>
            <a:r>
              <a:rPr lang="tr-TR" sz="1800" dirty="0" smtClean="0"/>
              <a:t> yol bulma problemi.</a:t>
            </a:r>
            <a:endParaRPr lang="tr-TR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44824"/>
            <a:ext cx="5760640" cy="504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2200</Words>
  <Application>Microsoft Office PowerPoint</Application>
  <PresentationFormat>Ekran Gösterisi (4:3)</PresentationFormat>
  <Paragraphs>298</Paragraphs>
  <Slides>53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55" baseType="lpstr">
      <vt:lpstr>Ofis Teması</vt:lpstr>
      <vt:lpstr>Denklem</vt:lpstr>
      <vt:lpstr>Solving Problems by Searching</vt:lpstr>
      <vt:lpstr>Motivation</vt:lpstr>
      <vt:lpstr>Problem Solving Agent</vt:lpstr>
      <vt:lpstr>Örnek Problemler- Toy problems</vt:lpstr>
      <vt:lpstr>Complete state space for Vacuum cleaner </vt:lpstr>
      <vt:lpstr>8-puzzle Problemi</vt:lpstr>
      <vt:lpstr>Kurallara göre Olası Hareketler</vt:lpstr>
      <vt:lpstr>8-Queens Problem</vt:lpstr>
      <vt:lpstr>Searching for Solutions</vt:lpstr>
      <vt:lpstr>Searching for Solutions</vt:lpstr>
      <vt:lpstr>Tree Search Algoritması</vt:lpstr>
      <vt:lpstr>Searching for Solutions</vt:lpstr>
      <vt:lpstr>Arama Problemleri</vt:lpstr>
      <vt:lpstr>Graflar</vt:lpstr>
      <vt:lpstr>Problem Çözümü</vt:lpstr>
      <vt:lpstr>Durum Uzayı</vt:lpstr>
      <vt:lpstr>Durum Uzayı- Örnek</vt:lpstr>
      <vt:lpstr>Durum Uzayı- Kurt-Kuzu-Lahana Problemi</vt:lpstr>
      <vt:lpstr>Durum Uzayı- Kurt-Kuzu-Lahana Problemi</vt:lpstr>
      <vt:lpstr>Reti nin Satranç Etidü</vt:lpstr>
      <vt:lpstr>Problem Reduction: Problemin Alt Problemlere Ayrılması</vt:lpstr>
      <vt:lpstr>Problem Reduction</vt:lpstr>
      <vt:lpstr>Problem Reduction</vt:lpstr>
      <vt:lpstr>Hanoi kulesi Problemi</vt:lpstr>
      <vt:lpstr>Hanoi kulesi Problemi</vt:lpstr>
      <vt:lpstr>Hanoi kulesi Problemi</vt:lpstr>
      <vt:lpstr>Hanoi kulesi Problemi</vt:lpstr>
      <vt:lpstr>Hanoi kulesi Problemi</vt:lpstr>
      <vt:lpstr>Hanoi kulesi Problemi Çözüm Grafı</vt:lpstr>
      <vt:lpstr>Hanoi kulesi Problemi Çözüm Grafı</vt:lpstr>
      <vt:lpstr>Durum Uzayında Arama Türleri</vt:lpstr>
      <vt:lpstr>Uninformed Search Strategies (Blind Search)</vt:lpstr>
      <vt:lpstr>Uninformed Search</vt:lpstr>
      <vt:lpstr>Breath-first Search</vt:lpstr>
      <vt:lpstr>Slayt 35</vt:lpstr>
      <vt:lpstr>Slayt 36</vt:lpstr>
      <vt:lpstr>Slayt 37</vt:lpstr>
      <vt:lpstr>Slayt 38</vt:lpstr>
      <vt:lpstr>Slayt 39</vt:lpstr>
      <vt:lpstr>Slayt 40</vt:lpstr>
      <vt:lpstr>Slayt 41</vt:lpstr>
      <vt:lpstr>Slayt 42</vt:lpstr>
      <vt:lpstr>Slayt 43</vt:lpstr>
      <vt:lpstr>Slayt 44</vt:lpstr>
      <vt:lpstr>Slayt 45</vt:lpstr>
      <vt:lpstr>Slayt 46</vt:lpstr>
      <vt:lpstr>Depth-first search</vt:lpstr>
      <vt:lpstr>Depth-Limited Search</vt:lpstr>
      <vt:lpstr>Iterative Deepening Search</vt:lpstr>
      <vt:lpstr>Bidirectional search</vt:lpstr>
      <vt:lpstr>Labirentte Yol bulma</vt:lpstr>
      <vt:lpstr>Labirentte Yol bulma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Sevinc Ilhan</dc:creator>
  <cp:lastModifiedBy>Sevinc Ilhan</cp:lastModifiedBy>
  <cp:revision>164</cp:revision>
  <dcterms:created xsi:type="dcterms:W3CDTF">2014-02-18T12:37:00Z</dcterms:created>
  <dcterms:modified xsi:type="dcterms:W3CDTF">2015-03-10T11:23:42Z</dcterms:modified>
</cp:coreProperties>
</file>