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80" r:id="rId6"/>
    <p:sldId id="321" r:id="rId7"/>
    <p:sldId id="282" r:id="rId8"/>
    <p:sldId id="268" r:id="rId9"/>
    <p:sldId id="317" r:id="rId10"/>
    <p:sldId id="318" r:id="rId11"/>
    <p:sldId id="270" r:id="rId12"/>
    <p:sldId id="273" r:id="rId13"/>
    <p:sldId id="283" r:id="rId14"/>
    <p:sldId id="284" r:id="rId15"/>
    <p:sldId id="274" r:id="rId16"/>
    <p:sldId id="319" r:id="rId17"/>
    <p:sldId id="320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22" r:id="rId45"/>
    <p:sldId id="323" r:id="rId46"/>
    <p:sldId id="276" r:id="rId47"/>
    <p:sldId id="316" r:id="rId4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image" Target="../media/image2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14.03.2017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14.03.2017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14.03.2017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611F2-CF5C-4437-B8C6-456764442D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14.03.2017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14.03.2017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14.03.2017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14.03.2017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14.03.2017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14.03.2017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14.03.2017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14.03.2017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14.03.2017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mail.baskent.edu.tr/~tkaracay/etudio/agora/zv/2011/Hanoi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Informed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Heuristic</a:t>
            </a:r>
            <a:r>
              <a:rPr lang="tr-TR" dirty="0" smtClean="0"/>
              <a:t> </a:t>
            </a:r>
            <a:r>
              <a:rPr lang="tr-TR" smtClean="0"/>
              <a:t>Search</a:t>
            </a:r>
            <a:endParaRPr lang="tr-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275" y="1762919"/>
            <a:ext cx="702945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A* </a:t>
            </a:r>
            <a:r>
              <a:rPr lang="tr-TR" dirty="0" err="1" smtClean="0"/>
              <a:t>Search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600" dirty="0" err="1" smtClean="0"/>
              <a:t>Best</a:t>
            </a:r>
            <a:r>
              <a:rPr lang="tr-TR" sz="1600" dirty="0" smtClean="0"/>
              <a:t>-</a:t>
            </a:r>
            <a:r>
              <a:rPr lang="tr-TR" sz="1600" dirty="0" err="1" smtClean="0"/>
              <a:t>first</a:t>
            </a:r>
            <a:r>
              <a:rPr lang="tr-TR" sz="1600" dirty="0" smtClean="0"/>
              <a:t> </a:t>
            </a:r>
            <a:r>
              <a:rPr lang="tr-TR" sz="1600" dirty="0" err="1" smtClean="0"/>
              <a:t>Search’ün</a:t>
            </a:r>
            <a:r>
              <a:rPr lang="tr-TR" sz="1600" dirty="0" smtClean="0"/>
              <a:t> en büyük dezavantajı, uzak görüşlü olmamasıdır.</a:t>
            </a:r>
          </a:p>
          <a:p>
            <a:r>
              <a:rPr lang="tr-TR" sz="1600" dirty="0" smtClean="0"/>
              <a:t>Başlangıç düğümü: s düğümü</a:t>
            </a:r>
          </a:p>
          <a:p>
            <a:r>
              <a:rPr lang="tr-TR" sz="1600" dirty="0" smtClean="0"/>
              <a:t>S düğümünden X düğümüne kadar yol: </a:t>
            </a:r>
          </a:p>
          <a:p>
            <a:pPr lvl="1"/>
            <a:r>
              <a:rPr lang="tr-TR" sz="1200" dirty="0" smtClean="0"/>
              <a:t>g(x): şu anki duruma kadar maliyet fonksiyonu</a:t>
            </a:r>
          </a:p>
          <a:p>
            <a:r>
              <a:rPr lang="tr-TR" sz="1600" dirty="0" smtClean="0"/>
              <a:t>X düğümünden hedef f düğümüne kadar yol: </a:t>
            </a:r>
          </a:p>
          <a:p>
            <a:pPr lvl="1"/>
            <a:r>
              <a:rPr lang="tr-TR" sz="1200" dirty="0" smtClean="0"/>
              <a:t>h(x): uygun sezgi fonksiyonu olsun.</a:t>
            </a:r>
          </a:p>
          <a:p>
            <a:r>
              <a:rPr lang="tr-TR" sz="1600" dirty="0" smtClean="0"/>
              <a:t>g(x): x durumunun gerçek olan o anki değeri</a:t>
            </a:r>
          </a:p>
          <a:p>
            <a:r>
              <a:rPr lang="tr-TR" sz="1600" dirty="0" smtClean="0"/>
              <a:t>h(x): x düğümünden çözüme olan gidişlerin sezgisel değeri</a:t>
            </a:r>
          </a:p>
          <a:p>
            <a:r>
              <a:rPr lang="tr-TR" sz="1600" dirty="0" smtClean="0"/>
              <a:t>Uygun olması, iyimser olması yani hedefe götüren maliyeti hiçbir zaman gerçek değerinden daha yüksek değerde kestirememesi demektir.</a:t>
            </a:r>
          </a:p>
          <a:p>
            <a:r>
              <a:rPr lang="tr-TR" sz="1600" dirty="0" smtClean="0"/>
              <a:t>A* Algoritması:</a:t>
            </a:r>
          </a:p>
          <a:p>
            <a:pPr marL="742950" lvl="2" indent="-342900"/>
            <a:r>
              <a:rPr lang="tr-TR" sz="1200" dirty="0" smtClean="0"/>
              <a:t>f(x)=g(x)+h(x)</a:t>
            </a:r>
          </a:p>
          <a:p>
            <a:r>
              <a:rPr lang="tr-TR" sz="1600" dirty="0" smtClean="0"/>
              <a:t>Hem optimal hem de tamdır.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4653136"/>
            <a:ext cx="3016622" cy="1981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71512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4039893"/>
            <a:ext cx="4716016" cy="2818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A* </a:t>
            </a:r>
            <a:r>
              <a:rPr lang="tr-TR" dirty="0" err="1" smtClean="0"/>
              <a:t>Search</a:t>
            </a:r>
            <a:r>
              <a:rPr lang="tr-TR" dirty="0" smtClean="0"/>
              <a:t> 8-taş problemi için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39552" y="1628800"/>
            <a:ext cx="4618856" cy="4525963"/>
          </a:xfrm>
        </p:spPr>
        <p:txBody>
          <a:bodyPr>
            <a:normAutofit/>
          </a:bodyPr>
          <a:lstStyle/>
          <a:p>
            <a:r>
              <a:rPr lang="tr-TR" sz="1400" dirty="0" smtClean="0"/>
              <a:t>H(x) sezgisel fonksiyonun tasarımı probleme göre değişmektedir.  </a:t>
            </a:r>
          </a:p>
          <a:p>
            <a:r>
              <a:rPr lang="tr-TR" sz="1400" b="1" dirty="0" smtClean="0"/>
              <a:t>Örnekte 2. sırada </a:t>
            </a:r>
            <a:r>
              <a:rPr lang="tr-TR" sz="1400" dirty="0" smtClean="0"/>
              <a:t>açılan durum için derinlik: g(x)=1</a:t>
            </a:r>
          </a:p>
          <a:p>
            <a:r>
              <a:rPr lang="tr-TR" sz="1400" dirty="0" smtClean="0"/>
              <a:t>Hedef duruma göre yerinde olmayan taşların sayısı:h(x)=5</a:t>
            </a:r>
          </a:p>
          <a:p>
            <a:r>
              <a:rPr lang="tr-TR" sz="1400" dirty="0" smtClean="0"/>
              <a:t>O halde f(x)=g(x)+h(x)=1+5=6</a:t>
            </a:r>
          </a:p>
          <a:p>
            <a:r>
              <a:rPr lang="tr-TR" sz="1400" b="1" dirty="0" smtClean="0"/>
              <a:t>7. durum için </a:t>
            </a:r>
            <a:r>
              <a:rPr lang="tr-TR" sz="1400" dirty="0" smtClean="0"/>
              <a:t>g(x)=4, h(x)=3 ve f(x)=7</a:t>
            </a:r>
          </a:p>
          <a:p>
            <a:r>
              <a:rPr lang="tr-TR" sz="1400" dirty="0" smtClean="0"/>
              <a:t>Karelerin üzerindeki sayılar sıra ile açılan düğümleri, </a:t>
            </a:r>
          </a:p>
          <a:p>
            <a:r>
              <a:rPr lang="tr-TR" sz="1400" dirty="0" smtClean="0"/>
              <a:t>Yan tarafındaki sayılar sezgisel skorları ifade eder.</a:t>
            </a:r>
          </a:p>
          <a:p>
            <a:r>
              <a:rPr lang="tr-TR" sz="1400" dirty="0" smtClean="0"/>
              <a:t>Şekildeki gibi h(x)=0 olduğunda algoritma durursa çok fazla derinine arama yapılabilir.</a:t>
            </a:r>
          </a:p>
          <a:p>
            <a:r>
              <a:rPr lang="tr-TR" sz="1400" dirty="0" smtClean="0"/>
              <a:t>Bu nedenle A* algoritmasının 8-taş problemine uygulanmasında farklı sezgisel h’(x) fonksiyonları tanımlanabilir.</a:t>
            </a:r>
          </a:p>
          <a:p>
            <a:r>
              <a:rPr lang="tr-TR" sz="1400" dirty="0" smtClean="0"/>
              <a:t>1- h’(x): ele alınan durumla hedef durum karşılaştırıldığında yerinde olmayan taşların sayısı</a:t>
            </a:r>
          </a:p>
          <a:p>
            <a:r>
              <a:rPr lang="tr-TR" sz="1400" dirty="0" smtClean="0"/>
              <a:t>2-h’(x):taşların hedefteki yerlerine uzaklıkları toplamı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0676" y="1340768"/>
            <a:ext cx="4213324" cy="5138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A* </a:t>
            </a:r>
            <a:r>
              <a:rPr lang="tr-TR" dirty="0" err="1" smtClean="0"/>
              <a:t>Search</a:t>
            </a:r>
            <a:r>
              <a:rPr lang="tr-TR" dirty="0" smtClean="0"/>
              <a:t> 8-taş problemi için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Bu 2 sezgisel fonksiyon için örnek işletim</a:t>
            </a:r>
          </a:p>
          <a:p>
            <a:r>
              <a:rPr lang="tr-TR" sz="2800" dirty="0" smtClean="0"/>
              <a:t>Başlangıç durumu=23617548</a:t>
            </a:r>
          </a:p>
          <a:p>
            <a:r>
              <a:rPr lang="tr-TR" sz="2800" dirty="0" smtClean="0"/>
              <a:t>Hedef durumu      =12345678</a:t>
            </a:r>
          </a:p>
          <a:p>
            <a:pPr lvl="1"/>
            <a:r>
              <a:rPr lang="tr-TR" dirty="0" smtClean="0"/>
              <a:t>1-yerinde olmayan taşların toplamı: h’(x)=7</a:t>
            </a:r>
          </a:p>
          <a:p>
            <a:pPr lvl="1"/>
            <a:r>
              <a:rPr lang="tr-TR" dirty="0" smtClean="0"/>
              <a:t>2-taşların kendi yerlerinden olan uzaklıkları toplamı:h’(x)=1+1+1+1+2+1+1+0=8</a:t>
            </a:r>
          </a:p>
          <a:p>
            <a:pPr>
              <a:buNone/>
            </a:pPr>
            <a:endParaRPr lang="tr-TR" sz="28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A* Aramasının Özellikleri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Tamdır, çözüm varsa bulunur. Kökten başlanarak gidilen herhangi bir yolda f tahmini her zaman artar (h, monoton olsa bile). </a:t>
            </a:r>
          </a:p>
          <a:p>
            <a:r>
              <a:rPr lang="tr-TR" dirty="0" smtClean="0"/>
              <a:t>Zaman karmaşıklığı </a:t>
            </a:r>
            <a:r>
              <a:rPr lang="tr-TR" dirty="0" err="1" smtClean="0"/>
              <a:t>Optimaldir</a:t>
            </a:r>
            <a:r>
              <a:rPr lang="tr-TR" dirty="0" smtClean="0"/>
              <a:t>.</a:t>
            </a:r>
          </a:p>
          <a:p>
            <a:r>
              <a:rPr lang="es-ES" dirty="0" smtClean="0"/>
              <a:t>Zaman ve Yer karmaşıklıkları kötü olsa da iyi bir</a:t>
            </a:r>
            <a:r>
              <a:rPr lang="tr-TR" dirty="0" smtClean="0"/>
              <a:t> sezgi ile, düzelecektir.</a:t>
            </a:r>
            <a:endParaRPr lang="tr-T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Memory</a:t>
            </a:r>
            <a:r>
              <a:rPr lang="tr-TR" dirty="0" smtClean="0"/>
              <a:t>-</a:t>
            </a:r>
            <a:r>
              <a:rPr lang="tr-TR" dirty="0" err="1" smtClean="0"/>
              <a:t>bounded</a:t>
            </a:r>
            <a:r>
              <a:rPr lang="tr-TR" dirty="0" smtClean="0"/>
              <a:t> </a:t>
            </a:r>
            <a:r>
              <a:rPr lang="tr-TR" dirty="0" err="1" smtClean="0"/>
              <a:t>heuristic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A* algoritmasının bellek gereksinimlerini indirgemenin en basit yolu sezgisel aramaya “</a:t>
            </a:r>
            <a:r>
              <a:rPr lang="en-US" dirty="0" smtClean="0"/>
              <a:t>iterative</a:t>
            </a:r>
            <a:r>
              <a:rPr lang="tr-TR" dirty="0" smtClean="0"/>
              <a:t> </a:t>
            </a:r>
            <a:r>
              <a:rPr lang="en-US" dirty="0" smtClean="0"/>
              <a:t>deepening</a:t>
            </a:r>
            <a:r>
              <a:rPr lang="tr-TR" dirty="0" smtClean="0"/>
              <a:t>” davranışını adapte etmektir. </a:t>
            </a:r>
          </a:p>
          <a:p>
            <a:r>
              <a:rPr lang="tr-TR" dirty="0" smtClean="0"/>
              <a:t>Bunun sonucu oluşan algoritma</a:t>
            </a:r>
            <a:r>
              <a:rPr lang="en-US" dirty="0" smtClean="0"/>
              <a:t> iterative-deepening A∗ (IDA∗) </a:t>
            </a:r>
            <a:endParaRPr lang="tr-TR" dirty="0" smtClean="0"/>
          </a:p>
          <a:p>
            <a:r>
              <a:rPr lang="tr-TR" dirty="0" smtClean="0"/>
              <a:t>Diğer iki </a:t>
            </a:r>
            <a:r>
              <a:rPr lang="tr-TR" dirty="0" err="1" smtClean="0"/>
              <a:t>memory</a:t>
            </a:r>
            <a:r>
              <a:rPr lang="tr-TR" dirty="0" smtClean="0"/>
              <a:t> </a:t>
            </a:r>
            <a:r>
              <a:rPr lang="tr-TR" dirty="0" err="1" smtClean="0"/>
              <a:t>bounded</a:t>
            </a:r>
            <a:r>
              <a:rPr lang="tr-TR" dirty="0" smtClean="0"/>
              <a:t> algoritması:</a:t>
            </a:r>
          </a:p>
          <a:p>
            <a:pPr lvl="1"/>
            <a:r>
              <a:rPr lang="tr-TR" dirty="0" err="1" smtClean="0"/>
              <a:t>Recursive</a:t>
            </a:r>
            <a:r>
              <a:rPr lang="tr-TR" dirty="0" smtClean="0"/>
              <a:t> </a:t>
            </a:r>
            <a:r>
              <a:rPr lang="tr-TR" dirty="0" err="1" smtClean="0"/>
              <a:t>best</a:t>
            </a:r>
            <a:r>
              <a:rPr lang="tr-TR" dirty="0" smtClean="0"/>
              <a:t>-</a:t>
            </a:r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r>
              <a:rPr lang="tr-TR" dirty="0" smtClean="0"/>
              <a:t> (RBFS)</a:t>
            </a:r>
          </a:p>
          <a:p>
            <a:pPr lvl="1"/>
            <a:r>
              <a:rPr lang="tr-TR" dirty="0" smtClean="0"/>
              <a:t>MA∗(</a:t>
            </a:r>
            <a:r>
              <a:rPr lang="tr-TR" dirty="0" err="1" smtClean="0"/>
              <a:t>memory</a:t>
            </a:r>
            <a:r>
              <a:rPr lang="tr-TR" dirty="0" smtClean="0"/>
              <a:t>-</a:t>
            </a:r>
            <a:r>
              <a:rPr lang="tr-TR" dirty="0" err="1" smtClean="0"/>
              <a:t>bounded</a:t>
            </a:r>
            <a:r>
              <a:rPr lang="tr-TR" dirty="0" smtClean="0"/>
              <a:t> A∗)</a:t>
            </a:r>
            <a:br>
              <a:rPr lang="tr-TR" dirty="0" smtClean="0"/>
            </a:br>
            <a:endParaRPr lang="tr-T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88640"/>
            <a:ext cx="4752528" cy="6104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8-Vezir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err="1" smtClean="0"/>
              <a:t>YZ’da</a:t>
            </a:r>
            <a:r>
              <a:rPr lang="tr-TR" sz="2400" dirty="0" smtClean="0"/>
              <a:t> en çok araştırılan problemlerdendir.</a:t>
            </a:r>
          </a:p>
          <a:p>
            <a:r>
              <a:rPr lang="tr-TR" sz="2400" dirty="0" err="1" smtClean="0"/>
              <a:t>nxn</a:t>
            </a:r>
            <a:r>
              <a:rPr lang="tr-TR" sz="2400" dirty="0" smtClean="0"/>
              <a:t> boyutlu bir satranç tahtasına mümkün olduğunca çok sayıda vezirin birbirini görmeyecek şekilde yerleştirilmesi hedeflenmektedir.</a:t>
            </a:r>
          </a:p>
          <a:p>
            <a:r>
              <a:rPr lang="tr-TR" sz="2400" dirty="0" err="1" smtClean="0"/>
              <a:t>nxn</a:t>
            </a:r>
            <a:r>
              <a:rPr lang="tr-TR" sz="2400" dirty="0" smtClean="0"/>
              <a:t> boyutlu bir tahtaya en çok n sayıda vezir yerleşebilmektedir. Bu durumda problem 8x8 </a:t>
            </a:r>
            <a:r>
              <a:rPr lang="tr-TR" sz="2400" dirty="0" err="1" smtClean="0"/>
              <a:t>lik</a:t>
            </a:r>
            <a:r>
              <a:rPr lang="tr-TR" sz="2400" dirty="0" smtClean="0"/>
              <a:t> bir tahtada 8-vezir problemine dönmüştür..</a:t>
            </a:r>
            <a:endParaRPr lang="tr-TR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4509120"/>
            <a:ext cx="196215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8-Vezir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tr-TR" sz="1600" dirty="0" smtClean="0"/>
              <a:t>Çözüm ağacı kurulurken, </a:t>
            </a:r>
          </a:p>
          <a:p>
            <a:r>
              <a:rPr lang="tr-TR" sz="1600" dirty="0" smtClean="0"/>
              <a:t>Satırlar boyunca ilk boş hane görüldüğünde bu boş haneye vezir konulur. </a:t>
            </a:r>
          </a:p>
          <a:p>
            <a:r>
              <a:rPr lang="tr-TR" sz="1600" dirty="0" smtClean="0"/>
              <a:t>Yerleştirilen vezirin gördüğü kareler işaretlenir ve sonraki seviyeye geçilir</a:t>
            </a:r>
          </a:p>
          <a:p>
            <a:r>
              <a:rPr lang="tr-TR" sz="1600" dirty="0" smtClean="0"/>
              <a:t>4 vezir için kurulan çözüm ağacı aşağıdaki gibidir.</a:t>
            </a:r>
            <a:endParaRPr lang="tr-TR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623151"/>
            <a:ext cx="4608512" cy="4234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Arama Yöntemleri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Arama Yöntemleri: Her aşamada hangi düğümün açılacağını belirler.</a:t>
            </a:r>
          </a:p>
          <a:p>
            <a:pPr lvl="1"/>
            <a:r>
              <a:rPr lang="tr-TR" dirty="0" err="1" smtClean="0"/>
              <a:t>Blind</a:t>
            </a:r>
            <a:r>
              <a:rPr lang="tr-TR" dirty="0" smtClean="0"/>
              <a:t> </a:t>
            </a:r>
            <a:r>
              <a:rPr lang="tr-TR" dirty="0" err="1" smtClean="0"/>
              <a:t>Strategies</a:t>
            </a:r>
            <a:r>
              <a:rPr lang="tr-TR" dirty="0" smtClean="0"/>
              <a:t> (Bilgiye dayanmayan arama): Durum bilgisinden yararlanmaz.</a:t>
            </a:r>
          </a:p>
          <a:p>
            <a:pPr lvl="1"/>
            <a:r>
              <a:rPr lang="tr-TR" dirty="0" err="1" smtClean="0"/>
              <a:t>Heuristic</a:t>
            </a:r>
            <a:r>
              <a:rPr lang="tr-TR" dirty="0" smtClean="0"/>
              <a:t> </a:t>
            </a:r>
            <a:r>
              <a:rPr lang="tr-TR" dirty="0" err="1" smtClean="0"/>
              <a:t>Strategies</a:t>
            </a:r>
            <a:r>
              <a:rPr lang="tr-TR" dirty="0" smtClean="0"/>
              <a:t> (Sezgisel arama): Durum bilgisinden yararlanır. Daha umut verici hareketi tercih eder.</a:t>
            </a:r>
            <a:endParaRPr lang="tr-T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8-Vezir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Sezgisel bir değerlendirme yapılmadığında ağacın tüm dallarında gezinerek çözüm aranmaktadır. </a:t>
            </a:r>
          </a:p>
          <a:p>
            <a:r>
              <a:rPr lang="tr-TR" dirty="0" smtClean="0"/>
              <a:t>Durum uzayı büyüdükçe çözüm ağacının derinliği artar.</a:t>
            </a:r>
            <a:br>
              <a:rPr lang="tr-TR" dirty="0" smtClean="0"/>
            </a:br>
            <a:r>
              <a:rPr lang="tr-TR" dirty="0" smtClean="0"/>
              <a:t>Örnek durum: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4804907"/>
            <a:ext cx="2088232" cy="2053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8-Vezir-Yaklaşım 1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/>
              <a:t>Vezirlerin konumuna göre çözümün aranması</a:t>
            </a:r>
          </a:p>
          <a:p>
            <a:r>
              <a:rPr lang="tr-TR" sz="2400" dirty="0" smtClean="0"/>
              <a:t>k satıra yerleştirilecek k tane vezir S={y1,y2,…</a:t>
            </a:r>
            <a:r>
              <a:rPr lang="tr-TR" sz="2400" dirty="0" err="1" smtClean="0"/>
              <a:t>yk</a:t>
            </a:r>
            <a:r>
              <a:rPr lang="tr-TR" sz="2400" dirty="0" smtClean="0"/>
              <a:t>} ile gösterilsin.</a:t>
            </a:r>
          </a:p>
          <a:p>
            <a:r>
              <a:rPr lang="tr-TR" sz="2400" dirty="0" smtClean="0"/>
              <a:t>Bir önceki örnek durum için S={d,f,h,c,a,g,e,b}</a:t>
            </a:r>
          </a:p>
          <a:p>
            <a:r>
              <a:rPr lang="tr-TR" sz="2400" dirty="0" smtClean="0"/>
              <a:t>Önceki tarama yönteminden farklı olarak burada yatay yöndeki haneler ardışık biçimde değil, minimum ağırlıklarına (serbestlik derecelerine) göre bakılacaktır.</a:t>
            </a:r>
            <a:endParaRPr lang="tr-TR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4437112"/>
            <a:ext cx="1656184" cy="1628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8-Vezir-Yaklaşım 1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85000" lnSpcReduction="10000"/>
          </a:bodyPr>
          <a:lstStyle/>
          <a:p>
            <a:r>
              <a:rPr lang="tr-TR" sz="2000" dirty="0" err="1" smtClean="0"/>
              <a:t>Farzedelim</a:t>
            </a:r>
            <a:r>
              <a:rPr lang="tr-TR" sz="2000" dirty="0" smtClean="0"/>
              <a:t> ki şu durum için çözüm aranıyor.</a:t>
            </a:r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r>
              <a:rPr lang="tr-TR" sz="2000" dirty="0" smtClean="0"/>
              <a:t>S={y1,y2</a:t>
            </a:r>
            <a:r>
              <a:rPr lang="tr-TR" sz="2000" b="1" dirty="0" smtClean="0"/>
              <a:t>,f,c</a:t>
            </a:r>
            <a:r>
              <a:rPr lang="tr-TR" sz="2000" dirty="0" smtClean="0"/>
              <a:t>,y5,y6,y7,y8</a:t>
            </a:r>
            <a:r>
              <a:rPr lang="tr-TR" sz="2000" b="1" dirty="0" smtClean="0"/>
              <a:t>} </a:t>
            </a:r>
            <a:r>
              <a:rPr lang="tr-TR" sz="2000" dirty="0" smtClean="0"/>
              <a:t>vektöründeki </a:t>
            </a:r>
            <a:r>
              <a:rPr lang="tr-TR" sz="2000" dirty="0" err="1" smtClean="0"/>
              <a:t>yi</a:t>
            </a:r>
            <a:r>
              <a:rPr lang="tr-TR" sz="2000" dirty="0" smtClean="0"/>
              <a:t> değerlerinin bulunması çözüme karşılık gelmektedir.</a:t>
            </a:r>
          </a:p>
          <a:p>
            <a:r>
              <a:rPr lang="tr-TR" sz="2000" dirty="0" smtClean="0"/>
              <a:t>Vezirler yerleştiğinde hamle altında olabilecek haneler bu vezirin numarası ile işaretlenecektir.</a:t>
            </a:r>
          </a:p>
          <a:p>
            <a:r>
              <a:rPr lang="tr-TR" sz="2000" dirty="0" smtClean="0"/>
              <a:t>Vezirlerin yerleşmediği satırların serbestlik dereceleri (4,3,_,_,3,4,5,4) şeklindedir.</a:t>
            </a:r>
          </a:p>
          <a:p>
            <a:r>
              <a:rPr lang="tr-TR" sz="2000" dirty="0" smtClean="0"/>
              <a:t>Vezirlerin yerleşmediği sütunların serbestlik dereceleri (3,4,_,4,4,_,4,4) şeklindedir.</a:t>
            </a:r>
          </a:p>
          <a:p>
            <a:r>
              <a:rPr lang="tr-TR" sz="2000" dirty="0" smtClean="0"/>
              <a:t>En az ağırlığı olan satırlardan biri 5. satırdır, sütun ağırlıklarına da bakılarak 3. vezir 5. satırın a sütununa yerleştirilir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556792"/>
            <a:ext cx="2592288" cy="218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8-Vezir-Yaklaşım 1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smtClean="0"/>
              <a:t>3. vezirden sonraki durum:</a:t>
            </a:r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r>
              <a:rPr lang="tr-TR" sz="2000" dirty="0" smtClean="0"/>
              <a:t>Seçim son iki satır, d ve e sütunu arasından yapılacaktır. </a:t>
            </a:r>
          </a:p>
          <a:p>
            <a:r>
              <a:rPr lang="tr-TR" sz="2000" dirty="0" smtClean="0"/>
              <a:t>D7 ye yerleştirilirse e sütununda serbest yer kalmayacak ve geri dönülerek yeni durumların incelenmesi gerekecektir.</a:t>
            </a:r>
          </a:p>
          <a:p>
            <a:r>
              <a:rPr lang="tr-TR" sz="2000" dirty="0" smtClean="0"/>
              <a:t>O halde 4. vezir e8 ve d6 hanelerinden birine yerleşmelidir.</a:t>
            </a:r>
            <a:endParaRPr lang="tr-TR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132856"/>
            <a:ext cx="2520280" cy="2161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8-Vezir-Yaklaşım 1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sz="2800" dirty="0" smtClean="0"/>
              <a:t>4. vezir e8 hanesine yerleştirilirse 5. 6. 7. ve 8. vezirler mecburi olarak yerleşeceklerdir.</a:t>
            </a:r>
          </a:p>
          <a:p>
            <a:endParaRPr lang="tr-TR" sz="2800" dirty="0" smtClean="0"/>
          </a:p>
          <a:p>
            <a:endParaRPr lang="tr-TR" sz="2800" dirty="0" smtClean="0"/>
          </a:p>
          <a:p>
            <a:endParaRPr lang="tr-TR" sz="2800" dirty="0" smtClean="0"/>
          </a:p>
          <a:p>
            <a:endParaRPr lang="tr-TR" sz="2800" dirty="0" smtClean="0"/>
          </a:p>
          <a:p>
            <a:endParaRPr lang="tr-TR" sz="2800" dirty="0" smtClean="0"/>
          </a:p>
          <a:p>
            <a:endParaRPr lang="tr-TR" sz="2800" dirty="0" smtClean="0"/>
          </a:p>
          <a:p>
            <a:endParaRPr lang="tr-TR" sz="2800" dirty="0" smtClean="0"/>
          </a:p>
          <a:p>
            <a:r>
              <a:rPr lang="tr-TR" sz="2800" dirty="0" smtClean="0"/>
              <a:t>Olası çözümlerden biri elde edilmiştir.</a:t>
            </a:r>
            <a:endParaRPr lang="tr-TR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636912"/>
            <a:ext cx="3289672" cy="3036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8-Vezir-Yaklaşım 2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tr-TR" sz="1600" dirty="0" smtClean="0"/>
              <a:t>Sezgisel onarım yöntemi:</a:t>
            </a:r>
          </a:p>
          <a:p>
            <a:r>
              <a:rPr lang="tr-TR" sz="1600" dirty="0" smtClean="0"/>
              <a:t>1-milyon vezir problemi yaklaşık 50 adımda çözülmektedir.</a:t>
            </a:r>
          </a:p>
          <a:p>
            <a:r>
              <a:rPr lang="tr-TR" sz="1600" dirty="0" smtClean="0"/>
              <a:t>İlk önce vezirlerin yerleşimlerinin her satır ve sütuna birer tane olmak üzere rastgele yapıldığı varsayılır.</a:t>
            </a:r>
          </a:p>
          <a:p>
            <a:r>
              <a:rPr lang="tr-TR" sz="1600" dirty="0" smtClean="0"/>
              <a:t>Her sütunda en az tehdit olan satır belirlenir vezir o satıra taşınır. </a:t>
            </a:r>
            <a:endParaRPr lang="tr-TR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746041"/>
            <a:ext cx="4392488" cy="4111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Yerel Arama Algoritmaları ve Optimizasyon Problemi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smtClean="0"/>
              <a:t>Şimdiye kadar incelenen arama algoritmaları arama uzayını sistematik olarak aramışlardır.</a:t>
            </a:r>
          </a:p>
          <a:p>
            <a:r>
              <a:rPr lang="tr-TR" dirty="0" smtClean="0"/>
              <a:t>Bu sistematik, bir veya birden çok yolu bellekte tutup ve hangi yolun bir sonra genişletileceği şeklinde </a:t>
            </a:r>
            <a:r>
              <a:rPr lang="tr-TR" dirty="0" smtClean="0"/>
              <a:t>gerçekleşmiştir</a:t>
            </a:r>
            <a:r>
              <a:rPr lang="tr-TR" dirty="0" smtClean="0"/>
              <a:t>.</a:t>
            </a:r>
          </a:p>
          <a:p>
            <a:r>
              <a:rPr lang="tr-TR" b="1" dirty="0" err="1" smtClean="0"/>
              <a:t>Local</a:t>
            </a:r>
            <a:r>
              <a:rPr lang="tr-TR" b="1" dirty="0" smtClean="0"/>
              <a:t> </a:t>
            </a:r>
            <a:r>
              <a:rPr lang="tr-TR" b="1" dirty="0" err="1" smtClean="0"/>
              <a:t>search</a:t>
            </a:r>
            <a:r>
              <a:rPr lang="tr-TR" b="1" dirty="0" smtClean="0"/>
              <a:t> </a:t>
            </a:r>
            <a:r>
              <a:rPr lang="tr-TR" dirty="0" smtClean="0"/>
              <a:t>algoritmaları, tekil bir </a:t>
            </a:r>
            <a:r>
              <a:rPr lang="tr-TR" dirty="0" smtClean="0"/>
              <a:t>mevcut düğüm üzerinde </a:t>
            </a:r>
            <a:r>
              <a:rPr lang="tr-TR" dirty="0" smtClean="0"/>
              <a:t>işler(birden çok </a:t>
            </a:r>
            <a:r>
              <a:rPr lang="tr-TR" dirty="0" smtClean="0"/>
              <a:t>yol </a:t>
            </a:r>
            <a:r>
              <a:rPr lang="tr-TR" dirty="0" smtClean="0"/>
              <a:t>yerine) ve genelde bu düğümün komşularına gider. </a:t>
            </a:r>
          </a:p>
          <a:p>
            <a:r>
              <a:rPr lang="tr-TR" dirty="0" err="1" smtClean="0"/>
              <a:t>Local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r>
              <a:rPr lang="tr-TR" dirty="0" smtClean="0"/>
              <a:t> algoritmaları sistematik olmamalarına rağmen iki anahtar avantajı vardır:</a:t>
            </a:r>
          </a:p>
          <a:p>
            <a:pPr lvl="1"/>
            <a:r>
              <a:rPr lang="tr-TR" dirty="0" smtClean="0"/>
              <a:t>Çok az bellek kullanırlar. </a:t>
            </a:r>
          </a:p>
          <a:p>
            <a:pPr lvl="1"/>
            <a:r>
              <a:rPr lang="tr-TR" dirty="0" smtClean="0"/>
              <a:t>Geniş yada </a:t>
            </a:r>
            <a:r>
              <a:rPr lang="tr-TR" dirty="0" smtClean="0"/>
              <a:t>sonsuz durum uzaylarında </a:t>
            </a:r>
            <a:r>
              <a:rPr lang="tr-TR" dirty="0" smtClean="0"/>
              <a:t>makul çözüm bulabilirler.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Yerel Arama Algoritmaları ve Optimizasyon Problemi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 </a:t>
            </a:r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420888"/>
            <a:ext cx="5389855" cy="3195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Dağa Tırmanma(</a:t>
            </a:r>
            <a:r>
              <a:rPr lang="en-IE" dirty="0" smtClean="0"/>
              <a:t>Hill-Climbing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4906888" cy="4525963"/>
          </a:xfrm>
        </p:spPr>
        <p:txBody>
          <a:bodyPr>
            <a:noAutofit/>
          </a:bodyPr>
          <a:lstStyle/>
          <a:p>
            <a:pPr lvl="0">
              <a:lnSpc>
                <a:spcPct val="80000"/>
              </a:lnSpc>
              <a:defRPr/>
            </a:pPr>
            <a:r>
              <a:rPr lang="en-GB" sz="2000" dirty="0" smtClean="0"/>
              <a:t>“</a:t>
            </a:r>
            <a:r>
              <a:rPr lang="tr-TR" sz="2000" dirty="0" smtClean="0"/>
              <a:t>dağa tırmanma” yönteminin ana fikrinde böyle bir varsayım dayanmaktadır:</a:t>
            </a:r>
            <a:r>
              <a:rPr lang="en-GB" sz="2000" dirty="0" smtClean="0"/>
              <a:t> </a:t>
            </a:r>
            <a:endParaRPr lang="en-IE" sz="2000" dirty="0" smtClean="0"/>
          </a:p>
          <a:p>
            <a:pPr lvl="1">
              <a:lnSpc>
                <a:spcPct val="80000"/>
              </a:lnSpc>
              <a:defRPr/>
            </a:pPr>
            <a:r>
              <a:rPr lang="tr-TR" sz="2000" dirty="0" smtClean="0"/>
              <a:t>ormancı gece dağda yolunu kaybetmiştir. Onun evi dağın zirvesindedir</a:t>
            </a:r>
            <a:r>
              <a:rPr lang="en-GB" sz="2000" dirty="0" smtClean="0"/>
              <a:t>. </a:t>
            </a:r>
            <a:endParaRPr lang="en-IE" sz="2000" dirty="0" smtClean="0"/>
          </a:p>
          <a:p>
            <a:pPr lvl="1">
              <a:lnSpc>
                <a:spcPct val="80000"/>
              </a:lnSpc>
              <a:defRPr/>
            </a:pPr>
            <a:r>
              <a:rPr lang="tr-TR" sz="2000" dirty="0" smtClean="0"/>
              <a:t>Karanlık olsa da ormancı ,  her adımının onu amacına yakınlaştırdığını bilmektedir</a:t>
            </a:r>
            <a:r>
              <a:rPr lang="en-GB" sz="2000" dirty="0" smtClean="0"/>
              <a:t> </a:t>
            </a:r>
            <a:endParaRPr lang="en-IE" sz="2000" dirty="0" smtClean="0"/>
          </a:p>
          <a:p>
            <a:pPr lvl="1">
              <a:lnSpc>
                <a:spcPct val="80000"/>
              </a:lnSpc>
              <a:defRPr/>
            </a:pPr>
            <a:r>
              <a:rPr lang="tr-TR" sz="2000" dirty="0" smtClean="0"/>
              <a:t>Dağa tırmanma yönteminde </a:t>
            </a:r>
            <a:r>
              <a:rPr lang="tr-TR" sz="2000" dirty="0" smtClean="0">
                <a:solidFill>
                  <a:schemeClr val="hlink"/>
                </a:solidFill>
              </a:rPr>
              <a:t>aramanın yönü her zaman amaca daha yakın düğüme doğrudur</a:t>
            </a:r>
            <a:r>
              <a:rPr lang="en-GB" sz="2000" dirty="0" smtClean="0"/>
              <a:t>. </a:t>
            </a:r>
          </a:p>
          <a:p>
            <a:r>
              <a:rPr lang="tr-TR" sz="2000" dirty="0" smtClean="0"/>
              <a:t> Makine Öğrenmesinde popülerdir.</a:t>
            </a:r>
          </a:p>
          <a:p>
            <a:r>
              <a:rPr lang="tr-TR" sz="2000" dirty="0" smtClean="0"/>
              <a:t>Bazen </a:t>
            </a:r>
            <a:r>
              <a:rPr lang="en-US" sz="2000" b="1" dirty="0" smtClean="0"/>
              <a:t>greedy local search </a:t>
            </a:r>
            <a:r>
              <a:rPr lang="tr-TR" sz="2000" dirty="0" smtClean="0"/>
              <a:t>olarak da adlandırılır çünkü bir sonraki adımı düşünmeden en iyi komşuyu arar</a:t>
            </a:r>
            <a:r>
              <a:rPr lang="en-US" sz="2000" dirty="0" smtClean="0"/>
              <a:t>. </a:t>
            </a:r>
            <a:br>
              <a:rPr lang="en-US" sz="2000" dirty="0" smtClean="0"/>
            </a:br>
            <a:endParaRPr lang="tr-TR" sz="20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-2988840" y="1340768"/>
            <a:ext cx="46482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2362200"/>
            <a:ext cx="373380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Hill Climbing</a:t>
            </a:r>
            <a:endParaRPr lang="tr-TR" dirty="0"/>
          </a:p>
        </p:txBody>
      </p:sp>
      <p:sp>
        <p:nvSpPr>
          <p:cNvPr id="5" name="4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305050"/>
            <a:ext cx="57912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Karşılaştırma: Sezgisel olmayan aramalar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BFS, tamdır, </a:t>
            </a:r>
            <a:r>
              <a:rPr lang="tr-TR" dirty="0" err="1" smtClean="0"/>
              <a:t>optimaldir</a:t>
            </a:r>
            <a:r>
              <a:rPr lang="tr-TR" dirty="0" smtClean="0"/>
              <a:t> ancak yer karmaşıklığı yüksektir.</a:t>
            </a:r>
          </a:p>
          <a:p>
            <a:r>
              <a:rPr lang="tr-TR" dirty="0" smtClean="0"/>
              <a:t>DFS, yer karmaşıklığı etkindir, ancak tam da değildir, optimal de değildir.</a:t>
            </a:r>
          </a:p>
          <a:p>
            <a:r>
              <a:rPr lang="tr-TR" dirty="0" err="1" smtClean="0"/>
              <a:t>Iterative</a:t>
            </a:r>
            <a:r>
              <a:rPr lang="tr-TR" dirty="0" smtClean="0"/>
              <a:t> </a:t>
            </a:r>
            <a:r>
              <a:rPr lang="tr-TR" dirty="0" err="1" smtClean="0"/>
              <a:t>Deepening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r>
              <a:rPr lang="tr-TR" dirty="0" smtClean="0"/>
              <a:t>, yaklaşık olarak </a:t>
            </a:r>
            <a:r>
              <a:rPr lang="tr-TR" dirty="0" err="1" smtClean="0"/>
              <a:t>optimaldir</a:t>
            </a:r>
            <a:r>
              <a:rPr lang="tr-TR" dirty="0" smtClean="0"/>
              <a:t>.</a:t>
            </a:r>
            <a:endParaRPr lang="tr-T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C39D3-3E44-4E81-B8DB-895B628920A2}" type="slidenum">
              <a:rPr lang="tr-TR"/>
              <a:pPr>
                <a:defRPr/>
              </a:pPr>
              <a:t>30</a:t>
            </a:fld>
            <a:endParaRPr lang="tr-TR"/>
          </a:p>
        </p:txBody>
      </p:sp>
      <p:sp>
        <p:nvSpPr>
          <p:cNvPr id="71682" name="Line 2"/>
          <p:cNvSpPr>
            <a:spLocks noChangeShapeType="1"/>
          </p:cNvSpPr>
          <p:nvPr/>
        </p:nvSpPr>
        <p:spPr bwMode="auto">
          <a:xfrm flipH="1">
            <a:off x="2590800" y="3505200"/>
            <a:ext cx="533400" cy="5334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1683" name="Line 3"/>
          <p:cNvSpPr>
            <a:spLocks noChangeShapeType="1"/>
          </p:cNvSpPr>
          <p:nvPr/>
        </p:nvSpPr>
        <p:spPr bwMode="auto">
          <a:xfrm>
            <a:off x="3200400" y="3505200"/>
            <a:ext cx="381000" cy="6858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1684" name="Line 4"/>
          <p:cNvSpPr>
            <a:spLocks noChangeShapeType="1"/>
          </p:cNvSpPr>
          <p:nvPr/>
        </p:nvSpPr>
        <p:spPr bwMode="auto">
          <a:xfrm>
            <a:off x="5715000" y="4572000"/>
            <a:ext cx="0" cy="6096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1685" name="Line 5"/>
          <p:cNvSpPr>
            <a:spLocks noChangeShapeType="1"/>
          </p:cNvSpPr>
          <p:nvPr/>
        </p:nvSpPr>
        <p:spPr bwMode="auto">
          <a:xfrm flipH="1">
            <a:off x="6553200" y="5715000"/>
            <a:ext cx="304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1686" name="Line 6"/>
          <p:cNvSpPr>
            <a:spLocks noChangeShapeType="1"/>
          </p:cNvSpPr>
          <p:nvPr/>
        </p:nvSpPr>
        <p:spPr bwMode="auto">
          <a:xfrm>
            <a:off x="6858000" y="5715000"/>
            <a:ext cx="381000" cy="6858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Hill Climbing</a:t>
            </a:r>
            <a:endParaRPr lang="en-GB" dirty="0" smtClean="0"/>
          </a:p>
        </p:txBody>
      </p:sp>
      <p:sp>
        <p:nvSpPr>
          <p:cNvPr id="71688" name="Line 8"/>
          <p:cNvSpPr>
            <a:spLocks noChangeShapeType="1"/>
          </p:cNvSpPr>
          <p:nvPr/>
        </p:nvSpPr>
        <p:spPr bwMode="auto">
          <a:xfrm flipH="1">
            <a:off x="3276600" y="2590800"/>
            <a:ext cx="1524000" cy="685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>
            <a:off x="5181600" y="2667000"/>
            <a:ext cx="1143000" cy="533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1690" name="Line 10"/>
          <p:cNvSpPr>
            <a:spLocks noChangeShapeType="1"/>
          </p:cNvSpPr>
          <p:nvPr/>
        </p:nvSpPr>
        <p:spPr bwMode="auto">
          <a:xfrm flipH="1">
            <a:off x="5867400" y="3505200"/>
            <a:ext cx="609600" cy="685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1691" name="Line 11"/>
          <p:cNvSpPr>
            <a:spLocks noChangeShapeType="1"/>
          </p:cNvSpPr>
          <p:nvPr/>
        </p:nvSpPr>
        <p:spPr bwMode="auto">
          <a:xfrm>
            <a:off x="6553200" y="3505200"/>
            <a:ext cx="914400" cy="685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1692" name="Line 12"/>
          <p:cNvSpPr>
            <a:spLocks noChangeShapeType="1"/>
          </p:cNvSpPr>
          <p:nvPr/>
        </p:nvSpPr>
        <p:spPr bwMode="auto">
          <a:xfrm flipH="1">
            <a:off x="6934200" y="4495800"/>
            <a:ext cx="533400" cy="990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1693" name="Line 13"/>
          <p:cNvSpPr>
            <a:spLocks noChangeShapeType="1"/>
          </p:cNvSpPr>
          <p:nvPr/>
        </p:nvSpPr>
        <p:spPr bwMode="auto">
          <a:xfrm>
            <a:off x="7467600" y="4495800"/>
            <a:ext cx="10668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1694" name="Line 14"/>
          <p:cNvSpPr>
            <a:spLocks noChangeShapeType="1"/>
          </p:cNvSpPr>
          <p:nvPr/>
        </p:nvSpPr>
        <p:spPr bwMode="auto">
          <a:xfrm>
            <a:off x="8610600" y="5715000"/>
            <a:ext cx="0" cy="533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1695" name="Oval 15"/>
          <p:cNvSpPr>
            <a:spLocks noChangeAspect="1" noChangeArrowheads="1"/>
          </p:cNvSpPr>
          <p:nvPr/>
        </p:nvSpPr>
        <p:spPr bwMode="auto">
          <a:xfrm>
            <a:off x="47244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IE" sz="2400">
                <a:latin typeface="Times New Roman" pitchFamily="18" charset="0"/>
              </a:rPr>
              <a:t>S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71696" name="Oval 16"/>
          <p:cNvSpPr>
            <a:spLocks noChangeAspect="1" noChangeArrowheads="1"/>
          </p:cNvSpPr>
          <p:nvPr/>
        </p:nvSpPr>
        <p:spPr bwMode="auto">
          <a:xfrm>
            <a:off x="29718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IE" sz="2400">
                <a:latin typeface="Times New Roman" pitchFamily="18" charset="0"/>
              </a:rPr>
              <a:t>A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71697" name="Oval 17"/>
          <p:cNvSpPr>
            <a:spLocks noChangeAspect="1" noChangeArrowheads="1"/>
          </p:cNvSpPr>
          <p:nvPr/>
        </p:nvSpPr>
        <p:spPr bwMode="auto">
          <a:xfrm>
            <a:off x="62484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IE" sz="2400">
                <a:latin typeface="Times New Roman" pitchFamily="18" charset="0"/>
              </a:rPr>
              <a:t>B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71698" name="Oval 18"/>
          <p:cNvSpPr>
            <a:spLocks noChangeAspect="1" noChangeArrowheads="1"/>
          </p:cNvSpPr>
          <p:nvPr/>
        </p:nvSpPr>
        <p:spPr bwMode="auto">
          <a:xfrm>
            <a:off x="54864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IE" sz="2400">
                <a:latin typeface="Times New Roman" pitchFamily="18" charset="0"/>
              </a:rPr>
              <a:t>C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71699" name="Oval 19"/>
          <p:cNvSpPr>
            <a:spLocks noChangeAspect="1" noChangeArrowheads="1"/>
          </p:cNvSpPr>
          <p:nvPr/>
        </p:nvSpPr>
        <p:spPr bwMode="auto">
          <a:xfrm>
            <a:off x="72390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IE" sz="2400">
                <a:latin typeface="Times New Roman" pitchFamily="18" charset="0"/>
              </a:rPr>
              <a:t>D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71700" name="Oval 20"/>
          <p:cNvSpPr>
            <a:spLocks noChangeAspect="1" noChangeArrowheads="1"/>
          </p:cNvSpPr>
          <p:nvPr/>
        </p:nvSpPr>
        <p:spPr bwMode="auto">
          <a:xfrm>
            <a:off x="6629400" y="5334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IE" sz="2400">
                <a:latin typeface="Times New Roman" pitchFamily="18" charset="0"/>
              </a:rPr>
              <a:t>E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71701" name="Oval 21"/>
          <p:cNvSpPr>
            <a:spLocks noChangeAspect="1" noChangeArrowheads="1"/>
          </p:cNvSpPr>
          <p:nvPr/>
        </p:nvSpPr>
        <p:spPr bwMode="auto">
          <a:xfrm>
            <a:off x="8382000" y="5334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IE" sz="2400">
                <a:latin typeface="Times New Roman" pitchFamily="18" charset="0"/>
              </a:rPr>
              <a:t>F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71702" name="Oval 22"/>
          <p:cNvSpPr>
            <a:spLocks noChangeAspect="1" noChangeArrowheads="1"/>
          </p:cNvSpPr>
          <p:nvPr/>
        </p:nvSpPr>
        <p:spPr bwMode="auto">
          <a:xfrm>
            <a:off x="8382000" y="6172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IE" sz="2400">
                <a:latin typeface="Times New Roman" pitchFamily="18" charset="0"/>
              </a:rPr>
              <a:t>G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71703" name="Text Box 23"/>
          <p:cNvSpPr txBox="1">
            <a:spLocks noChangeArrowheads="1"/>
          </p:cNvSpPr>
          <p:nvPr/>
        </p:nvSpPr>
        <p:spPr bwMode="auto">
          <a:xfrm>
            <a:off x="2438400" y="308610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600">
                <a:latin typeface="Calibri" pitchFamily="34" charset="0"/>
              </a:rPr>
              <a:t>10.4</a:t>
            </a:r>
            <a:endParaRPr lang="en-GB" sz="1600">
              <a:latin typeface="Calibri" pitchFamily="34" charset="0"/>
            </a:endParaRPr>
          </a:p>
        </p:txBody>
      </p:sp>
      <p:sp>
        <p:nvSpPr>
          <p:cNvPr id="71704" name="Text Box 24"/>
          <p:cNvSpPr txBox="1">
            <a:spLocks noChangeArrowheads="1"/>
          </p:cNvSpPr>
          <p:nvPr/>
        </p:nvSpPr>
        <p:spPr bwMode="auto">
          <a:xfrm>
            <a:off x="6705600" y="3124200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600">
                <a:latin typeface="Calibri" pitchFamily="34" charset="0"/>
              </a:rPr>
              <a:t>8.9</a:t>
            </a:r>
            <a:endParaRPr lang="en-GB" sz="1600">
              <a:latin typeface="Calibri" pitchFamily="34" charset="0"/>
            </a:endParaRPr>
          </a:p>
        </p:txBody>
      </p:sp>
      <p:sp>
        <p:nvSpPr>
          <p:cNvPr id="71705" name="Text Box 25"/>
          <p:cNvSpPr txBox="1">
            <a:spLocks noChangeArrowheads="1"/>
          </p:cNvSpPr>
          <p:nvPr/>
        </p:nvSpPr>
        <p:spPr bwMode="auto">
          <a:xfrm>
            <a:off x="4953000" y="419100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600">
                <a:latin typeface="Calibri" pitchFamily="34" charset="0"/>
              </a:rPr>
              <a:t>10.4</a:t>
            </a:r>
            <a:endParaRPr lang="en-GB" sz="1600">
              <a:latin typeface="Calibri" pitchFamily="34" charset="0"/>
            </a:endParaRPr>
          </a:p>
        </p:txBody>
      </p:sp>
      <p:sp>
        <p:nvSpPr>
          <p:cNvPr id="71706" name="Text Box 26"/>
          <p:cNvSpPr txBox="1">
            <a:spLocks noChangeArrowheads="1"/>
          </p:cNvSpPr>
          <p:nvPr/>
        </p:nvSpPr>
        <p:spPr bwMode="auto">
          <a:xfrm>
            <a:off x="7650163" y="4083050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600">
                <a:latin typeface="Calibri" pitchFamily="34" charset="0"/>
              </a:rPr>
              <a:t>6.9</a:t>
            </a:r>
            <a:endParaRPr lang="en-GB" sz="1600">
              <a:latin typeface="Calibri" pitchFamily="34" charset="0"/>
            </a:endParaRPr>
          </a:p>
        </p:txBody>
      </p:sp>
      <p:sp>
        <p:nvSpPr>
          <p:cNvPr id="71707" name="Text Box 27"/>
          <p:cNvSpPr txBox="1">
            <a:spLocks noChangeArrowheads="1"/>
          </p:cNvSpPr>
          <p:nvPr/>
        </p:nvSpPr>
        <p:spPr bwMode="auto">
          <a:xfrm>
            <a:off x="6238875" y="5454650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600">
                <a:latin typeface="Calibri" pitchFamily="34" charset="0"/>
              </a:rPr>
              <a:t>6.7</a:t>
            </a:r>
            <a:endParaRPr lang="en-GB" sz="1600">
              <a:latin typeface="Calibri" pitchFamily="34" charset="0"/>
            </a:endParaRPr>
          </a:p>
        </p:txBody>
      </p:sp>
      <p:sp>
        <p:nvSpPr>
          <p:cNvPr id="71708" name="Text Box 28"/>
          <p:cNvSpPr txBox="1">
            <a:spLocks noChangeArrowheads="1"/>
          </p:cNvSpPr>
          <p:nvPr/>
        </p:nvSpPr>
        <p:spPr bwMode="auto">
          <a:xfrm>
            <a:off x="8458200" y="5029200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600">
                <a:latin typeface="Calibri" pitchFamily="34" charset="0"/>
              </a:rPr>
              <a:t>3.0</a:t>
            </a:r>
            <a:endParaRPr lang="en-GB" sz="1600">
              <a:latin typeface="Calibri" pitchFamily="34" charset="0"/>
            </a:endParaRPr>
          </a:p>
        </p:txBody>
      </p:sp>
      <p:sp>
        <p:nvSpPr>
          <p:cNvPr id="79901" name="Freeform 29"/>
          <p:cNvSpPr>
            <a:spLocks/>
          </p:cNvSpPr>
          <p:nvPr/>
        </p:nvSpPr>
        <p:spPr bwMode="auto">
          <a:xfrm>
            <a:off x="5029200" y="2540000"/>
            <a:ext cx="3606800" cy="3784600"/>
          </a:xfrm>
          <a:custGeom>
            <a:avLst/>
            <a:gdLst>
              <a:gd name="T0" fmla="*/ 0 w 2272"/>
              <a:gd name="T1" fmla="*/ 2147483647 h 2384"/>
              <a:gd name="T2" fmla="*/ 2147483647 w 2272"/>
              <a:gd name="T3" fmla="*/ 2147483647 h 2384"/>
              <a:gd name="T4" fmla="*/ 2147483647 w 2272"/>
              <a:gd name="T5" fmla="*/ 2147483647 h 2384"/>
              <a:gd name="T6" fmla="*/ 2147483647 w 2272"/>
              <a:gd name="T7" fmla="*/ 2147483647 h 2384"/>
              <a:gd name="T8" fmla="*/ 2147483647 w 2272"/>
              <a:gd name="T9" fmla="*/ 2147483647 h 2384"/>
              <a:gd name="T10" fmla="*/ 2147483647 w 2272"/>
              <a:gd name="T11" fmla="*/ 2147483647 h 2384"/>
              <a:gd name="T12" fmla="*/ 2147483647 w 2272"/>
              <a:gd name="T13" fmla="*/ 2147483647 h 2384"/>
              <a:gd name="T14" fmla="*/ 2147483647 w 2272"/>
              <a:gd name="T15" fmla="*/ 2147483647 h 2384"/>
              <a:gd name="T16" fmla="*/ 2147483647 w 2272"/>
              <a:gd name="T17" fmla="*/ 2147483647 h 23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72"/>
              <a:gd name="T28" fmla="*/ 0 h 2384"/>
              <a:gd name="T29" fmla="*/ 2272 w 2272"/>
              <a:gd name="T30" fmla="*/ 2384 h 23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72" h="2384">
                <a:moveTo>
                  <a:pt x="0" y="32"/>
                </a:moveTo>
                <a:cubicBezTo>
                  <a:pt x="260" y="16"/>
                  <a:pt x="520" y="0"/>
                  <a:pt x="672" y="80"/>
                </a:cubicBezTo>
                <a:cubicBezTo>
                  <a:pt x="824" y="160"/>
                  <a:pt x="832" y="352"/>
                  <a:pt x="912" y="512"/>
                </a:cubicBezTo>
                <a:cubicBezTo>
                  <a:pt x="992" y="672"/>
                  <a:pt x="1040" y="928"/>
                  <a:pt x="1152" y="1040"/>
                </a:cubicBezTo>
                <a:cubicBezTo>
                  <a:pt x="1264" y="1152"/>
                  <a:pt x="1416" y="1104"/>
                  <a:pt x="1584" y="1184"/>
                </a:cubicBezTo>
                <a:cubicBezTo>
                  <a:pt x="1752" y="1264"/>
                  <a:pt x="2048" y="1400"/>
                  <a:pt x="2160" y="1520"/>
                </a:cubicBezTo>
                <a:cubicBezTo>
                  <a:pt x="2272" y="1640"/>
                  <a:pt x="2264" y="1800"/>
                  <a:pt x="2256" y="1904"/>
                </a:cubicBezTo>
                <a:cubicBezTo>
                  <a:pt x="2248" y="2008"/>
                  <a:pt x="2120" y="2064"/>
                  <a:pt x="2112" y="2144"/>
                </a:cubicBezTo>
                <a:cubicBezTo>
                  <a:pt x="2104" y="2224"/>
                  <a:pt x="2192" y="2344"/>
                  <a:pt x="2208" y="2384"/>
                </a:cubicBezTo>
              </a:path>
            </a:pathLst>
          </a:custGeom>
          <a:noFill/>
          <a:ln w="38100">
            <a:solidFill>
              <a:schemeClr val="folHlink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1710" name="Text Box 30"/>
          <p:cNvSpPr txBox="1">
            <a:spLocks noChangeArrowheads="1"/>
          </p:cNvSpPr>
          <p:nvPr/>
        </p:nvSpPr>
        <p:spPr bwMode="auto">
          <a:xfrm>
            <a:off x="250825" y="4365625"/>
            <a:ext cx="43434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b="1" dirty="0">
                <a:latin typeface="Calibri" pitchFamily="34" charset="0"/>
              </a:rPr>
              <a:t>Dağa tırmanma sezgisel değerlendirmeli derine arama yöntemidir. Düğümler genişlendikçe seçenek sunuyor</a:t>
            </a:r>
            <a:r>
              <a:rPr lang="en-IE" dirty="0">
                <a:latin typeface="Calibri" pitchFamily="34" charset="0"/>
              </a:rPr>
              <a:t>. </a:t>
            </a:r>
          </a:p>
          <a:p>
            <a:pPr>
              <a:spcBef>
                <a:spcPct val="50000"/>
              </a:spcBef>
            </a:pPr>
            <a:r>
              <a:rPr lang="tr-TR" dirty="0">
                <a:latin typeface="Calibri" pitchFamily="34" charset="0"/>
              </a:rPr>
              <a:t>Şekilde düğümlerin yanındaki sayılar son ( o anki) düğümlerden amaca kadar olan düz yolun uzunluğunu gösteriyor</a:t>
            </a:r>
            <a:r>
              <a:rPr lang="en-IE" dirty="0">
                <a:latin typeface="Calibri" pitchFamily="34" charset="0"/>
              </a:rPr>
              <a:t>.</a:t>
            </a:r>
            <a:endParaRPr lang="en-GB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0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Gradient</a:t>
            </a:r>
            <a:r>
              <a:rPr lang="tr-TR" dirty="0" smtClean="0"/>
              <a:t> </a:t>
            </a:r>
            <a:r>
              <a:rPr lang="tr-TR" dirty="0" err="1" smtClean="0"/>
              <a:t>Descend</a:t>
            </a:r>
            <a:r>
              <a:rPr lang="tr-TR" dirty="0" smtClean="0"/>
              <a:t> </a:t>
            </a:r>
            <a:r>
              <a:rPr lang="tr-TR" dirty="0" smtClean="0"/>
              <a:t>Arama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600" dirty="0" smtClean="0"/>
              <a:t>Giriş verileri</a:t>
            </a:r>
          </a:p>
          <a:p>
            <a:pPr lvl="1"/>
            <a:r>
              <a:rPr lang="tr-TR" sz="2200" dirty="0" smtClean="0"/>
              <a:t>lineer ayrıştırılabilir ise: algılayıcı kuralı başarılı ağırlıklar bulmaktadır.</a:t>
            </a:r>
          </a:p>
          <a:p>
            <a:pPr lvl="1"/>
            <a:r>
              <a:rPr lang="tr-TR" sz="2200" dirty="0" smtClean="0"/>
              <a:t>lineer ayrıştırılabilir değilse: delta kuralı hedef fonksiyona en yakın yaklaşıklıkla öğrenme yapabilmektedir.</a:t>
            </a:r>
          </a:p>
          <a:p>
            <a:r>
              <a:rPr lang="tr-TR" sz="2600" dirty="0" smtClean="0"/>
              <a:t>Delta kuralının temel mantığı: olası en iyi ağırlık vektörlerinin hipotez uzayını arayan </a:t>
            </a:r>
            <a:r>
              <a:rPr lang="tr-TR" sz="2600" dirty="0" err="1" smtClean="0"/>
              <a:t>gradient</a:t>
            </a:r>
            <a:r>
              <a:rPr lang="tr-TR" sz="2600" dirty="0" smtClean="0"/>
              <a:t> </a:t>
            </a:r>
            <a:r>
              <a:rPr lang="tr-TR" sz="2600" dirty="0" err="1" smtClean="0"/>
              <a:t>descent</a:t>
            </a:r>
            <a:r>
              <a:rPr lang="tr-TR" sz="2600" dirty="0" smtClean="0"/>
              <a:t> metodudur. </a:t>
            </a:r>
          </a:p>
          <a:p>
            <a:r>
              <a:rPr lang="tr-TR" sz="2600" dirty="0" smtClean="0"/>
              <a:t>Delta kuralı </a:t>
            </a:r>
            <a:r>
              <a:rPr lang="tr-TR" sz="2600" dirty="0" err="1" smtClean="0"/>
              <a:t>backpropagation</a:t>
            </a:r>
            <a:r>
              <a:rPr lang="tr-TR" sz="2600" dirty="0" smtClean="0"/>
              <a:t> algoritmasının temelini oluşturur.</a:t>
            </a:r>
            <a:r>
              <a:rPr lang="en-US" sz="2600" dirty="0" smtClean="0"/>
              <a:t> </a:t>
            </a:r>
            <a:endParaRPr lang="tr-TR" sz="2600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Delta Kuralı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tr-TR" dirty="0" smtClean="0"/>
              <a:t>Delta kuralı, eğik değersiz algılayıcı kuralı gibi düşünülebilir ve bir lineer birim çıkışı:</a:t>
            </a:r>
          </a:p>
          <a:p>
            <a:pPr>
              <a:lnSpc>
                <a:spcPct val="90000"/>
              </a:lnSpc>
            </a:pPr>
            <a:endParaRPr lang="tr-TR" dirty="0" smtClean="0"/>
          </a:p>
          <a:p>
            <a:pPr>
              <a:lnSpc>
                <a:spcPct val="90000"/>
              </a:lnSpc>
            </a:pPr>
            <a:r>
              <a:rPr lang="tr-TR" dirty="0" smtClean="0"/>
              <a:t>Hipoteze ait öğrenme hatası:</a:t>
            </a:r>
          </a:p>
          <a:p>
            <a:pPr>
              <a:lnSpc>
                <a:spcPct val="90000"/>
              </a:lnSpc>
              <a:buNone/>
            </a:pPr>
            <a:endParaRPr lang="tr-TR" dirty="0" smtClean="0"/>
          </a:p>
          <a:p>
            <a:pPr>
              <a:lnSpc>
                <a:spcPct val="90000"/>
              </a:lnSpc>
              <a:buNone/>
            </a:pPr>
            <a:endParaRPr lang="tr-TR" dirty="0" smtClean="0"/>
          </a:p>
          <a:p>
            <a:pPr>
              <a:lnSpc>
                <a:spcPct val="90000"/>
              </a:lnSpc>
            </a:pPr>
            <a:r>
              <a:rPr lang="tr-TR" dirty="0" smtClean="0"/>
              <a:t>D: eğitim verileri kümesi,</a:t>
            </a:r>
          </a:p>
          <a:p>
            <a:pPr>
              <a:lnSpc>
                <a:spcPct val="90000"/>
              </a:lnSpc>
            </a:pPr>
            <a:r>
              <a:rPr lang="tr-TR" dirty="0" err="1" smtClean="0"/>
              <a:t>td</a:t>
            </a:r>
            <a:r>
              <a:rPr lang="tr-TR" dirty="0" smtClean="0"/>
              <a:t>: d giriş verisi için hedef çıkış, </a:t>
            </a:r>
          </a:p>
          <a:p>
            <a:pPr>
              <a:lnSpc>
                <a:spcPct val="90000"/>
              </a:lnSpc>
            </a:pPr>
            <a:r>
              <a:rPr lang="tr-TR" dirty="0" smtClean="0"/>
              <a:t>od: d örneği için lineer birim çıkışı </a:t>
            </a:r>
            <a:r>
              <a:rPr lang="en-US" dirty="0" smtClean="0"/>
              <a:t> </a:t>
            </a:r>
            <a:endParaRPr lang="tr-TR" dirty="0" smtClean="0"/>
          </a:p>
          <a:p>
            <a:pPr>
              <a:lnSpc>
                <a:spcPct val="90000"/>
              </a:lnSpc>
            </a:pPr>
            <a:r>
              <a:rPr lang="tr-TR" dirty="0" smtClean="0"/>
              <a:t>Karesel hata </a:t>
            </a:r>
            <a:r>
              <a:rPr lang="tr-TR" dirty="0" err="1" smtClean="0"/>
              <a:t>vektöreldir</a:t>
            </a:r>
            <a:endParaRPr lang="tr-TR" dirty="0" smtClean="0"/>
          </a:p>
          <a:p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203575" y="2492375"/>
            <a:ext cx="1728788" cy="434975"/>
          </a:xfrm>
          <a:prstGeom prst="rect">
            <a:avLst/>
          </a:prstGeom>
          <a:noFill/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843213" y="3284538"/>
            <a:ext cx="2879725" cy="892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Gradient</a:t>
            </a:r>
            <a:r>
              <a:rPr lang="tr-TR" dirty="0" smtClean="0"/>
              <a:t> </a:t>
            </a:r>
            <a:r>
              <a:rPr lang="tr-TR" dirty="0" err="1" smtClean="0"/>
              <a:t>descend</a:t>
            </a:r>
            <a:r>
              <a:rPr lang="tr-TR" dirty="0" smtClean="0"/>
              <a:t> Arama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200" dirty="0" err="1" smtClean="0"/>
              <a:t>Gradient</a:t>
            </a:r>
            <a:r>
              <a:rPr lang="tr-TR" sz="2200" dirty="0" smtClean="0"/>
              <a:t> </a:t>
            </a:r>
            <a:r>
              <a:rPr lang="tr-TR" sz="2200" dirty="0" err="1" smtClean="0"/>
              <a:t>descent</a:t>
            </a:r>
            <a:r>
              <a:rPr lang="tr-TR" sz="2200" dirty="0" smtClean="0"/>
              <a:t> araması, bir başlangıç ağırlık vektörü ile başlayıp, sonraki adımlarda güncelleyerek </a:t>
            </a:r>
            <a:r>
              <a:rPr lang="tr-TR" sz="2200" dirty="0" err="1" smtClean="0"/>
              <a:t>E’yi</a:t>
            </a:r>
            <a:r>
              <a:rPr lang="tr-TR" sz="2200" dirty="0" smtClean="0"/>
              <a:t> minimum yapacak ağırlık vektörünü tanımlar.</a:t>
            </a:r>
          </a:p>
          <a:p>
            <a:pPr lvl="1"/>
            <a:r>
              <a:rPr lang="tr-TR" sz="2000" dirty="0" smtClean="0"/>
              <a:t>W ağırlık vektörü ile başla</a:t>
            </a:r>
          </a:p>
          <a:p>
            <a:pPr lvl="1"/>
            <a:r>
              <a:rPr lang="tr-TR" sz="2000" dirty="0" smtClean="0"/>
              <a:t>E(W) </a:t>
            </a:r>
            <a:r>
              <a:rPr lang="tr-TR" sz="2000" dirty="0" err="1" smtClean="0"/>
              <a:t>yi</a:t>
            </a:r>
            <a:r>
              <a:rPr lang="tr-TR" sz="2000" dirty="0" smtClean="0"/>
              <a:t> minimum oluncaya kadar ağırlıkları değiştir. </a:t>
            </a:r>
            <a:endParaRPr lang="en-US" sz="2000" dirty="0" smtClean="0"/>
          </a:p>
          <a:p>
            <a:endParaRPr lang="tr-TR" dirty="0"/>
          </a:p>
        </p:txBody>
      </p:sp>
      <p:pic>
        <p:nvPicPr>
          <p:cNvPr id="4" name="Picture 4" descr="ㇽ痏䤍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195736" y="3429000"/>
            <a:ext cx="4402137" cy="3076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Gradient Descent Araması</a:t>
            </a:r>
            <a:endParaRPr 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435975" cy="4530725"/>
          </a:xfrm>
        </p:spPr>
        <p:txBody>
          <a:bodyPr/>
          <a:lstStyle/>
          <a:p>
            <a:pPr eaLnBrk="1" hangingPunct="1"/>
            <a:r>
              <a:rPr lang="tr-TR" sz="2600" smtClean="0"/>
              <a:t>Bir nokta ile başla (tahmini nokta):</a:t>
            </a:r>
            <a:endParaRPr lang="en-US" sz="2600" smtClean="0"/>
          </a:p>
        </p:txBody>
      </p:sp>
      <p:pic>
        <p:nvPicPr>
          <p:cNvPr id="32772" name="Picture 4" descr="ㇽ痏䤍쉃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92275" y="2781300"/>
            <a:ext cx="4967288" cy="2868613"/>
          </a:xfr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…</a:t>
            </a:r>
            <a:endParaRPr lang="en-US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tr-TR" sz="2600" smtClean="0"/>
              <a:t>Descent yönünü belirle:</a:t>
            </a:r>
            <a:endParaRPr lang="en-US" sz="2600" smtClean="0"/>
          </a:p>
        </p:txBody>
      </p:sp>
      <p:pic>
        <p:nvPicPr>
          <p:cNvPr id="33796" name="Picture 4" descr="ㇽ痏䤍쉃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92275" y="2420938"/>
            <a:ext cx="5184775" cy="2957512"/>
          </a:xfr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…</a:t>
            </a:r>
            <a:endParaRPr lang="en-US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tr-TR" sz="2600" smtClean="0"/>
              <a:t>Bir adım seç:</a:t>
            </a:r>
            <a:endParaRPr lang="en-US" sz="2600" smtClean="0"/>
          </a:p>
        </p:txBody>
      </p:sp>
      <p:pic>
        <p:nvPicPr>
          <p:cNvPr id="34820" name="Picture 4" descr="ㇽ痏䤍쉃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47813" y="2349500"/>
            <a:ext cx="5472112" cy="3121025"/>
          </a:xfr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…</a:t>
            </a:r>
            <a:endParaRPr lang="en-US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tr-TR" sz="2600" smtClean="0"/>
              <a:t>güncelle</a:t>
            </a:r>
            <a:endParaRPr lang="en-US" sz="2600" smtClean="0"/>
          </a:p>
        </p:txBody>
      </p:sp>
      <p:pic>
        <p:nvPicPr>
          <p:cNvPr id="35844" name="Picture 4" descr="ㇽ痏䤍쉃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92275" y="2492375"/>
            <a:ext cx="5616575" cy="2828925"/>
          </a:xfr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…</a:t>
            </a:r>
            <a:endParaRPr lang="en-US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4530725"/>
          </a:xfrm>
        </p:spPr>
        <p:txBody>
          <a:bodyPr/>
          <a:lstStyle/>
          <a:p>
            <a:pPr eaLnBrk="1" hangingPunct="1"/>
            <a:r>
              <a:rPr lang="tr-TR" sz="2600" smtClean="0"/>
              <a:t>durdurma kriteri sağlanan kadar:</a:t>
            </a:r>
            <a:endParaRPr lang="en-US" sz="2600" smtClean="0"/>
          </a:p>
        </p:txBody>
      </p:sp>
      <p:pic>
        <p:nvPicPr>
          <p:cNvPr id="36868" name="Picture 4" descr="ㇽ痏䤍쉃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31913" y="2420938"/>
            <a:ext cx="5905500" cy="3149600"/>
          </a:xfr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Hatadaki en dik düşüş?</a:t>
            </a:r>
            <a:endParaRPr lang="en-US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91513" cy="4530725"/>
          </a:xfrm>
        </p:spPr>
        <p:txBody>
          <a:bodyPr/>
          <a:lstStyle/>
          <a:p>
            <a:pPr eaLnBrk="1" hangingPunct="1"/>
            <a:r>
              <a:rPr lang="tr-TR" sz="2600" dirty="0" smtClean="0"/>
              <a:t>Hata yüzeyindeki en dik düşüşü nasıl hesaplayabiliriz? </a:t>
            </a:r>
          </a:p>
          <a:p>
            <a:pPr eaLnBrk="1" hangingPunct="1"/>
            <a:r>
              <a:rPr lang="tr-TR" sz="2600" dirty="0" smtClean="0"/>
              <a:t>Bu yön hatanın</a:t>
            </a:r>
            <a:r>
              <a:rPr lang="en-US" sz="2600" dirty="0" smtClean="0"/>
              <a:t> </a:t>
            </a:r>
            <a:r>
              <a:rPr lang="tr-TR" sz="2600" dirty="0" smtClean="0"/>
              <a:t>ağırlık vektörüne göre türevi alınarak bulunabilir.</a:t>
            </a:r>
          </a:p>
          <a:p>
            <a:pPr eaLnBrk="1" hangingPunct="1"/>
            <a:r>
              <a:rPr lang="tr-TR" sz="2600" dirty="0" smtClean="0"/>
              <a:t>Bu türev vektörü, hatanın ağırlıklara göre </a:t>
            </a:r>
            <a:r>
              <a:rPr lang="tr-TR" sz="2600" dirty="0" err="1" smtClean="0"/>
              <a:t>gradient’i</a:t>
            </a:r>
            <a:r>
              <a:rPr lang="tr-TR" sz="2600" dirty="0" smtClean="0"/>
              <a:t> olarak adlandırılır.</a:t>
            </a:r>
          </a:p>
          <a:p>
            <a:pPr eaLnBrk="1" hangingPunct="1"/>
            <a:endParaRPr lang="tr-TR" sz="2600" dirty="0" smtClean="0"/>
          </a:p>
          <a:p>
            <a:pPr eaLnBrk="1" hangingPunct="1"/>
            <a:endParaRPr lang="en-US" sz="2600" dirty="0" smtClean="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6150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67744" y="4077072"/>
            <a:ext cx="3671887" cy="723900"/>
          </a:xfr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Heuristic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(Sezgisel Arama)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smtClean="0"/>
              <a:t>Sezgisel olmayan arama yöntemlerinde düğümlerin açılmasında kullanılan yöntem, başlangıç düğümünden olan uzaklık bilgisine dayanıyordu.</a:t>
            </a:r>
          </a:p>
          <a:p>
            <a:r>
              <a:rPr lang="tr-TR" dirty="0" smtClean="0"/>
              <a:t>Hedefe olan uzaklık kestirilirse ne olur?</a:t>
            </a:r>
          </a:p>
          <a:p>
            <a:r>
              <a:rPr lang="tr-TR" dirty="0" smtClean="0"/>
              <a:t>Gerçek uzaklık tam olarak bilinmese de kestirilebilir. Bu tahmine, </a:t>
            </a:r>
            <a:r>
              <a:rPr lang="tr-TR" b="1" dirty="0" err="1" smtClean="0"/>
              <a:t>Heuristic</a:t>
            </a:r>
            <a:r>
              <a:rPr lang="tr-TR" b="1" dirty="0" smtClean="0"/>
              <a:t> (Sezgi) </a:t>
            </a:r>
            <a:r>
              <a:rPr lang="tr-TR" dirty="0" smtClean="0"/>
              <a:t>yani </a:t>
            </a:r>
            <a:r>
              <a:rPr lang="tr-TR" b="1" dirty="0" smtClean="0"/>
              <a:t>h(n)</a:t>
            </a:r>
            <a:r>
              <a:rPr lang="tr-TR" dirty="0" smtClean="0"/>
              <a:t> denilir.</a:t>
            </a:r>
          </a:p>
          <a:p>
            <a:r>
              <a:rPr lang="tr-TR" dirty="0" smtClean="0"/>
              <a:t>YZ da sezgisellik: insanın sezgisel davranışları makinelere nasıl aktarılabilir ve problem çözümünde nasıl kullanılabilir?</a:t>
            </a:r>
          </a:p>
          <a:p>
            <a:r>
              <a:rPr lang="tr-TR" dirty="0" smtClean="0"/>
              <a:t>Sezgisellik: problem karmaşıklık içerdiğinde çözüm için yolun bulunmasındaki yardımcı anahtardır. </a:t>
            </a:r>
          </a:p>
          <a:p>
            <a:r>
              <a:rPr lang="tr-TR" dirty="0" smtClean="0"/>
              <a:t>İyi seçilmiş anahtar ile çözüm kolayca bulunurken kötü seçilmiş anahtar çözüme ulaşmayı güçleştirir veya geciktirir. </a:t>
            </a:r>
            <a:endParaRPr lang="tr-TR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tr-TR" sz="1600" smtClean="0"/>
              <a:t>Bu denklemi kullanarak:</a:t>
            </a:r>
          </a:p>
          <a:p>
            <a:pPr eaLnBrk="1" hangingPunct="1"/>
            <a:endParaRPr lang="tr-TR" sz="2400" smtClean="0"/>
          </a:p>
          <a:p>
            <a:pPr eaLnBrk="1" hangingPunct="1"/>
            <a:endParaRPr lang="tr-TR" smtClean="0"/>
          </a:p>
          <a:p>
            <a:pPr eaLnBrk="1" hangingPunct="1"/>
            <a:endParaRPr lang="tr-TR" smtClean="0"/>
          </a:p>
          <a:p>
            <a:pPr eaLnBrk="1" hangingPunct="1"/>
            <a:endParaRPr lang="tr-TR" smtClean="0"/>
          </a:p>
          <a:p>
            <a:pPr eaLnBrk="1" hangingPunct="1"/>
            <a:endParaRPr lang="tr-TR" smtClean="0"/>
          </a:p>
          <a:p>
            <a:pPr eaLnBrk="1" hangingPunct="1"/>
            <a:endParaRPr lang="tr-TR" smtClean="0"/>
          </a:p>
          <a:p>
            <a:pPr eaLnBrk="1" hangingPunct="1">
              <a:buFont typeface="Wingdings" pitchFamily="2" charset="2"/>
              <a:buNone/>
            </a:pPr>
            <a:endParaRPr lang="tr-TR" smtClean="0"/>
          </a:p>
        </p:txBody>
      </p:sp>
      <p:sp>
        <p:nvSpPr>
          <p:cNvPr id="7174" name="Rectangle 1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7170" name="Object 17"/>
          <p:cNvGraphicFramePr>
            <a:graphicFrameLocks noChangeAspect="1"/>
          </p:cNvGraphicFramePr>
          <p:nvPr/>
        </p:nvGraphicFramePr>
        <p:xfrm>
          <a:off x="683568" y="764704"/>
          <a:ext cx="2808287" cy="682625"/>
        </p:xfrm>
        <a:graphic>
          <a:graphicData uri="http://schemas.openxmlformats.org/presentationml/2006/ole">
            <p:oleObj spid="_x0000_s1026" name="Denklem" r:id="rId3" imgW="1765300" imgH="431800" progId="Equation.3">
              <p:embed/>
            </p:oleObj>
          </a:graphicData>
        </a:graphic>
      </p:graphicFrame>
      <p:graphicFrame>
        <p:nvGraphicFramePr>
          <p:cNvPr id="7171" name="Object 21"/>
          <p:cNvGraphicFramePr>
            <a:graphicFrameLocks noChangeAspect="1"/>
          </p:cNvGraphicFramePr>
          <p:nvPr>
            <p:ph sz="half" idx="2"/>
          </p:nvPr>
        </p:nvGraphicFramePr>
        <p:xfrm>
          <a:off x="899592" y="1988840"/>
          <a:ext cx="6121400" cy="4633912"/>
        </p:xfrm>
        <a:graphic>
          <a:graphicData uri="http://schemas.openxmlformats.org/presentationml/2006/ole">
            <p:oleObj spid="_x0000_s1027" name="Bitmap Image" r:id="rId4" imgW="6657143" imgH="5353797" progId="PBrush">
              <p:embed/>
            </p:oleObj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Hill</a:t>
            </a:r>
            <a:r>
              <a:rPr lang="tr-TR" dirty="0" smtClean="0"/>
              <a:t> </a:t>
            </a:r>
            <a:r>
              <a:rPr lang="tr-TR" dirty="0" err="1" smtClean="0"/>
              <a:t>Climbing</a:t>
            </a:r>
            <a:r>
              <a:rPr lang="tr-TR" dirty="0" smtClean="0"/>
              <a:t> : Problemleri</a:t>
            </a:r>
            <a:endParaRPr lang="tr-TR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6475" y="2543969"/>
            <a:ext cx="45910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Dikdörtgen"/>
          <p:cNvSpPr/>
          <p:nvPr/>
        </p:nvSpPr>
        <p:spPr>
          <a:xfrm>
            <a:off x="1259632" y="5445224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Sorun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</a:t>
            </a:r>
            <a:r>
              <a:rPr lang="tr-TR" dirty="0" smtClean="0"/>
              <a:t>arama başlangıç duruma bağlıdır; yerel maksimumda takılıp kala biliyor</a:t>
            </a:r>
            <a:endParaRPr lang="en-US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Local</a:t>
            </a:r>
            <a:r>
              <a:rPr lang="tr-TR" dirty="0" smtClean="0"/>
              <a:t> </a:t>
            </a:r>
            <a:r>
              <a:rPr lang="tr-TR" dirty="0" err="1" smtClean="0"/>
              <a:t>Beam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Algoritma değerlendirmek üzere tek bir </a:t>
            </a:r>
            <a:r>
              <a:rPr lang="tr-TR" dirty="0" err="1" smtClean="0"/>
              <a:t>state</a:t>
            </a:r>
            <a:r>
              <a:rPr lang="tr-TR" dirty="0" smtClean="0"/>
              <a:t> saklamaktansa k </a:t>
            </a:r>
            <a:r>
              <a:rPr lang="tr-TR" dirty="0" err="1" smtClean="0"/>
              <a:t>state</a:t>
            </a:r>
            <a:r>
              <a:rPr lang="tr-TR" dirty="0" smtClean="0"/>
              <a:t> saklar.</a:t>
            </a:r>
          </a:p>
          <a:p>
            <a:r>
              <a:rPr lang="tr-TR" dirty="0" smtClean="0"/>
              <a:t>Her adımda k </a:t>
            </a:r>
            <a:r>
              <a:rPr lang="tr-TR" dirty="0" err="1" smtClean="0"/>
              <a:t>state</a:t>
            </a:r>
            <a:r>
              <a:rPr lang="tr-TR" dirty="0" smtClean="0"/>
              <a:t> değerlendirilir, en iyi k tane düğüm seçilerek devam eder. </a:t>
            </a:r>
            <a:endParaRPr lang="tr-TR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Local</a:t>
            </a:r>
            <a:r>
              <a:rPr lang="tr-TR" dirty="0" smtClean="0"/>
              <a:t> </a:t>
            </a:r>
            <a:r>
              <a:rPr lang="tr-TR" dirty="0" err="1" smtClean="0"/>
              <a:t>Beam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320992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1628800"/>
            <a:ext cx="4194206" cy="3475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Summary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800" dirty="0" smtClean="0"/>
              <a:t>Arama probleminde ilk adım amacın belirlenmesi ve problemin iyi </a:t>
            </a:r>
            <a:r>
              <a:rPr lang="tr-TR" sz="1800" dirty="0" err="1" smtClean="0"/>
              <a:t>formülize</a:t>
            </a:r>
            <a:r>
              <a:rPr lang="tr-TR" sz="1800" dirty="0" smtClean="0"/>
              <a:t> edilmesidir.</a:t>
            </a:r>
          </a:p>
          <a:p>
            <a:r>
              <a:rPr lang="tr-TR" sz="1800" dirty="0" smtClean="0"/>
              <a:t>Bir problem 5 kısımdan oluşmalı:</a:t>
            </a:r>
          </a:p>
          <a:p>
            <a:pPr lvl="1"/>
            <a:r>
              <a:rPr lang="tr-TR" sz="1400" dirty="0" smtClean="0"/>
              <a:t>1-</a:t>
            </a:r>
            <a:r>
              <a:rPr lang="en-US" sz="1400" dirty="0" smtClean="0"/>
              <a:t>initial state, </a:t>
            </a:r>
            <a:endParaRPr lang="tr-TR" sz="1400" dirty="0" smtClean="0"/>
          </a:p>
          <a:p>
            <a:pPr lvl="1"/>
            <a:r>
              <a:rPr lang="tr-TR" sz="1400" dirty="0" smtClean="0"/>
              <a:t>2-</a:t>
            </a:r>
            <a:r>
              <a:rPr lang="en-US" sz="1400" dirty="0" smtClean="0"/>
              <a:t>set of actions, </a:t>
            </a:r>
            <a:endParaRPr lang="tr-TR" sz="1400" dirty="0" smtClean="0"/>
          </a:p>
          <a:p>
            <a:pPr lvl="1"/>
            <a:r>
              <a:rPr lang="tr-TR" sz="1400" dirty="0" smtClean="0"/>
              <a:t>3- </a:t>
            </a:r>
            <a:r>
              <a:rPr lang="en-US" sz="1400" dirty="0" smtClean="0"/>
              <a:t>a transition model</a:t>
            </a:r>
            <a:r>
              <a:rPr lang="tr-TR" sz="1400" dirty="0" smtClean="0"/>
              <a:t> </a:t>
            </a:r>
            <a:r>
              <a:rPr lang="en-US" sz="1400" dirty="0" smtClean="0"/>
              <a:t>describing the results of those actions, </a:t>
            </a:r>
            <a:endParaRPr lang="tr-TR" sz="1400" dirty="0" smtClean="0"/>
          </a:p>
          <a:p>
            <a:pPr lvl="1"/>
            <a:r>
              <a:rPr lang="tr-TR" sz="1400" dirty="0" smtClean="0"/>
              <a:t>4- </a:t>
            </a:r>
            <a:r>
              <a:rPr lang="en-US" sz="1400" dirty="0" smtClean="0"/>
              <a:t>a goal test function, </a:t>
            </a:r>
            <a:endParaRPr lang="tr-TR" sz="1400" dirty="0" smtClean="0"/>
          </a:p>
          <a:p>
            <a:pPr lvl="1"/>
            <a:r>
              <a:rPr lang="tr-TR" sz="1400" dirty="0" smtClean="0"/>
              <a:t>5- </a:t>
            </a:r>
            <a:r>
              <a:rPr lang="en-US" sz="1400" dirty="0" smtClean="0"/>
              <a:t>a path cost function.</a:t>
            </a:r>
            <a:endParaRPr lang="tr-TR" sz="1400" b="1" dirty="0" smtClean="0"/>
          </a:p>
          <a:p>
            <a:pPr lvl="1">
              <a:buNone/>
            </a:pPr>
            <a:r>
              <a:rPr lang="tr-TR" sz="1400" dirty="0" smtClean="0"/>
              <a:t>Problemin tüm çevre bileşenleri </a:t>
            </a:r>
            <a:r>
              <a:rPr lang="tr-TR" sz="1400" dirty="0" err="1" smtClean="0"/>
              <a:t>state</a:t>
            </a:r>
            <a:r>
              <a:rPr lang="tr-TR" sz="1400" dirty="0" smtClean="0"/>
              <a:t> </a:t>
            </a:r>
            <a:r>
              <a:rPr lang="tr-TR" sz="1400" dirty="0" err="1" smtClean="0"/>
              <a:t>space</a:t>
            </a:r>
            <a:r>
              <a:rPr lang="tr-TR" sz="1400" dirty="0" smtClean="0"/>
              <a:t>,</a:t>
            </a:r>
            <a:r>
              <a:rPr lang="tr-TR" sz="1400" dirty="0" err="1" smtClean="0"/>
              <a:t>State</a:t>
            </a:r>
            <a:r>
              <a:rPr lang="tr-TR" sz="1400" dirty="0" smtClean="0"/>
              <a:t> </a:t>
            </a:r>
            <a:r>
              <a:rPr lang="tr-TR" sz="1400" dirty="0" err="1" smtClean="0"/>
              <a:t>space</a:t>
            </a:r>
            <a:r>
              <a:rPr lang="tr-TR" sz="1400" dirty="0" smtClean="0"/>
              <a:t> de </a:t>
            </a:r>
            <a:r>
              <a:rPr lang="tr-TR" sz="1400" dirty="0" err="1" smtClean="0"/>
              <a:t>initial</a:t>
            </a:r>
            <a:r>
              <a:rPr lang="tr-TR" sz="1400" dirty="0" smtClean="0"/>
              <a:t> durumdan </a:t>
            </a:r>
            <a:r>
              <a:rPr lang="tr-TR" sz="1400" dirty="0" err="1" smtClean="0"/>
              <a:t>goal</a:t>
            </a:r>
            <a:r>
              <a:rPr lang="tr-TR" sz="1400" dirty="0" smtClean="0"/>
              <a:t> duruma çizilen </a:t>
            </a:r>
            <a:r>
              <a:rPr lang="tr-TR" sz="1400" dirty="0" err="1" smtClean="0"/>
              <a:t>path</a:t>
            </a:r>
            <a:r>
              <a:rPr lang="tr-TR" sz="1400" dirty="0" smtClean="0"/>
              <a:t> çözüm dür.</a:t>
            </a:r>
          </a:p>
          <a:p>
            <a:r>
              <a:rPr lang="tr-TR" sz="1800" dirty="0" smtClean="0"/>
              <a:t>Arama </a:t>
            </a:r>
            <a:r>
              <a:rPr lang="tr-TR" sz="1800" dirty="0" err="1" smtClean="0"/>
              <a:t>algorirtmaları</a:t>
            </a:r>
            <a:r>
              <a:rPr lang="tr-TR" sz="1800" dirty="0" smtClean="0"/>
              <a:t> için değerlendirme ölçütleri:</a:t>
            </a:r>
          </a:p>
          <a:p>
            <a:pPr lvl="1"/>
            <a:r>
              <a:rPr lang="en-US" sz="1400" dirty="0" smtClean="0"/>
              <a:t>completeness, </a:t>
            </a:r>
            <a:endParaRPr lang="tr-TR" sz="1400" dirty="0" smtClean="0"/>
          </a:p>
          <a:p>
            <a:pPr lvl="1"/>
            <a:r>
              <a:rPr lang="en-US" sz="1400" dirty="0" smtClean="0"/>
              <a:t>optimality, </a:t>
            </a:r>
            <a:endParaRPr lang="tr-TR" sz="1400" dirty="0" smtClean="0"/>
          </a:p>
          <a:p>
            <a:pPr lvl="1"/>
            <a:r>
              <a:rPr lang="en-US" sz="1400" dirty="0" smtClean="0"/>
              <a:t>time complexity, </a:t>
            </a:r>
            <a:endParaRPr lang="tr-TR" sz="1400" dirty="0" smtClean="0"/>
          </a:p>
          <a:p>
            <a:pPr lvl="1"/>
            <a:r>
              <a:rPr lang="tr-TR" sz="1400" dirty="0" smtClean="0"/>
              <a:t>s</a:t>
            </a:r>
            <a:r>
              <a:rPr lang="en-US" sz="1400" dirty="0" smtClean="0"/>
              <a:t>pace complexity. </a:t>
            </a:r>
            <a:endParaRPr lang="tr-TR" sz="1400" dirty="0" smtClean="0"/>
          </a:p>
          <a:p>
            <a:pPr lvl="1">
              <a:buNone/>
            </a:pPr>
            <a:r>
              <a:rPr lang="tr-TR" sz="1400" dirty="0" smtClean="0"/>
              <a:t>Karmaşıklık dallanma faktörü b, ve arama derinliği d ye göre değişir.</a:t>
            </a:r>
          </a:p>
          <a:p>
            <a:endParaRPr lang="tr-TR" sz="18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Summary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Autofit/>
          </a:bodyPr>
          <a:lstStyle/>
          <a:p>
            <a:r>
              <a:rPr lang="tr-TR" sz="1400" b="1" dirty="0" err="1" smtClean="0"/>
              <a:t>Uninformed</a:t>
            </a:r>
            <a:r>
              <a:rPr lang="tr-TR" sz="1400" b="1" dirty="0" smtClean="0"/>
              <a:t> </a:t>
            </a:r>
            <a:r>
              <a:rPr lang="tr-TR" sz="1400" b="1" dirty="0" err="1" smtClean="0"/>
              <a:t>Search</a:t>
            </a:r>
            <a:r>
              <a:rPr lang="tr-TR" sz="1400" b="1" dirty="0" smtClean="0"/>
              <a:t> </a:t>
            </a:r>
            <a:r>
              <a:rPr lang="tr-TR" sz="1400" dirty="0" err="1" smtClean="0"/>
              <a:t>Methods</a:t>
            </a:r>
            <a:r>
              <a:rPr lang="tr-TR" sz="1400" dirty="0" smtClean="0"/>
              <a:t>:</a:t>
            </a:r>
          </a:p>
          <a:p>
            <a:pPr lvl="1"/>
            <a:r>
              <a:rPr lang="en-US" sz="1400" b="1" dirty="0" smtClean="0"/>
              <a:t>Breadth-first search </a:t>
            </a:r>
            <a:r>
              <a:rPr lang="tr-TR" sz="1400" b="1" dirty="0" smtClean="0"/>
              <a:t>:</a:t>
            </a:r>
            <a:r>
              <a:rPr lang="en-US" sz="1400" dirty="0" smtClean="0"/>
              <a:t>complete, optimal</a:t>
            </a:r>
            <a:r>
              <a:rPr lang="tr-TR" sz="1400" dirty="0" smtClean="0"/>
              <a:t> </a:t>
            </a:r>
            <a:r>
              <a:rPr lang="en-US" sz="1400" dirty="0" smtClean="0"/>
              <a:t>for unit step costs, but has exponential space complexity.</a:t>
            </a:r>
            <a:endParaRPr lang="tr-TR" sz="1400" dirty="0" smtClean="0"/>
          </a:p>
          <a:p>
            <a:pPr lvl="1"/>
            <a:r>
              <a:rPr lang="en-US" sz="1400" b="1" dirty="0" smtClean="0"/>
              <a:t>Uniform-cost search </a:t>
            </a:r>
            <a:r>
              <a:rPr lang="en-US" sz="1400" dirty="0" smtClean="0"/>
              <a:t>expands the node with lowest path cost, g(n), and is optimal</a:t>
            </a:r>
            <a:br>
              <a:rPr lang="en-US" sz="1400" dirty="0" smtClean="0"/>
            </a:br>
            <a:r>
              <a:rPr lang="en-US" sz="1400" dirty="0" smtClean="0"/>
              <a:t>for general step costs.</a:t>
            </a:r>
            <a:endParaRPr lang="tr-TR" sz="1400" dirty="0" smtClean="0"/>
          </a:p>
          <a:p>
            <a:pPr lvl="1"/>
            <a:r>
              <a:rPr lang="en-US" sz="1400" b="1" dirty="0" smtClean="0"/>
              <a:t>Depth-first search </a:t>
            </a:r>
            <a:r>
              <a:rPr lang="en-US" sz="1400" dirty="0" smtClean="0"/>
              <a:t>expands the deepest unexpanded node first. It is neither complete nor optimal, but has linear space complexity. </a:t>
            </a:r>
            <a:r>
              <a:rPr lang="en-US" sz="1400" b="1" dirty="0" smtClean="0"/>
              <a:t>Depth-limited search </a:t>
            </a:r>
            <a:r>
              <a:rPr lang="en-US" sz="1400" dirty="0" smtClean="0"/>
              <a:t>adds a</a:t>
            </a:r>
            <a:r>
              <a:rPr lang="tr-TR" sz="1400" dirty="0" smtClean="0"/>
              <a:t> </a:t>
            </a:r>
            <a:r>
              <a:rPr lang="en-US" sz="1400" dirty="0" smtClean="0"/>
              <a:t>depth bound.</a:t>
            </a:r>
            <a:endParaRPr lang="tr-TR" sz="1400" dirty="0" smtClean="0"/>
          </a:p>
          <a:p>
            <a:pPr lvl="1"/>
            <a:r>
              <a:rPr lang="en-US" sz="1400" b="1" dirty="0" smtClean="0"/>
              <a:t>Iterative deepening search </a:t>
            </a:r>
            <a:r>
              <a:rPr lang="en-US" sz="1400" dirty="0" smtClean="0"/>
              <a:t>calls depth-first search with increasing depth limits</a:t>
            </a:r>
            <a:br>
              <a:rPr lang="en-US" sz="1400" dirty="0" smtClean="0"/>
            </a:br>
            <a:r>
              <a:rPr lang="en-US" sz="1400" dirty="0" smtClean="0"/>
              <a:t>until a goal is found. It is complete, optimal for unit step costs, has time complexity</a:t>
            </a:r>
            <a:br>
              <a:rPr lang="en-US" sz="1400" dirty="0" smtClean="0"/>
            </a:br>
            <a:r>
              <a:rPr lang="en-US" sz="1400" dirty="0" smtClean="0"/>
              <a:t>comparable to breadth-first search, and has linear space complexity.</a:t>
            </a:r>
            <a:endParaRPr lang="tr-TR" sz="1400" dirty="0" smtClean="0"/>
          </a:p>
          <a:p>
            <a:pPr lvl="1"/>
            <a:r>
              <a:rPr lang="en-US" sz="1400" b="1" dirty="0" smtClean="0"/>
              <a:t>Bidirectional search </a:t>
            </a:r>
            <a:r>
              <a:rPr lang="en-US" sz="1400" dirty="0" smtClean="0"/>
              <a:t>can enormously reduce time complexity, but it is not always</a:t>
            </a:r>
            <a:br>
              <a:rPr lang="en-US" sz="1400" dirty="0" smtClean="0"/>
            </a:br>
            <a:r>
              <a:rPr lang="en-US" sz="1400" dirty="0" smtClean="0"/>
              <a:t>applicable and may require too much space.</a:t>
            </a:r>
            <a:endParaRPr lang="tr-TR" sz="1400" dirty="0" smtClean="0"/>
          </a:p>
          <a:p>
            <a:r>
              <a:rPr lang="tr-TR" sz="1400" b="1" dirty="0" err="1" smtClean="0"/>
              <a:t>Informed</a:t>
            </a:r>
            <a:r>
              <a:rPr lang="tr-TR" sz="1400" b="1" dirty="0" smtClean="0"/>
              <a:t> </a:t>
            </a:r>
            <a:r>
              <a:rPr lang="tr-TR" sz="1400" b="1" dirty="0" err="1" smtClean="0"/>
              <a:t>search</a:t>
            </a:r>
            <a:r>
              <a:rPr lang="tr-TR" sz="1400" b="1" dirty="0" smtClean="0"/>
              <a:t> </a:t>
            </a:r>
            <a:r>
              <a:rPr lang="tr-TR" sz="1400" dirty="0" err="1" smtClean="0"/>
              <a:t>methods</a:t>
            </a:r>
            <a:r>
              <a:rPr lang="tr-TR" sz="1400" dirty="0" smtClean="0"/>
              <a:t> </a:t>
            </a:r>
          </a:p>
          <a:p>
            <a:pPr lvl="1"/>
            <a:r>
              <a:rPr lang="en-US" sz="1400" dirty="0" smtClean="0"/>
              <a:t>The generic </a:t>
            </a:r>
            <a:r>
              <a:rPr lang="en-US" sz="1400" b="1" dirty="0" smtClean="0"/>
              <a:t>best-first search </a:t>
            </a:r>
            <a:r>
              <a:rPr lang="en-US" sz="1400" dirty="0" smtClean="0"/>
              <a:t>algorithm selects a node for expansion according to</a:t>
            </a:r>
            <a:br>
              <a:rPr lang="en-US" sz="1400" dirty="0" smtClean="0"/>
            </a:br>
            <a:r>
              <a:rPr lang="en-US" sz="1400" dirty="0" smtClean="0"/>
              <a:t>an </a:t>
            </a:r>
            <a:r>
              <a:rPr lang="en-US" sz="1400" b="1" dirty="0" smtClean="0"/>
              <a:t>evaluation function</a:t>
            </a:r>
            <a:r>
              <a:rPr lang="en-US" sz="1400" dirty="0" smtClean="0"/>
              <a:t>.</a:t>
            </a:r>
            <a:endParaRPr lang="tr-TR" sz="1400" dirty="0" smtClean="0"/>
          </a:p>
          <a:p>
            <a:pPr lvl="1"/>
            <a:r>
              <a:rPr lang="en-US" sz="1400" b="1" dirty="0" smtClean="0"/>
              <a:t>Greedy best-first search </a:t>
            </a:r>
            <a:r>
              <a:rPr lang="en-US" sz="1400" dirty="0" smtClean="0"/>
              <a:t>expands nodes with minimal h(n). It is not optimal but</a:t>
            </a:r>
            <a:br>
              <a:rPr lang="en-US" sz="1400" dirty="0" smtClean="0"/>
            </a:br>
            <a:r>
              <a:rPr lang="en-US" sz="1400" dirty="0" smtClean="0"/>
              <a:t>is often efficient.</a:t>
            </a:r>
            <a:endParaRPr lang="tr-TR" sz="1400" dirty="0" smtClean="0"/>
          </a:p>
          <a:p>
            <a:pPr lvl="1"/>
            <a:r>
              <a:rPr lang="en-US" sz="1400" b="1" dirty="0" smtClean="0"/>
              <a:t>A</a:t>
            </a:r>
            <a:r>
              <a:rPr lang="en-US" sz="1400" dirty="0" smtClean="0"/>
              <a:t>∗ </a:t>
            </a:r>
            <a:r>
              <a:rPr lang="en-US" sz="1400" b="1" dirty="0" smtClean="0"/>
              <a:t>search </a:t>
            </a:r>
            <a:r>
              <a:rPr lang="en-US" sz="1400" dirty="0" smtClean="0"/>
              <a:t>expands nodes with minimal f(n) = g(n) + h(n). A∗ is complete and</a:t>
            </a:r>
            <a:br>
              <a:rPr lang="en-US" sz="1400" dirty="0" smtClean="0"/>
            </a:br>
            <a:r>
              <a:rPr lang="en-US" sz="1400" dirty="0" smtClean="0"/>
              <a:t>optimal, provided that h(n) is admissible (for TREE-SEARCH) or consistent (for</a:t>
            </a:r>
            <a:br>
              <a:rPr lang="en-US" sz="1400" dirty="0" smtClean="0"/>
            </a:br>
            <a:r>
              <a:rPr lang="en-US" sz="1400" dirty="0" smtClean="0"/>
              <a:t>GRAPH-SEARCH). The space complexity of A∗ is still prohibitive.</a:t>
            </a:r>
            <a:endParaRPr lang="tr-TR" sz="1400" dirty="0" smtClean="0"/>
          </a:p>
          <a:p>
            <a:pPr lvl="1"/>
            <a:r>
              <a:rPr lang="en-US" sz="1400" b="1" dirty="0" smtClean="0"/>
              <a:t>RBFS </a:t>
            </a:r>
            <a:r>
              <a:rPr lang="en-US" sz="1400" dirty="0" smtClean="0"/>
              <a:t>(recursive best-first search) and </a:t>
            </a:r>
            <a:r>
              <a:rPr lang="en-US" sz="1400" b="1" dirty="0" smtClean="0"/>
              <a:t>SMA</a:t>
            </a:r>
            <a:r>
              <a:rPr lang="en-US" sz="1400" dirty="0" smtClean="0"/>
              <a:t>∗ (simplified memory-bounded A∗)</a:t>
            </a:r>
            <a:br>
              <a:rPr lang="en-US" sz="1400" dirty="0" smtClean="0"/>
            </a:br>
            <a:r>
              <a:rPr lang="en-US" sz="1400" dirty="0" smtClean="0"/>
              <a:t>are robust, optimal search algorithms that use limited amounts of memory; given</a:t>
            </a:r>
            <a:br>
              <a:rPr lang="en-US" sz="1400" dirty="0" smtClean="0"/>
            </a:br>
            <a:r>
              <a:rPr lang="en-US" sz="1400" dirty="0" smtClean="0"/>
              <a:t>enough time, they can solve problems that A∗ cannot solve because it runs out of</a:t>
            </a:r>
            <a:br>
              <a:rPr lang="en-US" sz="1400" dirty="0" smtClean="0"/>
            </a:br>
            <a:r>
              <a:rPr lang="en-US" sz="1400" dirty="0" smtClean="0"/>
              <a:t>memory.</a:t>
            </a:r>
            <a:endParaRPr lang="tr-TR" sz="1400" dirty="0" smtClean="0"/>
          </a:p>
          <a:p>
            <a:pPr lvl="1">
              <a:buNone/>
            </a:pPr>
            <a:r>
              <a:rPr lang="en-US" sz="1400" dirty="0" smtClean="0"/>
              <a:t>The performance of heuristic search algorithms depends on the quality of the heuristic</a:t>
            </a:r>
            <a:br>
              <a:rPr lang="en-US" sz="1400" dirty="0" smtClean="0"/>
            </a:br>
            <a:r>
              <a:rPr lang="en-US" sz="1400" dirty="0" smtClean="0"/>
              <a:t>function.</a:t>
            </a:r>
            <a:r>
              <a:rPr lang="tr-TR" sz="1400" dirty="0" smtClean="0"/>
              <a:t/>
            </a:r>
            <a:br>
              <a:rPr lang="tr-TR" sz="1400" dirty="0" smtClean="0"/>
            </a:br>
            <a:endParaRPr lang="tr-TR" sz="14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Özet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Sezgisel arama yöntemleri, problem hakkındaki bilgiden yararlanırlar.</a:t>
            </a:r>
          </a:p>
          <a:p>
            <a:r>
              <a:rPr lang="tr-TR" dirty="0" smtClean="0"/>
              <a:t>Sezgi (</a:t>
            </a:r>
            <a:r>
              <a:rPr lang="tr-TR" dirty="0" err="1" smtClean="0"/>
              <a:t>Heuristic</a:t>
            </a:r>
            <a:r>
              <a:rPr lang="tr-TR" dirty="0" smtClean="0"/>
              <a:t>), hedefe ulaşmak için kalan maliyetin tahminidir.</a:t>
            </a:r>
          </a:p>
          <a:p>
            <a:r>
              <a:rPr lang="tr-TR" dirty="0" smtClean="0"/>
              <a:t>İyi bir sezgi, arama süresini, üstelden doğrusala indirir.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References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hlinkClick r:id="rId2"/>
              </a:rPr>
              <a:t>http://mail.</a:t>
            </a:r>
            <a:r>
              <a:rPr lang="tr-TR" dirty="0" err="1" smtClean="0">
                <a:hlinkClick r:id="rId2"/>
              </a:rPr>
              <a:t>baskent</a:t>
            </a:r>
            <a:r>
              <a:rPr lang="tr-TR" dirty="0" smtClean="0">
                <a:hlinkClick r:id="rId2"/>
              </a:rPr>
              <a:t>.edu.tr/~</a:t>
            </a:r>
            <a:r>
              <a:rPr lang="tr-TR" dirty="0" err="1" smtClean="0">
                <a:hlinkClick r:id="rId2"/>
              </a:rPr>
              <a:t>tkaracay</a:t>
            </a:r>
            <a:r>
              <a:rPr lang="tr-TR" dirty="0" smtClean="0">
                <a:hlinkClick r:id="rId2"/>
              </a:rPr>
              <a:t>/</a:t>
            </a:r>
            <a:r>
              <a:rPr lang="tr-TR" dirty="0" err="1" smtClean="0">
                <a:hlinkClick r:id="rId2"/>
              </a:rPr>
              <a:t>etudio</a:t>
            </a:r>
            <a:r>
              <a:rPr lang="tr-TR" dirty="0" smtClean="0">
                <a:hlinkClick r:id="rId2"/>
              </a:rPr>
              <a:t>/agora/</a:t>
            </a:r>
            <a:r>
              <a:rPr lang="tr-TR" dirty="0" err="1" smtClean="0">
                <a:hlinkClick r:id="rId2"/>
              </a:rPr>
              <a:t>zv</a:t>
            </a:r>
            <a:r>
              <a:rPr lang="tr-TR" dirty="0" smtClean="0">
                <a:hlinkClick r:id="rId2"/>
              </a:rPr>
              <a:t>/2011/</a:t>
            </a:r>
            <a:r>
              <a:rPr lang="tr-TR" dirty="0" err="1" smtClean="0">
                <a:hlinkClick r:id="rId2"/>
              </a:rPr>
              <a:t>Hanoi</a:t>
            </a:r>
            <a:r>
              <a:rPr lang="tr-TR" dirty="0" smtClean="0">
                <a:hlinkClick r:id="rId2"/>
              </a:rPr>
              <a:t>.</a:t>
            </a:r>
            <a:r>
              <a:rPr lang="tr-TR" dirty="0" err="1" smtClean="0">
                <a:hlinkClick r:id="rId2"/>
              </a:rPr>
              <a:t>pdf</a:t>
            </a:r>
            <a:endParaRPr lang="tr-TR" dirty="0" smtClean="0"/>
          </a:p>
          <a:p>
            <a:r>
              <a:rPr lang="tr-TR" dirty="0" err="1" smtClean="0"/>
              <a:t>Artificial</a:t>
            </a:r>
            <a:r>
              <a:rPr lang="tr-TR" dirty="0" smtClean="0"/>
              <a:t> </a:t>
            </a:r>
            <a:r>
              <a:rPr lang="tr-TR" dirty="0" err="1" smtClean="0"/>
              <a:t>Intelligence</a:t>
            </a:r>
            <a:r>
              <a:rPr lang="tr-TR" dirty="0" smtClean="0"/>
              <a:t> A Modern </a:t>
            </a:r>
            <a:r>
              <a:rPr lang="tr-TR" dirty="0" err="1" smtClean="0"/>
              <a:t>Approach</a:t>
            </a:r>
            <a:r>
              <a:rPr lang="tr-TR" dirty="0" smtClean="0"/>
              <a:t>, </a:t>
            </a:r>
            <a:r>
              <a:rPr lang="tr-TR" dirty="0" err="1" smtClean="0"/>
              <a:t>Stuart</a:t>
            </a:r>
            <a:r>
              <a:rPr lang="tr-TR" dirty="0" smtClean="0"/>
              <a:t> </a:t>
            </a:r>
            <a:r>
              <a:rPr lang="tr-TR" dirty="0" err="1" smtClean="0"/>
              <a:t>Russell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Peter </a:t>
            </a:r>
            <a:r>
              <a:rPr lang="tr-TR" dirty="0" err="1" smtClean="0"/>
              <a:t>Norvig</a:t>
            </a:r>
            <a:r>
              <a:rPr lang="tr-TR" dirty="0" smtClean="0"/>
              <a:t>, </a:t>
            </a:r>
            <a:r>
              <a:rPr lang="en-US" dirty="0" smtClean="0"/>
              <a:t>Prentice Hall Series in Artificial Intelligence</a:t>
            </a:r>
            <a:r>
              <a:rPr lang="tr-TR" dirty="0" smtClean="0"/>
              <a:t>.</a:t>
            </a:r>
          </a:p>
          <a:p>
            <a:r>
              <a:rPr lang="tr-TR" dirty="0" smtClean="0"/>
              <a:t>Yapay Zeka, </a:t>
            </a:r>
            <a:r>
              <a:rPr lang="tr-TR" dirty="0" err="1" smtClean="0"/>
              <a:t>Vasif</a:t>
            </a:r>
            <a:r>
              <a:rPr lang="tr-TR" dirty="0" smtClean="0"/>
              <a:t> </a:t>
            </a:r>
            <a:r>
              <a:rPr lang="tr-TR" dirty="0" err="1" smtClean="0"/>
              <a:t>Vagifoğlu</a:t>
            </a:r>
            <a:r>
              <a:rPr lang="tr-TR" dirty="0" smtClean="0"/>
              <a:t> </a:t>
            </a:r>
            <a:r>
              <a:rPr lang="tr-TR" dirty="0" err="1" smtClean="0"/>
              <a:t>Nabiyev</a:t>
            </a:r>
            <a:r>
              <a:rPr lang="tr-TR" smtClean="0"/>
              <a:t>, Seçkin Yayıncılık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Heuristic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 smtClean="0"/>
              <a:t>Birçok problem aşağıdaki yaklaşımda çözülür:</a:t>
            </a:r>
          </a:p>
          <a:p>
            <a:pPr lvl="1"/>
            <a:r>
              <a:rPr lang="tr-TR" dirty="0" smtClean="0"/>
              <a:t>1- olası durumlardan herhangi birini al	</a:t>
            </a:r>
          </a:p>
          <a:p>
            <a:pPr lvl="1"/>
            <a:r>
              <a:rPr lang="tr-TR" dirty="0" smtClean="0"/>
              <a:t>2- ele alınan duruma mümkün gidişler uygulanarak durumun değiştirilmesi</a:t>
            </a:r>
          </a:p>
          <a:p>
            <a:pPr lvl="1"/>
            <a:r>
              <a:rPr lang="tr-TR" dirty="0" smtClean="0"/>
              <a:t>3- durumun değerlendirilmesi</a:t>
            </a:r>
          </a:p>
          <a:p>
            <a:pPr lvl="1"/>
            <a:r>
              <a:rPr lang="tr-TR" dirty="0" smtClean="0"/>
              <a:t>4- gereksiz durumların atılması</a:t>
            </a:r>
          </a:p>
          <a:p>
            <a:pPr lvl="1"/>
            <a:r>
              <a:rPr lang="tr-TR" dirty="0" smtClean="0"/>
              <a:t>5-eğer sonuca ulaşılmış ise çözümü tamamla değilse yeni değeri ele al işlemi tekrarla</a:t>
            </a:r>
          </a:p>
          <a:p>
            <a:r>
              <a:rPr lang="tr-TR" dirty="0" err="1" smtClean="0"/>
              <a:t>Algoritmik</a:t>
            </a:r>
            <a:r>
              <a:rPr lang="tr-TR" dirty="0" smtClean="0"/>
              <a:t> yaklaşımda 1-3-5 adımları yer almaktadır.</a:t>
            </a:r>
          </a:p>
          <a:p>
            <a:r>
              <a:rPr lang="tr-TR" dirty="0" smtClean="0"/>
              <a:t>Sezgisel yaklaşımda çözüm ağacının tüm dallarındaki durumlar değil yalnız en avantajlı düğümler incelenir.</a:t>
            </a:r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Admissibility</a:t>
            </a:r>
            <a:r>
              <a:rPr lang="tr-TR" dirty="0" smtClean="0"/>
              <a:t> of a </a:t>
            </a:r>
            <a:r>
              <a:rPr lang="tr-TR" dirty="0" err="1" smtClean="0"/>
              <a:t>Heuristic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c(n): n düğümünden amaç düğümüne optimum yol maliyetini temsil etsin.</a:t>
            </a:r>
          </a:p>
          <a:p>
            <a:r>
              <a:rPr lang="tr-TR" dirty="0" smtClean="0"/>
              <a:t>h(n) &lt;= c(n) (tüm düğümler için) ise h(n) </a:t>
            </a:r>
            <a:r>
              <a:rPr lang="tr-TR" dirty="0" err="1" smtClean="0"/>
              <a:t>heuristic</a:t>
            </a:r>
            <a:r>
              <a:rPr lang="tr-TR" dirty="0" smtClean="0"/>
              <a:t> fonksiyonu kabul edilebilirdir.</a:t>
            </a:r>
          </a:p>
          <a:p>
            <a:r>
              <a:rPr lang="tr-TR" dirty="0" smtClean="0"/>
              <a:t>Örnek: </a:t>
            </a:r>
            <a:r>
              <a:rPr lang="tr-TR" dirty="0" err="1" smtClean="0"/>
              <a:t>routing</a:t>
            </a:r>
            <a:r>
              <a:rPr lang="tr-TR" dirty="0" smtClean="0"/>
              <a:t> </a:t>
            </a:r>
            <a:r>
              <a:rPr lang="tr-TR" dirty="0" err="1" smtClean="0"/>
              <a:t>networklerde</a:t>
            </a:r>
            <a:r>
              <a:rPr lang="tr-TR" dirty="0" smtClean="0"/>
              <a:t> </a:t>
            </a:r>
            <a:r>
              <a:rPr lang="tr-TR" dirty="0" err="1" smtClean="0"/>
              <a:t>öklit</a:t>
            </a:r>
            <a:r>
              <a:rPr lang="tr-TR" dirty="0" smtClean="0"/>
              <a:t> uzaklığı</a:t>
            </a:r>
            <a:endParaRPr lang="tr-T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Sıralı Arama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tr-TR" sz="5000" dirty="0" smtClean="0"/>
              <a:t>Algoritma adımları genel olarak:</a:t>
            </a:r>
          </a:p>
          <a:p>
            <a:pPr lvl="1"/>
            <a:r>
              <a:rPr lang="tr-TR" sz="5000" dirty="0" smtClean="0"/>
              <a:t>Başlangıç durum çözüm ağacının köküne yerleştirilir ve geçerli </a:t>
            </a:r>
            <a:r>
              <a:rPr lang="tr-TR" sz="5000" dirty="0" err="1" smtClean="0"/>
              <a:t>gidişlerler</a:t>
            </a:r>
            <a:r>
              <a:rPr lang="tr-TR" sz="5000" dirty="0" smtClean="0"/>
              <a:t> (operatörlerle) bu durumdan mümkün olan yeni durumlar (çocuklar) elde edilir.</a:t>
            </a:r>
          </a:p>
          <a:p>
            <a:pPr lvl="1"/>
            <a:r>
              <a:rPr lang="tr-TR" sz="5000" dirty="0" smtClean="0"/>
              <a:t>Çocuk düğümler için f(x) fonksiyon değerlendirmesi yapılarak minimum değerli düğüm seçilir. Aynı değere sahip düğümlerden herhangi biri seçilir</a:t>
            </a:r>
          </a:p>
          <a:p>
            <a:pPr lvl="1"/>
            <a:r>
              <a:rPr lang="tr-TR" sz="5000" dirty="0" smtClean="0"/>
              <a:t>Açılan </a:t>
            </a:r>
            <a:r>
              <a:rPr lang="tr-TR" sz="5000" dirty="0" err="1" smtClean="0"/>
              <a:t>min</a:t>
            </a:r>
            <a:r>
              <a:rPr lang="tr-TR" sz="5000" dirty="0" smtClean="0"/>
              <a:t> değerli düğümün benzer şekilde çocuk düğümleri değerlendirilir. O anki düğümden çocuk düğüm elde edilemiyorsa ve henüz hedefe ulaşılmamışsa üst seviyeye geri dönülerek arama yönü minimum olan fonksiyon yönüne doğru değiştirilir.</a:t>
            </a:r>
          </a:p>
          <a:p>
            <a:pPr lvl="1"/>
            <a:r>
              <a:rPr lang="tr-TR" sz="5000" dirty="0" smtClean="0"/>
              <a:t>İşlemler hedefe ulaşılıncaya kadar tekrarlanır. Hedef bulununca başlangıç düğümünden hedefe olan yol saklanır.</a:t>
            </a:r>
          </a:p>
          <a:p>
            <a:r>
              <a:rPr lang="tr-TR" sz="5000" dirty="0" err="1" smtClean="0"/>
              <a:t>Greedy</a:t>
            </a:r>
            <a:r>
              <a:rPr lang="tr-TR" sz="5000" dirty="0" smtClean="0"/>
              <a:t> Yöntemleri: </a:t>
            </a:r>
          </a:p>
          <a:p>
            <a:pPr lvl="1"/>
            <a:r>
              <a:rPr lang="tr-TR" sz="5000" dirty="0" smtClean="0"/>
              <a:t>uzun vadeli sonuçları önemsemeden, kısa vadeli avantajları en iyi duruma getirir.</a:t>
            </a:r>
          </a:p>
          <a:p>
            <a:pPr lvl="1"/>
            <a:r>
              <a:rPr lang="tr-TR" sz="5000" dirty="0" smtClean="0"/>
              <a:t>Tam değildir</a:t>
            </a:r>
          </a:p>
          <a:p>
            <a:pPr lvl="1"/>
            <a:r>
              <a:rPr lang="tr-TR" sz="5000" dirty="0" smtClean="0"/>
              <a:t>Optimal değildir.</a:t>
            </a:r>
          </a:p>
          <a:p>
            <a:pPr lvl="1"/>
            <a:r>
              <a:rPr lang="tr-TR" sz="5000" dirty="0" smtClean="0"/>
              <a:t>Zaman ve Yer Karmaşıklıkları kötüdür (üstel)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Durum Uzayında Sezgisel Arama Yöntemleri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Greedy</a:t>
            </a:r>
            <a:r>
              <a:rPr lang="tr-TR" dirty="0" smtClean="0"/>
              <a:t> </a:t>
            </a:r>
            <a:r>
              <a:rPr lang="tr-TR" dirty="0" err="1" smtClean="0"/>
              <a:t>best</a:t>
            </a:r>
            <a:r>
              <a:rPr lang="tr-TR" dirty="0" smtClean="0"/>
              <a:t>-</a:t>
            </a:r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endParaRPr lang="tr-TR" dirty="0" smtClean="0"/>
          </a:p>
          <a:p>
            <a:r>
              <a:rPr lang="tr-TR" dirty="0" smtClean="0"/>
              <a:t>A* </a:t>
            </a:r>
            <a:r>
              <a:rPr lang="tr-TR" dirty="0" err="1" smtClean="0"/>
              <a:t>Search</a:t>
            </a:r>
            <a:endParaRPr lang="tr-TR" dirty="0" smtClean="0"/>
          </a:p>
          <a:p>
            <a:r>
              <a:rPr lang="tr-TR" dirty="0" smtClean="0"/>
              <a:t>8-vezir problemi</a:t>
            </a:r>
          </a:p>
          <a:p>
            <a:r>
              <a:rPr lang="en-US" dirty="0" smtClean="0"/>
              <a:t>Hill Climbing </a:t>
            </a:r>
            <a:r>
              <a:rPr lang="en-US" dirty="0" err="1" smtClean="0"/>
              <a:t>veya</a:t>
            </a:r>
            <a:r>
              <a:rPr lang="en-US" dirty="0" smtClean="0"/>
              <a:t> Gradient Descent</a:t>
            </a:r>
            <a:endParaRPr lang="tr-T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Greedy</a:t>
            </a:r>
            <a:r>
              <a:rPr lang="tr-TR" dirty="0" smtClean="0"/>
              <a:t> </a:t>
            </a:r>
            <a:r>
              <a:rPr lang="tr-TR" dirty="0" err="1" smtClean="0"/>
              <a:t>Best</a:t>
            </a:r>
            <a:r>
              <a:rPr lang="tr-TR" dirty="0" smtClean="0"/>
              <a:t> </a:t>
            </a:r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1" dirty="0" smtClean="0"/>
              <a:t>Greedy best-first search</a:t>
            </a:r>
            <a:r>
              <a:rPr lang="tr-TR" sz="1800" b="1" dirty="0" smtClean="0"/>
              <a:t> amaca en yakın düğümü genişletmeye çalışır.</a:t>
            </a:r>
            <a:r>
              <a:rPr lang="en-US" sz="1800" dirty="0" smtClean="0"/>
              <a:t> </a:t>
            </a:r>
            <a:r>
              <a:rPr lang="tr-TR" sz="1800" dirty="0" smtClean="0"/>
              <a:t>Düğümleri bir </a:t>
            </a:r>
            <a:r>
              <a:rPr lang="en-US" sz="1800" dirty="0" smtClean="0"/>
              <a:t>heuristic function</a:t>
            </a:r>
            <a:r>
              <a:rPr lang="tr-TR" sz="1800" dirty="0" smtClean="0"/>
              <a:t> ile değerlendirir</a:t>
            </a:r>
            <a:r>
              <a:rPr lang="en-US" sz="1800" dirty="0" smtClean="0"/>
              <a:t>, f(n) = h(n).</a:t>
            </a:r>
            <a:endParaRPr lang="tr-TR" sz="1800" dirty="0" smtClean="0"/>
          </a:p>
          <a:p>
            <a:r>
              <a:rPr lang="tr-TR" sz="1800" dirty="0" smtClean="0"/>
              <a:t>Problem haritada Arada dan </a:t>
            </a:r>
            <a:r>
              <a:rPr lang="tr-TR" sz="1800" dirty="0" err="1" smtClean="0"/>
              <a:t>Bucharest</a:t>
            </a:r>
            <a:r>
              <a:rPr lang="tr-TR" sz="1800" dirty="0" smtClean="0"/>
              <a:t> e yol bulma problemi.</a:t>
            </a:r>
          </a:p>
          <a:p>
            <a:r>
              <a:rPr lang="tr-TR" sz="1800" dirty="0" smtClean="0"/>
              <a:t>Sezgisel fonksiyon: </a:t>
            </a:r>
            <a:r>
              <a:rPr lang="en-US" sz="1800" b="1" dirty="0" smtClean="0"/>
              <a:t>straight</a:t>
            </a:r>
            <a:r>
              <a:rPr lang="en-US" sz="1800" dirty="0" smtClean="0"/>
              <a:t> </a:t>
            </a:r>
            <a:r>
              <a:rPr lang="en-US" sz="1800" b="1" dirty="0" smtClean="0"/>
              <a:t>line distance </a:t>
            </a:r>
            <a:r>
              <a:rPr lang="en-US" sz="1800" dirty="0" smtClean="0"/>
              <a:t>heuristic</a:t>
            </a:r>
            <a:endParaRPr lang="tr-TR" sz="1800" dirty="0" smtClean="0"/>
          </a:p>
          <a:p>
            <a:r>
              <a:rPr lang="tr-TR" sz="1800" b="1" dirty="0" err="1" smtClean="0"/>
              <a:t>Solution</a:t>
            </a:r>
            <a:r>
              <a:rPr lang="tr-TR" sz="1800" b="1" dirty="0" smtClean="0"/>
              <a:t> </a:t>
            </a:r>
            <a:r>
              <a:rPr lang="tr-TR" sz="1800" b="1" dirty="0" err="1" smtClean="0"/>
              <a:t>Path</a:t>
            </a:r>
            <a:r>
              <a:rPr lang="tr-TR" sz="1800" b="1" dirty="0" smtClean="0"/>
              <a:t>: </a:t>
            </a:r>
            <a:r>
              <a:rPr lang="tr-TR" sz="1800" dirty="0" smtClean="0"/>
              <a:t>Arada-</a:t>
            </a:r>
            <a:r>
              <a:rPr lang="tr-TR" sz="1800" dirty="0" err="1" smtClean="0"/>
              <a:t>Sibiu</a:t>
            </a:r>
            <a:r>
              <a:rPr lang="tr-TR" sz="1800" dirty="0" smtClean="0"/>
              <a:t>-</a:t>
            </a:r>
            <a:r>
              <a:rPr lang="tr-TR" sz="1800" dirty="0" err="1" smtClean="0"/>
              <a:t>Fagaras</a:t>
            </a:r>
            <a:r>
              <a:rPr lang="tr-TR" sz="1800" dirty="0" smtClean="0"/>
              <a:t>-</a:t>
            </a:r>
            <a:r>
              <a:rPr lang="tr-TR" sz="1800" dirty="0" err="1" smtClean="0"/>
              <a:t>Bucharest</a:t>
            </a:r>
            <a:r>
              <a:rPr lang="tr-TR" sz="1800" dirty="0" smtClean="0"/>
              <a:t>.</a:t>
            </a:r>
          </a:p>
          <a:p>
            <a:r>
              <a:rPr lang="tr-TR" sz="1800" dirty="0" smtClean="0"/>
              <a:t>Her adımda amaç durumuna en çok yaklaşılacak yeni bir durum aradığı için Aç Gözlü arama olarak adlandırılır. </a:t>
            </a:r>
          </a:p>
          <a:p>
            <a:r>
              <a:rPr lang="tr-TR" sz="1800" dirty="0" smtClean="0"/>
              <a:t>Optimum çözümü aramaz.</a:t>
            </a:r>
          </a:p>
          <a:p>
            <a:r>
              <a:rPr lang="tr-TR" sz="1800" dirty="0" smtClean="0"/>
              <a:t>Çözüm tam değildir. Örneğin problem : </a:t>
            </a:r>
            <a:r>
              <a:rPr lang="tr-TR" sz="1800" dirty="0" err="1" smtClean="0"/>
              <a:t>Iasi</a:t>
            </a:r>
            <a:r>
              <a:rPr lang="tr-TR" sz="1800" dirty="0" smtClean="0"/>
              <a:t> den </a:t>
            </a:r>
            <a:r>
              <a:rPr lang="tr-TR" sz="1800" dirty="0" err="1" smtClean="0"/>
              <a:t>Fagaras</a:t>
            </a:r>
            <a:r>
              <a:rPr lang="tr-TR" sz="1800" dirty="0" smtClean="0"/>
              <a:t> a gitmek olsaydı çözüm bulunamazdı. </a:t>
            </a:r>
            <a:r>
              <a:rPr lang="tr-TR" sz="1800" dirty="0" err="1" smtClean="0"/>
              <a:t>Neamt</a:t>
            </a:r>
            <a:r>
              <a:rPr lang="tr-TR" sz="1800" dirty="0" smtClean="0"/>
              <a:t> düğümü genişletildiğinde </a:t>
            </a:r>
            <a:r>
              <a:rPr lang="tr-TR" sz="1800" dirty="0" err="1" smtClean="0"/>
              <a:t>Frontier</a:t>
            </a:r>
            <a:r>
              <a:rPr lang="tr-TR" sz="1800" dirty="0" smtClean="0"/>
              <a:t> </a:t>
            </a:r>
            <a:r>
              <a:rPr lang="tr-TR" sz="1800" dirty="0" err="1" smtClean="0"/>
              <a:t>list</a:t>
            </a:r>
            <a:r>
              <a:rPr lang="tr-TR" sz="1800" dirty="0" smtClean="0"/>
              <a:t>: </a:t>
            </a:r>
            <a:r>
              <a:rPr lang="tr-TR" sz="1800" dirty="0" err="1" smtClean="0"/>
              <a:t>Iasi</a:t>
            </a:r>
            <a:r>
              <a:rPr lang="tr-TR" sz="1800" dirty="0" smtClean="0"/>
              <a:t> şeklinde olacaktı. </a:t>
            </a:r>
            <a:r>
              <a:rPr lang="tr-TR" sz="1800" dirty="0" err="1" smtClean="0"/>
              <a:t>Iasi</a:t>
            </a:r>
            <a:r>
              <a:rPr lang="tr-TR" sz="1800" dirty="0" smtClean="0"/>
              <a:t> yeniden ziyaret edilecek ve sonra tekrar </a:t>
            </a:r>
            <a:r>
              <a:rPr lang="tr-TR" sz="1800" dirty="0" err="1" smtClean="0"/>
              <a:t>Neamt</a:t>
            </a:r>
            <a:r>
              <a:rPr lang="tr-TR" sz="1800" dirty="0" smtClean="0"/>
              <a:t> a bir </a:t>
            </a:r>
            <a:r>
              <a:rPr lang="tr-TR" sz="1800" dirty="0" err="1" smtClean="0"/>
              <a:t>loop</a:t>
            </a:r>
            <a:r>
              <a:rPr lang="tr-TR" sz="1800" dirty="0" smtClean="0"/>
              <a:t> oluşacaktı.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tr-TR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1878</Words>
  <Application>Microsoft Office PowerPoint</Application>
  <PresentationFormat>Ekran Gösterisi (4:3)</PresentationFormat>
  <Paragraphs>277</Paragraphs>
  <Slides>47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2</vt:i4>
      </vt:variant>
      <vt:variant>
        <vt:lpstr>Slayt Başlıkları</vt:lpstr>
      </vt:variant>
      <vt:variant>
        <vt:i4>47</vt:i4>
      </vt:variant>
    </vt:vector>
  </HeadingPairs>
  <TitlesOfParts>
    <vt:vector size="50" baseType="lpstr">
      <vt:lpstr>Ofis Teması</vt:lpstr>
      <vt:lpstr>Denklem</vt:lpstr>
      <vt:lpstr>Bitmap Image</vt:lpstr>
      <vt:lpstr>Informed Search</vt:lpstr>
      <vt:lpstr>Arama Yöntemleri</vt:lpstr>
      <vt:lpstr>Karşılaştırma: Sezgisel olmayan aramalar</vt:lpstr>
      <vt:lpstr>Heuristic Search (Sezgisel Arama)</vt:lpstr>
      <vt:lpstr>Heuristic Search</vt:lpstr>
      <vt:lpstr>Admissibility of a Heuristic</vt:lpstr>
      <vt:lpstr>Sıralı Arama</vt:lpstr>
      <vt:lpstr>Durum Uzayında Sezgisel Arama Yöntemleri</vt:lpstr>
      <vt:lpstr>Greedy Best First Search</vt:lpstr>
      <vt:lpstr> </vt:lpstr>
      <vt:lpstr>A* Search</vt:lpstr>
      <vt:lpstr> </vt:lpstr>
      <vt:lpstr>A* Search 8-taş problemi için</vt:lpstr>
      <vt:lpstr>A* Search 8-taş problemi için</vt:lpstr>
      <vt:lpstr>A* Aramasının Özellikleri</vt:lpstr>
      <vt:lpstr>Memory-bounded heuristic search</vt:lpstr>
      <vt:lpstr> </vt:lpstr>
      <vt:lpstr>8-Vezir</vt:lpstr>
      <vt:lpstr>8-Vezir</vt:lpstr>
      <vt:lpstr>8-Vezir</vt:lpstr>
      <vt:lpstr>8-Vezir-Yaklaşım 1</vt:lpstr>
      <vt:lpstr>8-Vezir-Yaklaşım 1</vt:lpstr>
      <vt:lpstr>8-Vezir-Yaklaşım 1</vt:lpstr>
      <vt:lpstr>8-Vezir-Yaklaşım 1</vt:lpstr>
      <vt:lpstr>8-Vezir-Yaklaşım 2</vt:lpstr>
      <vt:lpstr>Yerel Arama Algoritmaları ve Optimizasyon Problemi</vt:lpstr>
      <vt:lpstr>Yerel Arama Algoritmaları ve Optimizasyon Problemi</vt:lpstr>
      <vt:lpstr>Dağa Tırmanma(Hill-Climbing)</vt:lpstr>
      <vt:lpstr>Hill Climbing</vt:lpstr>
      <vt:lpstr>Hill Climbing</vt:lpstr>
      <vt:lpstr>Gradient Descend Arama</vt:lpstr>
      <vt:lpstr>Delta Kuralı</vt:lpstr>
      <vt:lpstr>Gradient descend Arama</vt:lpstr>
      <vt:lpstr>Gradient Descent Araması</vt:lpstr>
      <vt:lpstr>…</vt:lpstr>
      <vt:lpstr>…</vt:lpstr>
      <vt:lpstr>…</vt:lpstr>
      <vt:lpstr>…</vt:lpstr>
      <vt:lpstr>Hatadaki en dik düşüş?</vt:lpstr>
      <vt:lpstr> </vt:lpstr>
      <vt:lpstr>Hill Climbing : Problemleri</vt:lpstr>
      <vt:lpstr>Local Beam Search</vt:lpstr>
      <vt:lpstr>Local Beam Search</vt:lpstr>
      <vt:lpstr>Summary</vt:lpstr>
      <vt:lpstr>Summary</vt:lpstr>
      <vt:lpstr>Özet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Informed Search and Exploration</dc:title>
  <dc:creator>Sevinc Ilhan</dc:creator>
  <cp:lastModifiedBy>Sevinc Ilhan</cp:lastModifiedBy>
  <cp:revision>314</cp:revision>
  <dcterms:created xsi:type="dcterms:W3CDTF">2014-02-18T13:24:19Z</dcterms:created>
  <dcterms:modified xsi:type="dcterms:W3CDTF">2017-03-14T08:59:30Z</dcterms:modified>
</cp:coreProperties>
</file>