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611F2-CF5C-4437-B8C6-456764442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14.03.2017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14.03.2017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14.03.2017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14.03.2017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14.03.2017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BEYOND CLASSICAL SEARCH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Gradient Descent Araması</a:t>
            </a:r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35975" cy="4530725"/>
          </a:xfrm>
        </p:spPr>
        <p:txBody>
          <a:bodyPr/>
          <a:lstStyle/>
          <a:p>
            <a:pPr eaLnBrk="1" hangingPunct="1"/>
            <a:r>
              <a:rPr lang="tr-TR" sz="2600" smtClean="0"/>
              <a:t>Bir nokta ile başla (tahmini nokta):</a:t>
            </a:r>
            <a:endParaRPr lang="en-US" sz="2600" smtClean="0"/>
          </a:p>
        </p:txBody>
      </p:sp>
      <p:pic>
        <p:nvPicPr>
          <p:cNvPr id="32772" name="Picture 4" descr="ㇽ痏䤍쉃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92275" y="2781300"/>
            <a:ext cx="4967288" cy="2868613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…</a:t>
            </a:r>
            <a:endParaRPr 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sz="2600" smtClean="0"/>
              <a:t>Descent yönünü belirle:</a:t>
            </a:r>
            <a:endParaRPr lang="en-US" sz="2600" smtClean="0"/>
          </a:p>
        </p:txBody>
      </p:sp>
      <p:pic>
        <p:nvPicPr>
          <p:cNvPr id="33796" name="Picture 4" descr="ㇽ痏䤍쉃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92275" y="2420938"/>
            <a:ext cx="5184775" cy="2957512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…</a:t>
            </a:r>
            <a:endParaRPr 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sz="2600" smtClean="0"/>
              <a:t>Bir adım seç:</a:t>
            </a:r>
            <a:endParaRPr lang="en-US" sz="2600" smtClean="0"/>
          </a:p>
        </p:txBody>
      </p:sp>
      <p:pic>
        <p:nvPicPr>
          <p:cNvPr id="34820" name="Picture 4" descr="ㇽ痏䤍쉃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47813" y="2349500"/>
            <a:ext cx="5472112" cy="3121025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…</a:t>
            </a:r>
            <a:endParaRPr 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sz="2600" smtClean="0"/>
              <a:t>güncelle</a:t>
            </a:r>
            <a:endParaRPr lang="en-US" sz="2600" smtClean="0"/>
          </a:p>
        </p:txBody>
      </p:sp>
      <p:pic>
        <p:nvPicPr>
          <p:cNvPr id="35844" name="Picture 4" descr="ㇽ痏䤍쉃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92275" y="2492375"/>
            <a:ext cx="5616575" cy="2828925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…</a:t>
            </a:r>
            <a:endParaRPr 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30725"/>
          </a:xfrm>
        </p:spPr>
        <p:txBody>
          <a:bodyPr/>
          <a:lstStyle/>
          <a:p>
            <a:pPr eaLnBrk="1" hangingPunct="1"/>
            <a:r>
              <a:rPr lang="tr-TR" sz="2600" smtClean="0"/>
              <a:t>durdurma kriteri sağlanan kadar:</a:t>
            </a:r>
            <a:endParaRPr lang="en-US" sz="2600" smtClean="0"/>
          </a:p>
        </p:txBody>
      </p:sp>
      <p:pic>
        <p:nvPicPr>
          <p:cNvPr id="36868" name="Picture 4" descr="ㇽ痏䤍쉃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31913" y="2420938"/>
            <a:ext cx="5905500" cy="3149600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Hatadaki en dik düşüş?</a:t>
            </a:r>
            <a:endParaRPr lang="en-US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4530725"/>
          </a:xfrm>
        </p:spPr>
        <p:txBody>
          <a:bodyPr/>
          <a:lstStyle/>
          <a:p>
            <a:pPr eaLnBrk="1" hangingPunct="1"/>
            <a:r>
              <a:rPr lang="tr-TR" sz="2600" dirty="0" smtClean="0"/>
              <a:t>Hata yüzeyindeki en dik düşüşü nasıl hesaplayabiliriz? </a:t>
            </a:r>
          </a:p>
          <a:p>
            <a:pPr eaLnBrk="1" hangingPunct="1"/>
            <a:r>
              <a:rPr lang="tr-TR" sz="2600" dirty="0" smtClean="0"/>
              <a:t>Bu yön hatanın</a:t>
            </a:r>
            <a:r>
              <a:rPr lang="en-US" sz="2600" dirty="0" smtClean="0"/>
              <a:t> </a:t>
            </a:r>
            <a:r>
              <a:rPr lang="tr-TR" sz="2600" dirty="0" smtClean="0"/>
              <a:t>ağırlık vektörüne göre türevi alınarak bulunabilir.</a:t>
            </a:r>
          </a:p>
          <a:p>
            <a:pPr eaLnBrk="1" hangingPunct="1"/>
            <a:r>
              <a:rPr lang="tr-TR" sz="2600" dirty="0" smtClean="0"/>
              <a:t>Bu türev vektörü, hatanın ağırlıklara göre </a:t>
            </a:r>
            <a:r>
              <a:rPr lang="tr-TR" sz="2600" dirty="0" err="1" smtClean="0"/>
              <a:t>gradient’i</a:t>
            </a:r>
            <a:r>
              <a:rPr lang="tr-TR" sz="2600" dirty="0" smtClean="0"/>
              <a:t> olarak adlandırılır.</a:t>
            </a:r>
          </a:p>
          <a:p>
            <a:pPr eaLnBrk="1" hangingPunct="1"/>
            <a:endParaRPr lang="tr-TR" sz="2600" dirty="0" smtClean="0"/>
          </a:p>
          <a:p>
            <a:pPr eaLnBrk="1" hangingPunct="1"/>
            <a:endParaRPr lang="en-US" sz="2600" dirty="0" smtClean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615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67744" y="4077072"/>
            <a:ext cx="3671887" cy="723900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sz="1600" smtClean="0"/>
              <a:t>Bu denklemi kullanarak:</a:t>
            </a:r>
          </a:p>
          <a:p>
            <a:pPr eaLnBrk="1" hangingPunct="1"/>
            <a:endParaRPr lang="tr-TR" sz="2400" smtClean="0"/>
          </a:p>
          <a:p>
            <a:pPr eaLnBrk="1" hangingPunct="1"/>
            <a:endParaRPr lang="tr-TR" smtClean="0"/>
          </a:p>
          <a:p>
            <a:pPr eaLnBrk="1" hangingPunct="1"/>
            <a:endParaRPr lang="tr-TR" smtClean="0"/>
          </a:p>
          <a:p>
            <a:pPr eaLnBrk="1" hangingPunct="1"/>
            <a:endParaRPr lang="tr-TR" smtClean="0"/>
          </a:p>
          <a:p>
            <a:pPr eaLnBrk="1" hangingPunct="1"/>
            <a:endParaRPr lang="tr-TR" smtClean="0"/>
          </a:p>
          <a:p>
            <a:pPr eaLnBrk="1" hangingPunct="1"/>
            <a:endParaRPr lang="tr-TR" smtClean="0"/>
          </a:p>
          <a:p>
            <a:pPr eaLnBrk="1" hangingPunct="1">
              <a:buFont typeface="Wingdings" pitchFamily="2" charset="2"/>
              <a:buNone/>
            </a:pPr>
            <a:endParaRPr lang="tr-TR" smtClean="0"/>
          </a:p>
        </p:txBody>
      </p:sp>
      <p:sp>
        <p:nvSpPr>
          <p:cNvPr id="7174" name="Rectangle 1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7170" name="Object 17"/>
          <p:cNvGraphicFramePr>
            <a:graphicFrameLocks noChangeAspect="1"/>
          </p:cNvGraphicFramePr>
          <p:nvPr/>
        </p:nvGraphicFramePr>
        <p:xfrm>
          <a:off x="683568" y="764704"/>
          <a:ext cx="2808287" cy="682625"/>
        </p:xfrm>
        <a:graphic>
          <a:graphicData uri="http://schemas.openxmlformats.org/presentationml/2006/ole">
            <p:oleObj spid="_x0000_s1026" name="Denklem" r:id="rId3" imgW="1765300" imgH="431800" progId="Equation.3">
              <p:embed/>
            </p:oleObj>
          </a:graphicData>
        </a:graphic>
      </p:graphicFrame>
      <p:graphicFrame>
        <p:nvGraphicFramePr>
          <p:cNvPr id="7171" name="Object 21"/>
          <p:cNvGraphicFramePr>
            <a:graphicFrameLocks noChangeAspect="1"/>
          </p:cNvGraphicFramePr>
          <p:nvPr>
            <p:ph sz="half" idx="2"/>
          </p:nvPr>
        </p:nvGraphicFramePr>
        <p:xfrm>
          <a:off x="899592" y="1988840"/>
          <a:ext cx="6121400" cy="4633912"/>
        </p:xfrm>
        <a:graphic>
          <a:graphicData uri="http://schemas.openxmlformats.org/presentationml/2006/ole">
            <p:oleObj spid="_x0000_s1027" name="Bitmap Image" r:id="rId4" imgW="6657143" imgH="5353797" progId="PBrush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Hill</a:t>
            </a:r>
            <a:r>
              <a:rPr lang="tr-TR" dirty="0" smtClean="0"/>
              <a:t> </a:t>
            </a:r>
            <a:r>
              <a:rPr lang="tr-TR" dirty="0" err="1" smtClean="0"/>
              <a:t>Climbing</a:t>
            </a:r>
            <a:r>
              <a:rPr lang="tr-TR" dirty="0" smtClean="0"/>
              <a:t> : Problemleri</a:t>
            </a:r>
            <a:endParaRPr lang="tr-T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6475" y="2543969"/>
            <a:ext cx="45910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Dikdörtgen"/>
          <p:cNvSpPr/>
          <p:nvPr/>
        </p:nvSpPr>
        <p:spPr>
          <a:xfrm>
            <a:off x="1259632" y="5445224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Sorun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  <a:r>
              <a:rPr lang="tr-TR" dirty="0" smtClean="0"/>
              <a:t>arama başlangıç duruma bağlıdır; yerel maksimumda takılıp kala biliyor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Beam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Algoritma değerlendirmek üzere tek bir </a:t>
            </a:r>
            <a:r>
              <a:rPr lang="tr-TR" dirty="0" err="1" smtClean="0"/>
              <a:t>state</a:t>
            </a:r>
            <a:r>
              <a:rPr lang="tr-TR" dirty="0" smtClean="0"/>
              <a:t> saklamaktansa k </a:t>
            </a:r>
            <a:r>
              <a:rPr lang="tr-TR" dirty="0" err="1" smtClean="0"/>
              <a:t>state</a:t>
            </a:r>
            <a:r>
              <a:rPr lang="tr-TR" dirty="0" smtClean="0"/>
              <a:t> saklar.</a:t>
            </a:r>
          </a:p>
          <a:p>
            <a:r>
              <a:rPr lang="tr-TR" dirty="0" smtClean="0"/>
              <a:t>Her adımda k </a:t>
            </a:r>
            <a:r>
              <a:rPr lang="tr-TR" dirty="0" err="1" smtClean="0"/>
              <a:t>state</a:t>
            </a:r>
            <a:r>
              <a:rPr lang="tr-TR" dirty="0" smtClean="0"/>
              <a:t> değerlendirilir, en iyi k tane düğüm seçilerek devam eder. 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 </a:t>
            </a:r>
            <a:r>
              <a:rPr lang="tr-TR" dirty="0" err="1" smtClean="0"/>
              <a:t>Algorithms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Optimization</a:t>
            </a:r>
            <a:r>
              <a:rPr lang="tr-TR" dirty="0" smtClean="0"/>
              <a:t> </a:t>
            </a:r>
            <a:r>
              <a:rPr lang="tr-TR" dirty="0" err="1" smtClean="0"/>
              <a:t>Problems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Şimdiye kadar incelenen arama algoritmaları arama uzayını sistematik olarak aramışlardır.</a:t>
            </a:r>
          </a:p>
          <a:p>
            <a:r>
              <a:rPr lang="tr-TR" dirty="0" smtClean="0"/>
              <a:t>Bu sistematik, bir veya birden çok yolu bellekte tutup ve hangi yolun bir sonra genişletileceği şeklinde gerçekleşmiştir.</a:t>
            </a:r>
          </a:p>
          <a:p>
            <a:r>
              <a:rPr lang="tr-TR" b="1" dirty="0" err="1" smtClean="0"/>
              <a:t>Local</a:t>
            </a:r>
            <a:r>
              <a:rPr lang="tr-TR" b="1" dirty="0" smtClean="0"/>
              <a:t> </a:t>
            </a:r>
            <a:r>
              <a:rPr lang="tr-TR" b="1" dirty="0" err="1" smtClean="0"/>
              <a:t>search</a:t>
            </a:r>
            <a:r>
              <a:rPr lang="tr-TR" b="1" dirty="0" smtClean="0"/>
              <a:t> </a:t>
            </a:r>
            <a:r>
              <a:rPr lang="tr-TR" dirty="0" smtClean="0"/>
              <a:t>algoritmaları, tekil bir </a:t>
            </a:r>
            <a:r>
              <a:rPr lang="tr-TR" dirty="0" smtClean="0"/>
              <a:t>mevcut düğüm üzerinde </a:t>
            </a:r>
            <a:r>
              <a:rPr lang="tr-TR" dirty="0" smtClean="0"/>
              <a:t>işler(birden çok </a:t>
            </a:r>
            <a:r>
              <a:rPr lang="tr-TR" dirty="0" smtClean="0"/>
              <a:t>yol </a:t>
            </a:r>
            <a:r>
              <a:rPr lang="tr-TR" dirty="0" smtClean="0"/>
              <a:t>yerine) ve genelde bu düğümün komşularına gider. </a:t>
            </a:r>
          </a:p>
          <a:p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 algoritmaları sistematik olmamalarına rağmen iki anahtar avantajı vardır:</a:t>
            </a:r>
          </a:p>
          <a:p>
            <a:pPr lvl="1"/>
            <a:r>
              <a:rPr lang="tr-TR" dirty="0" smtClean="0"/>
              <a:t>Çok az bellek kullanırlar. </a:t>
            </a:r>
          </a:p>
          <a:p>
            <a:pPr lvl="1"/>
            <a:r>
              <a:rPr lang="tr-TR" dirty="0" smtClean="0"/>
              <a:t>Geniş yada </a:t>
            </a:r>
            <a:r>
              <a:rPr lang="tr-TR" dirty="0" smtClean="0"/>
              <a:t>sonsuz durum uzaylarında </a:t>
            </a:r>
            <a:r>
              <a:rPr lang="tr-TR" dirty="0" smtClean="0"/>
              <a:t>makul çözüm bulabilirler.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 </a:t>
            </a:r>
            <a:r>
              <a:rPr lang="tr-TR" dirty="0" err="1" smtClean="0"/>
              <a:t>Algorithms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Optimization</a:t>
            </a:r>
            <a:r>
              <a:rPr lang="tr-TR" dirty="0" smtClean="0"/>
              <a:t> </a:t>
            </a:r>
            <a:r>
              <a:rPr lang="tr-TR" dirty="0" err="1" smtClean="0"/>
              <a:t>Problems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 </a:t>
            </a: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420888"/>
            <a:ext cx="5389855" cy="319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Dağa Tırmanma(</a:t>
            </a:r>
            <a:r>
              <a:rPr lang="en-IE" dirty="0" smtClean="0"/>
              <a:t>Hill-Climbing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>
            <a:noAutofit/>
          </a:bodyPr>
          <a:lstStyle/>
          <a:p>
            <a:pPr lvl="0">
              <a:lnSpc>
                <a:spcPct val="80000"/>
              </a:lnSpc>
              <a:defRPr/>
            </a:pPr>
            <a:r>
              <a:rPr lang="en-GB" sz="2000" dirty="0" smtClean="0"/>
              <a:t>“</a:t>
            </a:r>
            <a:r>
              <a:rPr lang="tr-TR" sz="2000" dirty="0" smtClean="0"/>
              <a:t>dağa tırmanma” yönteminin ana fikrinde böyle bir varsayım dayanmaktadır:</a:t>
            </a:r>
            <a:r>
              <a:rPr lang="en-GB" sz="2000" dirty="0" smtClean="0"/>
              <a:t> </a:t>
            </a:r>
            <a:endParaRPr lang="en-IE" sz="2000" dirty="0" smtClean="0"/>
          </a:p>
          <a:p>
            <a:pPr lvl="1">
              <a:lnSpc>
                <a:spcPct val="80000"/>
              </a:lnSpc>
              <a:defRPr/>
            </a:pPr>
            <a:r>
              <a:rPr lang="tr-TR" sz="2000" dirty="0" smtClean="0"/>
              <a:t>ormancı gece dağda yolunu kaybetmiştir. Onun evi dağın zirvesindedir</a:t>
            </a:r>
            <a:r>
              <a:rPr lang="en-GB" sz="2000" dirty="0" smtClean="0"/>
              <a:t>. </a:t>
            </a:r>
            <a:endParaRPr lang="en-IE" sz="2000" dirty="0" smtClean="0"/>
          </a:p>
          <a:p>
            <a:pPr lvl="1">
              <a:lnSpc>
                <a:spcPct val="80000"/>
              </a:lnSpc>
              <a:defRPr/>
            </a:pPr>
            <a:r>
              <a:rPr lang="tr-TR" sz="2000" dirty="0" smtClean="0"/>
              <a:t>Karanlık olsa da ormancı ,  her adımının onu amacına yakınlaştırdığını bilmektedir</a:t>
            </a:r>
            <a:r>
              <a:rPr lang="en-GB" sz="2000" dirty="0" smtClean="0"/>
              <a:t> </a:t>
            </a:r>
            <a:endParaRPr lang="en-IE" sz="2000" dirty="0" smtClean="0"/>
          </a:p>
          <a:p>
            <a:pPr lvl="1">
              <a:lnSpc>
                <a:spcPct val="80000"/>
              </a:lnSpc>
              <a:defRPr/>
            </a:pPr>
            <a:r>
              <a:rPr lang="tr-TR" sz="2000" dirty="0" smtClean="0"/>
              <a:t>Dağa tırmanma yönteminde </a:t>
            </a:r>
            <a:r>
              <a:rPr lang="tr-TR" sz="2000" dirty="0" smtClean="0">
                <a:solidFill>
                  <a:schemeClr val="hlink"/>
                </a:solidFill>
              </a:rPr>
              <a:t>aramanın yönü her zaman amaca daha yakın düğüme doğrudur</a:t>
            </a:r>
            <a:r>
              <a:rPr lang="en-GB" sz="2000" dirty="0" smtClean="0"/>
              <a:t>. </a:t>
            </a:r>
          </a:p>
          <a:p>
            <a:r>
              <a:rPr lang="tr-TR" sz="2000" dirty="0" smtClean="0"/>
              <a:t> Makine Öğrenmesinde popülerdir.</a:t>
            </a:r>
          </a:p>
          <a:p>
            <a:r>
              <a:rPr lang="tr-TR" sz="2000" dirty="0" smtClean="0"/>
              <a:t>Bazen </a:t>
            </a:r>
            <a:r>
              <a:rPr lang="en-US" sz="2000" b="1" dirty="0" smtClean="0"/>
              <a:t>greedy local search </a:t>
            </a:r>
            <a:r>
              <a:rPr lang="tr-TR" sz="2000" dirty="0" smtClean="0"/>
              <a:t>olarak da adlandırılır çünkü bir sonraki adımı düşünmeden en iyi komşuyu arar</a:t>
            </a:r>
            <a:r>
              <a:rPr lang="en-US" sz="2000" dirty="0" smtClean="0"/>
              <a:t>. </a:t>
            </a:r>
            <a:br>
              <a:rPr lang="en-US" sz="2000" dirty="0" smtClean="0"/>
            </a:br>
            <a:endParaRPr lang="tr-TR" sz="20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-2988840" y="1340768"/>
            <a:ext cx="46482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362200"/>
            <a:ext cx="37338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Hill Climbing</a:t>
            </a:r>
            <a:endParaRPr lang="tr-TR" dirty="0"/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305050"/>
            <a:ext cx="57912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C39D3-3E44-4E81-B8DB-895B628920A2}" type="slidenum">
              <a:rPr lang="tr-TR"/>
              <a:pPr>
                <a:defRPr/>
              </a:pPr>
              <a:t>6</a:t>
            </a:fld>
            <a:endParaRPr lang="tr-TR"/>
          </a:p>
        </p:txBody>
      </p:sp>
      <p:sp>
        <p:nvSpPr>
          <p:cNvPr id="71682" name="Line 2"/>
          <p:cNvSpPr>
            <a:spLocks noChangeShapeType="1"/>
          </p:cNvSpPr>
          <p:nvPr/>
        </p:nvSpPr>
        <p:spPr bwMode="auto">
          <a:xfrm flipH="1">
            <a:off x="2590800" y="3505200"/>
            <a:ext cx="5334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3200400" y="3505200"/>
            <a:ext cx="3810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5715000" y="4572000"/>
            <a:ext cx="0" cy="6096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 flipH="1">
            <a:off x="6553200" y="5715000"/>
            <a:ext cx="304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6858000" y="5715000"/>
            <a:ext cx="3810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GB" dirty="0" smtClean="0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H="1">
            <a:off x="3276600" y="2590800"/>
            <a:ext cx="15240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5181600" y="2667000"/>
            <a:ext cx="11430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 flipH="1">
            <a:off x="5867400" y="3505200"/>
            <a:ext cx="6096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6553200" y="3505200"/>
            <a:ext cx="9144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 flipH="1">
            <a:off x="6934200" y="4495800"/>
            <a:ext cx="533400" cy="990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7467600" y="4495800"/>
            <a:ext cx="1066800" cy="914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8610600" y="5715000"/>
            <a:ext cx="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695" name="Oval 15"/>
          <p:cNvSpPr>
            <a:spLocks noChangeAspect="1" noChangeArrowheads="1"/>
          </p:cNvSpPr>
          <p:nvPr/>
        </p:nvSpPr>
        <p:spPr bwMode="auto">
          <a:xfrm>
            <a:off x="47244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2400">
                <a:latin typeface="Times New Roman" pitchFamily="18" charset="0"/>
              </a:rPr>
              <a:t>S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1696" name="Oval 16"/>
          <p:cNvSpPr>
            <a:spLocks noChangeAspect="1" noChangeArrowheads="1"/>
          </p:cNvSpPr>
          <p:nvPr/>
        </p:nvSpPr>
        <p:spPr bwMode="auto">
          <a:xfrm>
            <a:off x="29718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2400">
                <a:latin typeface="Times New Roman" pitchFamily="18" charset="0"/>
              </a:rPr>
              <a:t>A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1697" name="Oval 17"/>
          <p:cNvSpPr>
            <a:spLocks noChangeAspect="1" noChangeArrowheads="1"/>
          </p:cNvSpPr>
          <p:nvPr/>
        </p:nvSpPr>
        <p:spPr bwMode="auto">
          <a:xfrm>
            <a:off x="62484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2400">
                <a:latin typeface="Times New Roman" pitchFamily="18" charset="0"/>
              </a:rPr>
              <a:t>B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1698" name="Oval 18"/>
          <p:cNvSpPr>
            <a:spLocks noChangeAspect="1"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2400">
                <a:latin typeface="Times New Roman" pitchFamily="18" charset="0"/>
              </a:rPr>
              <a:t>C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1699" name="Oval 19"/>
          <p:cNvSpPr>
            <a:spLocks noChangeAspect="1" noChangeArrowheads="1"/>
          </p:cNvSpPr>
          <p:nvPr/>
        </p:nvSpPr>
        <p:spPr bwMode="auto">
          <a:xfrm>
            <a:off x="72390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2400">
                <a:latin typeface="Times New Roman" pitchFamily="18" charset="0"/>
              </a:rPr>
              <a:t>D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1700" name="Oval 20"/>
          <p:cNvSpPr>
            <a:spLocks noChangeAspect="1" noChangeArrowheads="1"/>
          </p:cNvSpPr>
          <p:nvPr/>
        </p:nvSpPr>
        <p:spPr bwMode="auto">
          <a:xfrm>
            <a:off x="66294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2400">
                <a:latin typeface="Times New Roman" pitchFamily="18" charset="0"/>
              </a:rPr>
              <a:t>E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1701" name="Oval 21"/>
          <p:cNvSpPr>
            <a:spLocks noChangeAspect="1" noChangeArrowheads="1"/>
          </p:cNvSpPr>
          <p:nvPr/>
        </p:nvSpPr>
        <p:spPr bwMode="auto">
          <a:xfrm>
            <a:off x="83820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2400">
                <a:latin typeface="Times New Roman" pitchFamily="18" charset="0"/>
              </a:rPr>
              <a:t>F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1702" name="Oval 22"/>
          <p:cNvSpPr>
            <a:spLocks noChangeAspect="1" noChangeArrowheads="1"/>
          </p:cNvSpPr>
          <p:nvPr/>
        </p:nvSpPr>
        <p:spPr bwMode="auto">
          <a:xfrm>
            <a:off x="8382000" y="617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2400">
                <a:latin typeface="Times New Roman" pitchFamily="18" charset="0"/>
              </a:rPr>
              <a:t>G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2438400" y="30861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600">
                <a:latin typeface="Calibri" pitchFamily="34" charset="0"/>
              </a:rPr>
              <a:t>10.4</a:t>
            </a:r>
            <a:endParaRPr lang="en-GB" sz="1600">
              <a:latin typeface="Calibri" pitchFamily="34" charset="0"/>
            </a:endParaRPr>
          </a:p>
        </p:txBody>
      </p:sp>
      <p:sp>
        <p:nvSpPr>
          <p:cNvPr id="71704" name="Text Box 24"/>
          <p:cNvSpPr txBox="1">
            <a:spLocks noChangeArrowheads="1"/>
          </p:cNvSpPr>
          <p:nvPr/>
        </p:nvSpPr>
        <p:spPr bwMode="auto">
          <a:xfrm>
            <a:off x="6705600" y="3124200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600">
                <a:latin typeface="Calibri" pitchFamily="34" charset="0"/>
              </a:rPr>
              <a:t>8.9</a:t>
            </a:r>
            <a:endParaRPr lang="en-GB" sz="1600">
              <a:latin typeface="Calibri" pitchFamily="34" charset="0"/>
            </a:endParaRPr>
          </a:p>
        </p:txBody>
      </p: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4953000" y="41910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600">
                <a:latin typeface="Calibri" pitchFamily="34" charset="0"/>
              </a:rPr>
              <a:t>10.4</a:t>
            </a:r>
            <a:endParaRPr lang="en-GB" sz="1600">
              <a:latin typeface="Calibri" pitchFamily="34" charset="0"/>
            </a:endParaRPr>
          </a:p>
        </p:txBody>
      </p:sp>
      <p:sp>
        <p:nvSpPr>
          <p:cNvPr id="71706" name="Text Box 26"/>
          <p:cNvSpPr txBox="1">
            <a:spLocks noChangeArrowheads="1"/>
          </p:cNvSpPr>
          <p:nvPr/>
        </p:nvSpPr>
        <p:spPr bwMode="auto">
          <a:xfrm>
            <a:off x="7650163" y="4083050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600">
                <a:latin typeface="Calibri" pitchFamily="34" charset="0"/>
              </a:rPr>
              <a:t>6.9</a:t>
            </a:r>
            <a:endParaRPr lang="en-GB" sz="1600">
              <a:latin typeface="Calibri" pitchFamily="34" charset="0"/>
            </a:endParaRPr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6238875" y="5454650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600">
                <a:latin typeface="Calibri" pitchFamily="34" charset="0"/>
              </a:rPr>
              <a:t>6.7</a:t>
            </a:r>
            <a:endParaRPr lang="en-GB" sz="1600">
              <a:latin typeface="Calibri" pitchFamily="34" charset="0"/>
            </a:endParaRPr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8458200" y="5029200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600">
                <a:latin typeface="Calibri" pitchFamily="34" charset="0"/>
              </a:rPr>
              <a:t>3.0</a:t>
            </a:r>
            <a:endParaRPr lang="en-GB" sz="1600">
              <a:latin typeface="Calibri" pitchFamily="34" charset="0"/>
            </a:endParaRPr>
          </a:p>
        </p:txBody>
      </p:sp>
      <p:sp>
        <p:nvSpPr>
          <p:cNvPr id="79901" name="Freeform 29"/>
          <p:cNvSpPr>
            <a:spLocks/>
          </p:cNvSpPr>
          <p:nvPr/>
        </p:nvSpPr>
        <p:spPr bwMode="auto">
          <a:xfrm>
            <a:off x="5029200" y="2540000"/>
            <a:ext cx="3606800" cy="3784600"/>
          </a:xfrm>
          <a:custGeom>
            <a:avLst/>
            <a:gdLst>
              <a:gd name="T0" fmla="*/ 0 w 2272"/>
              <a:gd name="T1" fmla="*/ 2147483647 h 2384"/>
              <a:gd name="T2" fmla="*/ 2147483647 w 2272"/>
              <a:gd name="T3" fmla="*/ 2147483647 h 2384"/>
              <a:gd name="T4" fmla="*/ 2147483647 w 2272"/>
              <a:gd name="T5" fmla="*/ 2147483647 h 2384"/>
              <a:gd name="T6" fmla="*/ 2147483647 w 2272"/>
              <a:gd name="T7" fmla="*/ 2147483647 h 2384"/>
              <a:gd name="T8" fmla="*/ 2147483647 w 2272"/>
              <a:gd name="T9" fmla="*/ 2147483647 h 2384"/>
              <a:gd name="T10" fmla="*/ 2147483647 w 2272"/>
              <a:gd name="T11" fmla="*/ 2147483647 h 2384"/>
              <a:gd name="T12" fmla="*/ 2147483647 w 2272"/>
              <a:gd name="T13" fmla="*/ 2147483647 h 2384"/>
              <a:gd name="T14" fmla="*/ 2147483647 w 2272"/>
              <a:gd name="T15" fmla="*/ 2147483647 h 2384"/>
              <a:gd name="T16" fmla="*/ 2147483647 w 2272"/>
              <a:gd name="T17" fmla="*/ 2147483647 h 2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72"/>
              <a:gd name="T28" fmla="*/ 0 h 2384"/>
              <a:gd name="T29" fmla="*/ 2272 w 2272"/>
              <a:gd name="T30" fmla="*/ 2384 h 2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72" h="2384">
                <a:moveTo>
                  <a:pt x="0" y="32"/>
                </a:moveTo>
                <a:cubicBezTo>
                  <a:pt x="260" y="16"/>
                  <a:pt x="520" y="0"/>
                  <a:pt x="672" y="80"/>
                </a:cubicBezTo>
                <a:cubicBezTo>
                  <a:pt x="824" y="160"/>
                  <a:pt x="832" y="352"/>
                  <a:pt x="912" y="512"/>
                </a:cubicBezTo>
                <a:cubicBezTo>
                  <a:pt x="992" y="672"/>
                  <a:pt x="1040" y="928"/>
                  <a:pt x="1152" y="1040"/>
                </a:cubicBezTo>
                <a:cubicBezTo>
                  <a:pt x="1264" y="1152"/>
                  <a:pt x="1416" y="1104"/>
                  <a:pt x="1584" y="1184"/>
                </a:cubicBezTo>
                <a:cubicBezTo>
                  <a:pt x="1752" y="1264"/>
                  <a:pt x="2048" y="1400"/>
                  <a:pt x="2160" y="1520"/>
                </a:cubicBezTo>
                <a:cubicBezTo>
                  <a:pt x="2272" y="1640"/>
                  <a:pt x="2264" y="1800"/>
                  <a:pt x="2256" y="1904"/>
                </a:cubicBezTo>
                <a:cubicBezTo>
                  <a:pt x="2248" y="2008"/>
                  <a:pt x="2120" y="2064"/>
                  <a:pt x="2112" y="2144"/>
                </a:cubicBezTo>
                <a:cubicBezTo>
                  <a:pt x="2104" y="2224"/>
                  <a:pt x="2192" y="2344"/>
                  <a:pt x="2208" y="2384"/>
                </a:cubicBezTo>
              </a:path>
            </a:pathLst>
          </a:custGeom>
          <a:noFill/>
          <a:ln w="38100">
            <a:solidFill>
              <a:schemeClr val="folHlink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250825" y="4365625"/>
            <a:ext cx="4343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 dirty="0">
                <a:latin typeface="Calibri" pitchFamily="34" charset="0"/>
              </a:rPr>
              <a:t>Dağa tırmanma sezgisel değerlendirmeli derine arama yöntemidir. Düğümler genişlendikçe seçenek sunuyor</a:t>
            </a:r>
            <a:r>
              <a:rPr lang="en-IE" dirty="0">
                <a:latin typeface="Calibri" pitchFamily="34" charset="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tr-TR" dirty="0">
                <a:latin typeface="Calibri" pitchFamily="34" charset="0"/>
              </a:rPr>
              <a:t>Şekilde düğümlerin yanındaki sayılar son ( o anki) düğümlerden amaca kadar olan düz yolun uzunluğunu gösteriyor</a:t>
            </a:r>
            <a:r>
              <a:rPr lang="en-IE" dirty="0">
                <a:latin typeface="Calibri" pitchFamily="34" charset="0"/>
              </a:rPr>
              <a:t>.</a:t>
            </a:r>
            <a:endParaRPr lang="en-GB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Gradient</a:t>
            </a:r>
            <a:r>
              <a:rPr lang="tr-TR" dirty="0" smtClean="0"/>
              <a:t> </a:t>
            </a:r>
            <a:r>
              <a:rPr lang="tr-TR" dirty="0" err="1" smtClean="0"/>
              <a:t>descend</a:t>
            </a:r>
            <a:r>
              <a:rPr lang="tr-TR" dirty="0" smtClean="0"/>
              <a:t> Arama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600" dirty="0" smtClean="0"/>
              <a:t>Giriş verileri</a:t>
            </a:r>
          </a:p>
          <a:p>
            <a:pPr lvl="1"/>
            <a:r>
              <a:rPr lang="tr-TR" sz="2200" dirty="0" smtClean="0"/>
              <a:t>lineer ayrıştırılabilir ise: algılayıcı kuralı başarılı ağırlıklar bulmaktadır.</a:t>
            </a:r>
          </a:p>
          <a:p>
            <a:pPr lvl="1"/>
            <a:r>
              <a:rPr lang="tr-TR" sz="2200" dirty="0" smtClean="0"/>
              <a:t>lineer ayrıştırılabilir değilse: delta kuralı hedef fonksiyona en yakın yaklaşıklıkla öğrenme yapabilmektedir.</a:t>
            </a:r>
          </a:p>
          <a:p>
            <a:r>
              <a:rPr lang="tr-TR" sz="2600" dirty="0" smtClean="0"/>
              <a:t>Delta kuralının temel mantığı: olası en iyi ağırlık vektörlerinin hipotez uzayını arayan </a:t>
            </a:r>
            <a:r>
              <a:rPr lang="tr-TR" sz="2600" dirty="0" err="1" smtClean="0"/>
              <a:t>gradient</a:t>
            </a:r>
            <a:r>
              <a:rPr lang="tr-TR" sz="2600" dirty="0" smtClean="0"/>
              <a:t> </a:t>
            </a:r>
            <a:r>
              <a:rPr lang="tr-TR" sz="2600" dirty="0" err="1" smtClean="0"/>
              <a:t>descent</a:t>
            </a:r>
            <a:r>
              <a:rPr lang="tr-TR" sz="2600" dirty="0" smtClean="0"/>
              <a:t> metodudur. </a:t>
            </a:r>
          </a:p>
          <a:p>
            <a:r>
              <a:rPr lang="tr-TR" sz="2600" dirty="0" smtClean="0"/>
              <a:t>Delta kuralı </a:t>
            </a:r>
            <a:r>
              <a:rPr lang="tr-TR" sz="2600" dirty="0" err="1" smtClean="0"/>
              <a:t>backpropagation</a:t>
            </a:r>
            <a:r>
              <a:rPr lang="tr-TR" sz="2600" dirty="0" smtClean="0"/>
              <a:t> algoritmasının temelini oluşturur.</a:t>
            </a:r>
            <a:r>
              <a:rPr lang="en-US" sz="2600" dirty="0" smtClean="0"/>
              <a:t> </a:t>
            </a:r>
            <a:endParaRPr lang="tr-TR" sz="26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Delta Kuralı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r-TR" dirty="0" smtClean="0"/>
              <a:t>Delta kuralı, eğik değersiz algılayıcı kuralı gibi düşünülebilir ve bir lineer birim çıkışı:</a:t>
            </a:r>
          </a:p>
          <a:p>
            <a:pPr>
              <a:lnSpc>
                <a:spcPct val="90000"/>
              </a:lnSpc>
            </a:pPr>
            <a:endParaRPr lang="tr-TR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Hipoteze ait öğrenme hatası:</a:t>
            </a:r>
          </a:p>
          <a:p>
            <a:pPr>
              <a:lnSpc>
                <a:spcPct val="90000"/>
              </a:lnSpc>
              <a:buNone/>
            </a:pPr>
            <a:endParaRPr lang="tr-TR" dirty="0" smtClean="0"/>
          </a:p>
          <a:p>
            <a:pPr>
              <a:lnSpc>
                <a:spcPct val="90000"/>
              </a:lnSpc>
              <a:buNone/>
            </a:pPr>
            <a:endParaRPr lang="tr-TR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D: eğitim verileri kümesi,</a:t>
            </a:r>
          </a:p>
          <a:p>
            <a:pPr>
              <a:lnSpc>
                <a:spcPct val="90000"/>
              </a:lnSpc>
            </a:pPr>
            <a:r>
              <a:rPr lang="tr-TR" dirty="0" err="1" smtClean="0"/>
              <a:t>td</a:t>
            </a:r>
            <a:r>
              <a:rPr lang="tr-TR" dirty="0" smtClean="0"/>
              <a:t>: d giriş verisi için hedef çıkış, 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od: d örneği için lineer birim çıkışı </a:t>
            </a:r>
            <a:r>
              <a:rPr lang="en-US" dirty="0" smtClean="0"/>
              <a:t> </a:t>
            </a:r>
            <a:endParaRPr lang="tr-TR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Karesel hata </a:t>
            </a:r>
            <a:r>
              <a:rPr lang="tr-TR" dirty="0" err="1" smtClean="0"/>
              <a:t>vektöreldir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03575" y="2492375"/>
            <a:ext cx="1728788" cy="434975"/>
          </a:xfrm>
          <a:prstGeom prst="rect">
            <a:avLst/>
          </a:prstGeom>
          <a:noFill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843213" y="3284538"/>
            <a:ext cx="2879725" cy="892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Gradient</a:t>
            </a:r>
            <a:r>
              <a:rPr lang="tr-TR" dirty="0" smtClean="0"/>
              <a:t> </a:t>
            </a:r>
            <a:r>
              <a:rPr lang="tr-TR" dirty="0" err="1" smtClean="0"/>
              <a:t>descend</a:t>
            </a:r>
            <a:r>
              <a:rPr lang="tr-TR" dirty="0" smtClean="0"/>
              <a:t> Arama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200" dirty="0" err="1" smtClean="0"/>
              <a:t>Gradient</a:t>
            </a:r>
            <a:r>
              <a:rPr lang="tr-TR" sz="2200" dirty="0" smtClean="0"/>
              <a:t> </a:t>
            </a:r>
            <a:r>
              <a:rPr lang="tr-TR" sz="2200" dirty="0" err="1" smtClean="0"/>
              <a:t>descent</a:t>
            </a:r>
            <a:r>
              <a:rPr lang="tr-TR" sz="2200" dirty="0" smtClean="0"/>
              <a:t> araması, bir başlangıç ağırlık vektörü ile başlayıp, sonraki adımlarda güncelleyerek </a:t>
            </a:r>
            <a:r>
              <a:rPr lang="tr-TR" sz="2200" dirty="0" err="1" smtClean="0"/>
              <a:t>E’yi</a:t>
            </a:r>
            <a:r>
              <a:rPr lang="tr-TR" sz="2200" dirty="0" smtClean="0"/>
              <a:t> minimum yapacak ağırlık vektörünü tanımlar.</a:t>
            </a:r>
          </a:p>
          <a:p>
            <a:pPr lvl="1"/>
            <a:r>
              <a:rPr lang="tr-TR" sz="2000" dirty="0" smtClean="0"/>
              <a:t>W ağırlık vektörü ile başla</a:t>
            </a:r>
          </a:p>
          <a:p>
            <a:pPr lvl="1"/>
            <a:r>
              <a:rPr lang="tr-TR" sz="2000" dirty="0" smtClean="0"/>
              <a:t>E(W) </a:t>
            </a:r>
            <a:r>
              <a:rPr lang="tr-TR" sz="2000" dirty="0" err="1" smtClean="0"/>
              <a:t>yi</a:t>
            </a:r>
            <a:r>
              <a:rPr lang="tr-TR" sz="2000" dirty="0" smtClean="0"/>
              <a:t> minimum oluncaya kadar ağırlıkları değiştir. </a:t>
            </a:r>
            <a:endParaRPr lang="en-US" sz="2000" dirty="0" smtClean="0"/>
          </a:p>
          <a:p>
            <a:endParaRPr lang="tr-TR" dirty="0"/>
          </a:p>
        </p:txBody>
      </p:sp>
      <p:pic>
        <p:nvPicPr>
          <p:cNvPr id="4" name="Picture 4" descr="ㇽ痏䤍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195736" y="3429000"/>
            <a:ext cx="4402137" cy="3076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467</Words>
  <Application>Microsoft Office PowerPoint</Application>
  <PresentationFormat>Ekran Gösterisi (4:3)</PresentationFormat>
  <Paragraphs>82</Paragraphs>
  <Slides>18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2</vt:i4>
      </vt:variant>
      <vt:variant>
        <vt:lpstr>Slayt Başlıkları</vt:lpstr>
      </vt:variant>
      <vt:variant>
        <vt:i4>18</vt:i4>
      </vt:variant>
    </vt:vector>
  </HeadingPairs>
  <TitlesOfParts>
    <vt:vector size="21" baseType="lpstr">
      <vt:lpstr>Ofis Teması</vt:lpstr>
      <vt:lpstr>Denklem</vt:lpstr>
      <vt:lpstr>Bitmap Image</vt:lpstr>
      <vt:lpstr>BEYOND CLASSICAL SEARCH</vt:lpstr>
      <vt:lpstr>Local Search Algorithms and Optimization Problems</vt:lpstr>
      <vt:lpstr>Local Search Algorithms and Optimization Problems</vt:lpstr>
      <vt:lpstr>Dağa Tırmanma(Hill-Climbing)</vt:lpstr>
      <vt:lpstr>Hill Climbing</vt:lpstr>
      <vt:lpstr>Hill Climbing</vt:lpstr>
      <vt:lpstr>Gradient descend Arama</vt:lpstr>
      <vt:lpstr>Delta Kuralı</vt:lpstr>
      <vt:lpstr>Gradient descend Arama</vt:lpstr>
      <vt:lpstr>Gradient Descent Araması</vt:lpstr>
      <vt:lpstr>…</vt:lpstr>
      <vt:lpstr>…</vt:lpstr>
      <vt:lpstr>…</vt:lpstr>
      <vt:lpstr>…</vt:lpstr>
      <vt:lpstr>Hatadaki en dik düşüş?</vt:lpstr>
      <vt:lpstr> </vt:lpstr>
      <vt:lpstr>Hill Climbing : Problemleri</vt:lpstr>
      <vt:lpstr>Local Beam Search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CLASSICAL SEARCH</dc:title>
  <dc:creator>Sevinc Ilhan Omurca</dc:creator>
  <cp:lastModifiedBy>Sevinc Ilhan</cp:lastModifiedBy>
  <cp:revision>16</cp:revision>
  <dcterms:created xsi:type="dcterms:W3CDTF">2015-12-30T11:22:54Z</dcterms:created>
  <dcterms:modified xsi:type="dcterms:W3CDTF">2017-03-14T08:17:33Z</dcterms:modified>
</cp:coreProperties>
</file>