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7" r:id="rId4"/>
    <p:sldId id="288" r:id="rId5"/>
    <p:sldId id="289" r:id="rId6"/>
    <p:sldId id="290" r:id="rId7"/>
    <p:sldId id="291" r:id="rId8"/>
    <p:sldId id="292" r:id="rId9"/>
    <p:sldId id="293" r:id="rId10"/>
    <p:sldId id="263" r:id="rId11"/>
    <p:sldId id="259" r:id="rId12"/>
    <p:sldId id="260" r:id="rId13"/>
    <p:sldId id="261" r:id="rId14"/>
    <p:sldId id="262" r:id="rId15"/>
    <p:sldId id="264" r:id="rId16"/>
    <p:sldId id="281" r:id="rId17"/>
    <p:sldId id="265" r:id="rId18"/>
    <p:sldId id="282" r:id="rId19"/>
    <p:sldId id="286" r:id="rId20"/>
    <p:sldId id="285" r:id="rId21"/>
    <p:sldId id="284" r:id="rId22"/>
    <p:sldId id="266" r:id="rId23"/>
    <p:sldId id="267" r:id="rId24"/>
    <p:sldId id="268" r:id="rId25"/>
    <p:sldId id="296" r:id="rId26"/>
    <p:sldId id="269" r:id="rId27"/>
    <p:sldId id="270" r:id="rId28"/>
    <p:sldId id="271" r:id="rId29"/>
    <p:sldId id="272" r:id="rId30"/>
    <p:sldId id="273" r:id="rId31"/>
    <p:sldId id="274" r:id="rId32"/>
    <p:sldId id="275" r:id="rId33"/>
    <p:sldId id="276" r:id="rId34"/>
    <p:sldId id="277" r:id="rId35"/>
    <p:sldId id="279" r:id="rId36"/>
    <p:sldId id="280" r:id="rId37"/>
    <p:sldId id="295" r:id="rId38"/>
    <p:sldId id="297" r:id="rId39"/>
    <p:sldId id="298" r:id="rId40"/>
    <p:sldId id="294" r:id="rId4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27.03.2017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27.03.2017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27.03.2017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27.03.2017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27.03.2017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D9F75050-0E15-4C5B-92B0-66D068882F1F}" type="datetimeFigureOut">
              <a:rPr lang="tr-TR" smtClean="0"/>
              <a:pPr/>
              <a:t>27.03.2017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D9F75050-0E15-4C5B-92B0-66D068882F1F}" type="datetimeFigureOut">
              <a:rPr lang="tr-TR" smtClean="0"/>
              <a:pPr/>
              <a:t>27.03.2017</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D9F75050-0E15-4C5B-92B0-66D068882F1F}" type="datetimeFigureOut">
              <a:rPr lang="tr-TR" smtClean="0"/>
              <a:pPr/>
              <a:t>27.03.2017</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27.03.2017</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27.03.2017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27.03.2017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75050-0E15-4C5B-92B0-66D068882F1F}" type="datetimeFigureOut">
              <a:rPr lang="tr-TR" smtClean="0"/>
              <a:pPr/>
              <a:t>27.03.2017</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smtClean="0"/>
              <a:t>Oyunlar</a:t>
            </a:r>
            <a:endParaRPr lang="tr-TR" dirty="0"/>
          </a:p>
        </p:txBody>
      </p:sp>
      <p:sp>
        <p:nvSpPr>
          <p:cNvPr id="3" name="2 Alt Başlık"/>
          <p:cNvSpPr>
            <a:spLocks noGrp="1"/>
          </p:cNvSpPr>
          <p:nvPr>
            <p:ph type="subTitle" idx="1"/>
          </p:nvPr>
        </p:nvSpPr>
        <p:spPr/>
        <p:txBody>
          <a:bodyPr/>
          <a:lstStyle/>
          <a:p>
            <a:endParaRPr lang="tr-T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dirty="0" smtClean="0"/>
              <a:t>Game tree (2-player, deterministic, turns)</a:t>
            </a:r>
            <a:endParaRPr lang="tr-TR" dirty="0"/>
          </a:p>
        </p:txBody>
      </p:sp>
      <p:pic>
        <p:nvPicPr>
          <p:cNvPr id="4" name="Picture 4" descr="tictactoe"/>
          <p:cNvPicPr>
            <a:picLocks noGrp="1" noChangeAspect="1" noChangeArrowheads="1"/>
          </p:cNvPicPr>
          <p:nvPr>
            <p:ph idx="1"/>
          </p:nvPr>
        </p:nvPicPr>
        <p:blipFill>
          <a:blip r:embed="rId2" cstate="print"/>
          <a:srcRect/>
          <a:stretch>
            <a:fillRect/>
          </a:stretch>
        </p:blipFill>
        <p:spPr bwMode="auto">
          <a:xfrm>
            <a:off x="1547812" y="1710531"/>
            <a:ext cx="6048375" cy="43053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Minimax</a:t>
            </a:r>
            <a:r>
              <a:rPr lang="tr-TR" dirty="0" smtClean="0"/>
              <a:t> Yöntemi</a:t>
            </a:r>
            <a:endParaRPr lang="tr-TR" dirty="0"/>
          </a:p>
        </p:txBody>
      </p:sp>
      <p:sp>
        <p:nvSpPr>
          <p:cNvPr id="3" name="2 İçerik Yer Tutucusu"/>
          <p:cNvSpPr>
            <a:spLocks noGrp="1"/>
          </p:cNvSpPr>
          <p:nvPr>
            <p:ph idx="1"/>
          </p:nvPr>
        </p:nvSpPr>
        <p:spPr/>
        <p:txBody>
          <a:bodyPr>
            <a:normAutofit fontScale="85000" lnSpcReduction="20000"/>
          </a:bodyPr>
          <a:lstStyle/>
          <a:p>
            <a:r>
              <a:rPr lang="tr-TR" b="1" dirty="0" smtClean="0"/>
              <a:t>Ana fikir</a:t>
            </a:r>
            <a:r>
              <a:rPr lang="en-US" b="1" dirty="0" smtClean="0"/>
              <a:t>: </a:t>
            </a:r>
            <a:r>
              <a:rPr lang="tr-TR" dirty="0" smtClean="0"/>
              <a:t>en yüksek </a:t>
            </a:r>
            <a:r>
              <a:rPr lang="en-US" dirty="0" err="1" smtClean="0">
                <a:solidFill>
                  <a:srgbClr val="FF0000"/>
                </a:solidFill>
              </a:rPr>
              <a:t>minimax</a:t>
            </a:r>
            <a:r>
              <a:rPr lang="tr-TR" dirty="0" smtClean="0">
                <a:solidFill>
                  <a:srgbClr val="FF0000"/>
                </a:solidFill>
              </a:rPr>
              <a:t> değerine </a:t>
            </a:r>
            <a:r>
              <a:rPr lang="tr-TR" dirty="0" smtClean="0"/>
              <a:t>sahip pozisyona hareket et</a:t>
            </a:r>
          </a:p>
          <a:p>
            <a:r>
              <a:rPr lang="tr-TR" dirty="0" smtClean="0"/>
              <a:t>Oyun ağacı belirli bir derinliğe kadar araştırılır,</a:t>
            </a:r>
          </a:p>
          <a:p>
            <a:r>
              <a:rPr lang="tr-TR" dirty="0" smtClean="0"/>
              <a:t>Her hedef ara durumu için özel sezgisel fonksiyon değerleri hesaplanır.</a:t>
            </a:r>
          </a:p>
          <a:p>
            <a:r>
              <a:rPr lang="tr-TR" dirty="0" smtClean="0"/>
              <a:t>Bu düğümlerin değerlerinden faydalanarak köke doğru hareketlenilir ve ağacın düğümlerinin değerleri kesinleştirilir.</a:t>
            </a:r>
          </a:p>
          <a:p>
            <a:r>
              <a:rPr lang="tr-TR" dirty="0" smtClean="0"/>
              <a:t>Son olarak program bu değerlere göre en iyi hamleyi yapar.</a:t>
            </a:r>
          </a:p>
          <a:p>
            <a:r>
              <a:rPr lang="tr-TR" dirty="0" smtClean="0"/>
              <a:t>Araştırma derinliği arttıkça kararlar daha çok akıllılık gösterecektir.</a:t>
            </a:r>
            <a:endParaRPr lang="tr-T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Minimax</a:t>
            </a:r>
            <a:r>
              <a:rPr lang="tr-TR" dirty="0" smtClean="0"/>
              <a:t> Yöntemi</a:t>
            </a:r>
            <a:endParaRPr lang="tr-TR" dirty="0"/>
          </a:p>
        </p:txBody>
      </p:sp>
      <p:sp>
        <p:nvSpPr>
          <p:cNvPr id="3" name="2 İçerik Yer Tutucusu"/>
          <p:cNvSpPr>
            <a:spLocks noGrp="1"/>
          </p:cNvSpPr>
          <p:nvPr>
            <p:ph idx="1"/>
          </p:nvPr>
        </p:nvSpPr>
        <p:spPr/>
        <p:txBody>
          <a:bodyPr>
            <a:normAutofit fontScale="85000" lnSpcReduction="10000"/>
          </a:bodyPr>
          <a:lstStyle/>
          <a:p>
            <a:r>
              <a:rPr lang="tr-TR" dirty="0" smtClean="0"/>
              <a:t>Yöntemde oyun ağacı belirli bir derinliğe kadar genişletilir ve uç düğümlerin değerlendirilmesi yapılır. </a:t>
            </a:r>
          </a:p>
          <a:p>
            <a:r>
              <a:rPr lang="tr-TR" b="1" dirty="0" smtClean="0"/>
              <a:t>Biz sezgisel fonksiyon değerini maksimum </a:t>
            </a:r>
            <a:r>
              <a:rPr lang="tr-TR" b="1" smtClean="0"/>
              <a:t>yapmaya çalışırken, </a:t>
            </a:r>
            <a:r>
              <a:rPr lang="tr-TR" b="1" dirty="0" smtClean="0"/>
              <a:t>rakip minimum yapmaya çalışır. </a:t>
            </a:r>
          </a:p>
          <a:p>
            <a:r>
              <a:rPr lang="tr-TR" dirty="0" smtClean="0"/>
              <a:t>Biz, Uygun seviye içinden en iyi gidişimizi uç durumların maksimumunu değerlendirerek yapacağız. </a:t>
            </a:r>
          </a:p>
          <a:p>
            <a:r>
              <a:rPr lang="tr-TR" dirty="0" smtClean="0"/>
              <a:t>Fonksiyon değeri büyük olduğu sürece galibiyet şansı yüksek, değer küçük olduğu sürece rakibin şansı yüksek. </a:t>
            </a:r>
          </a:p>
          <a:p>
            <a:r>
              <a:rPr lang="tr-TR" dirty="0" smtClean="0"/>
              <a:t>Oyunculardan biri sürekli yüksek (MAX) diğeri küçük (MIN) değerleri takip eder.</a:t>
            </a:r>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err="1" smtClean="0"/>
              <a:t>Minimax</a:t>
            </a:r>
            <a:r>
              <a:rPr lang="tr-TR" dirty="0" smtClean="0"/>
              <a:t> ile 2 seviyeli oyun ağacı değerlendirmesi</a:t>
            </a:r>
            <a:endParaRPr lang="tr-TR"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67545" y="1556792"/>
            <a:ext cx="3960440" cy="2405549"/>
          </a:xfrm>
          <a:prstGeom prst="rect">
            <a:avLst/>
          </a:prstGeom>
          <a:noFill/>
          <a:ln w="9525">
            <a:noFill/>
            <a:miter lim="800000"/>
            <a:headEnd/>
            <a:tailEnd/>
          </a:ln>
        </p:spPr>
      </p:pic>
      <p:sp>
        <p:nvSpPr>
          <p:cNvPr id="5" name="4 Dikdörtgen"/>
          <p:cNvSpPr/>
          <p:nvPr/>
        </p:nvSpPr>
        <p:spPr>
          <a:xfrm>
            <a:off x="467544" y="4149080"/>
            <a:ext cx="3600400" cy="369332"/>
          </a:xfrm>
          <a:prstGeom prst="rect">
            <a:avLst/>
          </a:prstGeom>
        </p:spPr>
        <p:txBody>
          <a:bodyPr wrap="square">
            <a:spAutoFit/>
          </a:bodyPr>
          <a:lstStyle/>
          <a:p>
            <a:r>
              <a:rPr lang="tr-TR" dirty="0" smtClean="0"/>
              <a:t>Z=</a:t>
            </a:r>
            <a:r>
              <a:rPr lang="tr-TR" dirty="0" err="1" smtClean="0"/>
              <a:t>max</a:t>
            </a:r>
            <a:r>
              <a:rPr lang="tr-TR" dirty="0" smtClean="0"/>
              <a:t>{</a:t>
            </a:r>
            <a:r>
              <a:rPr lang="tr-TR" dirty="0" err="1" smtClean="0"/>
              <a:t>min</a:t>
            </a:r>
            <a:r>
              <a:rPr lang="tr-TR" dirty="0" smtClean="0"/>
              <a:t>(f1,f2,f3), </a:t>
            </a:r>
            <a:r>
              <a:rPr lang="tr-TR" dirty="0" err="1" smtClean="0"/>
              <a:t>min</a:t>
            </a:r>
            <a:r>
              <a:rPr lang="tr-TR" dirty="0" smtClean="0"/>
              <a:t> (f4,f5)}</a:t>
            </a:r>
            <a:endParaRPr lang="tr-TR" dirty="0"/>
          </a:p>
        </p:txBody>
      </p:sp>
      <p:pic>
        <p:nvPicPr>
          <p:cNvPr id="6" name="Picture 4" descr="minimax"/>
          <p:cNvPicPr>
            <a:picLocks noChangeAspect="1" noChangeArrowheads="1"/>
          </p:cNvPicPr>
          <p:nvPr/>
        </p:nvPicPr>
        <p:blipFill>
          <a:blip r:embed="rId3" cstate="print"/>
          <a:srcRect/>
          <a:stretch>
            <a:fillRect/>
          </a:stretch>
        </p:blipFill>
        <p:spPr bwMode="auto">
          <a:xfrm>
            <a:off x="3923928" y="4581128"/>
            <a:ext cx="4999701" cy="2110433"/>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922114"/>
          </a:xfrm>
        </p:spPr>
        <p:txBody>
          <a:bodyPr/>
          <a:lstStyle/>
          <a:p>
            <a:r>
              <a:rPr lang="tr-TR" dirty="0" err="1" smtClean="0"/>
              <a:t>MiniMax</a:t>
            </a:r>
            <a:endParaRPr lang="tr-TR" dirty="0"/>
          </a:p>
        </p:txBody>
      </p:sp>
      <p:sp>
        <p:nvSpPr>
          <p:cNvPr id="3" name="2 İçerik Yer Tutucusu"/>
          <p:cNvSpPr>
            <a:spLocks noGrp="1"/>
          </p:cNvSpPr>
          <p:nvPr>
            <p:ph idx="1"/>
          </p:nvPr>
        </p:nvSpPr>
        <p:spPr>
          <a:xfrm>
            <a:off x="457200" y="1196753"/>
            <a:ext cx="7283152" cy="1440160"/>
          </a:xfrm>
        </p:spPr>
        <p:txBody>
          <a:bodyPr>
            <a:normAutofit/>
          </a:bodyPr>
          <a:lstStyle/>
          <a:p>
            <a:r>
              <a:rPr lang="tr-TR" sz="2000" dirty="0" smtClean="0"/>
              <a:t>4 seviyeli oyun ağacı</a:t>
            </a:r>
          </a:p>
          <a:p>
            <a:r>
              <a:rPr lang="tr-TR" sz="2000" dirty="0" smtClean="0"/>
              <a:t>MAX gidişler VEYA düğümlerine</a:t>
            </a:r>
          </a:p>
          <a:p>
            <a:r>
              <a:rPr lang="tr-TR" sz="2000" dirty="0" smtClean="0"/>
              <a:t>MIN ise VE düğümlere uygun gelmektedir.</a:t>
            </a:r>
            <a:endParaRPr lang="tr-TR" sz="2000" dirty="0"/>
          </a:p>
        </p:txBody>
      </p:sp>
      <p:pic>
        <p:nvPicPr>
          <p:cNvPr id="2050" name="Picture 2"/>
          <p:cNvPicPr>
            <a:picLocks noChangeAspect="1" noChangeArrowheads="1"/>
          </p:cNvPicPr>
          <p:nvPr/>
        </p:nvPicPr>
        <p:blipFill>
          <a:blip r:embed="rId2" cstate="print"/>
          <a:srcRect/>
          <a:stretch>
            <a:fillRect/>
          </a:stretch>
        </p:blipFill>
        <p:spPr bwMode="auto">
          <a:xfrm>
            <a:off x="539552" y="2420888"/>
            <a:ext cx="7808913" cy="40516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Minimax</a:t>
            </a:r>
            <a:r>
              <a:rPr lang="tr-TR" dirty="0" smtClean="0"/>
              <a:t> Tic-</a:t>
            </a:r>
            <a:r>
              <a:rPr lang="tr-TR" dirty="0" err="1" smtClean="0"/>
              <a:t>Tac</a:t>
            </a:r>
            <a:r>
              <a:rPr lang="tr-TR" dirty="0" smtClean="0"/>
              <a:t>-</a:t>
            </a:r>
            <a:r>
              <a:rPr lang="tr-TR" dirty="0" err="1" smtClean="0"/>
              <a:t>Toe</a:t>
            </a:r>
            <a:endParaRPr lang="tr-TR" dirty="0"/>
          </a:p>
        </p:txBody>
      </p:sp>
      <p:sp>
        <p:nvSpPr>
          <p:cNvPr id="2050" name="AutoShape 2" descr="http://www.ocf.berkeley.edu/~yosenl/extras/alphabeta/alphabeta.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12290" name="Picture 2"/>
          <p:cNvPicPr>
            <a:picLocks noGrp="1" noChangeAspect="1" noChangeArrowheads="1"/>
          </p:cNvPicPr>
          <p:nvPr>
            <p:ph idx="1"/>
          </p:nvPr>
        </p:nvPicPr>
        <p:blipFill>
          <a:blip r:embed="rId2" cstate="print"/>
          <a:srcRect/>
          <a:stretch>
            <a:fillRect/>
          </a:stretch>
        </p:blipFill>
        <p:spPr bwMode="auto">
          <a:xfrm>
            <a:off x="1115616" y="1844824"/>
            <a:ext cx="7193749" cy="39826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Minimax</a:t>
            </a:r>
            <a:r>
              <a:rPr lang="tr-TR" dirty="0" smtClean="0"/>
              <a:t> Tic-</a:t>
            </a:r>
            <a:r>
              <a:rPr lang="tr-TR" dirty="0" err="1" smtClean="0"/>
              <a:t>Tac</a:t>
            </a:r>
            <a:r>
              <a:rPr lang="tr-TR" dirty="0" smtClean="0"/>
              <a:t>-</a:t>
            </a:r>
            <a:r>
              <a:rPr lang="tr-TR" dirty="0" err="1" smtClean="0"/>
              <a:t>Toe</a:t>
            </a:r>
            <a:endParaRPr lang="tr-TR"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1466850" y="1905794"/>
            <a:ext cx="6210300" cy="3914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Negamax</a:t>
            </a:r>
            <a:endParaRPr lang="tr-TR" dirty="0"/>
          </a:p>
        </p:txBody>
      </p:sp>
      <p:sp>
        <p:nvSpPr>
          <p:cNvPr id="3" name="2 İçerik Yer Tutucusu"/>
          <p:cNvSpPr>
            <a:spLocks noGrp="1"/>
          </p:cNvSpPr>
          <p:nvPr>
            <p:ph idx="1"/>
          </p:nvPr>
        </p:nvSpPr>
        <p:spPr/>
        <p:txBody>
          <a:bodyPr>
            <a:normAutofit/>
          </a:bodyPr>
          <a:lstStyle/>
          <a:p>
            <a:r>
              <a:rPr lang="tr-TR" sz="2400" dirty="0" smtClean="0"/>
              <a:t>Başlangıç değerlerini belirle</a:t>
            </a:r>
            <a:endParaRPr lang="tr-TR" sz="2400" dirty="0"/>
          </a:p>
        </p:txBody>
      </p:sp>
      <p:pic>
        <p:nvPicPr>
          <p:cNvPr id="14338" name="Picture 2"/>
          <p:cNvPicPr>
            <a:picLocks noChangeAspect="1" noChangeArrowheads="1"/>
          </p:cNvPicPr>
          <p:nvPr/>
        </p:nvPicPr>
        <p:blipFill>
          <a:blip r:embed="rId2" cstate="print"/>
          <a:srcRect/>
          <a:stretch>
            <a:fillRect/>
          </a:stretch>
        </p:blipFill>
        <p:spPr bwMode="auto">
          <a:xfrm>
            <a:off x="1979712" y="2204864"/>
            <a:ext cx="4896544" cy="40164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Negamax</a:t>
            </a:r>
            <a:endParaRPr lang="tr-TR" dirty="0"/>
          </a:p>
        </p:txBody>
      </p:sp>
      <p:sp>
        <p:nvSpPr>
          <p:cNvPr id="3" name="2 İçerik Yer Tutucusu"/>
          <p:cNvSpPr>
            <a:spLocks noGrp="1"/>
          </p:cNvSpPr>
          <p:nvPr>
            <p:ph idx="1"/>
          </p:nvPr>
        </p:nvSpPr>
        <p:spPr/>
        <p:txBody>
          <a:bodyPr>
            <a:normAutofit/>
          </a:bodyPr>
          <a:lstStyle/>
          <a:p>
            <a:r>
              <a:rPr lang="tr-TR" sz="2400" dirty="0" smtClean="0"/>
              <a:t>Değerleri yedekle ve negatiflerini al</a:t>
            </a:r>
            <a:endParaRPr lang="tr-TR" sz="2400" dirty="0"/>
          </a:p>
        </p:txBody>
      </p:sp>
      <p:pic>
        <p:nvPicPr>
          <p:cNvPr id="15362" name="Picture 2"/>
          <p:cNvPicPr>
            <a:picLocks noChangeAspect="1" noChangeArrowheads="1"/>
          </p:cNvPicPr>
          <p:nvPr/>
        </p:nvPicPr>
        <p:blipFill>
          <a:blip r:embed="rId2" cstate="print"/>
          <a:srcRect/>
          <a:stretch>
            <a:fillRect/>
          </a:stretch>
        </p:blipFill>
        <p:spPr bwMode="auto">
          <a:xfrm>
            <a:off x="1907704" y="2204864"/>
            <a:ext cx="5040560" cy="41010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Negamax</a:t>
            </a:r>
            <a:endParaRPr lang="tr-TR" dirty="0"/>
          </a:p>
        </p:txBody>
      </p:sp>
      <p:sp>
        <p:nvSpPr>
          <p:cNvPr id="3" name="2 İçerik Yer Tutucusu"/>
          <p:cNvSpPr>
            <a:spLocks noGrp="1"/>
          </p:cNvSpPr>
          <p:nvPr>
            <p:ph idx="1"/>
          </p:nvPr>
        </p:nvSpPr>
        <p:spPr/>
        <p:txBody>
          <a:bodyPr/>
          <a:lstStyle/>
          <a:p>
            <a:pPr algn="just"/>
            <a:r>
              <a:rPr lang="tr-TR" sz="2400" dirty="0" smtClean="0"/>
              <a:t>Değerleri tekrar yedekle, negatifini al ve seçimlerden </a:t>
            </a:r>
            <a:r>
              <a:rPr lang="tr-TR" sz="2400" dirty="0" err="1" smtClean="0"/>
              <a:t>max</a:t>
            </a:r>
            <a:r>
              <a:rPr lang="tr-TR" sz="2400" dirty="0" smtClean="0"/>
              <a:t> olanı al</a:t>
            </a:r>
          </a:p>
          <a:p>
            <a:endParaRPr lang="tr-TR" dirty="0"/>
          </a:p>
        </p:txBody>
      </p:sp>
      <p:pic>
        <p:nvPicPr>
          <p:cNvPr id="16386" name="Picture 2"/>
          <p:cNvPicPr>
            <a:picLocks noChangeAspect="1" noChangeArrowheads="1"/>
          </p:cNvPicPr>
          <p:nvPr/>
        </p:nvPicPr>
        <p:blipFill>
          <a:blip r:embed="rId2" cstate="print"/>
          <a:srcRect/>
          <a:stretch>
            <a:fillRect/>
          </a:stretch>
        </p:blipFill>
        <p:spPr bwMode="auto">
          <a:xfrm>
            <a:off x="1979712" y="2204864"/>
            <a:ext cx="4948411" cy="4075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Giriş</a:t>
            </a:r>
            <a:endParaRPr lang="tr-TR" dirty="0"/>
          </a:p>
        </p:txBody>
      </p:sp>
      <p:sp>
        <p:nvSpPr>
          <p:cNvPr id="3" name="2 İçerik Yer Tutucusu"/>
          <p:cNvSpPr>
            <a:spLocks noGrp="1"/>
          </p:cNvSpPr>
          <p:nvPr>
            <p:ph idx="1"/>
          </p:nvPr>
        </p:nvSpPr>
        <p:spPr/>
        <p:txBody>
          <a:bodyPr>
            <a:normAutofit fontScale="55000" lnSpcReduction="20000"/>
          </a:bodyPr>
          <a:lstStyle/>
          <a:p>
            <a:r>
              <a:rPr lang="tr-TR" dirty="0" smtClean="0"/>
              <a:t>YZ da oyunlar 3 sınıfa ayrılarak incelenir.</a:t>
            </a:r>
          </a:p>
          <a:p>
            <a:pPr lvl="1"/>
            <a:r>
              <a:rPr lang="tr-TR" dirty="0" err="1" smtClean="0"/>
              <a:t>Rasgele</a:t>
            </a:r>
            <a:r>
              <a:rPr lang="tr-TR" dirty="0" smtClean="0"/>
              <a:t> sonuçlu (tavla vb)</a:t>
            </a:r>
          </a:p>
          <a:p>
            <a:pPr lvl="1"/>
            <a:r>
              <a:rPr lang="tr-TR" dirty="0" smtClean="0"/>
              <a:t>Ustalık gerektiren (futbol, golf vs)</a:t>
            </a:r>
          </a:p>
          <a:p>
            <a:pPr lvl="1"/>
            <a:r>
              <a:rPr lang="tr-TR" dirty="0" smtClean="0"/>
              <a:t>Stratejik (satranç,dama, tic-</a:t>
            </a:r>
            <a:r>
              <a:rPr lang="tr-TR" dirty="0" err="1" smtClean="0"/>
              <a:t>tac</a:t>
            </a:r>
            <a:r>
              <a:rPr lang="tr-TR" dirty="0" smtClean="0"/>
              <a:t>-</a:t>
            </a:r>
            <a:r>
              <a:rPr lang="tr-TR" dirty="0" err="1" smtClean="0"/>
              <a:t>toe</a:t>
            </a:r>
            <a:r>
              <a:rPr lang="tr-TR" dirty="0" smtClean="0"/>
              <a:t> vb)</a:t>
            </a:r>
          </a:p>
          <a:p>
            <a:r>
              <a:rPr lang="tr-TR" dirty="0" smtClean="0"/>
              <a:t>Oyun Teorisi:</a:t>
            </a:r>
          </a:p>
          <a:p>
            <a:r>
              <a:rPr lang="tr-TR" dirty="0" smtClean="0"/>
              <a:t>Doğuşu: 1928 </a:t>
            </a:r>
            <a:r>
              <a:rPr lang="tr-TR" dirty="0" err="1" smtClean="0"/>
              <a:t>Jon</a:t>
            </a:r>
            <a:r>
              <a:rPr lang="tr-TR" dirty="0" smtClean="0"/>
              <a:t> </a:t>
            </a:r>
            <a:r>
              <a:rPr lang="tr-TR" dirty="0" err="1" smtClean="0"/>
              <a:t>von</a:t>
            </a:r>
            <a:r>
              <a:rPr lang="tr-TR" dirty="0" smtClean="0"/>
              <a:t> </a:t>
            </a:r>
            <a:r>
              <a:rPr lang="tr-TR" dirty="0" err="1" smtClean="0"/>
              <a:t>Neuman</a:t>
            </a:r>
            <a:r>
              <a:rPr lang="tr-TR" dirty="0" smtClean="0"/>
              <a:t> ispatladığı </a:t>
            </a:r>
            <a:r>
              <a:rPr lang="tr-TR" b="1" dirty="0" err="1" smtClean="0"/>
              <a:t>Minimaks</a:t>
            </a:r>
            <a:r>
              <a:rPr lang="tr-TR" b="1" dirty="0" smtClean="0"/>
              <a:t> teoremi </a:t>
            </a:r>
          </a:p>
          <a:p>
            <a:pPr lvl="1"/>
            <a:r>
              <a:rPr lang="tr-TR" dirty="0" smtClean="0"/>
              <a:t>Her iki kişilik 0 toplamlı oyunda her oyuncu için öyle bir strateji vardır ki her taraf için de beklenen ceza değeri aynıdır. Hatta bu değer iki taraf için de alınabilecek en iyi değerdir. Bu  nedenle bu stratejiler tarafların uygulayabileceği en üst düzeyde stratejilerdir”. Bu teoremin söylemek istediği kısaca şudur: bu tarz oyunlarda her iki kişinin de memnun olacağı bir ortak nokta bulunur ve bu nokta oyunun en üst düzeyde stratejisidir.</a:t>
            </a:r>
          </a:p>
          <a:p>
            <a:r>
              <a:rPr lang="tr-TR" dirty="0" smtClean="0"/>
              <a:t>John </a:t>
            </a:r>
            <a:r>
              <a:rPr lang="tr-TR" dirty="0" err="1" smtClean="0"/>
              <a:t>Nash</a:t>
            </a:r>
            <a:r>
              <a:rPr lang="tr-TR" dirty="0" smtClean="0"/>
              <a:t>: denge teoremi</a:t>
            </a:r>
          </a:p>
          <a:p>
            <a:pPr lvl="1"/>
            <a:r>
              <a:rPr lang="tr-TR" sz="2900" dirty="0" smtClean="0"/>
              <a:t>Oyun Teorisi'nin </a:t>
            </a:r>
            <a:r>
              <a:rPr lang="tr-TR" dirty="0" smtClean="0"/>
              <a:t>en önemli araçlarından biri olan </a:t>
            </a:r>
            <a:r>
              <a:rPr lang="tr-TR" b="1" dirty="0" err="1" smtClean="0"/>
              <a:t>Nash</a:t>
            </a:r>
            <a:r>
              <a:rPr lang="tr-TR" b="1" dirty="0" smtClean="0"/>
              <a:t> dengesi</a:t>
            </a:r>
            <a:r>
              <a:rPr lang="tr-TR" dirty="0" smtClean="0"/>
              <a:t>, oyuncuların belli özellikler taşıyan strateji seçimlerine verilen isimdir.</a:t>
            </a:r>
          </a:p>
          <a:p>
            <a:pPr lvl="1"/>
            <a:r>
              <a:rPr lang="tr-TR" dirty="0" smtClean="0"/>
              <a:t>Her oyuncu, oyun içinde elinde olan eylemlerden birini seçmiş olsun, ve tüm oyuncuların böyle bir seçim yaptığını düşünelim. Bir oyuncu için seçilmiş eylem, diğer oyuncuların seçtikleri eylem gözetildiğinde oynanabilecek (getiri anlamında) en iyi eylem ise, ve bu özellik tüm oyuncular için sağlanıyorsa, bu eylemler bir </a:t>
            </a:r>
            <a:r>
              <a:rPr lang="tr-TR" i="1" dirty="0" err="1" smtClean="0"/>
              <a:t>Nash</a:t>
            </a:r>
            <a:r>
              <a:rPr lang="tr-TR" i="1" dirty="0" smtClean="0"/>
              <a:t> Dengesi</a:t>
            </a:r>
            <a:r>
              <a:rPr lang="tr-TR" dirty="0" smtClean="0"/>
              <a:t> oluşturur.</a:t>
            </a:r>
          </a:p>
          <a:p>
            <a:r>
              <a:rPr lang="tr-TR" dirty="0" smtClean="0"/>
              <a:t>Analiz+strateji+taktik=Hamle</a:t>
            </a:r>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Negamax</a:t>
            </a:r>
            <a:endParaRPr lang="tr-TR" dirty="0"/>
          </a:p>
        </p:txBody>
      </p:sp>
      <p:sp>
        <p:nvSpPr>
          <p:cNvPr id="3" name="2 İçerik Yer Tutucusu"/>
          <p:cNvSpPr>
            <a:spLocks noGrp="1"/>
          </p:cNvSpPr>
          <p:nvPr>
            <p:ph idx="1"/>
          </p:nvPr>
        </p:nvSpPr>
        <p:spPr/>
        <p:txBody>
          <a:bodyPr/>
          <a:lstStyle/>
          <a:p>
            <a:r>
              <a:rPr lang="tr-TR" sz="2400" dirty="0" smtClean="0"/>
              <a:t>Değerleri tekrar yedekle, negatifini al ve seçimlerden </a:t>
            </a:r>
            <a:r>
              <a:rPr lang="tr-TR" sz="2400" dirty="0" err="1" smtClean="0"/>
              <a:t>max</a:t>
            </a:r>
            <a:r>
              <a:rPr lang="tr-TR" sz="2400" dirty="0" smtClean="0"/>
              <a:t> olanı al</a:t>
            </a:r>
          </a:p>
          <a:p>
            <a:endParaRPr lang="tr-TR" dirty="0"/>
          </a:p>
        </p:txBody>
      </p:sp>
      <p:pic>
        <p:nvPicPr>
          <p:cNvPr id="17410" name="Picture 2"/>
          <p:cNvPicPr>
            <a:picLocks noChangeAspect="1" noChangeArrowheads="1"/>
          </p:cNvPicPr>
          <p:nvPr/>
        </p:nvPicPr>
        <p:blipFill>
          <a:blip r:embed="rId2" cstate="print"/>
          <a:srcRect/>
          <a:stretch>
            <a:fillRect/>
          </a:stretch>
        </p:blipFill>
        <p:spPr bwMode="auto">
          <a:xfrm>
            <a:off x="1691680" y="2276872"/>
            <a:ext cx="5400600" cy="4425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Negamax</a:t>
            </a:r>
            <a:endParaRPr lang="tr-TR"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1816301" y="1600200"/>
            <a:ext cx="5511398"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Alfa-Beta </a:t>
            </a:r>
            <a:r>
              <a:rPr lang="tr-TR" dirty="0" err="1" smtClean="0"/>
              <a:t>Pruning</a:t>
            </a:r>
            <a:endParaRPr lang="tr-TR" dirty="0"/>
          </a:p>
        </p:txBody>
      </p:sp>
      <p:sp>
        <p:nvSpPr>
          <p:cNvPr id="3" name="2 İçerik Yer Tutucusu"/>
          <p:cNvSpPr>
            <a:spLocks noGrp="1"/>
          </p:cNvSpPr>
          <p:nvPr>
            <p:ph idx="1"/>
          </p:nvPr>
        </p:nvSpPr>
        <p:spPr/>
        <p:txBody>
          <a:bodyPr>
            <a:normAutofit lnSpcReduction="10000"/>
          </a:bodyPr>
          <a:lstStyle/>
          <a:p>
            <a:r>
              <a:rPr lang="tr-TR" dirty="0" err="1" smtClean="0"/>
              <a:t>Minimax</a:t>
            </a:r>
            <a:r>
              <a:rPr lang="tr-TR" dirty="0" smtClean="0"/>
              <a:t> ‘da önce çözüm ağacı oluşturulmalı sonra terminal düğümlerin değerlendirilmesi gerçekleştirilmelidir.</a:t>
            </a:r>
          </a:p>
          <a:p>
            <a:r>
              <a:rPr lang="tr-TR" dirty="0" smtClean="0"/>
              <a:t>Dal sayısı arttıkça durum uzayı büyümekte ve en iyi gidiş için hesaplama maliyeti </a:t>
            </a:r>
            <a:r>
              <a:rPr lang="tr-TR" dirty="0" smtClean="0"/>
              <a:t>artmaktadır. (</a:t>
            </a:r>
            <a:r>
              <a:rPr lang="tr-TR" dirty="0" err="1" smtClean="0"/>
              <a:t>örn</a:t>
            </a:r>
            <a:r>
              <a:rPr lang="tr-TR" dirty="0" smtClean="0"/>
              <a:t> </a:t>
            </a:r>
            <a:r>
              <a:rPr lang="tr-TR" dirty="0" smtClean="0"/>
              <a:t>satranç)</a:t>
            </a:r>
          </a:p>
          <a:p>
            <a:r>
              <a:rPr lang="tr-TR" dirty="0" smtClean="0"/>
              <a:t>Çözüm ağacı oluşturulurken durum değerlendirilmelerine belirli sınırlar getirilmesi </a:t>
            </a:r>
            <a:r>
              <a:rPr lang="tr-TR" dirty="0" err="1" smtClean="0"/>
              <a:t>minimax</a:t>
            </a:r>
            <a:r>
              <a:rPr lang="tr-TR" dirty="0" smtClean="0"/>
              <a:t> algoritmasını daha etkin kılmaktadır.</a:t>
            </a:r>
          </a:p>
          <a:p>
            <a:pPr>
              <a:buNone/>
            </a:pPr>
            <a:endParaRPr lang="tr-T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Alfa-Beta </a:t>
            </a:r>
            <a:r>
              <a:rPr lang="tr-TR" dirty="0" err="1" smtClean="0"/>
              <a:t>Pruning</a:t>
            </a:r>
            <a:endParaRPr lang="tr-TR" dirty="0"/>
          </a:p>
        </p:txBody>
      </p:sp>
      <p:sp>
        <p:nvSpPr>
          <p:cNvPr id="3" name="2 İçerik Yer Tutucusu"/>
          <p:cNvSpPr>
            <a:spLocks noGrp="1"/>
          </p:cNvSpPr>
          <p:nvPr>
            <p:ph idx="1"/>
          </p:nvPr>
        </p:nvSpPr>
        <p:spPr/>
        <p:txBody>
          <a:bodyPr>
            <a:normAutofit fontScale="70000" lnSpcReduction="20000"/>
          </a:bodyPr>
          <a:lstStyle/>
          <a:p>
            <a:r>
              <a:rPr lang="tr-TR" dirty="0" smtClean="0"/>
              <a:t>Oyuncular için MAX ve MIN durumlarını ifade eden sezgiseller kullanılır.</a:t>
            </a:r>
          </a:p>
          <a:p>
            <a:r>
              <a:rPr lang="tr-TR" b="1" dirty="0" smtClean="0"/>
              <a:t>Amaç: </a:t>
            </a:r>
            <a:r>
              <a:rPr lang="tr-TR" dirty="0" smtClean="0"/>
              <a:t>mutlak biçimde değeri en iyi olan değil, kötü olmayan gidişin bulunması.</a:t>
            </a:r>
          </a:p>
          <a:p>
            <a:r>
              <a:rPr lang="tr-TR" b="1" dirty="0" smtClean="0"/>
              <a:t>Alfa:</a:t>
            </a:r>
            <a:r>
              <a:rPr lang="tr-TR" dirty="0" smtClean="0"/>
              <a:t> </a:t>
            </a:r>
            <a:r>
              <a:rPr lang="tr-TR" dirty="0" err="1" smtClean="0"/>
              <a:t>Max</a:t>
            </a:r>
            <a:r>
              <a:rPr lang="tr-TR" dirty="0" smtClean="0"/>
              <a:t> oyuncusu için garantilenmiş en küçük değerlendirmedir. </a:t>
            </a:r>
          </a:p>
          <a:p>
            <a:r>
              <a:rPr lang="tr-TR" b="1" dirty="0" smtClean="0"/>
              <a:t>Beta:</a:t>
            </a:r>
            <a:r>
              <a:rPr lang="tr-TR" dirty="0" smtClean="0"/>
              <a:t> </a:t>
            </a:r>
            <a:r>
              <a:rPr lang="tr-TR" dirty="0" err="1" smtClean="0"/>
              <a:t>MAX’ın</a:t>
            </a:r>
            <a:r>
              <a:rPr lang="tr-TR" dirty="0" smtClean="0"/>
              <a:t> alabileceği fonksiyon değerlerinin en büyüğüdür.</a:t>
            </a:r>
          </a:p>
          <a:p>
            <a:r>
              <a:rPr lang="tr-TR" b="1" dirty="0" smtClean="0"/>
              <a:t>MIN açısından: </a:t>
            </a:r>
          </a:p>
          <a:p>
            <a:pPr lvl="1"/>
            <a:r>
              <a:rPr lang="tr-TR" dirty="0" smtClean="0"/>
              <a:t>beta: onun için garantilenmiş değerler arasından en kötüsüdür. Bu şekilde aranan fonksiyon değeri (alfa,beta) aralığında olur. </a:t>
            </a:r>
          </a:p>
          <a:p>
            <a:r>
              <a:rPr lang="tr-TR" dirty="0" smtClean="0"/>
              <a:t>Eğer herhangi bir durum değeri (alfa,beta) aralığı dışında olursa bu, araştırılan durumun önem taşımadığını ifade eder (ağacın belirli bir bölümü değerlendirilmez)</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Alfa-Beta </a:t>
            </a:r>
            <a:r>
              <a:rPr lang="tr-TR" dirty="0" err="1" smtClean="0"/>
              <a:t>Pruning</a:t>
            </a:r>
            <a:endParaRPr lang="tr-TR" dirty="0"/>
          </a:p>
        </p:txBody>
      </p:sp>
      <p:sp>
        <p:nvSpPr>
          <p:cNvPr id="3" name="2 İçerik Yer Tutucusu"/>
          <p:cNvSpPr>
            <a:spLocks noGrp="1"/>
          </p:cNvSpPr>
          <p:nvPr>
            <p:ph idx="1"/>
          </p:nvPr>
        </p:nvSpPr>
        <p:spPr/>
        <p:txBody>
          <a:bodyPr>
            <a:normAutofit fontScale="85000" lnSpcReduction="20000"/>
          </a:bodyPr>
          <a:lstStyle/>
          <a:p>
            <a:r>
              <a:rPr lang="tr-TR" dirty="0" smtClean="0"/>
              <a:t>Arama sayısını azaltmak için geri dönüşüm değerleri kullanılır.</a:t>
            </a:r>
          </a:p>
          <a:p>
            <a:r>
              <a:rPr lang="tr-TR" dirty="0" smtClean="0"/>
              <a:t>Alfa: arama sırasında o zamana kadar MAX düğümlerinde bulunan en büyük değer</a:t>
            </a:r>
          </a:p>
          <a:p>
            <a:r>
              <a:rPr lang="tr-TR" dirty="0" smtClean="0"/>
              <a:t>Beta: o zamana kadar MIN düğümünde bulunan en küçük değer</a:t>
            </a:r>
          </a:p>
          <a:p>
            <a:r>
              <a:rPr lang="tr-TR" dirty="0" err="1" smtClean="0"/>
              <a:t>Pruning</a:t>
            </a:r>
            <a:r>
              <a:rPr lang="tr-TR" dirty="0" smtClean="0"/>
              <a:t>: alfa-beta çözüm aralığına göre bazı dalların değerlendirilmeye alınmaması</a:t>
            </a:r>
          </a:p>
          <a:p>
            <a:r>
              <a:rPr lang="tr-TR" dirty="0" err="1" smtClean="0"/>
              <a:t>Pruning</a:t>
            </a:r>
            <a:r>
              <a:rPr lang="tr-TR" dirty="0" smtClean="0"/>
              <a:t>: en az iki uç düğüm değerlendirildikten sonra gerçekleştirilir.</a:t>
            </a:r>
          </a:p>
          <a:p>
            <a:r>
              <a:rPr lang="tr-TR" dirty="0" smtClean="0"/>
              <a:t>Derinlik arttıkça algoritmanın etkinliği de artar ve çözüm ağacında daha az düğüm incelenir.</a:t>
            </a:r>
            <a:endParaRPr lang="tr-T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Alfa-Beta </a:t>
            </a:r>
            <a:r>
              <a:rPr lang="tr-TR" dirty="0" err="1" smtClean="0"/>
              <a:t>Pruning</a:t>
            </a:r>
            <a:r>
              <a:rPr lang="tr-TR" dirty="0" smtClean="0"/>
              <a:t>-Örnek</a:t>
            </a:r>
            <a:endParaRPr lang="tr-TR" dirty="0"/>
          </a:p>
        </p:txBody>
      </p:sp>
      <p:sp>
        <p:nvSpPr>
          <p:cNvPr id="3" name="2 İçerik Yer Tutucusu"/>
          <p:cNvSpPr>
            <a:spLocks noGrp="1"/>
          </p:cNvSpPr>
          <p:nvPr>
            <p:ph idx="1"/>
          </p:nvPr>
        </p:nvSpPr>
        <p:spPr/>
        <p:txBody>
          <a:bodyPr/>
          <a:lstStyle/>
          <a:p>
            <a:r>
              <a:rPr lang="tr-TR" dirty="0" smtClean="0"/>
              <a:t> </a:t>
            </a:r>
            <a:endParaRPr lang="tr-TR" dirty="0"/>
          </a:p>
        </p:txBody>
      </p:sp>
      <p:pic>
        <p:nvPicPr>
          <p:cNvPr id="41986" name="Picture 2"/>
          <p:cNvPicPr>
            <a:picLocks noChangeAspect="1" noChangeArrowheads="1"/>
          </p:cNvPicPr>
          <p:nvPr/>
        </p:nvPicPr>
        <p:blipFill>
          <a:blip r:embed="rId2" cstate="print"/>
          <a:srcRect/>
          <a:stretch>
            <a:fillRect/>
          </a:stretch>
        </p:blipFill>
        <p:spPr bwMode="auto">
          <a:xfrm>
            <a:off x="1979712" y="2132856"/>
            <a:ext cx="5438775" cy="3667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Alfa-Beta </a:t>
            </a:r>
            <a:r>
              <a:rPr lang="tr-TR" dirty="0" err="1" smtClean="0"/>
              <a:t>Pruning</a:t>
            </a:r>
            <a:r>
              <a:rPr lang="tr-TR" dirty="0" smtClean="0"/>
              <a:t>-Örnek</a:t>
            </a:r>
            <a:endParaRPr lang="tr-TR"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890837" y="2696369"/>
            <a:ext cx="3362325" cy="2333625"/>
          </a:xfrm>
          <a:prstGeom prst="rect">
            <a:avLst/>
          </a:prstGeom>
          <a:noFill/>
          <a:ln w="9525">
            <a:noFill/>
            <a:miter lim="800000"/>
            <a:headEnd/>
            <a:tailEnd/>
          </a:ln>
        </p:spPr>
      </p:pic>
      <p:sp>
        <p:nvSpPr>
          <p:cNvPr id="4" name="3 Dikdörtgen"/>
          <p:cNvSpPr/>
          <p:nvPr/>
        </p:nvSpPr>
        <p:spPr>
          <a:xfrm>
            <a:off x="899592" y="1268760"/>
            <a:ext cx="7488832" cy="646331"/>
          </a:xfrm>
          <a:prstGeom prst="rect">
            <a:avLst/>
          </a:prstGeom>
        </p:spPr>
        <p:txBody>
          <a:bodyPr wrap="square">
            <a:spAutoFit/>
          </a:bodyPr>
          <a:lstStyle/>
          <a:p>
            <a:r>
              <a:rPr lang="tr-TR" b="1" dirty="0" smtClean="0"/>
              <a:t>Alfa:</a:t>
            </a:r>
            <a:r>
              <a:rPr lang="tr-TR" dirty="0" smtClean="0"/>
              <a:t> </a:t>
            </a:r>
            <a:r>
              <a:rPr lang="tr-TR" dirty="0" err="1" smtClean="0"/>
              <a:t>Max</a:t>
            </a:r>
            <a:r>
              <a:rPr lang="tr-TR" dirty="0" smtClean="0"/>
              <a:t> oyuncusu için garantilenmiş en küçük değerlendirmedir. </a:t>
            </a:r>
          </a:p>
          <a:p>
            <a:r>
              <a:rPr lang="tr-TR" b="1" dirty="0" smtClean="0"/>
              <a:t>Beta:</a:t>
            </a:r>
            <a:r>
              <a:rPr lang="tr-TR" dirty="0" smtClean="0"/>
              <a:t> </a:t>
            </a:r>
            <a:r>
              <a:rPr lang="tr-TR" dirty="0" err="1" smtClean="0"/>
              <a:t>MAX’ın</a:t>
            </a:r>
            <a:r>
              <a:rPr lang="tr-TR" dirty="0" smtClean="0"/>
              <a:t> alabileceği fonksiyon değerlerinin en büyüğüdür.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Alfa-Beta </a:t>
            </a:r>
            <a:r>
              <a:rPr lang="tr-TR" dirty="0" err="1" smtClean="0"/>
              <a:t>Pruning</a:t>
            </a:r>
            <a:r>
              <a:rPr lang="tr-TR" dirty="0" smtClean="0"/>
              <a:t>-Örnek</a:t>
            </a:r>
            <a:endParaRPr lang="tr-TR" dirty="0"/>
          </a:p>
        </p:txBody>
      </p:sp>
      <p:pic>
        <p:nvPicPr>
          <p:cNvPr id="2051" name="Picture 3"/>
          <p:cNvPicPr>
            <a:picLocks noGrp="1" noChangeAspect="1" noChangeArrowheads="1"/>
          </p:cNvPicPr>
          <p:nvPr>
            <p:ph idx="1"/>
          </p:nvPr>
        </p:nvPicPr>
        <p:blipFill>
          <a:blip r:embed="rId2" cstate="print"/>
          <a:srcRect/>
          <a:stretch>
            <a:fillRect/>
          </a:stretch>
        </p:blipFill>
        <p:spPr bwMode="auto">
          <a:xfrm>
            <a:off x="2767012" y="2743994"/>
            <a:ext cx="3609975" cy="2238375"/>
          </a:xfrm>
          <a:prstGeom prst="rect">
            <a:avLst/>
          </a:prstGeom>
          <a:noFill/>
          <a:ln w="9525">
            <a:noFill/>
            <a:miter lim="800000"/>
            <a:headEnd/>
            <a:tailEnd/>
          </a:ln>
        </p:spPr>
      </p:pic>
      <p:sp>
        <p:nvSpPr>
          <p:cNvPr id="4" name="3 Dikdörtgen"/>
          <p:cNvSpPr/>
          <p:nvPr/>
        </p:nvSpPr>
        <p:spPr>
          <a:xfrm>
            <a:off x="1115616" y="1196752"/>
            <a:ext cx="7056784" cy="646331"/>
          </a:xfrm>
          <a:prstGeom prst="rect">
            <a:avLst/>
          </a:prstGeom>
        </p:spPr>
        <p:txBody>
          <a:bodyPr wrap="square">
            <a:spAutoFit/>
          </a:bodyPr>
          <a:lstStyle/>
          <a:p>
            <a:r>
              <a:rPr lang="tr-TR" b="1" dirty="0" smtClean="0"/>
              <a:t>Alfa:</a:t>
            </a:r>
            <a:r>
              <a:rPr lang="tr-TR" dirty="0" smtClean="0"/>
              <a:t> </a:t>
            </a:r>
            <a:r>
              <a:rPr lang="tr-TR" dirty="0" err="1" smtClean="0"/>
              <a:t>Max</a:t>
            </a:r>
            <a:r>
              <a:rPr lang="tr-TR" dirty="0" smtClean="0"/>
              <a:t> oyuncusu için garantilenmiş en küçük değerlendirmedir. </a:t>
            </a:r>
          </a:p>
          <a:p>
            <a:r>
              <a:rPr lang="tr-TR" b="1" dirty="0" smtClean="0"/>
              <a:t>Beta:</a:t>
            </a:r>
            <a:r>
              <a:rPr lang="tr-TR" dirty="0" smtClean="0"/>
              <a:t> </a:t>
            </a:r>
            <a:r>
              <a:rPr lang="tr-TR" dirty="0" err="1" smtClean="0"/>
              <a:t>MAX’ın</a:t>
            </a:r>
            <a:r>
              <a:rPr lang="tr-TR" dirty="0" smtClean="0"/>
              <a:t> alabileceği fonksiyon değerlerinin en büyüğüdür.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Alfa-Beta </a:t>
            </a:r>
            <a:r>
              <a:rPr lang="tr-TR" dirty="0" err="1" smtClean="0"/>
              <a:t>Pruning</a:t>
            </a:r>
            <a:r>
              <a:rPr lang="tr-TR" dirty="0" smtClean="0"/>
              <a:t>-Örnek</a:t>
            </a:r>
            <a:endParaRPr lang="tr-TR"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2805112" y="2705894"/>
            <a:ext cx="3533775" cy="2314575"/>
          </a:xfrm>
          <a:prstGeom prst="rect">
            <a:avLst/>
          </a:prstGeom>
          <a:noFill/>
          <a:ln w="9525">
            <a:noFill/>
            <a:miter lim="800000"/>
            <a:headEnd/>
            <a:tailEnd/>
          </a:ln>
        </p:spPr>
      </p:pic>
      <p:sp>
        <p:nvSpPr>
          <p:cNvPr id="4" name="3 Dikdörtgen"/>
          <p:cNvSpPr/>
          <p:nvPr/>
        </p:nvSpPr>
        <p:spPr>
          <a:xfrm>
            <a:off x="827584" y="1196752"/>
            <a:ext cx="7704856" cy="646331"/>
          </a:xfrm>
          <a:prstGeom prst="rect">
            <a:avLst/>
          </a:prstGeom>
        </p:spPr>
        <p:txBody>
          <a:bodyPr wrap="square">
            <a:spAutoFit/>
          </a:bodyPr>
          <a:lstStyle/>
          <a:p>
            <a:r>
              <a:rPr lang="tr-TR" b="1" dirty="0" smtClean="0"/>
              <a:t>Alfa:</a:t>
            </a:r>
            <a:r>
              <a:rPr lang="tr-TR" dirty="0" smtClean="0"/>
              <a:t> </a:t>
            </a:r>
            <a:r>
              <a:rPr lang="tr-TR" dirty="0" err="1" smtClean="0"/>
              <a:t>Max</a:t>
            </a:r>
            <a:r>
              <a:rPr lang="tr-TR" dirty="0" smtClean="0"/>
              <a:t> oyuncusu için garantilenmiş en küçük değerlendirmedir. </a:t>
            </a:r>
          </a:p>
          <a:p>
            <a:r>
              <a:rPr lang="tr-TR" b="1" dirty="0" smtClean="0"/>
              <a:t>Beta:</a:t>
            </a:r>
            <a:r>
              <a:rPr lang="tr-TR" dirty="0" smtClean="0"/>
              <a:t> </a:t>
            </a:r>
            <a:r>
              <a:rPr lang="tr-TR" dirty="0" err="1" smtClean="0"/>
              <a:t>MAX’ın</a:t>
            </a:r>
            <a:r>
              <a:rPr lang="tr-TR" dirty="0" smtClean="0"/>
              <a:t> alabileceği fonksiyon değerlerinin en büyüğüdür.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Alfa-Beta </a:t>
            </a:r>
            <a:r>
              <a:rPr lang="tr-TR" dirty="0" err="1" smtClean="0"/>
              <a:t>Pruning</a:t>
            </a:r>
            <a:r>
              <a:rPr lang="tr-TR" dirty="0" smtClean="0"/>
              <a:t>-Örnek</a:t>
            </a:r>
            <a:endParaRPr lang="tr-TR"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2833687" y="2643981"/>
            <a:ext cx="3476625" cy="2438400"/>
          </a:xfrm>
          <a:prstGeom prst="rect">
            <a:avLst/>
          </a:prstGeom>
          <a:noFill/>
          <a:ln w="9525">
            <a:noFill/>
            <a:miter lim="800000"/>
            <a:headEnd/>
            <a:tailEnd/>
          </a:ln>
        </p:spPr>
      </p:pic>
      <p:pic>
        <p:nvPicPr>
          <p:cNvPr id="4099" name="Picture 3"/>
          <p:cNvPicPr>
            <a:picLocks noChangeAspect="1" noChangeArrowheads="1"/>
          </p:cNvPicPr>
          <p:nvPr/>
        </p:nvPicPr>
        <p:blipFill>
          <a:blip r:embed="rId2" cstate="print"/>
          <a:srcRect/>
          <a:stretch>
            <a:fillRect/>
          </a:stretch>
        </p:blipFill>
        <p:spPr bwMode="auto">
          <a:xfrm>
            <a:off x="2833688" y="2209800"/>
            <a:ext cx="3476625" cy="2438400"/>
          </a:xfrm>
          <a:prstGeom prst="rect">
            <a:avLst/>
          </a:prstGeom>
          <a:noFill/>
          <a:ln w="9525">
            <a:noFill/>
            <a:miter lim="800000"/>
            <a:headEnd/>
            <a:tailEnd/>
          </a:ln>
        </p:spPr>
      </p:pic>
      <p:sp>
        <p:nvSpPr>
          <p:cNvPr id="5" name="4 Dikdörtgen"/>
          <p:cNvSpPr/>
          <p:nvPr/>
        </p:nvSpPr>
        <p:spPr>
          <a:xfrm>
            <a:off x="683568" y="1268760"/>
            <a:ext cx="8136904" cy="646331"/>
          </a:xfrm>
          <a:prstGeom prst="rect">
            <a:avLst/>
          </a:prstGeom>
        </p:spPr>
        <p:txBody>
          <a:bodyPr wrap="square">
            <a:spAutoFit/>
          </a:bodyPr>
          <a:lstStyle/>
          <a:p>
            <a:r>
              <a:rPr lang="tr-TR" b="1" dirty="0" smtClean="0"/>
              <a:t>Alfa:</a:t>
            </a:r>
            <a:r>
              <a:rPr lang="tr-TR" dirty="0" smtClean="0"/>
              <a:t> </a:t>
            </a:r>
            <a:r>
              <a:rPr lang="tr-TR" dirty="0" err="1" smtClean="0"/>
              <a:t>Max</a:t>
            </a:r>
            <a:r>
              <a:rPr lang="tr-TR" dirty="0" smtClean="0"/>
              <a:t> oyuncusu için garantilenmiş en küçük değerlendirmedir. </a:t>
            </a:r>
          </a:p>
          <a:p>
            <a:r>
              <a:rPr lang="tr-TR" b="1" dirty="0" smtClean="0"/>
              <a:t>Beta:</a:t>
            </a:r>
            <a:r>
              <a:rPr lang="tr-TR" dirty="0" smtClean="0"/>
              <a:t> </a:t>
            </a:r>
            <a:r>
              <a:rPr lang="tr-TR" dirty="0" err="1" smtClean="0"/>
              <a:t>MAX’ın</a:t>
            </a:r>
            <a:r>
              <a:rPr lang="tr-TR" dirty="0" smtClean="0"/>
              <a:t> alabileceği fonksiyon değerlerinin en büyüğüdür.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Tanımlar</a:t>
            </a:r>
            <a:endParaRPr lang="tr-TR" dirty="0"/>
          </a:p>
        </p:txBody>
      </p:sp>
      <p:sp>
        <p:nvSpPr>
          <p:cNvPr id="3" name="2 İçerik Yer Tutucusu"/>
          <p:cNvSpPr>
            <a:spLocks noGrp="1"/>
          </p:cNvSpPr>
          <p:nvPr>
            <p:ph idx="1"/>
          </p:nvPr>
        </p:nvSpPr>
        <p:spPr/>
        <p:txBody>
          <a:bodyPr>
            <a:normAutofit/>
          </a:bodyPr>
          <a:lstStyle/>
          <a:p>
            <a:r>
              <a:rPr lang="tr-TR" sz="2400" dirty="0" smtClean="0"/>
              <a:t>Oyun teorisinde kullanılan Kazanç Matrisi: oyuncular kendi kazançlarını optimize etmek amacıyla bilgi edinmektedir.</a:t>
            </a:r>
          </a:p>
          <a:p>
            <a:r>
              <a:rPr lang="tr-TR" sz="2400" dirty="0" smtClean="0"/>
              <a:t>Kazanç </a:t>
            </a:r>
            <a:r>
              <a:rPr lang="tr-TR" sz="2400" dirty="0" err="1" smtClean="0"/>
              <a:t>matirisini</a:t>
            </a:r>
            <a:r>
              <a:rPr lang="tr-TR" sz="2400" dirty="0" smtClean="0"/>
              <a:t> oluşturmak için: </a:t>
            </a:r>
          </a:p>
          <a:p>
            <a:pPr lvl="1"/>
            <a:r>
              <a:rPr lang="tr-TR" sz="2400" dirty="0" smtClean="0"/>
              <a:t>Önce her oyuncu için olası gidişler yazılır. </a:t>
            </a:r>
          </a:p>
          <a:p>
            <a:pPr lvl="1"/>
            <a:r>
              <a:rPr lang="tr-TR" sz="2400" dirty="0" smtClean="0"/>
              <a:t>Birinci oyuncu n adet gidişe sahip olsun. A1,…An</a:t>
            </a:r>
          </a:p>
          <a:p>
            <a:pPr lvl="1"/>
            <a:r>
              <a:rPr lang="tr-TR" sz="2400" dirty="0" smtClean="0"/>
              <a:t>İkinci oyuncu m adet gidişe sahip olsun B1,…</a:t>
            </a:r>
            <a:r>
              <a:rPr lang="tr-TR" sz="2400" dirty="0" err="1" smtClean="0"/>
              <a:t>Bm</a:t>
            </a:r>
            <a:endParaRPr lang="tr-TR" sz="2400" dirty="0" smtClean="0"/>
          </a:p>
          <a:p>
            <a:pPr lvl="1"/>
            <a:r>
              <a:rPr lang="tr-TR" sz="2400" dirty="0" smtClean="0"/>
              <a:t>Bu stratejilere karşılık gelen durumlar </a:t>
            </a:r>
            <a:r>
              <a:rPr lang="tr-TR" sz="2400" dirty="0" err="1" smtClean="0"/>
              <a:t>aij</a:t>
            </a:r>
            <a:r>
              <a:rPr lang="tr-TR" sz="2400" dirty="0" smtClean="0"/>
              <a:t> olsun.</a:t>
            </a:r>
          </a:p>
          <a:p>
            <a:r>
              <a:rPr lang="tr-TR" sz="2400" dirty="0" smtClean="0"/>
              <a:t>n*m oyun için kazanç matrisi</a:t>
            </a:r>
            <a:endParaRPr lang="tr-TR" sz="2400" dirty="0"/>
          </a:p>
        </p:txBody>
      </p:sp>
      <p:pic>
        <p:nvPicPr>
          <p:cNvPr id="19458" name="Picture 2"/>
          <p:cNvPicPr>
            <a:picLocks noChangeAspect="1" noChangeArrowheads="1"/>
          </p:cNvPicPr>
          <p:nvPr/>
        </p:nvPicPr>
        <p:blipFill>
          <a:blip r:embed="rId2" cstate="print"/>
          <a:srcRect/>
          <a:stretch>
            <a:fillRect/>
          </a:stretch>
        </p:blipFill>
        <p:spPr bwMode="auto">
          <a:xfrm>
            <a:off x="2771800" y="5085184"/>
            <a:ext cx="2821558" cy="1629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Alfa-Beta </a:t>
            </a:r>
            <a:r>
              <a:rPr lang="tr-TR" dirty="0" err="1" smtClean="0"/>
              <a:t>Pruning</a:t>
            </a:r>
            <a:r>
              <a:rPr lang="tr-TR" dirty="0" smtClean="0"/>
              <a:t>-Örnek</a:t>
            </a:r>
            <a:endParaRPr lang="tr-TR" dirty="0"/>
          </a:p>
        </p:txBody>
      </p:sp>
      <p:pic>
        <p:nvPicPr>
          <p:cNvPr id="5123" name="Picture 3"/>
          <p:cNvPicPr>
            <a:picLocks noGrp="1" noChangeAspect="1" noChangeArrowheads="1"/>
          </p:cNvPicPr>
          <p:nvPr>
            <p:ph idx="1"/>
          </p:nvPr>
        </p:nvPicPr>
        <p:blipFill>
          <a:blip r:embed="rId2" cstate="print"/>
          <a:srcRect/>
          <a:stretch>
            <a:fillRect/>
          </a:stretch>
        </p:blipFill>
        <p:spPr bwMode="auto">
          <a:xfrm>
            <a:off x="2895600" y="2610644"/>
            <a:ext cx="3352800" cy="2505075"/>
          </a:xfrm>
          <a:prstGeom prst="rect">
            <a:avLst/>
          </a:prstGeom>
          <a:noFill/>
          <a:ln w="9525">
            <a:noFill/>
            <a:miter lim="800000"/>
            <a:headEnd/>
            <a:tailEnd/>
          </a:ln>
        </p:spPr>
      </p:pic>
      <p:sp>
        <p:nvSpPr>
          <p:cNvPr id="4" name="3 Dikdörtgen"/>
          <p:cNvSpPr/>
          <p:nvPr/>
        </p:nvSpPr>
        <p:spPr>
          <a:xfrm>
            <a:off x="539552" y="1196752"/>
            <a:ext cx="7560840" cy="646331"/>
          </a:xfrm>
          <a:prstGeom prst="rect">
            <a:avLst/>
          </a:prstGeom>
        </p:spPr>
        <p:txBody>
          <a:bodyPr wrap="square">
            <a:spAutoFit/>
          </a:bodyPr>
          <a:lstStyle/>
          <a:p>
            <a:r>
              <a:rPr lang="tr-TR" b="1" dirty="0" smtClean="0"/>
              <a:t>Alfa:</a:t>
            </a:r>
            <a:r>
              <a:rPr lang="tr-TR" dirty="0" smtClean="0"/>
              <a:t> </a:t>
            </a:r>
            <a:r>
              <a:rPr lang="tr-TR" dirty="0" err="1" smtClean="0"/>
              <a:t>Max</a:t>
            </a:r>
            <a:r>
              <a:rPr lang="tr-TR" dirty="0" smtClean="0"/>
              <a:t> oyuncusu için garantilenmiş en küçük değerlendirmedir. </a:t>
            </a:r>
          </a:p>
          <a:p>
            <a:r>
              <a:rPr lang="tr-TR" b="1" dirty="0" smtClean="0"/>
              <a:t>Beta:</a:t>
            </a:r>
            <a:r>
              <a:rPr lang="tr-TR" dirty="0" smtClean="0"/>
              <a:t> </a:t>
            </a:r>
            <a:r>
              <a:rPr lang="tr-TR" dirty="0" err="1" smtClean="0"/>
              <a:t>MAX’ın</a:t>
            </a:r>
            <a:r>
              <a:rPr lang="tr-TR" dirty="0" smtClean="0"/>
              <a:t> alabileceği fonksiyon değerlerinin en büyüğüdür.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Alfa-Beta </a:t>
            </a:r>
            <a:r>
              <a:rPr lang="tr-TR" dirty="0" err="1" smtClean="0"/>
              <a:t>Pruning</a:t>
            </a:r>
            <a:r>
              <a:rPr lang="tr-TR" dirty="0" smtClean="0"/>
              <a:t>-Örnek</a:t>
            </a:r>
            <a:endParaRPr lang="tr-TR" dirty="0"/>
          </a:p>
        </p:txBody>
      </p:sp>
      <p:pic>
        <p:nvPicPr>
          <p:cNvPr id="6147" name="Picture 3"/>
          <p:cNvPicPr>
            <a:picLocks noGrp="1" noChangeAspect="1" noChangeArrowheads="1"/>
          </p:cNvPicPr>
          <p:nvPr>
            <p:ph idx="1"/>
          </p:nvPr>
        </p:nvPicPr>
        <p:blipFill>
          <a:blip r:embed="rId2" cstate="print"/>
          <a:srcRect/>
          <a:stretch>
            <a:fillRect/>
          </a:stretch>
        </p:blipFill>
        <p:spPr bwMode="auto">
          <a:xfrm>
            <a:off x="2843212" y="2624931"/>
            <a:ext cx="3457575" cy="2476500"/>
          </a:xfrm>
          <a:prstGeom prst="rect">
            <a:avLst/>
          </a:prstGeom>
          <a:noFill/>
          <a:ln w="9525">
            <a:noFill/>
            <a:miter lim="800000"/>
            <a:headEnd/>
            <a:tailEnd/>
          </a:ln>
        </p:spPr>
      </p:pic>
      <p:sp>
        <p:nvSpPr>
          <p:cNvPr id="4" name="3 Dikdörtgen"/>
          <p:cNvSpPr/>
          <p:nvPr/>
        </p:nvSpPr>
        <p:spPr>
          <a:xfrm>
            <a:off x="899592" y="1196752"/>
            <a:ext cx="7416824" cy="646331"/>
          </a:xfrm>
          <a:prstGeom prst="rect">
            <a:avLst/>
          </a:prstGeom>
        </p:spPr>
        <p:txBody>
          <a:bodyPr wrap="square">
            <a:spAutoFit/>
          </a:bodyPr>
          <a:lstStyle/>
          <a:p>
            <a:r>
              <a:rPr lang="tr-TR" b="1" dirty="0" smtClean="0"/>
              <a:t>Alfa:</a:t>
            </a:r>
            <a:r>
              <a:rPr lang="tr-TR" dirty="0" smtClean="0"/>
              <a:t> </a:t>
            </a:r>
            <a:r>
              <a:rPr lang="tr-TR" dirty="0" err="1" smtClean="0"/>
              <a:t>Max</a:t>
            </a:r>
            <a:r>
              <a:rPr lang="tr-TR" dirty="0" smtClean="0"/>
              <a:t> oyuncusu için garantilenmiş en küçük değerlendirmedir. </a:t>
            </a:r>
          </a:p>
          <a:p>
            <a:r>
              <a:rPr lang="tr-TR" b="1" dirty="0" smtClean="0"/>
              <a:t>Beta:</a:t>
            </a:r>
            <a:r>
              <a:rPr lang="tr-TR" dirty="0" smtClean="0"/>
              <a:t> </a:t>
            </a:r>
            <a:r>
              <a:rPr lang="tr-TR" dirty="0" err="1" smtClean="0"/>
              <a:t>MAX’ın</a:t>
            </a:r>
            <a:r>
              <a:rPr lang="tr-TR" dirty="0" smtClean="0"/>
              <a:t> alabileceği fonksiyon değerlerinin en büyüğüdür.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Alfa-Beta </a:t>
            </a:r>
            <a:r>
              <a:rPr lang="tr-TR" dirty="0" err="1" smtClean="0"/>
              <a:t>Pruning</a:t>
            </a:r>
            <a:r>
              <a:rPr lang="tr-TR" dirty="0" smtClean="0"/>
              <a:t>-Örnek</a:t>
            </a:r>
            <a:endParaRPr lang="tr-TR" dirty="0"/>
          </a:p>
        </p:txBody>
      </p:sp>
      <p:pic>
        <p:nvPicPr>
          <p:cNvPr id="7171" name="Picture 3"/>
          <p:cNvPicPr>
            <a:picLocks noGrp="1" noChangeAspect="1" noChangeArrowheads="1"/>
          </p:cNvPicPr>
          <p:nvPr>
            <p:ph idx="1"/>
          </p:nvPr>
        </p:nvPicPr>
        <p:blipFill>
          <a:blip r:embed="rId2" cstate="print"/>
          <a:srcRect/>
          <a:stretch>
            <a:fillRect/>
          </a:stretch>
        </p:blipFill>
        <p:spPr bwMode="auto">
          <a:xfrm>
            <a:off x="2852737" y="2634456"/>
            <a:ext cx="3438525" cy="2457450"/>
          </a:xfrm>
          <a:prstGeom prst="rect">
            <a:avLst/>
          </a:prstGeom>
          <a:noFill/>
          <a:ln w="9525">
            <a:noFill/>
            <a:miter lim="800000"/>
            <a:headEnd/>
            <a:tailEnd/>
          </a:ln>
        </p:spPr>
      </p:pic>
      <p:sp>
        <p:nvSpPr>
          <p:cNvPr id="4" name="3 Dikdörtgen"/>
          <p:cNvSpPr/>
          <p:nvPr/>
        </p:nvSpPr>
        <p:spPr>
          <a:xfrm>
            <a:off x="827584" y="1196752"/>
            <a:ext cx="8064896" cy="646331"/>
          </a:xfrm>
          <a:prstGeom prst="rect">
            <a:avLst/>
          </a:prstGeom>
        </p:spPr>
        <p:txBody>
          <a:bodyPr wrap="square">
            <a:spAutoFit/>
          </a:bodyPr>
          <a:lstStyle/>
          <a:p>
            <a:r>
              <a:rPr lang="tr-TR" b="1" dirty="0" smtClean="0"/>
              <a:t>Alfa:</a:t>
            </a:r>
            <a:r>
              <a:rPr lang="tr-TR" dirty="0" smtClean="0"/>
              <a:t> </a:t>
            </a:r>
            <a:r>
              <a:rPr lang="tr-TR" dirty="0" err="1" smtClean="0"/>
              <a:t>Max</a:t>
            </a:r>
            <a:r>
              <a:rPr lang="tr-TR" dirty="0" smtClean="0"/>
              <a:t> oyuncusu için garantilenmiş en küçük değerlendirmedir. </a:t>
            </a:r>
          </a:p>
          <a:p>
            <a:r>
              <a:rPr lang="tr-TR" b="1" dirty="0" smtClean="0"/>
              <a:t>Beta:</a:t>
            </a:r>
            <a:r>
              <a:rPr lang="tr-TR" dirty="0" smtClean="0"/>
              <a:t> </a:t>
            </a:r>
            <a:r>
              <a:rPr lang="tr-TR" dirty="0" err="1" smtClean="0"/>
              <a:t>MAX’ın</a:t>
            </a:r>
            <a:r>
              <a:rPr lang="tr-TR" dirty="0" smtClean="0"/>
              <a:t> alabileceği fonksiyon değerlerinin en büyüğüdür.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Alfa-Beta </a:t>
            </a:r>
            <a:r>
              <a:rPr lang="tr-TR" dirty="0" err="1" smtClean="0"/>
              <a:t>Pruning</a:t>
            </a:r>
            <a:r>
              <a:rPr lang="tr-TR" dirty="0" smtClean="0"/>
              <a:t>-Örnek</a:t>
            </a:r>
            <a:endParaRPr lang="tr-TR" dirty="0"/>
          </a:p>
        </p:txBody>
      </p:sp>
      <p:pic>
        <p:nvPicPr>
          <p:cNvPr id="8195" name="Picture 3"/>
          <p:cNvPicPr>
            <a:picLocks noGrp="1" noChangeAspect="1" noChangeArrowheads="1"/>
          </p:cNvPicPr>
          <p:nvPr>
            <p:ph idx="1"/>
          </p:nvPr>
        </p:nvPicPr>
        <p:blipFill>
          <a:blip r:embed="rId2" cstate="print"/>
          <a:srcRect/>
          <a:stretch>
            <a:fillRect/>
          </a:stretch>
        </p:blipFill>
        <p:spPr bwMode="auto">
          <a:xfrm>
            <a:off x="2790825" y="2620169"/>
            <a:ext cx="3562350" cy="2486025"/>
          </a:xfrm>
          <a:prstGeom prst="rect">
            <a:avLst/>
          </a:prstGeom>
          <a:noFill/>
          <a:ln w="9525">
            <a:noFill/>
            <a:miter lim="800000"/>
            <a:headEnd/>
            <a:tailEnd/>
          </a:ln>
        </p:spPr>
      </p:pic>
      <p:sp>
        <p:nvSpPr>
          <p:cNvPr id="4" name="3 Dikdörtgen"/>
          <p:cNvSpPr/>
          <p:nvPr/>
        </p:nvSpPr>
        <p:spPr>
          <a:xfrm>
            <a:off x="1115616" y="1268760"/>
            <a:ext cx="7272808" cy="646331"/>
          </a:xfrm>
          <a:prstGeom prst="rect">
            <a:avLst/>
          </a:prstGeom>
        </p:spPr>
        <p:txBody>
          <a:bodyPr wrap="square">
            <a:spAutoFit/>
          </a:bodyPr>
          <a:lstStyle/>
          <a:p>
            <a:r>
              <a:rPr lang="tr-TR" b="1" dirty="0" smtClean="0"/>
              <a:t>Alfa:</a:t>
            </a:r>
            <a:r>
              <a:rPr lang="tr-TR" dirty="0" smtClean="0"/>
              <a:t> </a:t>
            </a:r>
            <a:r>
              <a:rPr lang="tr-TR" dirty="0" err="1" smtClean="0"/>
              <a:t>Max</a:t>
            </a:r>
            <a:r>
              <a:rPr lang="tr-TR" dirty="0" smtClean="0"/>
              <a:t> oyuncusu için garantilenmiş en küçük değerlendirmedir. </a:t>
            </a:r>
          </a:p>
          <a:p>
            <a:r>
              <a:rPr lang="tr-TR" b="1" dirty="0" smtClean="0"/>
              <a:t>Beta:</a:t>
            </a:r>
            <a:r>
              <a:rPr lang="tr-TR" dirty="0" smtClean="0"/>
              <a:t> </a:t>
            </a:r>
            <a:r>
              <a:rPr lang="tr-TR" dirty="0" err="1" smtClean="0"/>
              <a:t>MAX’ın</a:t>
            </a:r>
            <a:r>
              <a:rPr lang="tr-TR" dirty="0" smtClean="0"/>
              <a:t> alabileceği fonksiyon değerlerinin en büyüğüdür.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Alfa-Beta </a:t>
            </a:r>
            <a:r>
              <a:rPr lang="tr-TR" dirty="0" err="1" smtClean="0"/>
              <a:t>Pruning</a:t>
            </a:r>
            <a:r>
              <a:rPr lang="tr-TR" dirty="0" smtClean="0"/>
              <a:t>-Örnek</a:t>
            </a:r>
            <a:endParaRPr lang="tr-TR" dirty="0"/>
          </a:p>
        </p:txBody>
      </p:sp>
      <p:pic>
        <p:nvPicPr>
          <p:cNvPr id="9219" name="Picture 3"/>
          <p:cNvPicPr>
            <a:picLocks noGrp="1" noChangeAspect="1" noChangeArrowheads="1"/>
          </p:cNvPicPr>
          <p:nvPr>
            <p:ph idx="1"/>
          </p:nvPr>
        </p:nvPicPr>
        <p:blipFill>
          <a:blip r:embed="rId2" cstate="print"/>
          <a:srcRect/>
          <a:stretch>
            <a:fillRect/>
          </a:stretch>
        </p:blipFill>
        <p:spPr bwMode="auto">
          <a:xfrm>
            <a:off x="2852737" y="2601119"/>
            <a:ext cx="3438525" cy="2524125"/>
          </a:xfrm>
          <a:prstGeom prst="rect">
            <a:avLst/>
          </a:prstGeom>
          <a:noFill/>
          <a:ln w="9525">
            <a:noFill/>
            <a:miter lim="800000"/>
            <a:headEnd/>
            <a:tailEnd/>
          </a:ln>
        </p:spPr>
      </p:pic>
      <p:sp>
        <p:nvSpPr>
          <p:cNvPr id="4" name="3 Dikdörtgen"/>
          <p:cNvSpPr/>
          <p:nvPr/>
        </p:nvSpPr>
        <p:spPr>
          <a:xfrm>
            <a:off x="755576" y="1196752"/>
            <a:ext cx="7632848" cy="646331"/>
          </a:xfrm>
          <a:prstGeom prst="rect">
            <a:avLst/>
          </a:prstGeom>
        </p:spPr>
        <p:txBody>
          <a:bodyPr wrap="square">
            <a:spAutoFit/>
          </a:bodyPr>
          <a:lstStyle/>
          <a:p>
            <a:r>
              <a:rPr lang="tr-TR" b="1" dirty="0" smtClean="0"/>
              <a:t>Alfa:</a:t>
            </a:r>
            <a:r>
              <a:rPr lang="tr-TR" dirty="0" smtClean="0"/>
              <a:t> </a:t>
            </a:r>
            <a:r>
              <a:rPr lang="tr-TR" dirty="0" err="1" smtClean="0"/>
              <a:t>Max</a:t>
            </a:r>
            <a:r>
              <a:rPr lang="tr-TR" dirty="0" smtClean="0"/>
              <a:t> oyuncusu için garantilenmiş en küçük değerlendirmedir. </a:t>
            </a:r>
          </a:p>
          <a:p>
            <a:r>
              <a:rPr lang="tr-TR" b="1" dirty="0" smtClean="0"/>
              <a:t>Beta:</a:t>
            </a:r>
            <a:r>
              <a:rPr lang="tr-TR" dirty="0" smtClean="0"/>
              <a:t> </a:t>
            </a:r>
            <a:r>
              <a:rPr lang="tr-TR" dirty="0" err="1" smtClean="0"/>
              <a:t>MAX’ın</a:t>
            </a:r>
            <a:r>
              <a:rPr lang="tr-TR" dirty="0" smtClean="0"/>
              <a:t> alabileceği fonksiyon değerlerinin en büyüğüdür.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Alfa-Beta </a:t>
            </a:r>
            <a:r>
              <a:rPr lang="tr-TR" dirty="0" err="1" smtClean="0"/>
              <a:t>Pruning</a:t>
            </a:r>
            <a:r>
              <a:rPr lang="tr-TR" dirty="0" smtClean="0"/>
              <a:t>-Örnek</a:t>
            </a:r>
            <a:endParaRPr lang="tr-TR"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2843212" y="2624931"/>
            <a:ext cx="3457575" cy="2476500"/>
          </a:xfrm>
          <a:prstGeom prst="rect">
            <a:avLst/>
          </a:prstGeom>
          <a:noFill/>
          <a:ln w="9525">
            <a:noFill/>
            <a:miter lim="800000"/>
            <a:headEnd/>
            <a:tailEnd/>
          </a:ln>
        </p:spPr>
      </p:pic>
      <p:sp>
        <p:nvSpPr>
          <p:cNvPr id="4" name="3 Dikdörtgen"/>
          <p:cNvSpPr/>
          <p:nvPr/>
        </p:nvSpPr>
        <p:spPr>
          <a:xfrm>
            <a:off x="899592" y="1268760"/>
            <a:ext cx="7848872" cy="646331"/>
          </a:xfrm>
          <a:prstGeom prst="rect">
            <a:avLst/>
          </a:prstGeom>
        </p:spPr>
        <p:txBody>
          <a:bodyPr wrap="square">
            <a:spAutoFit/>
          </a:bodyPr>
          <a:lstStyle/>
          <a:p>
            <a:r>
              <a:rPr lang="tr-TR" b="1" dirty="0" smtClean="0"/>
              <a:t>Alfa:</a:t>
            </a:r>
            <a:r>
              <a:rPr lang="tr-TR" dirty="0" smtClean="0"/>
              <a:t> </a:t>
            </a:r>
            <a:r>
              <a:rPr lang="tr-TR" dirty="0" err="1" smtClean="0"/>
              <a:t>Max</a:t>
            </a:r>
            <a:r>
              <a:rPr lang="tr-TR" dirty="0" smtClean="0"/>
              <a:t> oyuncusu için garantilenmiş en küçük değerlendirmedir. </a:t>
            </a:r>
          </a:p>
          <a:p>
            <a:r>
              <a:rPr lang="tr-TR" b="1" dirty="0" smtClean="0"/>
              <a:t>Beta:</a:t>
            </a:r>
            <a:r>
              <a:rPr lang="tr-TR" dirty="0" smtClean="0"/>
              <a:t> </a:t>
            </a:r>
            <a:r>
              <a:rPr lang="tr-TR" dirty="0" err="1" smtClean="0"/>
              <a:t>MAX’ın</a:t>
            </a:r>
            <a:r>
              <a:rPr lang="tr-TR" dirty="0" smtClean="0"/>
              <a:t> alabileceği fonksiyon değerlerinin en büyüğüdür.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Alfa-Beta </a:t>
            </a:r>
            <a:r>
              <a:rPr lang="tr-TR" dirty="0" err="1" smtClean="0"/>
              <a:t>Pruning</a:t>
            </a:r>
            <a:r>
              <a:rPr lang="tr-TR" dirty="0" smtClean="0"/>
              <a:t>-Örnek</a:t>
            </a:r>
            <a:endParaRPr lang="tr-TR"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2800350" y="2643981"/>
            <a:ext cx="3543300" cy="2438400"/>
          </a:xfrm>
          <a:prstGeom prst="rect">
            <a:avLst/>
          </a:prstGeom>
          <a:noFill/>
          <a:ln w="9525">
            <a:noFill/>
            <a:miter lim="800000"/>
            <a:headEnd/>
            <a:tailEnd/>
          </a:ln>
        </p:spPr>
      </p:pic>
      <p:sp>
        <p:nvSpPr>
          <p:cNvPr id="4" name="3 Dikdörtgen"/>
          <p:cNvSpPr/>
          <p:nvPr/>
        </p:nvSpPr>
        <p:spPr>
          <a:xfrm>
            <a:off x="899592" y="1196752"/>
            <a:ext cx="7560840" cy="646331"/>
          </a:xfrm>
          <a:prstGeom prst="rect">
            <a:avLst/>
          </a:prstGeom>
        </p:spPr>
        <p:txBody>
          <a:bodyPr wrap="square">
            <a:spAutoFit/>
          </a:bodyPr>
          <a:lstStyle/>
          <a:p>
            <a:r>
              <a:rPr lang="tr-TR" b="1" dirty="0" smtClean="0"/>
              <a:t>Alfa:</a:t>
            </a:r>
            <a:r>
              <a:rPr lang="tr-TR" dirty="0" smtClean="0"/>
              <a:t> </a:t>
            </a:r>
            <a:r>
              <a:rPr lang="tr-TR" dirty="0" err="1" smtClean="0"/>
              <a:t>Max</a:t>
            </a:r>
            <a:r>
              <a:rPr lang="tr-TR" dirty="0" smtClean="0"/>
              <a:t> oyuncusu için garantilenmiş en küçük değerlendirmedir. </a:t>
            </a:r>
          </a:p>
          <a:p>
            <a:r>
              <a:rPr lang="tr-TR" b="1" dirty="0" smtClean="0"/>
              <a:t>Beta:</a:t>
            </a:r>
            <a:r>
              <a:rPr lang="tr-TR" dirty="0" smtClean="0"/>
              <a:t> </a:t>
            </a:r>
            <a:r>
              <a:rPr lang="tr-TR" dirty="0" err="1" smtClean="0"/>
              <a:t>MAX’ın</a:t>
            </a:r>
            <a:r>
              <a:rPr lang="tr-TR" dirty="0" smtClean="0"/>
              <a:t> alabileceği fonksiyon değerlerinin en büyüğüdür.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Tic-</a:t>
            </a:r>
            <a:r>
              <a:rPr lang="tr-TR" dirty="0" err="1" smtClean="0"/>
              <a:t>Tac</a:t>
            </a:r>
            <a:r>
              <a:rPr lang="tr-TR" dirty="0" smtClean="0"/>
              <a:t>-</a:t>
            </a:r>
            <a:r>
              <a:rPr lang="tr-TR" dirty="0" err="1" smtClean="0"/>
              <a:t>Toe</a:t>
            </a:r>
            <a:endParaRPr lang="tr-TR" dirty="0"/>
          </a:p>
        </p:txBody>
      </p:sp>
      <p:sp>
        <p:nvSpPr>
          <p:cNvPr id="3" name="2 İçerik Yer Tutucusu"/>
          <p:cNvSpPr>
            <a:spLocks noGrp="1"/>
          </p:cNvSpPr>
          <p:nvPr>
            <p:ph idx="1"/>
          </p:nvPr>
        </p:nvSpPr>
        <p:spPr/>
        <p:txBody>
          <a:bodyPr/>
          <a:lstStyle/>
          <a:p>
            <a:r>
              <a:rPr lang="tr-TR" dirty="0" smtClean="0"/>
              <a:t> </a:t>
            </a:r>
            <a:endParaRPr lang="tr-TR" dirty="0"/>
          </a:p>
        </p:txBody>
      </p:sp>
      <p:pic>
        <p:nvPicPr>
          <p:cNvPr id="41986" name="Picture 2"/>
          <p:cNvPicPr>
            <a:picLocks noChangeAspect="1" noChangeArrowheads="1"/>
          </p:cNvPicPr>
          <p:nvPr/>
        </p:nvPicPr>
        <p:blipFill>
          <a:blip r:embed="rId2" cstate="print"/>
          <a:srcRect/>
          <a:stretch>
            <a:fillRect/>
          </a:stretch>
        </p:blipFill>
        <p:spPr bwMode="auto">
          <a:xfrm>
            <a:off x="827584" y="1556791"/>
            <a:ext cx="7183422" cy="46968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STOCHASTIC GAMES</a:t>
            </a:r>
            <a:endParaRPr lang="tr-TR" dirty="0"/>
          </a:p>
        </p:txBody>
      </p:sp>
      <p:sp>
        <p:nvSpPr>
          <p:cNvPr id="3" name="2 İçerik Yer Tutucusu"/>
          <p:cNvSpPr>
            <a:spLocks noGrp="1"/>
          </p:cNvSpPr>
          <p:nvPr>
            <p:ph idx="1"/>
          </p:nvPr>
        </p:nvSpPr>
        <p:spPr/>
        <p:txBody>
          <a:bodyPr/>
          <a:lstStyle/>
          <a:p>
            <a:r>
              <a:rPr lang="tr-TR" dirty="0" smtClean="0"/>
              <a:t>Tavla gibi şans faktörü ve stratejinin etkin olduğu oyunlar</a:t>
            </a:r>
          </a:p>
          <a:p>
            <a:endParaRPr lang="tr-TR" dirty="0"/>
          </a:p>
        </p:txBody>
      </p:sp>
      <p:pic>
        <p:nvPicPr>
          <p:cNvPr id="43010" name="Picture 2"/>
          <p:cNvPicPr>
            <a:picLocks noChangeAspect="1" noChangeArrowheads="1"/>
          </p:cNvPicPr>
          <p:nvPr/>
        </p:nvPicPr>
        <p:blipFill>
          <a:blip r:embed="rId2" cstate="print"/>
          <a:srcRect/>
          <a:stretch>
            <a:fillRect/>
          </a:stretch>
        </p:blipFill>
        <p:spPr bwMode="auto">
          <a:xfrm>
            <a:off x="2987824" y="2780928"/>
            <a:ext cx="3390900" cy="2924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 </a:t>
            </a:r>
            <a:endParaRPr lang="tr-TR" dirty="0"/>
          </a:p>
        </p:txBody>
      </p:sp>
      <p:sp>
        <p:nvSpPr>
          <p:cNvPr id="3" name="2 İçerik Yer Tutucusu"/>
          <p:cNvSpPr>
            <a:spLocks noGrp="1"/>
          </p:cNvSpPr>
          <p:nvPr>
            <p:ph idx="1"/>
          </p:nvPr>
        </p:nvSpPr>
        <p:spPr/>
        <p:txBody>
          <a:bodyPr/>
          <a:lstStyle/>
          <a:p>
            <a:r>
              <a:rPr lang="tr-TR" dirty="0" smtClean="0"/>
              <a:t> </a:t>
            </a:r>
            <a:endParaRPr lang="tr-TR" dirty="0"/>
          </a:p>
        </p:txBody>
      </p:sp>
      <p:pic>
        <p:nvPicPr>
          <p:cNvPr id="44034" name="Picture 2"/>
          <p:cNvPicPr>
            <a:picLocks noChangeAspect="1" noChangeArrowheads="1"/>
          </p:cNvPicPr>
          <p:nvPr/>
        </p:nvPicPr>
        <p:blipFill>
          <a:blip r:embed="rId2" cstate="print"/>
          <a:srcRect/>
          <a:stretch>
            <a:fillRect/>
          </a:stretch>
        </p:blipFill>
        <p:spPr bwMode="auto">
          <a:xfrm>
            <a:off x="2195736" y="908720"/>
            <a:ext cx="5124450" cy="3581400"/>
          </a:xfrm>
          <a:prstGeom prst="rect">
            <a:avLst/>
          </a:prstGeom>
          <a:noFill/>
          <a:ln w="9525">
            <a:noFill/>
            <a:miter lim="800000"/>
            <a:headEnd/>
            <a:tailEnd/>
          </a:ln>
        </p:spPr>
      </p:pic>
      <p:pic>
        <p:nvPicPr>
          <p:cNvPr id="44035" name="Picture 3"/>
          <p:cNvPicPr>
            <a:picLocks noChangeAspect="1" noChangeArrowheads="1"/>
          </p:cNvPicPr>
          <p:nvPr/>
        </p:nvPicPr>
        <p:blipFill>
          <a:blip r:embed="rId3" cstate="print"/>
          <a:srcRect/>
          <a:stretch>
            <a:fillRect/>
          </a:stretch>
        </p:blipFill>
        <p:spPr bwMode="auto">
          <a:xfrm>
            <a:off x="2051720" y="4797152"/>
            <a:ext cx="5067300" cy="1047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Kazanç matrisi</a:t>
            </a:r>
            <a:endParaRPr lang="tr-TR" dirty="0"/>
          </a:p>
        </p:txBody>
      </p:sp>
      <p:sp>
        <p:nvSpPr>
          <p:cNvPr id="3" name="2 İçerik Yer Tutucusu"/>
          <p:cNvSpPr>
            <a:spLocks noGrp="1"/>
          </p:cNvSpPr>
          <p:nvPr>
            <p:ph idx="1"/>
          </p:nvPr>
        </p:nvSpPr>
        <p:spPr/>
        <p:txBody>
          <a:bodyPr>
            <a:normAutofit/>
          </a:bodyPr>
          <a:lstStyle/>
          <a:p>
            <a:r>
              <a:rPr lang="tr-TR" sz="2000" dirty="0" smtClean="0"/>
              <a:t>Oyun kartların açılması: </a:t>
            </a:r>
          </a:p>
          <a:p>
            <a:pPr lvl="1"/>
            <a:r>
              <a:rPr lang="tr-TR" sz="1600" dirty="0" err="1" smtClean="0"/>
              <a:t>Ahmetin</a:t>
            </a:r>
            <a:r>
              <a:rPr lang="tr-TR" sz="1600" dirty="0" smtClean="0"/>
              <a:t> üzerinde 1 yazılmış beyaz ve siyah kartı var.</a:t>
            </a:r>
          </a:p>
          <a:p>
            <a:pPr lvl="1"/>
            <a:r>
              <a:rPr lang="tr-TR" sz="1600" dirty="0" smtClean="0"/>
              <a:t>Hasanın üzerine 1 yazılmış siyah ve 0 yazılmış beyaz kartı var.</a:t>
            </a:r>
          </a:p>
          <a:p>
            <a:r>
              <a:rPr lang="tr-TR" sz="2000" dirty="0" smtClean="0"/>
              <a:t>Oyuncular kartların renklerini ve sayılarını görmeden aynı zamanda 1 tanesini açar. </a:t>
            </a:r>
            <a:r>
              <a:rPr lang="tr-TR" sz="2000" b="1" dirty="0" smtClean="0"/>
              <a:t>Renkler aynı ise Ahmet sayıların farkına eşit değerini kazanır</a:t>
            </a:r>
            <a:r>
              <a:rPr lang="tr-TR" sz="2000" dirty="0" smtClean="0"/>
              <a:t>. Renkler </a:t>
            </a:r>
            <a:r>
              <a:rPr lang="tr-TR" sz="2000" b="1" dirty="0" smtClean="0"/>
              <a:t>farklı ise Hasan bu değeri kazanır</a:t>
            </a:r>
            <a:r>
              <a:rPr lang="tr-TR" sz="2000" dirty="0" smtClean="0"/>
              <a:t>.</a:t>
            </a:r>
          </a:p>
          <a:p>
            <a:r>
              <a:rPr lang="tr-TR" sz="2000" dirty="0" smtClean="0"/>
              <a:t>Ahmet açısından Kazanç </a:t>
            </a:r>
            <a:r>
              <a:rPr lang="tr-TR" sz="2000" dirty="0" smtClean="0"/>
              <a:t>matrisi</a:t>
            </a:r>
            <a:r>
              <a:rPr lang="tr-TR" sz="2000" dirty="0" smtClean="0"/>
              <a:t>: Ahmet için, Hasan’ın hamlesinden bağımsız olarak, her zaman beyaz açmak daha karlıdır.</a:t>
            </a:r>
            <a:endParaRPr lang="tr-TR" sz="2000" dirty="0"/>
          </a:p>
        </p:txBody>
      </p:sp>
      <p:pic>
        <p:nvPicPr>
          <p:cNvPr id="20482" name="Picture 2"/>
          <p:cNvPicPr>
            <a:picLocks noChangeAspect="1" noChangeArrowheads="1"/>
          </p:cNvPicPr>
          <p:nvPr/>
        </p:nvPicPr>
        <p:blipFill>
          <a:blip r:embed="rId2" cstate="print"/>
          <a:srcRect/>
          <a:stretch>
            <a:fillRect/>
          </a:stretch>
        </p:blipFill>
        <p:spPr bwMode="auto">
          <a:xfrm>
            <a:off x="2915816" y="4365104"/>
            <a:ext cx="2808312" cy="16564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Kaynaklar</a:t>
            </a:r>
            <a:endParaRPr lang="tr-TR" dirty="0"/>
          </a:p>
        </p:txBody>
      </p:sp>
      <p:sp>
        <p:nvSpPr>
          <p:cNvPr id="3" name="2 İçerik Yer Tutucusu"/>
          <p:cNvSpPr>
            <a:spLocks noGrp="1"/>
          </p:cNvSpPr>
          <p:nvPr>
            <p:ph idx="1"/>
          </p:nvPr>
        </p:nvSpPr>
        <p:spPr/>
        <p:txBody>
          <a:bodyPr/>
          <a:lstStyle/>
          <a:p>
            <a:r>
              <a:rPr lang="tr-TR" dirty="0" smtClean="0"/>
              <a:t>Yapay Zeka, </a:t>
            </a:r>
            <a:r>
              <a:rPr lang="tr-TR" dirty="0" err="1" smtClean="0"/>
              <a:t>Vasif</a:t>
            </a:r>
            <a:r>
              <a:rPr lang="tr-TR" dirty="0" smtClean="0"/>
              <a:t> </a:t>
            </a:r>
            <a:r>
              <a:rPr lang="tr-TR" dirty="0" err="1" smtClean="0"/>
              <a:t>Vagifoğlu</a:t>
            </a:r>
            <a:r>
              <a:rPr lang="tr-TR" dirty="0" smtClean="0"/>
              <a:t> </a:t>
            </a:r>
            <a:r>
              <a:rPr lang="tr-TR" dirty="0" err="1" smtClean="0"/>
              <a:t>Nabiyev</a:t>
            </a:r>
            <a:endParaRPr lang="tr-TR" dirty="0" smtClean="0"/>
          </a:p>
          <a:p>
            <a:r>
              <a:rPr lang="tr-TR" dirty="0" err="1" smtClean="0"/>
              <a:t>Artificial</a:t>
            </a:r>
            <a:r>
              <a:rPr lang="tr-TR" dirty="0" smtClean="0"/>
              <a:t> </a:t>
            </a:r>
            <a:r>
              <a:rPr lang="tr-TR" dirty="0" err="1" smtClean="0"/>
              <a:t>Intelligence</a:t>
            </a:r>
            <a:r>
              <a:rPr lang="tr-TR" dirty="0" smtClean="0"/>
              <a:t> A Modern </a:t>
            </a:r>
            <a:r>
              <a:rPr lang="tr-TR" dirty="0" err="1" smtClean="0"/>
              <a:t>Approach</a:t>
            </a:r>
            <a:r>
              <a:rPr lang="tr-TR" dirty="0" smtClean="0"/>
              <a:t>, </a:t>
            </a:r>
            <a:r>
              <a:rPr lang="tr-TR" dirty="0" err="1" smtClean="0"/>
              <a:t>Stuart</a:t>
            </a:r>
            <a:r>
              <a:rPr lang="tr-TR" dirty="0" smtClean="0"/>
              <a:t> </a:t>
            </a:r>
            <a:r>
              <a:rPr lang="tr-TR" dirty="0" err="1" smtClean="0"/>
              <a:t>Russell</a:t>
            </a:r>
            <a:r>
              <a:rPr lang="tr-TR" dirty="0" smtClean="0"/>
              <a:t> </a:t>
            </a:r>
            <a:r>
              <a:rPr lang="tr-TR" dirty="0" err="1" smtClean="0"/>
              <a:t>and</a:t>
            </a:r>
            <a:r>
              <a:rPr lang="tr-TR" dirty="0" smtClean="0"/>
              <a:t> Peter </a:t>
            </a:r>
            <a:r>
              <a:rPr lang="tr-TR" dirty="0" err="1" smtClean="0"/>
              <a:t>Norvig</a:t>
            </a:r>
            <a:r>
              <a:rPr lang="tr-TR" dirty="0" smtClean="0"/>
              <a:t>, </a:t>
            </a:r>
            <a:r>
              <a:rPr lang="en-US" dirty="0" smtClean="0"/>
              <a:t>Prentice Hall Series in Artificial Intelligence</a:t>
            </a:r>
            <a:endParaRPr lang="tr-TR" dirty="0" smtClean="0"/>
          </a:p>
          <a:p>
            <a:r>
              <a:rPr lang="tr-TR" dirty="0" smtClean="0"/>
              <a:t>http://tr.</a:t>
            </a:r>
            <a:r>
              <a:rPr lang="tr-TR" dirty="0" err="1" smtClean="0"/>
              <a:t>wikipedia</a:t>
            </a:r>
            <a:r>
              <a:rPr lang="tr-TR" dirty="0" smtClean="0"/>
              <a:t>.org/</a:t>
            </a:r>
            <a:r>
              <a:rPr lang="tr-TR" dirty="0" err="1" smtClean="0"/>
              <a:t>wiki</a:t>
            </a:r>
            <a:r>
              <a:rPr lang="tr-TR" dirty="0" smtClean="0"/>
              <a:t>/</a:t>
            </a:r>
            <a:r>
              <a:rPr lang="tr-TR" dirty="0" err="1" smtClean="0"/>
              <a:t>Nash</a:t>
            </a:r>
            <a:r>
              <a:rPr lang="tr-TR" dirty="0" smtClean="0"/>
              <a:t>_dengesi</a:t>
            </a:r>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Kazanç matrisi</a:t>
            </a:r>
            <a:endParaRPr lang="tr-TR" dirty="0"/>
          </a:p>
        </p:txBody>
      </p:sp>
      <p:sp>
        <p:nvSpPr>
          <p:cNvPr id="3" name="2 İçerik Yer Tutucusu"/>
          <p:cNvSpPr>
            <a:spLocks noGrp="1"/>
          </p:cNvSpPr>
          <p:nvPr>
            <p:ph idx="1"/>
          </p:nvPr>
        </p:nvSpPr>
        <p:spPr/>
        <p:txBody>
          <a:bodyPr/>
          <a:lstStyle/>
          <a:p>
            <a:r>
              <a:rPr lang="tr-TR" dirty="0" smtClean="0"/>
              <a:t>Yazı Tura oyunu: atılan iki paranın yüzeyi aynı ise Ali, farklı ise Veli kazanır.</a:t>
            </a:r>
          </a:p>
          <a:p>
            <a:endParaRPr lang="tr-TR" dirty="0"/>
          </a:p>
        </p:txBody>
      </p:sp>
      <p:pic>
        <p:nvPicPr>
          <p:cNvPr id="21507" name="Picture 3"/>
          <p:cNvPicPr>
            <a:picLocks noChangeAspect="1" noChangeArrowheads="1"/>
          </p:cNvPicPr>
          <p:nvPr/>
        </p:nvPicPr>
        <p:blipFill>
          <a:blip r:embed="rId2" cstate="print"/>
          <a:srcRect/>
          <a:stretch>
            <a:fillRect/>
          </a:stretch>
        </p:blipFill>
        <p:spPr bwMode="auto">
          <a:xfrm>
            <a:off x="2987824" y="3140968"/>
            <a:ext cx="3149600" cy="196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Kazanç matrisi</a:t>
            </a:r>
            <a:endParaRPr lang="tr-TR" dirty="0"/>
          </a:p>
        </p:txBody>
      </p:sp>
      <p:sp>
        <p:nvSpPr>
          <p:cNvPr id="3" name="2 İçerik Yer Tutucusu"/>
          <p:cNvSpPr>
            <a:spLocks noGrp="1"/>
          </p:cNvSpPr>
          <p:nvPr>
            <p:ph idx="1"/>
          </p:nvPr>
        </p:nvSpPr>
        <p:spPr/>
        <p:txBody>
          <a:bodyPr>
            <a:normAutofit fontScale="92500" lnSpcReduction="10000"/>
          </a:bodyPr>
          <a:lstStyle/>
          <a:p>
            <a:r>
              <a:rPr lang="tr-TR" dirty="0" smtClean="0"/>
              <a:t>İlginç özellik: kazanç matrisinde aynı anda satırda minimum olan elemanın bu satırla kesişen sütun için maksimum değere sahip olmasıdır.</a:t>
            </a:r>
          </a:p>
          <a:p>
            <a:r>
              <a:rPr lang="tr-TR" dirty="0" smtClean="0"/>
              <a:t>Bu elemana kazanç matrisi </a:t>
            </a:r>
            <a:r>
              <a:rPr lang="tr-TR" dirty="0" err="1" smtClean="0"/>
              <a:t>minimax</a:t>
            </a:r>
            <a:r>
              <a:rPr lang="tr-TR" dirty="0" smtClean="0"/>
              <a:t> noktası denir.</a:t>
            </a:r>
          </a:p>
          <a:p>
            <a:pPr lvl="1"/>
            <a:r>
              <a:rPr lang="tr-TR" dirty="0" smtClean="0"/>
              <a:t>1. örnek için </a:t>
            </a:r>
            <a:r>
              <a:rPr lang="tr-TR" dirty="0" err="1" smtClean="0"/>
              <a:t>minimax</a:t>
            </a:r>
            <a:r>
              <a:rPr lang="tr-TR" dirty="0" smtClean="0"/>
              <a:t>=0. (Dürüst oyun)</a:t>
            </a:r>
          </a:p>
          <a:p>
            <a:r>
              <a:rPr lang="tr-TR" dirty="0" smtClean="0"/>
              <a:t>Bir oyunun kazanç matrisinin </a:t>
            </a:r>
            <a:r>
              <a:rPr lang="tr-TR" dirty="0" err="1" smtClean="0"/>
              <a:t>minimax</a:t>
            </a:r>
            <a:r>
              <a:rPr lang="tr-TR" dirty="0" smtClean="0"/>
              <a:t> noktası varsa bu tür oyunlara kesin belirlenmiş oyun denir.</a:t>
            </a:r>
          </a:p>
          <a:p>
            <a:r>
              <a:rPr lang="tr-TR" dirty="0" smtClean="0"/>
              <a:t>Satırda oynayan oyuncu ortalama olarak bu değeri kazanmış olur.</a:t>
            </a:r>
          </a:p>
          <a:p>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Kazanç matrisi</a:t>
            </a:r>
            <a:endParaRPr lang="tr-TR" dirty="0"/>
          </a:p>
        </p:txBody>
      </p:sp>
      <p:sp>
        <p:nvSpPr>
          <p:cNvPr id="3" name="2 İçerik Yer Tutucusu"/>
          <p:cNvSpPr>
            <a:spLocks noGrp="1"/>
          </p:cNvSpPr>
          <p:nvPr>
            <p:ph idx="1"/>
          </p:nvPr>
        </p:nvSpPr>
        <p:spPr/>
        <p:txBody>
          <a:bodyPr>
            <a:noAutofit/>
          </a:bodyPr>
          <a:lstStyle/>
          <a:p>
            <a:r>
              <a:rPr lang="tr-TR" sz="2000" dirty="0" smtClean="0"/>
              <a:t>Mantığı: A oyuncusu 1. stratejiyi (A1) seçerse B de </a:t>
            </a:r>
            <a:r>
              <a:rPr lang="tr-TR" sz="2000" dirty="0" err="1" smtClean="0"/>
              <a:t>A’ya</a:t>
            </a:r>
            <a:r>
              <a:rPr lang="tr-TR" sz="2000" dirty="0" smtClean="0"/>
              <a:t> en küçük kazanç sağlayacak B1j stratejisini seçer. </a:t>
            </a:r>
          </a:p>
          <a:p>
            <a:r>
              <a:rPr lang="tr-TR" sz="2000" dirty="0" smtClean="0"/>
              <a:t>Böylece her stratejinin garantilenmiş bir alt değeri olur. </a:t>
            </a:r>
            <a:r>
              <a:rPr lang="el-GR" sz="2000" dirty="0" smtClean="0"/>
              <a:t>α</a:t>
            </a:r>
            <a:r>
              <a:rPr lang="tr-TR" sz="2000" dirty="0" smtClean="0"/>
              <a:t>l=</a:t>
            </a:r>
            <a:r>
              <a:rPr lang="tr-TR" sz="2000" dirty="0" err="1" smtClean="0"/>
              <a:t>min</a:t>
            </a:r>
            <a:r>
              <a:rPr lang="el-GR" sz="2000" dirty="0" smtClean="0"/>
              <a:t> α</a:t>
            </a:r>
            <a:r>
              <a:rPr lang="tr-TR" sz="2000" dirty="0" err="1" smtClean="0"/>
              <a:t>lj</a:t>
            </a:r>
            <a:r>
              <a:rPr lang="tr-TR" sz="2000" dirty="0" smtClean="0"/>
              <a:t> (</a:t>
            </a:r>
            <a:r>
              <a:rPr lang="tr-TR" sz="2000" dirty="0" err="1" smtClean="0"/>
              <a:t>for</a:t>
            </a:r>
            <a:r>
              <a:rPr lang="tr-TR" sz="2000" dirty="0" smtClean="0"/>
              <a:t> </a:t>
            </a:r>
            <a:r>
              <a:rPr lang="tr-TR" sz="2000" dirty="0" err="1" smtClean="0"/>
              <a:t>all</a:t>
            </a:r>
            <a:r>
              <a:rPr lang="tr-TR" sz="2000" dirty="0" smtClean="0"/>
              <a:t> j)</a:t>
            </a:r>
          </a:p>
          <a:p>
            <a:r>
              <a:rPr lang="tr-TR" sz="2000" dirty="0" smtClean="0"/>
              <a:t>Rakip bizim için her zaman en kötü stratejiyi seçeceğinden elde edilen </a:t>
            </a:r>
            <a:r>
              <a:rPr lang="el-GR" sz="2000" dirty="0" smtClean="0"/>
              <a:t>α</a:t>
            </a:r>
            <a:r>
              <a:rPr lang="tr-TR" sz="2000" dirty="0" smtClean="0"/>
              <a:t>l değerleri arasında en büyük olan en iyi stratejimiz olacaktır.</a:t>
            </a:r>
            <a:r>
              <a:rPr lang="el-GR" sz="2000" dirty="0" smtClean="0"/>
              <a:t> α</a:t>
            </a:r>
            <a:r>
              <a:rPr lang="tr-TR" sz="2000" dirty="0" smtClean="0"/>
              <a:t>=</a:t>
            </a:r>
            <a:r>
              <a:rPr lang="tr-TR" sz="2000" dirty="0" err="1" smtClean="0"/>
              <a:t>max</a:t>
            </a:r>
            <a:r>
              <a:rPr lang="el-GR" sz="2000" dirty="0" smtClean="0"/>
              <a:t> α</a:t>
            </a:r>
            <a:r>
              <a:rPr lang="tr-TR" sz="2000" dirty="0" smtClean="0"/>
              <a:t>l (</a:t>
            </a:r>
            <a:r>
              <a:rPr lang="tr-TR" sz="2000" dirty="0" err="1" smtClean="0"/>
              <a:t>for</a:t>
            </a:r>
            <a:r>
              <a:rPr lang="tr-TR" sz="2000" dirty="0" smtClean="0"/>
              <a:t> </a:t>
            </a:r>
            <a:r>
              <a:rPr lang="tr-TR" sz="2000" dirty="0" err="1" smtClean="0"/>
              <a:t>all</a:t>
            </a:r>
            <a:r>
              <a:rPr lang="tr-TR" sz="2000" dirty="0" smtClean="0"/>
              <a:t> i)</a:t>
            </a:r>
          </a:p>
          <a:p>
            <a:r>
              <a:rPr lang="tr-TR" sz="2000" dirty="0" smtClean="0"/>
              <a:t>sonuçta </a:t>
            </a:r>
            <a:r>
              <a:rPr lang="el-GR" sz="2000" dirty="0" smtClean="0"/>
              <a:t>α</a:t>
            </a:r>
            <a:r>
              <a:rPr lang="tr-TR" sz="2000" dirty="0" smtClean="0"/>
              <a:t> değeri garantilenmiş kazancı sağlayan en küçük değerdir.</a:t>
            </a:r>
          </a:p>
          <a:p>
            <a:endParaRPr lang="tr-TR" sz="2000" dirty="0" smtClean="0"/>
          </a:p>
          <a:p>
            <a:endParaRPr lang="tr-TR" sz="2000" dirty="0" smtClean="0"/>
          </a:p>
          <a:p>
            <a:r>
              <a:rPr lang="tr-TR" sz="2000" dirty="0" smtClean="0"/>
              <a:t>Benzer şekilde bizim için karlı olan durum rakip için kötüdür ve rakibin garantilenmiş kazanç değeri:</a:t>
            </a:r>
          </a:p>
          <a:p>
            <a:endParaRPr lang="tr-TR" sz="2000" dirty="0"/>
          </a:p>
        </p:txBody>
      </p:sp>
      <p:graphicFrame>
        <p:nvGraphicFramePr>
          <p:cNvPr id="4" name="3 Nesne"/>
          <p:cNvGraphicFramePr>
            <a:graphicFrameLocks noChangeAspect="1"/>
          </p:cNvGraphicFramePr>
          <p:nvPr>
            <p:extLst>
              <p:ext uri="{D42A27DB-BD31-4B8C-83A1-F6EECF244321}">
                <p14:modId xmlns:p14="http://schemas.microsoft.com/office/powerpoint/2010/main" val="2100491070"/>
              </p:ext>
            </p:extLst>
          </p:nvPr>
        </p:nvGraphicFramePr>
        <p:xfrm>
          <a:off x="3059832" y="4109885"/>
          <a:ext cx="1656184" cy="482180"/>
        </p:xfrm>
        <a:graphic>
          <a:graphicData uri="http://schemas.openxmlformats.org/presentationml/2006/ole">
            <mc:AlternateContent xmlns:mc="http://schemas.openxmlformats.org/markup-compatibility/2006">
              <mc:Choice xmlns:v="urn:schemas-microsoft-com:vml" Requires="v">
                <p:oleObj spid="_x0000_s22534" name="Denklem" r:id="rId3" imgW="1002960" imgH="291960" progId="Equation.3">
                  <p:embed/>
                </p:oleObj>
              </mc:Choice>
              <mc:Fallback>
                <p:oleObj name="Denklem" r:id="rId3" imgW="1002960" imgH="291960" progId="Equation.3">
                  <p:embed/>
                  <p:pic>
                    <p:nvPicPr>
                      <p:cNvPr id="0" name="Picture 2"/>
                      <p:cNvPicPr>
                        <a:picLocks noChangeAspect="1" noChangeArrowheads="1"/>
                      </p:cNvPicPr>
                      <p:nvPr/>
                    </p:nvPicPr>
                    <p:blipFill>
                      <a:blip r:embed="rId4"/>
                      <a:srcRect/>
                      <a:stretch>
                        <a:fillRect/>
                      </a:stretch>
                    </p:blipFill>
                    <p:spPr bwMode="auto">
                      <a:xfrm>
                        <a:off x="3059832" y="4109885"/>
                        <a:ext cx="1656184" cy="482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4 Nesne"/>
          <p:cNvGraphicFramePr>
            <a:graphicFrameLocks noChangeAspect="1"/>
          </p:cNvGraphicFramePr>
          <p:nvPr>
            <p:extLst>
              <p:ext uri="{D42A27DB-BD31-4B8C-83A1-F6EECF244321}">
                <p14:modId xmlns:p14="http://schemas.microsoft.com/office/powerpoint/2010/main" val="2522753972"/>
              </p:ext>
            </p:extLst>
          </p:nvPr>
        </p:nvGraphicFramePr>
        <p:xfrm>
          <a:off x="2987824" y="5589240"/>
          <a:ext cx="2717519" cy="504056"/>
        </p:xfrm>
        <a:graphic>
          <a:graphicData uri="http://schemas.openxmlformats.org/presentationml/2006/ole">
            <mc:AlternateContent xmlns:mc="http://schemas.openxmlformats.org/markup-compatibility/2006">
              <mc:Choice xmlns:v="urn:schemas-microsoft-com:vml" Requires="v">
                <p:oleObj spid="_x0000_s22535" name="Denklem" r:id="rId5" imgW="1574640" imgH="291960" progId="Equation.3">
                  <p:embed/>
                </p:oleObj>
              </mc:Choice>
              <mc:Fallback>
                <p:oleObj name="Denklem" r:id="rId5" imgW="1574640" imgH="291960" progId="Equation.3">
                  <p:embed/>
                  <p:pic>
                    <p:nvPicPr>
                      <p:cNvPr id="0" name="Picture 3"/>
                      <p:cNvPicPr>
                        <a:picLocks noChangeAspect="1" noChangeArrowheads="1"/>
                      </p:cNvPicPr>
                      <p:nvPr/>
                    </p:nvPicPr>
                    <p:blipFill>
                      <a:blip r:embed="rId6"/>
                      <a:srcRect/>
                      <a:stretch>
                        <a:fillRect/>
                      </a:stretch>
                    </p:blipFill>
                    <p:spPr bwMode="auto">
                      <a:xfrm>
                        <a:off x="2987824" y="5589240"/>
                        <a:ext cx="2717519"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Kazanç matrisi</a:t>
            </a:r>
            <a:endParaRPr lang="tr-TR" dirty="0"/>
          </a:p>
        </p:txBody>
      </p:sp>
      <p:sp>
        <p:nvSpPr>
          <p:cNvPr id="3" name="2 İçerik Yer Tutucusu"/>
          <p:cNvSpPr>
            <a:spLocks noGrp="1"/>
          </p:cNvSpPr>
          <p:nvPr>
            <p:ph idx="1"/>
          </p:nvPr>
        </p:nvSpPr>
        <p:spPr/>
        <p:txBody>
          <a:bodyPr>
            <a:normAutofit/>
          </a:bodyPr>
          <a:lstStyle/>
          <a:p>
            <a:r>
              <a:rPr lang="el-GR" sz="2800" dirty="0" smtClean="0"/>
              <a:t>α</a:t>
            </a:r>
            <a:r>
              <a:rPr lang="tr-TR" sz="2800" dirty="0" smtClean="0"/>
              <a:t>: bizim en iyi stratejimizde garantilenmiş minimum kazancı</a:t>
            </a:r>
          </a:p>
          <a:p>
            <a:r>
              <a:rPr lang="tr-TR" sz="2800" dirty="0" smtClean="0"/>
              <a:t>β: rakibimizin en iyi oyununda elde edeceğimiz maksimum kazancı ifade eder. </a:t>
            </a:r>
          </a:p>
          <a:p>
            <a:r>
              <a:rPr lang="tr-TR" sz="2800" dirty="0" smtClean="0"/>
              <a:t>Kazanç Matrisi</a:t>
            </a:r>
            <a:endParaRPr lang="tr-TR" sz="2800" dirty="0"/>
          </a:p>
        </p:txBody>
      </p:sp>
      <p:pic>
        <p:nvPicPr>
          <p:cNvPr id="23554" name="Picture 2"/>
          <p:cNvPicPr>
            <a:picLocks noChangeAspect="1" noChangeArrowheads="1"/>
          </p:cNvPicPr>
          <p:nvPr/>
        </p:nvPicPr>
        <p:blipFill>
          <a:blip r:embed="rId2" cstate="print"/>
          <a:srcRect/>
          <a:stretch>
            <a:fillRect/>
          </a:stretch>
        </p:blipFill>
        <p:spPr bwMode="auto">
          <a:xfrm>
            <a:off x="2411760" y="4005064"/>
            <a:ext cx="4667870" cy="26939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Kazanç matrisi</a:t>
            </a:r>
            <a:endParaRPr lang="tr-TR" dirty="0"/>
          </a:p>
        </p:txBody>
      </p:sp>
      <p:sp>
        <p:nvSpPr>
          <p:cNvPr id="3" name="2 İçerik Yer Tutucusu"/>
          <p:cNvSpPr>
            <a:spLocks noGrp="1"/>
          </p:cNvSpPr>
          <p:nvPr>
            <p:ph idx="1"/>
          </p:nvPr>
        </p:nvSpPr>
        <p:spPr/>
        <p:txBody>
          <a:bodyPr/>
          <a:lstStyle/>
          <a:p>
            <a:r>
              <a:rPr lang="tr-TR" dirty="0" smtClean="0"/>
              <a:t>Örneğin aşağıdaki kazanç matrisi için</a:t>
            </a:r>
          </a:p>
          <a:p>
            <a:endParaRPr lang="tr-TR" dirty="0" smtClean="0"/>
          </a:p>
          <a:p>
            <a:endParaRPr lang="tr-TR" dirty="0" smtClean="0"/>
          </a:p>
          <a:p>
            <a:endParaRPr lang="tr-TR" dirty="0" smtClean="0"/>
          </a:p>
          <a:p>
            <a:endParaRPr lang="tr-TR" dirty="0" smtClean="0"/>
          </a:p>
          <a:p>
            <a:endParaRPr lang="tr-TR" dirty="0" smtClean="0"/>
          </a:p>
          <a:p>
            <a:r>
              <a:rPr lang="tr-TR" dirty="0" smtClean="0"/>
              <a:t>Alt değer alfa: 0.3 ve üst değer beta:0.7 olur.  </a:t>
            </a:r>
            <a:endParaRPr lang="tr-TR" dirty="0"/>
          </a:p>
        </p:txBody>
      </p:sp>
      <p:pic>
        <p:nvPicPr>
          <p:cNvPr id="24578" name="Picture 2"/>
          <p:cNvPicPr>
            <a:picLocks noChangeAspect="1" noChangeArrowheads="1"/>
          </p:cNvPicPr>
          <p:nvPr/>
        </p:nvPicPr>
        <p:blipFill>
          <a:blip r:embed="rId2" cstate="print"/>
          <a:srcRect/>
          <a:stretch>
            <a:fillRect/>
          </a:stretch>
        </p:blipFill>
        <p:spPr bwMode="auto">
          <a:xfrm>
            <a:off x="2339752" y="2276872"/>
            <a:ext cx="3888432" cy="22037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1629</TotalTime>
  <Words>1210</Words>
  <Application>Microsoft Office PowerPoint</Application>
  <PresentationFormat>Ekran Gösterisi (4:3)</PresentationFormat>
  <Paragraphs>150</Paragraphs>
  <Slides>40</Slides>
  <Notes>0</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40</vt:i4>
      </vt:variant>
    </vt:vector>
  </HeadingPairs>
  <TitlesOfParts>
    <vt:vector size="42" baseType="lpstr">
      <vt:lpstr>Ofis Teması</vt:lpstr>
      <vt:lpstr>Microsoft Equation 3.0</vt:lpstr>
      <vt:lpstr>Oyunlar</vt:lpstr>
      <vt:lpstr>Giriş</vt:lpstr>
      <vt:lpstr>Tanımlar</vt:lpstr>
      <vt:lpstr>Kazanç matrisi</vt:lpstr>
      <vt:lpstr>Kazanç matrisi</vt:lpstr>
      <vt:lpstr>Kazanç matrisi</vt:lpstr>
      <vt:lpstr>Kazanç matrisi</vt:lpstr>
      <vt:lpstr>Kazanç matrisi</vt:lpstr>
      <vt:lpstr>Kazanç matrisi</vt:lpstr>
      <vt:lpstr>Game tree (2-player, deterministic, turns)</vt:lpstr>
      <vt:lpstr>Minimax Yöntemi</vt:lpstr>
      <vt:lpstr>Minimax Yöntemi</vt:lpstr>
      <vt:lpstr>Minimax ile 2 seviyeli oyun ağacı değerlendirmesi</vt:lpstr>
      <vt:lpstr>MiniMax</vt:lpstr>
      <vt:lpstr>Minimax Tic-Tac-Toe</vt:lpstr>
      <vt:lpstr>Minimax Tic-Tac-Toe</vt:lpstr>
      <vt:lpstr>Negamax</vt:lpstr>
      <vt:lpstr>Negamax</vt:lpstr>
      <vt:lpstr>Negamax</vt:lpstr>
      <vt:lpstr>Negamax</vt:lpstr>
      <vt:lpstr>Negamax</vt:lpstr>
      <vt:lpstr>Alfa-Beta Pruning</vt:lpstr>
      <vt:lpstr>Alfa-Beta Pruning</vt:lpstr>
      <vt:lpstr>Alfa-Beta Pruning</vt:lpstr>
      <vt:lpstr>Alfa-Beta Pruning-Örnek</vt:lpstr>
      <vt:lpstr>Alfa-Beta Pruning-Örnek</vt:lpstr>
      <vt:lpstr>Alfa-Beta Pruning-Örnek</vt:lpstr>
      <vt:lpstr>Alfa-Beta Pruning-Örnek</vt:lpstr>
      <vt:lpstr>Alfa-Beta Pruning-Örnek</vt:lpstr>
      <vt:lpstr>Alfa-Beta Pruning-Örnek</vt:lpstr>
      <vt:lpstr>Alfa-Beta Pruning-Örnek</vt:lpstr>
      <vt:lpstr>Alfa-Beta Pruning-Örnek</vt:lpstr>
      <vt:lpstr>Alfa-Beta Pruning-Örnek</vt:lpstr>
      <vt:lpstr>Alfa-Beta Pruning-Örnek</vt:lpstr>
      <vt:lpstr>Alfa-Beta Pruning-Örnek</vt:lpstr>
      <vt:lpstr>Alfa-Beta Pruning-Örnek</vt:lpstr>
      <vt:lpstr>Tic-Tac-Toe</vt:lpstr>
      <vt:lpstr>STOCHASTIC GAMES</vt:lpstr>
      <vt:lpstr> </vt:lpstr>
      <vt:lpstr>Kaynaklar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Oyunlar</dc:title>
  <dc:creator>Sevinc Ilhan</dc:creator>
  <cp:lastModifiedBy>duru</cp:lastModifiedBy>
  <cp:revision>156</cp:revision>
  <dcterms:created xsi:type="dcterms:W3CDTF">2014-05-26T11:56:14Z</dcterms:created>
  <dcterms:modified xsi:type="dcterms:W3CDTF">2017-03-28T06:46:10Z</dcterms:modified>
</cp:coreProperties>
</file>