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307" r:id="rId8"/>
    <p:sldId id="262" r:id="rId9"/>
    <p:sldId id="308" r:id="rId10"/>
    <p:sldId id="309" r:id="rId11"/>
    <p:sldId id="310" r:id="rId12"/>
    <p:sldId id="263" r:id="rId13"/>
    <p:sldId id="311" r:id="rId14"/>
    <p:sldId id="312" r:id="rId15"/>
    <p:sldId id="313" r:id="rId16"/>
    <p:sldId id="314" r:id="rId17"/>
    <p:sldId id="315" r:id="rId18"/>
    <p:sldId id="316" r:id="rId19"/>
    <p:sldId id="327" r:id="rId20"/>
    <p:sldId id="318" r:id="rId21"/>
    <p:sldId id="322" r:id="rId22"/>
    <p:sldId id="323" r:id="rId23"/>
    <p:sldId id="324" r:id="rId24"/>
    <p:sldId id="325" r:id="rId25"/>
    <p:sldId id="319" r:id="rId26"/>
    <p:sldId id="320" r:id="rId27"/>
    <p:sldId id="321" r:id="rId28"/>
    <p:sldId id="264" r:id="rId29"/>
    <p:sldId id="265" r:id="rId30"/>
    <p:sldId id="266" r:id="rId31"/>
    <p:sldId id="268" r:id="rId32"/>
    <p:sldId id="269" r:id="rId33"/>
    <p:sldId id="270" r:id="rId34"/>
    <p:sldId id="283" r:id="rId35"/>
    <p:sldId id="302" r:id="rId36"/>
    <p:sldId id="303" r:id="rId37"/>
    <p:sldId id="304" r:id="rId38"/>
    <p:sldId id="305" r:id="rId39"/>
  </p:sldIdLst>
  <p:sldSz cx="9144000" cy="6858000" type="screen4x3"/>
  <p:notesSz cx="67849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tr-T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811F36-8E71-4423-B2E7-C7594731B867}" type="datetimeFigureOut">
              <a:rPr lang="tr-TR"/>
              <a:pPr/>
              <a:t>12.11.2013</a:t>
            </a:fld>
            <a:endParaRPr lang="tr-T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tr-TR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31338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5F83F17-260B-4B9F-94CD-C3C0F48286B0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7E97C-B399-4093-83C1-716798626B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4006F-5AA1-43F0-83C3-6F5F7555D24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2F4C9-6240-4004-9474-82C55A16B41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35B5-0C0C-4683-9C6D-8C10D434AC9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93288-C5CA-4FB1-9C7D-7686FC61A9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DE2B-2FCA-4AC2-AEC4-5A8016186A2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14B78-3B1D-4A86-99C9-390BE80C279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26CC0-A9BB-48EA-A651-8C338EE4D70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B34E6-2FFD-4C47-BC1A-98D8B08FDCE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52B37-D1C9-47DD-A56E-1C059A9A58B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CE1F1-2163-4EA8-8215-9346784F35B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20030-5B34-4C90-A25F-FD8C0A9C39A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78560-4795-4E87-8DA6-31F2E551D55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4E2F0A8-5736-471C-AC37-DB27B8C52A1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wmf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6.png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Vector</a:t>
            </a:r>
            <a:r>
              <a:rPr lang="tr-TR" dirty="0" smtClean="0"/>
              <a:t> </a:t>
            </a:r>
            <a:r>
              <a:rPr lang="tr-TR" dirty="0" err="1" smtClean="0"/>
              <a:t>Machines</a:t>
            </a:r>
            <a:endParaRPr lang="tr-TR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Lagrangian</a:t>
            </a:r>
            <a:r>
              <a:rPr lang="tr-TR" dirty="0" smtClean="0"/>
              <a:t> </a:t>
            </a:r>
            <a:r>
              <a:rPr lang="tr-TR" dirty="0" err="1" smtClean="0"/>
              <a:t>Duality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tr-TR" sz="2400" dirty="0" err="1" smtClean="0"/>
              <a:t>Primal</a:t>
            </a:r>
            <a:r>
              <a:rPr lang="tr-TR" sz="2400" dirty="0" smtClean="0"/>
              <a:t> optimizasyon problemi: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Genelleştirilmiş </a:t>
            </a:r>
            <a:r>
              <a:rPr lang="tr-TR" sz="2400" dirty="0" err="1" smtClean="0"/>
              <a:t>lagrangian</a:t>
            </a:r>
            <a:r>
              <a:rPr lang="tr-TR" sz="2400" dirty="0" smtClean="0"/>
              <a:t>: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α ve </a:t>
            </a:r>
            <a:r>
              <a:rPr lang="el-GR" sz="2400" dirty="0" smtClean="0"/>
              <a:t>β</a:t>
            </a:r>
            <a:r>
              <a:rPr lang="tr-TR" sz="2400" dirty="0" smtClean="0"/>
              <a:t>: </a:t>
            </a:r>
            <a:r>
              <a:rPr lang="tr-TR" sz="2400" dirty="0" err="1" smtClean="0"/>
              <a:t>lagrangian</a:t>
            </a:r>
            <a:r>
              <a:rPr lang="tr-TR" sz="2400" dirty="0" smtClean="0"/>
              <a:t> </a:t>
            </a:r>
            <a:r>
              <a:rPr lang="tr-TR" sz="2400" dirty="0" err="1" smtClean="0"/>
              <a:t>multipliers</a:t>
            </a:r>
            <a:endParaRPr lang="tr-TR" sz="2400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636912"/>
            <a:ext cx="3682156" cy="108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221088"/>
            <a:ext cx="5474369" cy="86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661248"/>
            <a:ext cx="3661196" cy="61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Karush</a:t>
            </a:r>
            <a:r>
              <a:rPr lang="tr-TR" dirty="0" smtClean="0"/>
              <a:t>-</a:t>
            </a:r>
            <a:r>
              <a:rPr lang="tr-TR" dirty="0" err="1" smtClean="0"/>
              <a:t>Kuhn</a:t>
            </a:r>
            <a:r>
              <a:rPr lang="tr-TR" dirty="0" smtClean="0"/>
              <a:t>-</a:t>
            </a:r>
            <a:r>
              <a:rPr lang="tr-TR" dirty="0" err="1" smtClean="0"/>
              <a:t>Tucker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4632" cy="4114800"/>
          </a:xfrm>
        </p:spPr>
        <p:txBody>
          <a:bodyPr/>
          <a:lstStyle/>
          <a:p>
            <a:r>
              <a:rPr lang="tr-TR" dirty="0" smtClean="0"/>
              <a:t>w, α ve </a:t>
            </a:r>
            <a:r>
              <a:rPr lang="el-GR" dirty="0" smtClean="0"/>
              <a:t>β</a:t>
            </a:r>
            <a:r>
              <a:rPr lang="tr-TR" dirty="0" smtClean="0"/>
              <a:t> KKT koşullarını sağlamalıdır ancak bu durumda çözüm </a:t>
            </a:r>
            <a:r>
              <a:rPr lang="tr-TR" dirty="0" err="1" smtClean="0"/>
              <a:t>primal</a:t>
            </a:r>
            <a:r>
              <a:rPr lang="tr-TR" dirty="0" smtClean="0"/>
              <a:t> ve </a:t>
            </a:r>
            <a:r>
              <a:rPr lang="tr-TR" dirty="0" err="1" smtClean="0"/>
              <a:t>dual</a:t>
            </a:r>
            <a:r>
              <a:rPr lang="tr-TR" dirty="0" smtClean="0"/>
              <a:t> problem çözümüdür.: </a:t>
            </a:r>
            <a:endParaRPr lang="tr-T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45024"/>
            <a:ext cx="4988594" cy="284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Lagrange Multipliers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 eaLnBrk="1" hangingPunct="1"/>
            <a:r>
              <a:rPr lang="tr-TR" sz="2000" smtClean="0"/>
              <a:t>Lagrange çarpanları SVM ile nasıl çalışır?</a:t>
            </a:r>
          </a:p>
          <a:p>
            <a:pPr eaLnBrk="1" hangingPunct="1"/>
            <a:r>
              <a:rPr lang="tr-TR" sz="2000" smtClean="0"/>
              <a:t>Kısıtlı optimizasyon problemlerinde sağlanması gereken koşullar</a:t>
            </a:r>
          </a:p>
          <a:p>
            <a:pPr lvl="1" eaLnBrk="1" hangingPunct="1"/>
            <a:r>
              <a:rPr lang="tr-TR" sz="2000" smtClean="0"/>
              <a:t>Karush-Kuhn-Tucker Conditions</a:t>
            </a:r>
          </a:p>
          <a:p>
            <a:pPr eaLnBrk="1" hangingPunct="1"/>
            <a:r>
              <a:rPr lang="tr-TR" sz="2000" smtClean="0"/>
              <a:t>KKT conditions:</a:t>
            </a:r>
          </a:p>
          <a:p>
            <a:pPr eaLnBrk="1" hangingPunct="1"/>
            <a:endParaRPr lang="tr-TR" sz="2000" smtClean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27313" y="3584575"/>
            <a:ext cx="3673475" cy="22574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Optimal </a:t>
            </a:r>
            <a:r>
              <a:rPr lang="tr-TR" dirty="0" err="1" smtClean="0"/>
              <a:t>Margin</a:t>
            </a:r>
            <a:r>
              <a:rPr lang="tr-TR" dirty="0" smtClean="0"/>
              <a:t> </a:t>
            </a:r>
            <a:r>
              <a:rPr lang="tr-TR" dirty="0" err="1" smtClean="0"/>
              <a:t>Classifier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tr-TR" sz="2400" dirty="0" smtClean="0"/>
              <a:t>Optimal </a:t>
            </a:r>
            <a:r>
              <a:rPr lang="tr-TR" sz="2400" dirty="0" err="1" smtClean="0"/>
              <a:t>margin</a:t>
            </a:r>
            <a:r>
              <a:rPr lang="tr-TR" sz="2400" dirty="0" smtClean="0"/>
              <a:t> </a:t>
            </a:r>
            <a:r>
              <a:rPr lang="tr-TR" sz="2400" dirty="0" err="1" smtClean="0"/>
              <a:t>classifier</a:t>
            </a:r>
            <a:endParaRPr lang="tr-TR" sz="2400" dirty="0" smtClean="0"/>
          </a:p>
          <a:p>
            <a:endParaRPr lang="tr-TR" sz="2400" dirty="0" smtClean="0"/>
          </a:p>
          <a:p>
            <a:pPr>
              <a:buNone/>
            </a:pP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Constraints</a:t>
            </a:r>
            <a:r>
              <a:rPr lang="tr-TR" sz="2400" dirty="0" smtClean="0"/>
              <a:t>:</a:t>
            </a:r>
          </a:p>
          <a:p>
            <a:endParaRPr lang="tr-TR" sz="2400" dirty="0" smtClean="0"/>
          </a:p>
          <a:p>
            <a:r>
              <a:rPr lang="tr-TR" sz="2400" dirty="0" smtClean="0"/>
              <a:t>Optimizasyon problemi için </a:t>
            </a:r>
            <a:r>
              <a:rPr lang="tr-TR" sz="2400" dirty="0" err="1" smtClean="0"/>
              <a:t>Lagrangian</a:t>
            </a:r>
            <a:r>
              <a:rPr lang="tr-TR" sz="2400" dirty="0" smtClean="0"/>
              <a:t> formu: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5667722" cy="127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77072"/>
            <a:ext cx="4991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085184"/>
            <a:ext cx="7267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Optimal </a:t>
            </a:r>
            <a:r>
              <a:rPr lang="tr-TR" dirty="0" err="1" smtClean="0"/>
              <a:t>Margin</a:t>
            </a:r>
            <a:r>
              <a:rPr lang="tr-TR" dirty="0" smtClean="0"/>
              <a:t> </a:t>
            </a:r>
            <a:r>
              <a:rPr lang="tr-TR" dirty="0" err="1" smtClean="0"/>
              <a:t>Classifier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90656" cy="4114800"/>
          </a:xfrm>
        </p:spPr>
        <p:txBody>
          <a:bodyPr/>
          <a:lstStyle/>
          <a:p>
            <a:r>
              <a:rPr lang="tr-TR" dirty="0" err="1" smtClean="0"/>
              <a:t>Lagrange</a:t>
            </a:r>
            <a:r>
              <a:rPr lang="tr-TR" dirty="0" smtClean="0"/>
              <a:t> denkleminin w ve </a:t>
            </a:r>
            <a:r>
              <a:rPr lang="tr-TR" dirty="0" err="1" smtClean="0"/>
              <a:t>b’ye</a:t>
            </a:r>
            <a:r>
              <a:rPr lang="tr-TR" dirty="0" smtClean="0"/>
              <a:t> göre türevleri alınırsa: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905125"/>
            <a:ext cx="5486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077072"/>
            <a:ext cx="26384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301208"/>
            <a:ext cx="4400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Optimal </a:t>
            </a:r>
            <a:r>
              <a:rPr lang="tr-TR" dirty="0" err="1" smtClean="0"/>
              <a:t>Margin</a:t>
            </a:r>
            <a:r>
              <a:rPr lang="tr-TR" dirty="0" smtClean="0"/>
              <a:t> </a:t>
            </a:r>
            <a:r>
              <a:rPr lang="tr-TR" dirty="0" err="1" smtClean="0"/>
              <a:t>Classifier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3568" y="1772816"/>
            <a:ext cx="7990656" cy="4114800"/>
          </a:xfrm>
        </p:spPr>
        <p:txBody>
          <a:bodyPr/>
          <a:lstStyle/>
          <a:p>
            <a:r>
              <a:rPr lang="tr-TR" sz="2000" dirty="0" smtClean="0"/>
              <a:t>Bu durumda </a:t>
            </a:r>
            <a:r>
              <a:rPr lang="tr-TR" sz="2000" dirty="0" err="1" smtClean="0"/>
              <a:t>lagrange</a:t>
            </a:r>
            <a:r>
              <a:rPr lang="tr-TR" sz="2000" dirty="0" smtClean="0"/>
              <a:t> denklemi: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Son terim 0 dır: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Sonuçta aşağıdaki optimizasyon problemi elde edilir.</a:t>
            </a:r>
            <a:endParaRPr lang="tr-TR" sz="20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7560840" cy="92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573016"/>
            <a:ext cx="6192688" cy="8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5400599" cy="181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Kernels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206680" cy="4114800"/>
          </a:xfrm>
        </p:spPr>
        <p:txBody>
          <a:bodyPr/>
          <a:lstStyle/>
          <a:p>
            <a:r>
              <a:rPr lang="tr-TR" sz="2400" dirty="0" err="1" smtClean="0"/>
              <a:t>Original</a:t>
            </a:r>
            <a:r>
              <a:rPr lang="tr-TR" sz="2400" dirty="0" smtClean="0"/>
              <a:t> </a:t>
            </a:r>
            <a:r>
              <a:rPr lang="tr-TR" sz="2400" dirty="0" err="1" smtClean="0"/>
              <a:t>input</a:t>
            </a:r>
            <a:r>
              <a:rPr lang="tr-TR" sz="2400" dirty="0" smtClean="0"/>
              <a:t> </a:t>
            </a:r>
            <a:r>
              <a:rPr lang="tr-TR" sz="2400" dirty="0" err="1" smtClean="0"/>
              <a:t>values</a:t>
            </a:r>
            <a:r>
              <a:rPr lang="tr-TR" sz="2400" dirty="0" smtClean="0"/>
              <a:t> </a:t>
            </a:r>
            <a:r>
              <a:rPr lang="tr-TR" sz="2400" dirty="0" smtClean="0">
                <a:sym typeface="Wingdings" pitchFamily="2" charset="2"/>
              </a:rPr>
              <a:t> </a:t>
            </a:r>
            <a:r>
              <a:rPr lang="tr-TR" sz="2400" dirty="0" err="1" smtClean="0">
                <a:sym typeface="Wingdings" pitchFamily="2" charset="2"/>
              </a:rPr>
              <a:t>attributes</a:t>
            </a:r>
            <a:endParaRPr lang="tr-TR" sz="2400" dirty="0" smtClean="0">
              <a:sym typeface="Wingdings" pitchFamily="2" charset="2"/>
            </a:endParaRPr>
          </a:p>
          <a:p>
            <a:r>
              <a:rPr lang="tr-TR" sz="2400" dirty="0" err="1" smtClean="0">
                <a:sym typeface="Wingdings" pitchFamily="2" charset="2"/>
              </a:rPr>
              <a:t>Original</a:t>
            </a:r>
            <a:r>
              <a:rPr lang="tr-TR" sz="2400" dirty="0" smtClean="0">
                <a:sym typeface="Wingdings" pitchFamily="2" charset="2"/>
              </a:rPr>
              <a:t> </a:t>
            </a:r>
            <a:r>
              <a:rPr lang="tr-TR" sz="2400" dirty="0" err="1" smtClean="0">
                <a:sym typeface="Wingdings" pitchFamily="2" charset="2"/>
              </a:rPr>
              <a:t>inputs</a:t>
            </a:r>
            <a:r>
              <a:rPr lang="tr-TR" sz="2400" dirty="0" smtClean="0">
                <a:sym typeface="Wingdings" pitchFamily="2" charset="2"/>
              </a:rPr>
              <a:t> </a:t>
            </a:r>
            <a:r>
              <a:rPr lang="tr-TR" sz="2400" dirty="0" err="1" smtClean="0">
                <a:sym typeface="Wingdings" pitchFamily="2" charset="2"/>
              </a:rPr>
              <a:t>mapped</a:t>
            </a:r>
            <a:r>
              <a:rPr lang="tr-TR" sz="2400" dirty="0" smtClean="0">
                <a:sym typeface="Wingdings" pitchFamily="2" charset="2"/>
              </a:rPr>
              <a:t> </a:t>
            </a:r>
            <a:r>
              <a:rPr lang="tr-TR" sz="2400" dirty="0" err="1" smtClean="0">
                <a:sym typeface="Wingdings" pitchFamily="2" charset="2"/>
              </a:rPr>
              <a:t>to</a:t>
            </a:r>
            <a:r>
              <a:rPr lang="tr-TR" sz="2400" dirty="0" smtClean="0">
                <a:sym typeface="Wingdings" pitchFamily="2" charset="2"/>
              </a:rPr>
              <a:t> </a:t>
            </a:r>
            <a:r>
              <a:rPr lang="tr-TR" sz="2400" dirty="0" err="1" smtClean="0">
                <a:sym typeface="Wingdings" pitchFamily="2" charset="2"/>
              </a:rPr>
              <a:t>new</a:t>
            </a:r>
            <a:r>
              <a:rPr lang="tr-TR" sz="2400" dirty="0" smtClean="0">
                <a:sym typeface="Wingdings" pitchFamily="2" charset="2"/>
              </a:rPr>
              <a:t> </a:t>
            </a:r>
            <a:r>
              <a:rPr lang="tr-TR" sz="2400" dirty="0" err="1" smtClean="0">
                <a:sym typeface="Wingdings" pitchFamily="2" charset="2"/>
              </a:rPr>
              <a:t>quantities</a:t>
            </a:r>
            <a:r>
              <a:rPr lang="tr-TR" sz="2400" dirty="0" smtClean="0">
                <a:sym typeface="Wingdings" pitchFamily="2" charset="2"/>
              </a:rPr>
              <a:t> </a:t>
            </a:r>
            <a:r>
              <a:rPr lang="tr-TR" sz="2400" dirty="0" err="1" smtClean="0">
                <a:sym typeface="Wingdings" pitchFamily="2" charset="2"/>
              </a:rPr>
              <a:t>features</a:t>
            </a:r>
            <a:endParaRPr lang="tr-TR" sz="2400" dirty="0" smtClean="0">
              <a:sym typeface="Wingdings" pitchFamily="2" charset="2"/>
            </a:endParaRPr>
          </a:p>
          <a:p>
            <a:r>
              <a:rPr lang="el-GR" sz="2400" dirty="0" smtClean="0">
                <a:sym typeface="Wingdings" pitchFamily="2" charset="2"/>
              </a:rPr>
              <a:t>Φ</a:t>
            </a:r>
            <a:r>
              <a:rPr lang="tr-TR" sz="2400" dirty="0" smtClean="0">
                <a:sym typeface="Wingdings" pitchFamily="2" charset="2"/>
              </a:rPr>
              <a:t> : </a:t>
            </a:r>
            <a:r>
              <a:rPr lang="tr-TR" sz="2400" dirty="0" err="1" smtClean="0">
                <a:sym typeface="Wingdings" pitchFamily="2" charset="2"/>
              </a:rPr>
              <a:t>feature</a:t>
            </a:r>
            <a:r>
              <a:rPr lang="tr-TR" sz="2400" dirty="0" smtClean="0">
                <a:sym typeface="Wingdings" pitchFamily="2" charset="2"/>
              </a:rPr>
              <a:t> </a:t>
            </a:r>
            <a:r>
              <a:rPr lang="tr-TR" sz="2400" dirty="0" err="1" smtClean="0">
                <a:sym typeface="Wingdings" pitchFamily="2" charset="2"/>
              </a:rPr>
              <a:t>mapping</a:t>
            </a:r>
            <a:r>
              <a:rPr lang="tr-TR" sz="2400" dirty="0" smtClean="0">
                <a:sym typeface="Wingdings" pitchFamily="2" charset="2"/>
              </a:rPr>
              <a:t> </a:t>
            </a:r>
            <a:r>
              <a:rPr lang="tr-TR" sz="2400" dirty="0" err="1" smtClean="0">
                <a:sym typeface="Wingdings" pitchFamily="2" charset="2"/>
              </a:rPr>
              <a:t>function</a:t>
            </a:r>
            <a:endParaRPr lang="tr-TR" sz="2400" dirty="0" smtClean="0">
              <a:sym typeface="Wingdings" pitchFamily="2" charset="2"/>
            </a:endParaRPr>
          </a:p>
          <a:p>
            <a:r>
              <a:rPr lang="tr-TR" sz="2400" dirty="0" smtClean="0">
                <a:sym typeface="Wingdings" pitchFamily="2" charset="2"/>
              </a:rPr>
              <a:t>&lt;</a:t>
            </a:r>
            <a:r>
              <a:rPr lang="tr-TR" sz="2400" dirty="0" err="1" smtClean="0">
                <a:sym typeface="Wingdings" pitchFamily="2" charset="2"/>
              </a:rPr>
              <a:t>xi</a:t>
            </a:r>
            <a:r>
              <a:rPr lang="tr-TR" sz="2400" dirty="0" smtClean="0">
                <a:sym typeface="Wingdings" pitchFamily="2" charset="2"/>
              </a:rPr>
              <a:t>,</a:t>
            </a:r>
            <a:r>
              <a:rPr lang="tr-TR" sz="2400" dirty="0" err="1" smtClean="0">
                <a:sym typeface="Wingdings" pitchFamily="2" charset="2"/>
              </a:rPr>
              <a:t>yi</a:t>
            </a:r>
            <a:r>
              <a:rPr lang="tr-TR" sz="2400" dirty="0" smtClean="0">
                <a:sym typeface="Wingdings" pitchFamily="2" charset="2"/>
              </a:rPr>
              <a:t>) verilerini &lt;</a:t>
            </a:r>
            <a:r>
              <a:rPr lang="el-GR" sz="2400" dirty="0" smtClean="0">
                <a:sym typeface="Wingdings" pitchFamily="2" charset="2"/>
              </a:rPr>
              <a:t> Φ </a:t>
            </a:r>
            <a:r>
              <a:rPr lang="tr-TR" sz="2400" dirty="0" smtClean="0">
                <a:sym typeface="Wingdings" pitchFamily="2" charset="2"/>
              </a:rPr>
              <a:t>(</a:t>
            </a:r>
            <a:r>
              <a:rPr lang="tr-TR" sz="2400" dirty="0" err="1" smtClean="0">
                <a:sym typeface="Wingdings" pitchFamily="2" charset="2"/>
              </a:rPr>
              <a:t>xi</a:t>
            </a:r>
            <a:r>
              <a:rPr lang="tr-TR" sz="2400" dirty="0" smtClean="0">
                <a:sym typeface="Wingdings" pitchFamily="2" charset="2"/>
              </a:rPr>
              <a:t>),</a:t>
            </a:r>
            <a:r>
              <a:rPr lang="el-GR" sz="2400" dirty="0" smtClean="0">
                <a:sym typeface="Wingdings" pitchFamily="2" charset="2"/>
              </a:rPr>
              <a:t> Φ </a:t>
            </a:r>
            <a:r>
              <a:rPr lang="tr-TR" sz="2400" dirty="0" smtClean="0">
                <a:sym typeface="Wingdings" pitchFamily="2" charset="2"/>
              </a:rPr>
              <a:t>(</a:t>
            </a:r>
            <a:r>
              <a:rPr lang="tr-TR" sz="2400" dirty="0" err="1" smtClean="0">
                <a:sym typeface="Wingdings" pitchFamily="2" charset="2"/>
              </a:rPr>
              <a:t>yi</a:t>
            </a:r>
            <a:r>
              <a:rPr lang="tr-TR" sz="2400" dirty="0" smtClean="0">
                <a:sym typeface="Wingdings" pitchFamily="2" charset="2"/>
              </a:rPr>
              <a:t>)&gt; ile yer değiştir.</a:t>
            </a:r>
          </a:p>
          <a:p>
            <a:r>
              <a:rPr lang="tr-TR" sz="2400" dirty="0" smtClean="0">
                <a:sym typeface="Wingdings" pitchFamily="2" charset="2"/>
              </a:rPr>
              <a:t>Örneğin</a:t>
            </a:r>
          </a:p>
          <a:p>
            <a:endParaRPr lang="tr-TR" sz="2400" dirty="0" smtClean="0">
              <a:sym typeface="Wingdings" pitchFamily="2" charset="2"/>
            </a:endParaRPr>
          </a:p>
          <a:p>
            <a:endParaRPr lang="tr-TR" sz="2400" dirty="0" smtClean="0">
              <a:sym typeface="Wingdings" pitchFamily="2" charset="2"/>
            </a:endParaRPr>
          </a:p>
          <a:p>
            <a:r>
              <a:rPr lang="tr-TR" sz="2400" dirty="0" smtClean="0">
                <a:sym typeface="Wingdings" pitchFamily="2" charset="2"/>
              </a:rPr>
              <a:t>Giriş verileri yüksek boyutlu ise: </a:t>
            </a:r>
            <a:r>
              <a:rPr lang="el-GR" sz="2400" dirty="0" smtClean="0">
                <a:sym typeface="Wingdings" pitchFamily="2" charset="2"/>
              </a:rPr>
              <a:t>Φ</a:t>
            </a:r>
            <a:r>
              <a:rPr lang="tr-TR" sz="2400" dirty="0" smtClean="0">
                <a:sym typeface="Wingdings" pitchFamily="2" charset="2"/>
              </a:rPr>
              <a:t>(x) çok yüksek boyutlu </a:t>
            </a:r>
          </a:p>
          <a:p>
            <a:r>
              <a:rPr lang="tr-TR" sz="2400" dirty="0" smtClean="0">
                <a:sym typeface="Wingdings" pitchFamily="2" charset="2"/>
              </a:rPr>
              <a:t>Bu durumda </a:t>
            </a:r>
            <a:r>
              <a:rPr lang="tr-TR" sz="2400" dirty="0" err="1" smtClean="0">
                <a:sym typeface="Wingdings" pitchFamily="2" charset="2"/>
              </a:rPr>
              <a:t>Kernel</a:t>
            </a:r>
            <a:r>
              <a:rPr lang="tr-TR" sz="2400" dirty="0" smtClean="0">
                <a:sym typeface="Wingdings" pitchFamily="2" charset="2"/>
              </a:rPr>
              <a:t> fonksiyonu tanımlanır.</a:t>
            </a:r>
            <a:endParaRPr lang="tr-TR" sz="2400" dirty="0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149080"/>
            <a:ext cx="1440160" cy="96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Kernels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tr-TR" sz="2000" dirty="0" smtClean="0"/>
              <a:t>Verilen bir özellik eşlemesine(</a:t>
            </a:r>
            <a:r>
              <a:rPr lang="tr-TR" sz="2000" dirty="0" err="1" smtClean="0"/>
              <a:t>feature</a:t>
            </a:r>
            <a:r>
              <a:rPr lang="tr-TR" sz="2000" dirty="0" smtClean="0"/>
              <a:t> </a:t>
            </a:r>
            <a:r>
              <a:rPr lang="tr-TR" sz="2000" dirty="0" err="1" smtClean="0"/>
              <a:t>mapping</a:t>
            </a:r>
            <a:r>
              <a:rPr lang="tr-TR" sz="2000" dirty="0" smtClean="0"/>
              <a:t>) göre </a:t>
            </a:r>
            <a:r>
              <a:rPr lang="tr-TR" sz="2000" dirty="0" err="1" smtClean="0"/>
              <a:t>Kernel</a:t>
            </a:r>
            <a:r>
              <a:rPr lang="tr-TR" sz="2000" dirty="0" smtClean="0"/>
              <a:t> fonksiyonu tanımlanır:</a:t>
            </a:r>
          </a:p>
          <a:p>
            <a:endParaRPr lang="tr-TR" sz="2000" dirty="0" smtClean="0"/>
          </a:p>
          <a:p>
            <a:r>
              <a:rPr lang="tr-TR" sz="2000" dirty="0" smtClean="0"/>
              <a:t>SVM çalışma mantığı &lt;</a:t>
            </a:r>
            <a:r>
              <a:rPr lang="tr-TR" sz="2000" dirty="0" err="1" smtClean="0"/>
              <a:t>xi</a:t>
            </a:r>
            <a:r>
              <a:rPr lang="tr-TR" sz="2000" dirty="0" smtClean="0"/>
              <a:t>,</a:t>
            </a:r>
            <a:r>
              <a:rPr lang="tr-TR" sz="2000" dirty="0" err="1" smtClean="0"/>
              <a:t>xj</a:t>
            </a:r>
            <a:r>
              <a:rPr lang="tr-TR" sz="2000" dirty="0" smtClean="0"/>
              <a:t>&gt; görüldüğü yerde K(</a:t>
            </a:r>
            <a:r>
              <a:rPr lang="tr-TR" sz="2000" dirty="0" err="1" smtClean="0"/>
              <a:t>xi</a:t>
            </a:r>
            <a:r>
              <a:rPr lang="tr-TR" sz="2000" dirty="0" smtClean="0"/>
              <a:t>,</a:t>
            </a:r>
            <a:r>
              <a:rPr lang="tr-TR" sz="2000" dirty="0" err="1" smtClean="0"/>
              <a:t>xj</a:t>
            </a:r>
            <a:r>
              <a:rPr lang="tr-TR" sz="2000" dirty="0" smtClean="0"/>
              <a:t>) ile yer değiştirmektir. </a:t>
            </a:r>
          </a:p>
          <a:p>
            <a:r>
              <a:rPr lang="tr-TR" sz="2000" dirty="0" smtClean="0"/>
              <a:t>n=3 ve Örnek </a:t>
            </a:r>
            <a:r>
              <a:rPr lang="tr-TR" sz="2000" dirty="0" err="1" smtClean="0"/>
              <a:t>kernel</a:t>
            </a:r>
            <a:r>
              <a:rPr lang="tr-TR" sz="2000" dirty="0" smtClean="0"/>
              <a:t>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92896"/>
            <a:ext cx="2160240" cy="43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645024"/>
            <a:ext cx="1872208" cy="42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077072"/>
            <a:ext cx="3168352" cy="222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149080"/>
            <a:ext cx="1333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Dikdörtgen"/>
          <p:cNvSpPr/>
          <p:nvPr/>
        </p:nvSpPr>
        <p:spPr>
          <a:xfrm>
            <a:off x="5220072" y="4005064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 smtClean="0"/>
              <a:t>Feature</a:t>
            </a:r>
            <a:r>
              <a:rPr lang="tr-TR" sz="2000" dirty="0" smtClean="0"/>
              <a:t> </a:t>
            </a:r>
            <a:r>
              <a:rPr lang="tr-TR" sz="2000" dirty="0" err="1" smtClean="0"/>
              <a:t>mapping</a:t>
            </a:r>
            <a:r>
              <a:rPr lang="tr-TR" sz="2000" dirty="0" smtClean="0"/>
              <a:t>:</a:t>
            </a:r>
            <a:endParaRPr lang="tr-T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Mercer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134672" cy="4114800"/>
          </a:xfrm>
        </p:spPr>
        <p:txBody>
          <a:bodyPr/>
          <a:lstStyle/>
          <a:p>
            <a:r>
              <a:rPr lang="tr-TR" sz="2400" dirty="0" err="1" smtClean="0"/>
              <a:t>Mercer</a:t>
            </a:r>
            <a:r>
              <a:rPr lang="tr-TR" sz="2400" dirty="0" smtClean="0"/>
              <a:t> teoremi:</a:t>
            </a:r>
          </a:p>
          <a:p>
            <a:pPr lvl="1"/>
            <a:endParaRPr lang="tr-TR" sz="2000" dirty="0" smtClean="0"/>
          </a:p>
          <a:p>
            <a:r>
              <a:rPr lang="tr-TR" sz="2400" dirty="0" smtClean="0"/>
              <a:t> şeklinde yazılmasını sağlayan bir    eşleşmesi varsa pozitif tanımlı ve simetrik K(x,z) bir çekirdek fonksiyondur. </a:t>
            </a:r>
          </a:p>
        </p:txBody>
      </p:sp>
      <p:graphicFrame>
        <p:nvGraphicFramePr>
          <p:cNvPr id="67587" name="Nesne 7"/>
          <p:cNvGraphicFramePr>
            <a:graphicFrameLocks noChangeAspect="1"/>
          </p:cNvGraphicFramePr>
          <p:nvPr/>
        </p:nvGraphicFramePr>
        <p:xfrm>
          <a:off x="2339752" y="2492896"/>
          <a:ext cx="2016125" cy="376237"/>
        </p:xfrm>
        <a:graphic>
          <a:graphicData uri="http://schemas.openxmlformats.org/presentationml/2006/ole">
            <p:oleObj spid="_x0000_s67587" name="Denklem" r:id="rId3" imgW="1434477" imgH="266584" progId="Equation.3">
              <p:embed/>
            </p:oleObj>
          </a:graphicData>
        </a:graphic>
      </p:graphicFrame>
      <p:graphicFrame>
        <p:nvGraphicFramePr>
          <p:cNvPr id="67588" name="Nesne 8"/>
          <p:cNvGraphicFramePr>
            <a:graphicFrameLocks noChangeAspect="1"/>
          </p:cNvGraphicFramePr>
          <p:nvPr/>
        </p:nvGraphicFramePr>
        <p:xfrm>
          <a:off x="5292080" y="2780928"/>
          <a:ext cx="287338" cy="460375"/>
        </p:xfrm>
        <a:graphic>
          <a:graphicData uri="http://schemas.openxmlformats.org/presentationml/2006/ole">
            <p:oleObj spid="_x0000_s67588" name="Denklem" r:id="rId4" imgW="1267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 Kernel Fonksiyonu</a:t>
            </a:r>
          </a:p>
        </p:txBody>
      </p:sp>
      <p:sp>
        <p:nvSpPr>
          <p:cNvPr id="3277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X=(x1,x2), z=(z1,z2), K=(x,z)2</a:t>
            </a:r>
          </a:p>
          <a:p>
            <a:endParaRPr lang="tr-TR" sz="2000" dirty="0" smtClean="0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2773" name="Nesne 4"/>
          <p:cNvGraphicFramePr>
            <a:graphicFrameLocks noChangeAspect="1"/>
          </p:cNvGraphicFramePr>
          <p:nvPr/>
        </p:nvGraphicFramePr>
        <p:xfrm>
          <a:off x="1187450" y="2565400"/>
          <a:ext cx="3384550" cy="3581400"/>
        </p:xfrm>
        <a:graphic>
          <a:graphicData uri="http://schemas.openxmlformats.org/presentationml/2006/ole">
            <p:oleObj spid="_x0000_s102402" name="Denklem" r:id="rId3" imgW="1968500" imgH="2082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Giriş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İki sınıflı doğrusal veya doğrusal olmayan verilerin sınıflandırılması</a:t>
            </a:r>
          </a:p>
          <a:p>
            <a:pPr eaLnBrk="1" hangingPunct="1"/>
            <a:r>
              <a:rPr lang="tr-TR" dirty="0" smtClean="0"/>
              <a:t>Çalışma prensibi:</a:t>
            </a:r>
          </a:p>
          <a:p>
            <a:pPr lvl="1" eaLnBrk="1" hangingPunct="1"/>
            <a:r>
              <a:rPr lang="tr-TR" dirty="0" smtClean="0"/>
              <a:t>İki sınıfı birbirinden ayıran en uygun karar fonksiyonunun (</a:t>
            </a:r>
            <a:r>
              <a:rPr lang="tr-TR" dirty="0" err="1" smtClean="0"/>
              <a:t>hiperdüzlemin</a:t>
            </a:r>
            <a:r>
              <a:rPr lang="tr-TR" dirty="0" smtClean="0"/>
              <a:t>) tahmin edilebilmesi</a:t>
            </a:r>
          </a:p>
          <a:p>
            <a:pPr lvl="1" eaLnBrk="1" hangingPunct="1"/>
            <a:endParaRPr lang="tr-TR" dirty="0" smtClean="0"/>
          </a:p>
          <a:p>
            <a:pPr eaLnBrk="1" hangingPunct="1"/>
            <a:endParaRPr lang="tr-T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Sık kullanılan Kernel Fonksiyonları</a:t>
            </a:r>
          </a:p>
        </p:txBody>
      </p:sp>
      <p:sp>
        <p:nvSpPr>
          <p:cNvPr id="3072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Doğrusal:</a:t>
            </a:r>
          </a:p>
          <a:p>
            <a:endParaRPr lang="tr-TR" dirty="0" smtClean="0"/>
          </a:p>
          <a:p>
            <a:r>
              <a:rPr lang="tr-TR" dirty="0" err="1" smtClean="0"/>
              <a:t>Polinom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Radyal</a:t>
            </a:r>
            <a:r>
              <a:rPr lang="tr-TR" dirty="0" smtClean="0"/>
              <a:t> Tabanlı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0725" name="Nesne 5"/>
          <p:cNvGraphicFramePr>
            <a:graphicFrameLocks noChangeAspect="1"/>
          </p:cNvGraphicFramePr>
          <p:nvPr/>
        </p:nvGraphicFramePr>
        <p:xfrm>
          <a:off x="2411413" y="2565400"/>
          <a:ext cx="1703387" cy="431800"/>
        </p:xfrm>
        <a:graphic>
          <a:graphicData uri="http://schemas.openxmlformats.org/presentationml/2006/ole">
            <p:oleObj spid="_x0000_s98306" name="Denklem" r:id="rId3" imgW="1053643" imgH="266584" progId="Equation.3">
              <p:embed/>
            </p:oleObj>
          </a:graphicData>
        </a:graphic>
      </p:graphicFrame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0727" name="Nesne 7"/>
          <p:cNvGraphicFramePr>
            <a:graphicFrameLocks noChangeAspect="1"/>
          </p:cNvGraphicFramePr>
          <p:nvPr/>
        </p:nvGraphicFramePr>
        <p:xfrm>
          <a:off x="2339975" y="3789363"/>
          <a:ext cx="2563813" cy="431800"/>
        </p:xfrm>
        <a:graphic>
          <a:graphicData uri="http://schemas.openxmlformats.org/presentationml/2006/ole">
            <p:oleObj spid="_x0000_s98307" name="Denklem" r:id="rId4" imgW="1714500" imgH="292100" progId="Equation.3">
              <p:embed/>
            </p:oleObj>
          </a:graphicData>
        </a:graphic>
      </p:graphicFrame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0729" name="Nesne 9"/>
          <p:cNvGraphicFramePr>
            <a:graphicFrameLocks noChangeAspect="1"/>
          </p:cNvGraphicFramePr>
          <p:nvPr/>
        </p:nvGraphicFramePr>
        <p:xfrm>
          <a:off x="2339975" y="5157788"/>
          <a:ext cx="2016125" cy="668337"/>
        </p:xfrm>
        <a:graphic>
          <a:graphicData uri="http://schemas.openxmlformats.org/presentationml/2006/ole">
            <p:oleObj spid="_x0000_s98308" name="Denklem" r:id="rId5" imgW="1307532" imgH="431613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Nonlinear dataset</a:t>
            </a:r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2825" y="1981200"/>
            <a:ext cx="4576763" cy="411480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endParaRPr lang="tr-TR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159107"/>
            <a:ext cx="7772400" cy="3758985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Nonlinear Mapping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1988840"/>
            <a:ext cx="6480893" cy="3832643"/>
          </a:xfrm>
          <a:noFill/>
        </p:spPr>
      </p:pic>
      <p:sp>
        <p:nvSpPr>
          <p:cNvPr id="26628" name="Dikdörtgen 1"/>
          <p:cNvSpPr>
            <a:spLocks noChangeArrowheads="1"/>
          </p:cNvSpPr>
          <p:nvPr/>
        </p:nvSpPr>
        <p:spPr bwMode="auto">
          <a:xfrm>
            <a:off x="1116013" y="5876925"/>
            <a:ext cx="7559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/>
              <a:t>Veriler nonlinear ise nonlinear sınıflandırıcılar kullanılır.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9975" y="1700213"/>
            <a:ext cx="4679950" cy="45466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, </a:t>
            </a:r>
            <a:r>
              <a:rPr lang="tr-TR" dirty="0" err="1" smtClean="0"/>
              <a:t>Soft</a:t>
            </a:r>
            <a:r>
              <a:rPr lang="tr-TR" dirty="0" smtClean="0"/>
              <a:t> </a:t>
            </a:r>
            <a:r>
              <a:rPr lang="tr-TR" dirty="0" err="1" smtClean="0"/>
              <a:t>Margin</a:t>
            </a:r>
            <a:r>
              <a:rPr lang="tr-TR" dirty="0" smtClean="0"/>
              <a:t> SVM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err="1" smtClean="0"/>
              <a:t>Primal</a:t>
            </a:r>
            <a:r>
              <a:rPr lang="tr-TR" sz="1800" dirty="0" smtClean="0"/>
              <a:t> </a:t>
            </a:r>
            <a:r>
              <a:rPr lang="tr-TR" sz="1800" dirty="0" err="1" smtClean="0"/>
              <a:t>optimization</a:t>
            </a:r>
            <a:r>
              <a:rPr lang="tr-TR" sz="1800" dirty="0" smtClean="0"/>
              <a:t> problem:                   </a:t>
            </a:r>
            <a:r>
              <a:rPr lang="tr-TR" sz="1800" dirty="0" err="1" smtClean="0"/>
              <a:t>Modified</a:t>
            </a:r>
            <a:r>
              <a:rPr lang="tr-TR" sz="1800" dirty="0" smtClean="0"/>
              <a:t> </a:t>
            </a:r>
            <a:r>
              <a:rPr lang="tr-TR" sz="1800" dirty="0" err="1" smtClean="0"/>
              <a:t>Opt</a:t>
            </a:r>
            <a:r>
              <a:rPr lang="tr-TR" sz="1800" dirty="0" smtClean="0"/>
              <a:t>. Problem:</a:t>
            </a:r>
            <a:endParaRPr lang="tr-TR" sz="18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2482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520" y="4797152"/>
            <a:ext cx="431848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9" y="4797152"/>
            <a:ext cx="3744416" cy="80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, </a:t>
            </a:r>
            <a:r>
              <a:rPr lang="tr-TR" dirty="0" err="1" smtClean="0"/>
              <a:t>Soft</a:t>
            </a:r>
            <a:r>
              <a:rPr lang="tr-TR" dirty="0" smtClean="0"/>
              <a:t> </a:t>
            </a:r>
            <a:r>
              <a:rPr lang="tr-TR" dirty="0" err="1" smtClean="0"/>
              <a:t>Margin</a:t>
            </a:r>
            <a:r>
              <a:rPr lang="tr-TR" dirty="0" smtClean="0"/>
              <a:t> SVM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Daha önceden olduğu gibi </a:t>
            </a:r>
            <a:r>
              <a:rPr lang="tr-TR" sz="2000" dirty="0" err="1" smtClean="0"/>
              <a:t>Lagrangian</a:t>
            </a:r>
            <a:r>
              <a:rPr lang="tr-TR" sz="2000" dirty="0" smtClean="0"/>
              <a:t> formu kurulur: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el-GR" sz="2000" dirty="0" smtClean="0"/>
              <a:t>α</a:t>
            </a:r>
            <a:r>
              <a:rPr lang="tr-TR" sz="2000" dirty="0" smtClean="0"/>
              <a:t> ve r: </a:t>
            </a:r>
            <a:r>
              <a:rPr lang="tr-TR" sz="2000" dirty="0" err="1" smtClean="0"/>
              <a:t>lagrange</a:t>
            </a:r>
            <a:r>
              <a:rPr lang="tr-TR" sz="2000" dirty="0" smtClean="0"/>
              <a:t> çarpanlarıdır. W ve b ye göre türev alındığında problemin </a:t>
            </a:r>
            <a:r>
              <a:rPr lang="tr-TR" sz="2000" dirty="0" err="1" smtClean="0"/>
              <a:t>dual</a:t>
            </a:r>
            <a:r>
              <a:rPr lang="tr-TR" sz="2000" dirty="0" smtClean="0"/>
              <a:t> formu şu şekilde elde edilir: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KKT koşulları: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62523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861048"/>
            <a:ext cx="453250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5661248"/>
            <a:ext cx="3240360" cy="85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3958208" cy="659160"/>
          </a:xfrm>
        </p:spPr>
        <p:txBody>
          <a:bodyPr/>
          <a:lstStyle/>
          <a:p>
            <a:pPr algn="l"/>
            <a:r>
              <a:rPr lang="tr-TR" sz="2000" dirty="0" smtClean="0"/>
              <a:t>SMO Algoritması</a:t>
            </a:r>
            <a:endParaRPr lang="tr-TR" sz="2000" dirty="0"/>
          </a:p>
        </p:txBody>
      </p:sp>
      <p:pic>
        <p:nvPicPr>
          <p:cNvPr id="1013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0"/>
            <a:ext cx="4673143" cy="671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Problem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00213"/>
            <a:ext cx="8062912" cy="4752975"/>
          </a:xfrm>
        </p:spPr>
        <p:txBody>
          <a:bodyPr/>
          <a:lstStyle/>
          <a:p>
            <a:pPr eaLnBrk="1" hangingPunct="1"/>
            <a:r>
              <a:rPr lang="tr-TR" sz="2800" smtClean="0"/>
              <a:t>Problem:</a:t>
            </a:r>
          </a:p>
          <a:p>
            <a:pPr lvl="1" eaLnBrk="1" hangingPunct="1"/>
            <a:r>
              <a:rPr lang="tr-TR" sz="2400" smtClean="0"/>
              <a:t>İki boyutlu veri kümesine 2 adet farklı sınıf olsun. </a:t>
            </a:r>
          </a:p>
          <a:p>
            <a:pPr lvl="1" eaLnBrk="1" hangingPunct="1"/>
            <a:r>
              <a:rPr lang="tr-TR" sz="2400" smtClean="0"/>
              <a:t>Her sınıfta bir veri noktası olsun, bunlar </a:t>
            </a:r>
          </a:p>
          <a:p>
            <a:pPr lvl="1" eaLnBrk="1" hangingPunct="1"/>
            <a:endParaRPr lang="tr-TR" sz="2400" smtClean="0"/>
          </a:p>
          <a:p>
            <a:pPr lvl="1" eaLnBrk="1" hangingPunct="1"/>
            <a:r>
              <a:rPr lang="tr-TR" sz="2400" smtClean="0"/>
              <a:t>Bu iki sınıfı ayıran hiperdüzlemi bulalım</a:t>
            </a:r>
          </a:p>
          <a:p>
            <a:pPr eaLnBrk="1" hangingPunct="1"/>
            <a:r>
              <a:rPr lang="tr-TR" sz="2800" smtClean="0"/>
              <a:t>Çözüm:</a:t>
            </a:r>
          </a:p>
          <a:p>
            <a:pPr lvl="1" eaLnBrk="1" hangingPunct="1"/>
            <a:r>
              <a:rPr lang="tr-TR" sz="2400" smtClean="0"/>
              <a:t>SVM teoreminden bildiğimiz denklemler:</a:t>
            </a:r>
          </a:p>
          <a:p>
            <a:pPr eaLnBrk="1" hangingPunct="1"/>
            <a:endParaRPr lang="tr-TR" sz="2800" smtClean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00338" y="2997200"/>
            <a:ext cx="2019300" cy="661988"/>
          </a:xfrm>
          <a:noFill/>
        </p:spPr>
      </p:pic>
      <p:pic>
        <p:nvPicPr>
          <p:cNvPr id="10245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27313" y="4868863"/>
            <a:ext cx="3695700" cy="966787"/>
          </a:xfrm>
          <a:noFill/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5876925"/>
            <a:ext cx="36449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/>
            <a:r>
              <a:rPr lang="tr-TR" smtClean="0"/>
              <a:t>Çözüm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 eaLnBrk="1" hangingPunct="1"/>
            <a:r>
              <a:rPr lang="tr-TR" sz="2800" smtClean="0"/>
              <a:t>Denklemleri Lagrange formuna koyarız</a:t>
            </a:r>
          </a:p>
          <a:p>
            <a:pPr eaLnBrk="1" hangingPunct="1"/>
            <a:endParaRPr lang="tr-TR" sz="2800" smtClean="0"/>
          </a:p>
          <a:p>
            <a:pPr eaLnBrk="1" hangingPunct="1"/>
            <a:endParaRPr lang="tr-TR" sz="2800" smtClean="0"/>
          </a:p>
          <a:p>
            <a:pPr eaLnBrk="1" hangingPunct="1"/>
            <a:endParaRPr lang="tr-TR" sz="2800" smtClean="0"/>
          </a:p>
          <a:p>
            <a:pPr eaLnBrk="1" hangingPunct="1"/>
            <a:r>
              <a:rPr lang="tr-TR" sz="2800" smtClean="0"/>
              <a:t>Ve Lagrange’ın Gradyenini buluruz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713" y="2636838"/>
            <a:ext cx="6119812" cy="1243012"/>
          </a:xfrm>
          <a:noFill/>
        </p:spPr>
      </p:pic>
      <p:pic>
        <p:nvPicPr>
          <p:cNvPr id="11269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8175" y="4724400"/>
            <a:ext cx="5256213" cy="436563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İki sınıfı ayıran </a:t>
            </a:r>
            <a:r>
              <a:rPr lang="tr-TR" dirty="0" err="1" smtClean="0"/>
              <a:t>hiperdüzlemler</a:t>
            </a:r>
            <a:endParaRPr lang="tr-TR" dirty="0" smtClean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ph idx="1"/>
          </p:nvPr>
        </p:nvGraphicFramePr>
        <p:xfrm>
          <a:off x="2347913" y="2295525"/>
          <a:ext cx="4448175" cy="3486150"/>
        </p:xfrm>
        <a:graphic>
          <a:graphicData uri="http://schemas.openxmlformats.org/presentationml/2006/ole">
            <p:oleObj spid="_x0000_s4099" name="Bitmap Image" r:id="rId3" imgW="4447619" imgH="3486637" progId="PBrush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8062912" cy="46799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tr-TR" sz="2000" smtClean="0"/>
          </a:p>
          <a:p>
            <a:pPr eaLnBrk="1" hangingPunct="1"/>
            <a:r>
              <a:rPr lang="tr-TR" sz="2000" smtClean="0"/>
              <a:t>Lagrange Gradyeni şunları verir:</a:t>
            </a:r>
          </a:p>
          <a:p>
            <a:pPr eaLnBrk="1" hangingPunct="1"/>
            <a:endParaRPr lang="tr-TR" sz="20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000" smtClean="0"/>
          </a:p>
          <a:p>
            <a:pPr eaLnBrk="1" hangingPunct="1"/>
            <a:r>
              <a:rPr lang="tr-TR" sz="2000" smtClean="0"/>
              <a:t>Bu denklemler analitik çözüm için yeterlidir: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27313" y="2349500"/>
            <a:ext cx="3621087" cy="1981200"/>
          </a:xfrm>
          <a:noFill/>
        </p:spPr>
      </p:pic>
      <p:pic>
        <p:nvPicPr>
          <p:cNvPr id="12293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700338" y="4868863"/>
            <a:ext cx="3810000" cy="1512887"/>
          </a:xfrm>
          <a:noFill/>
        </p:spPr>
      </p:pic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7720013" y="568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6588125" y="2492375"/>
            <a:ext cx="5397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600"/>
              <a:t>[1]</a:t>
            </a:r>
          </a:p>
          <a:p>
            <a:endParaRPr lang="tr-TR" sz="1600"/>
          </a:p>
          <a:p>
            <a:r>
              <a:rPr lang="tr-TR" sz="1600"/>
              <a:t>[2]</a:t>
            </a:r>
          </a:p>
          <a:p>
            <a:endParaRPr lang="tr-TR" sz="1600"/>
          </a:p>
          <a:p>
            <a:r>
              <a:rPr lang="tr-TR" sz="1600"/>
              <a:t>[3]</a:t>
            </a:r>
          </a:p>
          <a:p>
            <a:endParaRPr lang="tr-TR" sz="1600"/>
          </a:p>
          <a:p>
            <a:r>
              <a:rPr lang="tr-TR" sz="1600"/>
              <a:t>[4]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 eaLnBrk="1" hangingPunct="1"/>
            <a:r>
              <a:rPr lang="tr-TR" sz="2400" smtClean="0"/>
              <a:t>Problemde verilen x1 ve x2 giriş verilerini elde ettiğimiz denklemlere yazarsak:</a:t>
            </a:r>
          </a:p>
          <a:p>
            <a:pPr eaLnBrk="1" hangingPunct="1"/>
            <a:endParaRPr lang="tr-TR" sz="2400" smtClean="0"/>
          </a:p>
          <a:p>
            <a:pPr eaLnBrk="1" hangingPunct="1"/>
            <a:r>
              <a:rPr lang="tr-TR" sz="2400" smtClean="0"/>
              <a:t>şu eşitlikler elde edilir:</a:t>
            </a:r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48038" y="2781300"/>
            <a:ext cx="1409700" cy="431800"/>
          </a:xfrm>
          <a:noFill/>
        </p:spPr>
      </p:pic>
      <p:pic>
        <p:nvPicPr>
          <p:cNvPr id="13317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68538" y="3933825"/>
            <a:ext cx="3810000" cy="1668463"/>
          </a:xfrm>
          <a:noFill/>
        </p:spPr>
      </p:pic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6948488" y="5229225"/>
            <a:ext cx="422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[5]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 eaLnBrk="1" hangingPunct="1"/>
            <a:r>
              <a:rPr lang="tr-TR" sz="2000" smtClean="0"/>
              <a:t>[1] ve [2] nolu denklemleri birleştirerek şu eşitlikler elde edilir:</a:t>
            </a:r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r>
              <a:rPr lang="tr-TR" sz="2000" smtClean="0"/>
              <a:t>Buradan elde edilen sonuç</a:t>
            </a:r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r>
              <a:rPr lang="tr-TR" sz="2000" smtClean="0"/>
              <a:t>Bu sonuçları denklem [5]’e yazdığımızda: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2420938"/>
            <a:ext cx="3797300" cy="1093787"/>
          </a:xfrm>
          <a:noFill/>
        </p:spPr>
      </p:pic>
      <p:pic>
        <p:nvPicPr>
          <p:cNvPr id="14341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35375" y="3860800"/>
            <a:ext cx="1612900" cy="1717675"/>
          </a:xfrm>
          <a:noFill/>
        </p:spPr>
      </p:pic>
      <p:pic>
        <p:nvPicPr>
          <p:cNvPr id="1434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413" y="6092825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363" y="6092825"/>
            <a:ext cx="1308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/>
            <a:r>
              <a:rPr lang="tr-TR" sz="2800" smtClean="0"/>
              <a:t>Ve son olarak denklem [3] ve [4] ü kullanarak:</a:t>
            </a:r>
          </a:p>
          <a:p>
            <a:pPr eaLnBrk="1" hangingPunct="1"/>
            <a:endParaRPr lang="tr-TR" sz="2800" smtClean="0"/>
          </a:p>
          <a:p>
            <a:pPr eaLnBrk="1" hangingPunct="1"/>
            <a:endParaRPr lang="tr-TR" sz="2800" smtClean="0"/>
          </a:p>
          <a:p>
            <a:pPr eaLnBrk="1" hangingPunct="1"/>
            <a:endParaRPr lang="tr-TR" sz="2800" smtClean="0"/>
          </a:p>
          <a:p>
            <a:pPr eaLnBrk="1" hangingPunct="1"/>
            <a:endParaRPr lang="tr-TR" sz="2800" smtClean="0"/>
          </a:p>
          <a:p>
            <a:pPr eaLnBrk="1" hangingPunct="1"/>
            <a:r>
              <a:rPr lang="tr-TR" sz="2800" smtClean="0"/>
              <a:t>Elde edilen bu sonuç tüm KKT koşullarını karşılamaktadır.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43213" y="2636838"/>
            <a:ext cx="3035300" cy="1690687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Kernel Model </a:t>
            </a: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0750" y="1981200"/>
            <a:ext cx="7302500" cy="4114800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 Nonlinear Sınıflama</a:t>
            </a:r>
          </a:p>
        </p:txBody>
      </p:sp>
      <p:sp>
        <p:nvSpPr>
          <p:cNvPr id="37891" name="İçerik Yer Tutucusu 2"/>
          <p:cNvSpPr>
            <a:spLocks noGrp="1"/>
          </p:cNvSpPr>
          <p:nvPr>
            <p:ph idx="1"/>
          </p:nvPr>
        </p:nvSpPr>
        <p:spPr>
          <a:xfrm>
            <a:off x="611188" y="1841500"/>
            <a:ext cx="7772400" cy="4114800"/>
          </a:xfrm>
        </p:spPr>
        <p:txBody>
          <a:bodyPr/>
          <a:lstStyle/>
          <a:p>
            <a:endParaRPr lang="tr-TR" smtClean="0"/>
          </a:p>
          <a:p>
            <a:endParaRPr lang="tr-TR" smtClean="0"/>
          </a:p>
          <a:p>
            <a:endParaRPr lang="tr-TR" sz="2400" smtClean="0"/>
          </a:p>
          <a:p>
            <a:r>
              <a:rPr lang="tr-TR" sz="2400" smtClean="0"/>
              <a:t>XOR problemi için SVM sınıflayıcıyı bulun.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2667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7894" name="Nesne 4"/>
          <p:cNvGraphicFramePr>
            <a:graphicFrameLocks noChangeAspect="1"/>
          </p:cNvGraphicFramePr>
          <p:nvPr/>
        </p:nvGraphicFramePr>
        <p:xfrm>
          <a:off x="4572000" y="2060575"/>
          <a:ext cx="593725" cy="914400"/>
        </p:xfrm>
        <a:graphic>
          <a:graphicData uri="http://schemas.openxmlformats.org/presentationml/2006/ole">
            <p:oleObj spid="_x0000_s37894" name="Denklem" r:id="rId4" imgW="596900" imgH="914400" progId="Equation.3">
              <p:embed/>
            </p:oleObj>
          </a:graphicData>
        </a:graphic>
      </p:graphicFrame>
      <p:pic>
        <p:nvPicPr>
          <p:cNvPr id="37895" name="Resim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875" y="4292600"/>
            <a:ext cx="381635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 Nonlinear Sınıflama</a:t>
            </a:r>
          </a:p>
        </p:txBody>
      </p:sp>
      <p:sp>
        <p:nvSpPr>
          <p:cNvPr id="3891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smtClean="0"/>
              <a:t>N=4 ve optimizasyon fonksiyonu:</a:t>
            </a:r>
          </a:p>
          <a:p>
            <a:endParaRPr lang="tr-TR" sz="2400" smtClean="0"/>
          </a:p>
          <a:p>
            <a:endParaRPr lang="tr-TR" sz="2400" smtClean="0"/>
          </a:p>
          <a:p>
            <a:r>
              <a:rPr lang="tr-TR" sz="2400" smtClean="0"/>
              <a:t>burada</a:t>
            </a:r>
          </a:p>
          <a:p>
            <a:endParaRPr lang="tr-TR" sz="2400" smtClean="0"/>
          </a:p>
          <a:p>
            <a:endParaRPr lang="tr-TR" sz="2400" smtClean="0"/>
          </a:p>
          <a:p>
            <a:r>
              <a:rPr lang="tr-TR" sz="2400" smtClean="0"/>
              <a:t>Uygulanacak kernel fonksiyonu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8917" name="Nesne 4"/>
          <p:cNvGraphicFramePr>
            <a:graphicFrameLocks noChangeAspect="1"/>
          </p:cNvGraphicFramePr>
          <p:nvPr/>
        </p:nvGraphicFramePr>
        <p:xfrm>
          <a:off x="2195513" y="2492375"/>
          <a:ext cx="2089150" cy="635000"/>
        </p:xfrm>
        <a:graphic>
          <a:graphicData uri="http://schemas.openxmlformats.org/presentationml/2006/ole">
            <p:oleObj spid="_x0000_s38917" name="Denklem" r:id="rId3" imgW="1435100" imgH="431800" progId="Equation.3">
              <p:embed/>
            </p:oleObj>
          </a:graphicData>
        </a:graphic>
      </p:graphicFrame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8919" name="Nesne 6"/>
          <p:cNvGraphicFramePr>
            <a:graphicFrameLocks noChangeAspect="1"/>
          </p:cNvGraphicFramePr>
          <p:nvPr/>
        </p:nvGraphicFramePr>
        <p:xfrm>
          <a:off x="2195513" y="3933825"/>
          <a:ext cx="2127250" cy="431800"/>
        </p:xfrm>
        <a:graphic>
          <a:graphicData uri="http://schemas.openxmlformats.org/presentationml/2006/ole">
            <p:oleObj spid="_x0000_s38919" name="Denklem" r:id="rId4" imgW="1206500" imgH="241300" progId="Equation.3">
              <p:embed/>
            </p:oleObj>
          </a:graphicData>
        </a:graphic>
      </p:graphicFrame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8921" name="Nesne 8"/>
          <p:cNvGraphicFramePr>
            <a:graphicFrameLocks noChangeAspect="1"/>
          </p:cNvGraphicFramePr>
          <p:nvPr/>
        </p:nvGraphicFramePr>
        <p:xfrm>
          <a:off x="2268538" y="5300663"/>
          <a:ext cx="2419350" cy="504825"/>
        </p:xfrm>
        <a:graphic>
          <a:graphicData uri="http://schemas.openxmlformats.org/presentationml/2006/ole">
            <p:oleObj spid="_x0000_s38921" name="Denklem" r:id="rId5" imgW="1384300" imgH="29210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 Nonlinear Sınıflama</a:t>
            </a:r>
          </a:p>
        </p:txBody>
      </p:sp>
      <p:sp>
        <p:nvSpPr>
          <p:cNvPr id="3993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smtClean="0"/>
              <a:t>Hessien Matrisi hesaplanır:</a:t>
            </a:r>
          </a:p>
          <a:p>
            <a:endParaRPr lang="tr-TR" sz="2400" smtClean="0"/>
          </a:p>
          <a:p>
            <a:endParaRPr lang="tr-TR" sz="2400" smtClean="0"/>
          </a:p>
          <a:p>
            <a:endParaRPr lang="tr-TR" sz="2400" smtClean="0"/>
          </a:p>
          <a:p>
            <a:r>
              <a:rPr lang="tr-TR" sz="2400" smtClean="0"/>
              <a:t>Hesaplanan matris: </a:t>
            </a:r>
          </a:p>
          <a:p>
            <a:endParaRPr lang="tr-TR" sz="2400" smtClean="0"/>
          </a:p>
          <a:p>
            <a:endParaRPr lang="tr-TR" sz="2400" smtClean="0"/>
          </a:p>
          <a:p>
            <a:endParaRPr lang="tr-TR" sz="2400" smtClean="0"/>
          </a:p>
          <a:p>
            <a:r>
              <a:rPr lang="tr-TR" sz="2400" smtClean="0"/>
              <a:t>       yı bulmak için: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9941" name="Nesne 4"/>
          <p:cNvGraphicFramePr>
            <a:graphicFrameLocks noChangeAspect="1"/>
          </p:cNvGraphicFramePr>
          <p:nvPr/>
        </p:nvGraphicFramePr>
        <p:xfrm>
          <a:off x="2339975" y="2420938"/>
          <a:ext cx="3960813" cy="1368425"/>
        </p:xfrm>
        <a:graphic>
          <a:graphicData uri="http://schemas.openxmlformats.org/presentationml/2006/ole">
            <p:oleObj spid="_x0000_s39941" name="Denklem" r:id="rId3" imgW="3086100" imgH="1066800" progId="Equation.3">
              <p:embed/>
            </p:oleObj>
          </a:graphicData>
        </a:graphic>
      </p:graphicFrame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9943" name="Nesne 6"/>
          <p:cNvGraphicFramePr>
            <a:graphicFrameLocks noChangeAspect="1"/>
          </p:cNvGraphicFramePr>
          <p:nvPr/>
        </p:nvGraphicFramePr>
        <p:xfrm>
          <a:off x="2359025" y="4221163"/>
          <a:ext cx="2068513" cy="1198562"/>
        </p:xfrm>
        <a:graphic>
          <a:graphicData uri="http://schemas.openxmlformats.org/presentationml/2006/ole">
            <p:oleObj spid="_x0000_s39943" name="Denklem" r:id="rId4" imgW="1574800" imgH="914400" progId="Equation.3">
              <p:embed/>
            </p:oleObj>
          </a:graphicData>
        </a:graphic>
      </p:graphicFrame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9945" name="Nesne 8"/>
          <p:cNvGraphicFramePr>
            <a:graphicFrameLocks noChangeAspect="1"/>
          </p:cNvGraphicFramePr>
          <p:nvPr/>
        </p:nvGraphicFramePr>
        <p:xfrm>
          <a:off x="2555875" y="6021388"/>
          <a:ext cx="1690688" cy="635000"/>
        </p:xfrm>
        <a:graphic>
          <a:graphicData uri="http://schemas.openxmlformats.org/presentationml/2006/ole">
            <p:oleObj spid="_x0000_s39945" name="Denklem" r:id="rId5" imgW="1054080" imgH="393480" progId="Equation.3">
              <p:embed/>
            </p:oleObj>
          </a:graphicData>
        </a:graphic>
      </p:graphicFrame>
      <p:graphicFrame>
        <p:nvGraphicFramePr>
          <p:cNvPr id="39946" name="Nesne 9"/>
          <p:cNvGraphicFramePr>
            <a:graphicFrameLocks noChangeAspect="1"/>
          </p:cNvGraphicFramePr>
          <p:nvPr/>
        </p:nvGraphicFramePr>
        <p:xfrm>
          <a:off x="1187450" y="5516563"/>
          <a:ext cx="360363" cy="415925"/>
        </p:xfrm>
        <a:graphic>
          <a:graphicData uri="http://schemas.openxmlformats.org/presentationml/2006/ole">
            <p:oleObj spid="_x0000_s39946" name="Denklem" r:id="rId6" imgW="13968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Başlık 1"/>
          <p:cNvSpPr>
            <a:spLocks noGrp="1"/>
          </p:cNvSpPr>
          <p:nvPr>
            <p:ph type="title"/>
          </p:nvPr>
        </p:nvSpPr>
        <p:spPr>
          <a:xfrm>
            <a:off x="685800" y="620713"/>
            <a:ext cx="7772400" cy="1143000"/>
          </a:xfrm>
        </p:spPr>
        <p:txBody>
          <a:bodyPr/>
          <a:lstStyle/>
          <a:p>
            <a:r>
              <a:rPr lang="tr-TR" smtClean="0"/>
              <a:t>Örnek Nonlinear Sınıflama</a:t>
            </a:r>
          </a:p>
        </p:txBody>
      </p:sp>
      <p:sp>
        <p:nvSpPr>
          <p:cNvPr id="4096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smtClean="0"/>
              <a:t>Hesaplanan    değerleri:</a:t>
            </a:r>
          </a:p>
          <a:p>
            <a:pPr marL="457200" lvl="1" indent="0">
              <a:buFontTx/>
              <a:buNone/>
            </a:pPr>
            <a:r>
              <a:rPr lang="tr-TR" sz="2000" smtClean="0"/>
              <a:t>    	                          </a:t>
            </a:r>
          </a:p>
          <a:p>
            <a:endParaRPr lang="tr-TR" sz="2400" smtClean="0"/>
          </a:p>
          <a:p>
            <a:r>
              <a:rPr lang="tr-TR" sz="2400" smtClean="0"/>
              <a:t>tüm           ise tüm örnekler support vektördür ve            koşulunu sağlar. </a:t>
            </a:r>
          </a:p>
          <a:p>
            <a:r>
              <a:rPr lang="tr-TR" sz="2400" smtClean="0"/>
              <a:t>Yeni gelen bir x giriş verisi için sınıf etiketi sınıflayıcı fonksiyondan elde edilir:</a:t>
            </a:r>
          </a:p>
          <a:p>
            <a:endParaRPr lang="tr-TR" sz="2400" smtClean="0"/>
          </a:p>
        </p:txBody>
      </p:sp>
      <p:graphicFrame>
        <p:nvGraphicFramePr>
          <p:cNvPr id="40964" name="Nesne 3"/>
          <p:cNvGraphicFramePr>
            <a:graphicFrameLocks noChangeAspect="1"/>
          </p:cNvGraphicFramePr>
          <p:nvPr/>
        </p:nvGraphicFramePr>
        <p:xfrm>
          <a:off x="2555875" y="2060575"/>
          <a:ext cx="298450" cy="344488"/>
        </p:xfrm>
        <a:graphic>
          <a:graphicData uri="http://schemas.openxmlformats.org/presentationml/2006/ole">
            <p:oleObj spid="_x0000_s40964" name="Denklem" r:id="rId3" imgW="139680" imgH="177480" progId="Equation.3">
              <p:embed/>
            </p:oleObj>
          </a:graphicData>
        </a:graphic>
      </p:graphicFrame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0966" name="Nesne 5"/>
          <p:cNvGraphicFramePr>
            <a:graphicFrameLocks noChangeAspect="1"/>
          </p:cNvGraphicFramePr>
          <p:nvPr/>
        </p:nvGraphicFramePr>
        <p:xfrm>
          <a:off x="1547813" y="2565400"/>
          <a:ext cx="2592387" cy="369888"/>
        </p:xfrm>
        <a:graphic>
          <a:graphicData uri="http://schemas.openxmlformats.org/presentationml/2006/ole">
            <p:oleObj spid="_x0000_s40966" name="Denklem" r:id="rId4" imgW="1600200" imgH="228600" progId="Equation.3">
              <p:embed/>
            </p:oleObj>
          </a:graphicData>
        </a:graphic>
      </p:graphicFrame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0968" name="Nesne 7"/>
          <p:cNvGraphicFramePr>
            <a:graphicFrameLocks noChangeAspect="1"/>
          </p:cNvGraphicFramePr>
          <p:nvPr/>
        </p:nvGraphicFramePr>
        <p:xfrm>
          <a:off x="1692275" y="3357563"/>
          <a:ext cx="647700" cy="366712"/>
        </p:xfrm>
        <a:graphic>
          <a:graphicData uri="http://schemas.openxmlformats.org/presentationml/2006/ole">
            <p:oleObj spid="_x0000_s40968" name="Denklem" r:id="rId5" imgW="406224" imgH="228501" progId="Equation.3">
              <p:embed/>
            </p:oleObj>
          </a:graphicData>
        </a:graphic>
      </p:graphicFrame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0970" name="Nesne 9"/>
          <p:cNvGraphicFramePr>
            <a:graphicFrameLocks noChangeAspect="1"/>
          </p:cNvGraphicFramePr>
          <p:nvPr/>
        </p:nvGraphicFramePr>
        <p:xfrm>
          <a:off x="7164388" y="3213100"/>
          <a:ext cx="1152525" cy="692150"/>
        </p:xfrm>
        <a:graphic>
          <a:graphicData uri="http://schemas.openxmlformats.org/presentationml/2006/ole">
            <p:oleObj spid="_x0000_s40970" name="Denklem" r:id="rId6" imgW="723586" imgH="431613" progId="Equation.3">
              <p:embed/>
            </p:oleObj>
          </a:graphicData>
        </a:graphic>
      </p:graphicFrame>
      <p:graphicFrame>
        <p:nvGraphicFramePr>
          <p:cNvPr id="40971" name="Nesne 10"/>
          <p:cNvGraphicFramePr>
            <a:graphicFrameLocks noChangeAspect="1"/>
          </p:cNvGraphicFramePr>
          <p:nvPr/>
        </p:nvGraphicFramePr>
        <p:xfrm>
          <a:off x="1692275" y="5013325"/>
          <a:ext cx="2520950" cy="827088"/>
        </p:xfrm>
        <a:graphic>
          <a:graphicData uri="http://schemas.openxmlformats.org/presentationml/2006/ole">
            <p:oleObj spid="_x0000_s40971" name="Denklem" r:id="rId7" imgW="13970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Optimum hiperdüzlem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ph idx="1"/>
          </p:nvPr>
        </p:nvGraphicFramePr>
        <p:xfrm>
          <a:off x="2233613" y="2366963"/>
          <a:ext cx="4676775" cy="3343275"/>
        </p:xfrm>
        <a:graphic>
          <a:graphicData uri="http://schemas.openxmlformats.org/presentationml/2006/ole">
            <p:oleObj spid="_x0000_s5123" name="Bitmap Image" r:id="rId3" imgW="4676190" imgH="3343742" progId="PBrush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/>
            <a:r>
              <a:rPr lang="tr-TR" dirty="0" smtClean="0"/>
              <a:t>Optimum </a:t>
            </a:r>
            <a:r>
              <a:rPr lang="tr-TR" dirty="0" err="1" smtClean="0"/>
              <a:t>hiperdüzlem</a:t>
            </a:r>
            <a:endParaRPr lang="tr-T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00213"/>
            <a:ext cx="8134350" cy="4760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Eğitim verileri: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 	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                   </a:t>
            </a:r>
            <a:r>
              <a:rPr lang="tr-TR" sz="2800" dirty="0" smtClean="0">
                <a:latin typeface="Arial" charset="0"/>
              </a:rPr>
              <a:t>   </a:t>
            </a:r>
            <a:r>
              <a:rPr lang="tr-TR" sz="2800" dirty="0" smtClean="0"/>
              <a:t> sonucu üreten bir h hipotezi aranır.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h hipotezi</a:t>
            </a:r>
          </a:p>
          <a:p>
            <a:pPr eaLnBrk="1" hangingPunct="1">
              <a:lnSpc>
                <a:spcPct val="90000"/>
              </a:lnSpc>
            </a:pPr>
            <a:endParaRPr lang="tr-TR" sz="2800" dirty="0" smtClean="0"/>
          </a:p>
          <a:p>
            <a:pPr lvl="1" eaLnBrk="1" hangingPunct="1">
              <a:lnSpc>
                <a:spcPct val="90000"/>
              </a:lnSpc>
            </a:pPr>
            <a:endParaRPr lang="tr-TR" sz="2400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tr-T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bir karar sınırıdır (</a:t>
            </a:r>
            <a:r>
              <a:rPr lang="tr-TR" sz="2400" dirty="0" err="1" smtClean="0"/>
              <a:t>seperating</a:t>
            </a:r>
            <a:r>
              <a:rPr lang="tr-TR" sz="2400" dirty="0" smtClean="0"/>
              <a:t> </a:t>
            </a:r>
            <a:r>
              <a:rPr lang="tr-TR" sz="2400" dirty="0" err="1" smtClean="0"/>
              <a:t>hyperplane</a:t>
            </a:r>
            <a:r>
              <a:rPr lang="tr-TR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(w,b) parametreleri ile tanımlanır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tr-TR" sz="2400" dirty="0" smtClean="0"/>
              <a:t>w: ağırlık vektörü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b: eğilim değerleri</a:t>
            </a:r>
          </a:p>
        </p:txBody>
      </p:sp>
      <p:pic>
        <p:nvPicPr>
          <p:cNvPr id="614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708275"/>
            <a:ext cx="1584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6152" name="Nesne 4"/>
          <p:cNvGraphicFramePr>
            <a:graphicFrameLocks noChangeAspect="1"/>
          </p:cNvGraphicFramePr>
          <p:nvPr/>
        </p:nvGraphicFramePr>
        <p:xfrm>
          <a:off x="4859338" y="3716338"/>
          <a:ext cx="720725" cy="696912"/>
        </p:xfrm>
        <a:graphic>
          <a:graphicData uri="http://schemas.openxmlformats.org/presentationml/2006/ole">
            <p:oleObj spid="_x0000_s6152" name="Denklem" r:id="rId4" imgW="469900" imgH="457200" progId="Equation.3">
              <p:embed/>
            </p:oleObj>
          </a:graphicData>
        </a:graphic>
      </p:graphicFrame>
      <p:graphicFrame>
        <p:nvGraphicFramePr>
          <p:cNvPr id="6155" name="Nesne 2"/>
          <p:cNvGraphicFramePr>
            <a:graphicFrameLocks noChangeAspect="1"/>
          </p:cNvGraphicFramePr>
          <p:nvPr/>
        </p:nvGraphicFramePr>
        <p:xfrm>
          <a:off x="2043113" y="3927475"/>
          <a:ext cx="2463800" cy="382588"/>
        </p:xfrm>
        <a:graphic>
          <a:graphicData uri="http://schemas.openxmlformats.org/presentationml/2006/ole">
            <p:oleObj spid="_x0000_s6155" name="Denklem" r:id="rId5" imgW="1218960" imgH="253800" progId="Equation.3">
              <p:embed/>
            </p:oleObj>
          </a:graphicData>
        </a:graphic>
      </p:graphicFrame>
      <p:graphicFrame>
        <p:nvGraphicFramePr>
          <p:cNvPr id="9" name="8 Nesne"/>
          <p:cNvGraphicFramePr>
            <a:graphicFrameLocks noChangeAspect="1"/>
          </p:cNvGraphicFramePr>
          <p:nvPr/>
        </p:nvGraphicFramePr>
        <p:xfrm>
          <a:off x="1619672" y="2204864"/>
          <a:ext cx="864096" cy="338125"/>
        </p:xfrm>
        <a:graphic>
          <a:graphicData uri="http://schemas.openxmlformats.org/presentationml/2006/ole">
            <p:oleObj spid="_x0000_s6156" name="Denklem" r:id="rId6" imgW="58392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72400" cy="1143000"/>
          </a:xfrm>
        </p:spPr>
        <p:txBody>
          <a:bodyPr/>
          <a:lstStyle/>
          <a:p>
            <a:pPr eaLnBrk="1" hangingPunct="1"/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margin</a:t>
            </a:r>
            <a:endParaRPr lang="tr-T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556792"/>
            <a:ext cx="7989888" cy="4687888"/>
          </a:xfrm>
        </p:spPr>
        <p:txBody>
          <a:bodyPr/>
          <a:lstStyle/>
          <a:p>
            <a:pPr eaLnBrk="1" hangingPunct="1"/>
            <a:r>
              <a:rPr lang="tr-TR" sz="1800" dirty="0" err="1" smtClean="0"/>
              <a:t>Functional</a:t>
            </a:r>
            <a:r>
              <a:rPr lang="tr-TR" sz="1800" dirty="0" smtClean="0"/>
              <a:t> </a:t>
            </a:r>
            <a:r>
              <a:rPr lang="tr-TR" sz="1800" dirty="0" err="1" smtClean="0"/>
              <a:t>margin</a:t>
            </a:r>
            <a:r>
              <a:rPr lang="tr-TR" sz="1800" dirty="0" smtClean="0"/>
              <a:t> of a </a:t>
            </a:r>
            <a:r>
              <a:rPr lang="tr-TR" sz="1800" dirty="0" err="1" smtClean="0"/>
              <a:t>hyperplane</a:t>
            </a:r>
            <a:r>
              <a:rPr lang="tr-TR" sz="1800" dirty="0" smtClean="0"/>
              <a:t>:</a:t>
            </a:r>
          </a:p>
          <a:p>
            <a:pPr eaLnBrk="1" hangingPunct="1"/>
            <a:r>
              <a:rPr lang="tr-TR" sz="1800" dirty="0" smtClean="0"/>
              <a:t> </a:t>
            </a:r>
          </a:p>
          <a:p>
            <a:pPr eaLnBrk="1" hangingPunct="1"/>
            <a:endParaRPr lang="tr-TR" sz="1800" dirty="0" smtClean="0"/>
          </a:p>
          <a:p>
            <a:pPr eaLnBrk="1" hangingPunct="1"/>
            <a:r>
              <a:rPr lang="tr-TR" sz="1800" dirty="0" smtClean="0"/>
              <a:t>Fonksiyonel </a:t>
            </a:r>
            <a:r>
              <a:rPr lang="tr-TR" sz="1800" dirty="0" err="1" smtClean="0"/>
              <a:t>marjinin</a:t>
            </a:r>
            <a:r>
              <a:rPr lang="tr-TR" sz="1800" dirty="0" smtClean="0"/>
              <a:t> geniş olması hedeflenir:</a:t>
            </a:r>
          </a:p>
          <a:p>
            <a:pPr eaLnBrk="1" hangingPunct="1"/>
            <a:endParaRPr lang="tr-TR" sz="1800" dirty="0" smtClean="0"/>
          </a:p>
          <a:p>
            <a:pPr lvl="1" eaLnBrk="1" hangingPunct="1">
              <a:buNone/>
            </a:pPr>
            <a:r>
              <a:rPr lang="tr-TR" sz="1800" dirty="0" smtClean="0"/>
              <a:t> </a:t>
            </a:r>
          </a:p>
          <a:p>
            <a:pPr eaLnBrk="1" hangingPunct="1"/>
            <a:endParaRPr lang="tr-TR" sz="1800" dirty="0" smtClean="0"/>
          </a:p>
          <a:p>
            <a:pPr eaLnBrk="1" hangingPunct="1"/>
            <a:r>
              <a:rPr lang="tr-TR" sz="1800" dirty="0" smtClean="0"/>
              <a:t>Eğer                                 ise (</a:t>
            </a:r>
            <a:r>
              <a:rPr lang="tr-TR" sz="1800" dirty="0" err="1" smtClean="0"/>
              <a:t>xi</a:t>
            </a:r>
            <a:r>
              <a:rPr lang="tr-TR" sz="1800" dirty="0" smtClean="0"/>
              <a:t>,</a:t>
            </a:r>
            <a:r>
              <a:rPr lang="tr-TR" sz="1800" dirty="0" err="1" smtClean="0"/>
              <a:t>yi</a:t>
            </a:r>
            <a:r>
              <a:rPr lang="tr-TR" sz="1800" dirty="0" smtClean="0"/>
              <a:t>) doğru sınıflandırılmıştır.</a:t>
            </a:r>
          </a:p>
          <a:p>
            <a:pPr eaLnBrk="1" hangingPunct="1"/>
            <a:r>
              <a:rPr lang="tr-TR" sz="1800" dirty="0" smtClean="0"/>
              <a:t>Optimum </a:t>
            </a:r>
            <a:r>
              <a:rPr lang="tr-TR" sz="1800" dirty="0" err="1" smtClean="0"/>
              <a:t>hiperdüzlemin</a:t>
            </a:r>
            <a:r>
              <a:rPr lang="tr-TR" sz="1800" dirty="0" smtClean="0"/>
              <a:t> belirlenmesi için</a:t>
            </a:r>
          </a:p>
          <a:p>
            <a:pPr lvl="1" eaLnBrk="1" hangingPunct="1"/>
            <a:r>
              <a:rPr lang="tr-TR" sz="1800" dirty="0" smtClean="0"/>
              <a:t>Bu düzleme paralel olan ve düzlemin sınırlarını oluşturan iki </a:t>
            </a:r>
            <a:r>
              <a:rPr lang="tr-TR" sz="1800" dirty="0" err="1" smtClean="0"/>
              <a:t>hiperdüzlem</a:t>
            </a:r>
            <a:r>
              <a:rPr lang="tr-TR" sz="1800" dirty="0" smtClean="0"/>
              <a:t> belirlenir. </a:t>
            </a:r>
          </a:p>
          <a:p>
            <a:pPr lvl="1" eaLnBrk="1" hangingPunct="1"/>
            <a:r>
              <a:rPr lang="tr-TR" sz="1800" dirty="0" smtClean="0"/>
              <a:t>Bu iki </a:t>
            </a:r>
            <a:r>
              <a:rPr lang="tr-TR" sz="1800" dirty="0" err="1" smtClean="0"/>
              <a:t>hiperdüzlem</a:t>
            </a:r>
            <a:r>
              <a:rPr lang="tr-TR" sz="1800" dirty="0" smtClean="0"/>
              <a:t>:</a:t>
            </a:r>
          </a:p>
          <a:p>
            <a:pPr lvl="2" eaLnBrk="1" hangingPunct="1"/>
            <a:r>
              <a:rPr lang="tr-TR" sz="1800" dirty="0" smtClean="0"/>
              <a:t>destek vektörleri (</a:t>
            </a:r>
            <a:r>
              <a:rPr lang="tr-TR" sz="1800" dirty="0" err="1" smtClean="0"/>
              <a:t>support</a:t>
            </a:r>
            <a:r>
              <a:rPr lang="tr-TR" sz="1800" dirty="0" smtClean="0"/>
              <a:t> </a:t>
            </a:r>
            <a:r>
              <a:rPr lang="tr-TR" sz="1800" dirty="0" err="1" smtClean="0"/>
              <a:t>vectors</a:t>
            </a:r>
            <a:r>
              <a:rPr lang="tr-TR" sz="1800" dirty="0" smtClean="0"/>
              <a:t>)</a:t>
            </a:r>
          </a:p>
          <a:p>
            <a:pPr lvl="2" eaLnBrk="1" hangingPunct="1"/>
            <a:endParaRPr lang="tr-TR" sz="1800" dirty="0" smtClean="0"/>
          </a:p>
          <a:p>
            <a:pPr lvl="3" eaLnBrk="1" hangingPunct="1">
              <a:buNone/>
            </a:pPr>
            <a:r>
              <a:rPr lang="tr-TR" sz="1800" dirty="0" smtClean="0"/>
              <a:t> </a:t>
            </a:r>
          </a:p>
          <a:p>
            <a:pPr lvl="1" eaLnBrk="1" hangingPunct="1">
              <a:buFontTx/>
              <a:buNone/>
            </a:pPr>
            <a:endParaRPr lang="tr-TR" sz="1800" dirty="0" smtClean="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174" name="Nesne 3"/>
          <p:cNvGraphicFramePr>
            <a:graphicFrameLocks noChangeAspect="1"/>
          </p:cNvGraphicFramePr>
          <p:nvPr/>
        </p:nvGraphicFramePr>
        <p:xfrm>
          <a:off x="1475656" y="3861048"/>
          <a:ext cx="1827213" cy="371475"/>
        </p:xfrm>
        <a:graphic>
          <a:graphicData uri="http://schemas.openxmlformats.org/presentationml/2006/ole">
            <p:oleObj spid="_x0000_s7174" name="Denklem" r:id="rId3" imgW="1143000" imgH="228600" progId="Equation.3">
              <p:embed/>
            </p:oleObj>
          </a:graphicData>
        </a:graphic>
      </p:graphicFrame>
      <p:sp>
        <p:nvSpPr>
          <p:cNvPr id="71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177" name="Nesne 7"/>
          <p:cNvGraphicFramePr>
            <a:graphicFrameLocks noChangeAspect="1"/>
          </p:cNvGraphicFramePr>
          <p:nvPr/>
        </p:nvGraphicFramePr>
        <p:xfrm>
          <a:off x="1763688" y="2924944"/>
          <a:ext cx="2579688" cy="750888"/>
        </p:xfrm>
        <a:graphic>
          <a:graphicData uri="http://schemas.openxmlformats.org/presentationml/2006/ole">
            <p:oleObj spid="_x0000_s7177" name="Denklem" r:id="rId4" imgW="1650960" imgH="482400" progId="Equation.3">
              <p:embed/>
            </p:oleObj>
          </a:graphicData>
        </a:graphic>
      </p:graphicFrame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1916832"/>
            <a:ext cx="2304256" cy="51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9 Nesne"/>
          <p:cNvGraphicFramePr>
            <a:graphicFrameLocks noChangeAspect="1"/>
          </p:cNvGraphicFramePr>
          <p:nvPr/>
        </p:nvGraphicFramePr>
        <p:xfrm>
          <a:off x="2267744" y="5733256"/>
          <a:ext cx="1584176" cy="347217"/>
        </p:xfrm>
        <a:graphic>
          <a:graphicData uri="http://schemas.openxmlformats.org/presentationml/2006/ole">
            <p:oleObj spid="_x0000_s7178" name="Denklem" r:id="rId6" imgW="927000" imgH="203040" progId="Equation.3">
              <p:embed/>
            </p:oleObj>
          </a:graphicData>
        </a:graphic>
      </p:graphicFrame>
      <p:sp>
        <p:nvSpPr>
          <p:cNvPr id="12" name="11 Dikdörtgen"/>
          <p:cNvSpPr/>
          <p:nvPr/>
        </p:nvSpPr>
        <p:spPr>
          <a:xfrm>
            <a:off x="755576" y="6165304"/>
            <a:ext cx="5425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tr-TR" sz="1800" dirty="0" smtClean="0"/>
              <a:t>Eğer birden çok eğitim verisi var ise </a:t>
            </a:r>
            <a:r>
              <a:rPr lang="tr-TR" sz="1800" dirty="0" err="1" smtClean="0"/>
              <a:t>Functional</a:t>
            </a:r>
            <a:r>
              <a:rPr lang="tr-TR" sz="1800" dirty="0" smtClean="0"/>
              <a:t> </a:t>
            </a:r>
            <a:r>
              <a:rPr lang="tr-TR" sz="1800" dirty="0" err="1" smtClean="0"/>
              <a:t>margin</a:t>
            </a:r>
            <a:r>
              <a:rPr lang="tr-TR" sz="1800" dirty="0" smtClean="0"/>
              <a:t>:</a:t>
            </a:r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6093296"/>
            <a:ext cx="1512168" cy="48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Geometric</a:t>
            </a:r>
            <a:r>
              <a:rPr lang="tr-TR" dirty="0" smtClean="0"/>
              <a:t> </a:t>
            </a:r>
            <a:r>
              <a:rPr lang="tr-TR" dirty="0" err="1" smtClean="0"/>
              <a:t>Margin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395536" y="1988840"/>
            <a:ext cx="8134672" cy="4114800"/>
          </a:xfrm>
        </p:spPr>
        <p:txBody>
          <a:bodyPr/>
          <a:lstStyle/>
          <a:p>
            <a:r>
              <a:rPr lang="tr-TR" sz="2000" dirty="0" smtClean="0"/>
              <a:t>B noktası:</a:t>
            </a:r>
          </a:p>
          <a:p>
            <a:r>
              <a:rPr lang="tr-TR" sz="2000" dirty="0" smtClean="0"/>
              <a:t>Bu nokta karar düzlemi üzerindedir ve                             denklemini sağlamalıdır. 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A noktasındaki veri için geometrik </a:t>
            </a:r>
            <a:r>
              <a:rPr lang="tr-TR" sz="2000" dirty="0" err="1" smtClean="0"/>
              <a:t>margin</a:t>
            </a:r>
            <a:r>
              <a:rPr lang="tr-TR" sz="2000" dirty="0" smtClean="0"/>
              <a:t>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Daha genel olarak:</a:t>
            </a:r>
            <a:endParaRPr lang="tr-TR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400" y="3717032"/>
            <a:ext cx="3482600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916832"/>
            <a:ext cx="2483743" cy="43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348880"/>
            <a:ext cx="1584176" cy="33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2996952"/>
            <a:ext cx="3577952" cy="80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149080"/>
            <a:ext cx="4732759" cy="9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5805264"/>
            <a:ext cx="3738736" cy="84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dirty="0" smtClean="0"/>
              <a:t>Optimal </a:t>
            </a:r>
            <a:r>
              <a:rPr lang="tr-TR" sz="4000" dirty="0" err="1" smtClean="0"/>
              <a:t>Margin</a:t>
            </a:r>
            <a:r>
              <a:rPr lang="tr-TR" sz="4000" dirty="0" smtClean="0"/>
              <a:t> </a:t>
            </a:r>
            <a:r>
              <a:rPr lang="tr-TR" sz="4000" dirty="0" err="1" smtClean="0"/>
              <a:t>Classifier</a:t>
            </a:r>
            <a:endParaRPr lang="tr-TR" sz="40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311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Optimum </a:t>
            </a:r>
            <a:r>
              <a:rPr lang="tr-TR" sz="2800" dirty="0" err="1" smtClean="0"/>
              <a:t>hiperdüzlem</a:t>
            </a:r>
            <a:r>
              <a:rPr lang="tr-TR" sz="2800" dirty="0" smtClean="0"/>
              <a:t> sınırının maksimuma çıkarılması gerekir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Bunun için       minimum yapılmalıdır.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Optimum </a:t>
            </a:r>
            <a:r>
              <a:rPr lang="tr-TR" sz="2800" dirty="0" err="1" smtClean="0"/>
              <a:t>hiperdüzlem</a:t>
            </a:r>
            <a:r>
              <a:rPr lang="tr-TR" sz="2800" dirty="0" smtClean="0"/>
              <a:t> belirlenmesi için optimizasyon problemi: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endParaRPr lang="tr-TR" sz="2800" dirty="0" smtClean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71775" y="2852738"/>
            <a:ext cx="503238" cy="449262"/>
          </a:xfrm>
          <a:noFill/>
        </p:spPr>
      </p:pic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509120"/>
            <a:ext cx="5168428" cy="112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Lagrangian</a:t>
            </a:r>
            <a:r>
              <a:rPr lang="tr-TR" dirty="0" smtClean="0"/>
              <a:t> </a:t>
            </a:r>
            <a:r>
              <a:rPr lang="tr-TR" dirty="0" err="1" smtClean="0"/>
              <a:t>Duality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tr-TR" sz="2400" dirty="0" smtClean="0"/>
              <a:t>Problem: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Lagrange</a:t>
            </a:r>
            <a:r>
              <a:rPr lang="tr-TR" sz="2400" dirty="0" smtClean="0"/>
              <a:t> denklemi şu şekilde tanımlanır: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β: </a:t>
            </a:r>
            <a:r>
              <a:rPr lang="tr-TR" sz="2400" dirty="0" err="1" smtClean="0"/>
              <a:t>lagrange</a:t>
            </a:r>
            <a:r>
              <a:rPr lang="tr-TR" sz="2400" dirty="0" smtClean="0"/>
              <a:t> </a:t>
            </a:r>
            <a:r>
              <a:rPr lang="tr-TR" sz="2400" dirty="0" err="1" smtClean="0"/>
              <a:t>multiplier</a:t>
            </a:r>
            <a:r>
              <a:rPr lang="tr-TR" sz="2400" dirty="0" smtClean="0"/>
              <a:t>, w ve β çözümü için: 	</a:t>
            </a:r>
            <a:endParaRPr lang="tr-TR" sz="24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92896"/>
            <a:ext cx="4032448" cy="82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861048"/>
            <a:ext cx="3525564" cy="84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345378"/>
            <a:ext cx="2592288" cy="79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arsayılan Tasarım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661</Words>
  <Application>Microsoft Office PowerPoint</Application>
  <PresentationFormat>Ekran Gösterisi (4:3)</PresentationFormat>
  <Paragraphs>240</Paragraphs>
  <Slides>38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38</vt:i4>
      </vt:variant>
    </vt:vector>
  </HeadingPairs>
  <TitlesOfParts>
    <vt:vector size="41" baseType="lpstr">
      <vt:lpstr>Varsayılan Tasarım</vt:lpstr>
      <vt:lpstr>Bitmap Image</vt:lpstr>
      <vt:lpstr>Denklem</vt:lpstr>
      <vt:lpstr>Support Vector Machines</vt:lpstr>
      <vt:lpstr>Giriş</vt:lpstr>
      <vt:lpstr>İki sınıfı ayıran hiperdüzlemler</vt:lpstr>
      <vt:lpstr>Optimum hiperdüzlem</vt:lpstr>
      <vt:lpstr>Optimum hiperdüzlem</vt:lpstr>
      <vt:lpstr>Functional margin</vt:lpstr>
      <vt:lpstr>Geometric Margin</vt:lpstr>
      <vt:lpstr>Optimal Margin Classifier</vt:lpstr>
      <vt:lpstr>Lagrangian Duality</vt:lpstr>
      <vt:lpstr>Lagrangian Duality</vt:lpstr>
      <vt:lpstr>Karush-Kuhn-Tucker COnditions</vt:lpstr>
      <vt:lpstr>Lagrange Multipliers</vt:lpstr>
      <vt:lpstr>Optimal Margin Classifier</vt:lpstr>
      <vt:lpstr>Optimal Margin Classifier</vt:lpstr>
      <vt:lpstr>Optimal Margin Classifier</vt:lpstr>
      <vt:lpstr>Kernels</vt:lpstr>
      <vt:lpstr>Kernels</vt:lpstr>
      <vt:lpstr>Mercer Kernel</vt:lpstr>
      <vt:lpstr>Örn Kernel Fonksiyonu</vt:lpstr>
      <vt:lpstr>Sık kullanılan Kernel Fonksiyonları</vt:lpstr>
      <vt:lpstr>Nonlinear dataset</vt:lpstr>
      <vt:lpstr>Nonlinear Case</vt:lpstr>
      <vt:lpstr>Nonlinear Mapping</vt:lpstr>
      <vt:lpstr>…</vt:lpstr>
      <vt:lpstr>Nonlinear Case, Soft Margin SVM</vt:lpstr>
      <vt:lpstr>Nonlinear Case, Soft Margin SVM</vt:lpstr>
      <vt:lpstr>SMO Algoritması</vt:lpstr>
      <vt:lpstr>Problem</vt:lpstr>
      <vt:lpstr>Çözüm</vt:lpstr>
      <vt:lpstr>Çözüm</vt:lpstr>
      <vt:lpstr>Çözüm</vt:lpstr>
      <vt:lpstr>Çözüm</vt:lpstr>
      <vt:lpstr>Çözüm</vt:lpstr>
      <vt:lpstr>Kernel Model </vt:lpstr>
      <vt:lpstr>Örnek Nonlinear Sınıflama</vt:lpstr>
      <vt:lpstr>Örnek Nonlinear Sınıflama</vt:lpstr>
      <vt:lpstr>Örnek Nonlinear Sınıflama</vt:lpstr>
      <vt:lpstr>Örnek Nonlinear Sınıflama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Svnc</dc:creator>
  <cp:lastModifiedBy>Sevinc Ilhan</cp:lastModifiedBy>
  <cp:revision>207</cp:revision>
  <dcterms:created xsi:type="dcterms:W3CDTF">2012-01-06T10:33:44Z</dcterms:created>
  <dcterms:modified xsi:type="dcterms:W3CDTF">2013-11-12T12:28:54Z</dcterms:modified>
</cp:coreProperties>
</file>