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95" r:id="rId5"/>
    <p:sldId id="260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61" r:id="rId15"/>
    <p:sldId id="262" r:id="rId16"/>
    <p:sldId id="305" r:id="rId17"/>
    <p:sldId id="306" r:id="rId18"/>
    <p:sldId id="308" r:id="rId19"/>
    <p:sldId id="307" r:id="rId20"/>
    <p:sldId id="263" r:id="rId21"/>
    <p:sldId id="264" r:id="rId22"/>
    <p:sldId id="265" r:id="rId23"/>
    <p:sldId id="26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88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9" r:id="rId46"/>
    <p:sldId id="290" r:id="rId47"/>
    <p:sldId id="291" r:id="rId48"/>
    <p:sldId id="292" r:id="rId49"/>
    <p:sldId id="293" r:id="rId50"/>
    <p:sldId id="294" r:id="rId51"/>
    <p:sldId id="304" r:id="rId5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F4148-0093-427A-9B16-92AE4D91A030}" type="datetimeFigureOut">
              <a:rPr lang="tr-TR" smtClean="0"/>
              <a:t>26.04.2016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8761C-C9C2-472B-A02E-45CE8F96CD6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 Yer Tutucusu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  <p:sp>
        <p:nvSpPr>
          <p:cNvPr id="78852" name="Slayt Numarası Yer Tutucus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F3639B-4F7C-4609-B302-276FF143268A}" type="slidenum">
              <a:rPr lang="tr-TR" altLang="tr-TR" smtClean="0">
                <a:latin typeface="Times New Roman" pitchFamily="18" charset="0"/>
              </a:rPr>
              <a:pPr/>
              <a:t>38</a:t>
            </a:fld>
            <a:endParaRPr lang="tr-TR" alt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26.04.2016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ech.sri.com/projects/sril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.coursera.org/nl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Natural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N-Gram </a:t>
            </a:r>
            <a:r>
              <a:rPr lang="tr-TR" dirty="0" err="1" smtClean="0"/>
              <a:t>Models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extend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trigrams</a:t>
            </a:r>
            <a:r>
              <a:rPr lang="tr-TR" dirty="0" smtClean="0"/>
              <a:t>, 4-</a:t>
            </a:r>
            <a:r>
              <a:rPr lang="tr-TR" dirty="0" err="1" smtClean="0"/>
              <a:t>grams</a:t>
            </a:r>
            <a:r>
              <a:rPr lang="tr-TR" dirty="0" smtClean="0"/>
              <a:t>, 5-</a:t>
            </a:r>
            <a:r>
              <a:rPr lang="tr-TR" dirty="0" err="1" smtClean="0"/>
              <a:t>grams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Estimating</a:t>
            </a:r>
            <a:r>
              <a:rPr lang="tr-TR" dirty="0" smtClean="0"/>
              <a:t> </a:t>
            </a:r>
            <a:r>
              <a:rPr lang="tr-TR" dirty="0" err="1" smtClean="0"/>
              <a:t>Bi</a:t>
            </a:r>
            <a:r>
              <a:rPr lang="tr-TR" dirty="0" smtClean="0"/>
              <a:t>-Gram </a:t>
            </a:r>
            <a:r>
              <a:rPr lang="tr-TR" dirty="0" err="1" smtClean="0"/>
              <a:t>Probabilities</a:t>
            </a:r>
            <a:endParaRPr lang="tr-TR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2010569"/>
            <a:ext cx="68770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45037"/>
            <a:ext cx="8229600" cy="283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Language</a:t>
            </a:r>
            <a:r>
              <a:rPr lang="tr-TR" dirty="0" smtClean="0"/>
              <a:t> </a:t>
            </a:r>
            <a:r>
              <a:rPr lang="tr-TR" dirty="0" err="1" smtClean="0"/>
              <a:t>Modelling</a:t>
            </a:r>
            <a:r>
              <a:rPr lang="tr-TR" dirty="0" smtClean="0"/>
              <a:t> </a:t>
            </a:r>
            <a:r>
              <a:rPr lang="tr-TR" dirty="0" err="1" smtClean="0"/>
              <a:t>Toolkits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SRILM:</a:t>
            </a:r>
          </a:p>
          <a:p>
            <a:r>
              <a:rPr lang="tr-TR" dirty="0" smtClean="0">
                <a:hlinkClick r:id="rId2"/>
              </a:rPr>
              <a:t>http</a:t>
            </a:r>
            <a:r>
              <a:rPr lang="tr-TR" dirty="0" smtClean="0">
                <a:hlinkClick r:id="rId2"/>
              </a:rPr>
              <a:t>://www.</a:t>
            </a:r>
            <a:r>
              <a:rPr lang="tr-TR" dirty="0" err="1" smtClean="0">
                <a:hlinkClick r:id="rId2"/>
              </a:rPr>
              <a:t>speech</a:t>
            </a:r>
            <a:r>
              <a:rPr lang="tr-TR" dirty="0" smtClean="0">
                <a:hlinkClick r:id="rId2"/>
              </a:rPr>
              <a:t>.</a:t>
            </a:r>
            <a:r>
              <a:rPr lang="tr-TR" dirty="0" err="1" smtClean="0">
                <a:hlinkClick r:id="rId2"/>
              </a:rPr>
              <a:t>sri</a:t>
            </a:r>
            <a:r>
              <a:rPr lang="tr-TR" dirty="0" smtClean="0">
                <a:hlinkClick r:id="rId2"/>
              </a:rPr>
              <a:t>.com/</a:t>
            </a:r>
            <a:r>
              <a:rPr lang="tr-TR" dirty="0" err="1" smtClean="0">
                <a:hlinkClick r:id="rId2"/>
              </a:rPr>
              <a:t>projects</a:t>
            </a:r>
            <a:r>
              <a:rPr lang="tr-TR" dirty="0" smtClean="0">
                <a:hlinkClick r:id="rId2"/>
              </a:rPr>
              <a:t>/</a:t>
            </a:r>
            <a:r>
              <a:rPr lang="tr-TR" dirty="0" err="1" smtClean="0">
                <a:hlinkClick r:id="rId2"/>
              </a:rPr>
              <a:t>srilm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 err="1" smtClean="0"/>
              <a:t>Google</a:t>
            </a:r>
            <a:r>
              <a:rPr lang="tr-TR" dirty="0" smtClean="0"/>
              <a:t> n-gram </a:t>
            </a:r>
            <a:r>
              <a:rPr lang="tr-TR" dirty="0" err="1" smtClean="0"/>
              <a:t>corpus</a:t>
            </a:r>
            <a:endParaRPr lang="tr-TR" dirty="0" smtClean="0"/>
          </a:p>
          <a:p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books</a:t>
            </a:r>
            <a:r>
              <a:rPr lang="tr-TR" dirty="0" smtClean="0"/>
              <a:t> n-gram </a:t>
            </a:r>
            <a:r>
              <a:rPr lang="tr-TR" dirty="0" err="1" smtClean="0"/>
              <a:t>corpus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TEXT </a:t>
            </a:r>
            <a:r>
              <a:rPr lang="tr-TR" dirty="0" smtClean="0"/>
              <a:t>CLASSIFICATION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1600" dirty="0" smtClean="0"/>
              <a:t>G</a:t>
            </a:r>
            <a:r>
              <a:rPr lang="en-US" sz="1600" dirty="0" err="1" smtClean="0"/>
              <a:t>iven</a:t>
            </a:r>
            <a:r>
              <a:rPr lang="tr-TR" sz="1600" dirty="0" smtClean="0"/>
              <a:t> </a:t>
            </a:r>
            <a:r>
              <a:rPr lang="en-US" sz="1600" dirty="0" smtClean="0"/>
              <a:t>a </a:t>
            </a:r>
            <a:r>
              <a:rPr lang="en-US" sz="1600" dirty="0" smtClean="0"/>
              <a:t>text of some kind, decide which of a predefined set of classes it belongs to. </a:t>
            </a:r>
            <a:endParaRPr lang="tr-TR" sz="1600" dirty="0" smtClean="0"/>
          </a:p>
          <a:p>
            <a:r>
              <a:rPr lang="en-US" sz="1600" dirty="0" smtClean="0"/>
              <a:t>examples </a:t>
            </a:r>
            <a:r>
              <a:rPr lang="en-US" sz="1600" dirty="0" smtClean="0"/>
              <a:t>of text </a:t>
            </a:r>
            <a:r>
              <a:rPr lang="en-US" sz="1600" dirty="0" smtClean="0"/>
              <a:t>classification</a:t>
            </a:r>
            <a:r>
              <a:rPr lang="tr-TR" sz="1600" dirty="0" smtClean="0"/>
              <a:t>:</a:t>
            </a:r>
          </a:p>
          <a:p>
            <a:pPr lvl="1"/>
            <a:r>
              <a:rPr lang="en-US" sz="1200" dirty="0" smtClean="0"/>
              <a:t>sentiment analysis</a:t>
            </a:r>
            <a:endParaRPr lang="tr-TR" sz="1200" dirty="0" smtClean="0"/>
          </a:p>
          <a:p>
            <a:pPr lvl="1"/>
            <a:r>
              <a:rPr lang="en-US" sz="1200" b="1" dirty="0" smtClean="0"/>
              <a:t>spam </a:t>
            </a:r>
            <a:r>
              <a:rPr lang="en-US" sz="1200" b="1" dirty="0" smtClean="0"/>
              <a:t>detection </a:t>
            </a:r>
            <a:r>
              <a:rPr lang="en-US" sz="1200" dirty="0" smtClean="0"/>
              <a:t>(classifying an email message as spam or not-spam). </a:t>
            </a:r>
            <a:endParaRPr lang="tr-TR" sz="1200" dirty="0" smtClean="0"/>
          </a:p>
          <a:p>
            <a:r>
              <a:rPr lang="en-US" sz="1600" dirty="0" smtClean="0"/>
              <a:t>A </a:t>
            </a:r>
            <a:r>
              <a:rPr lang="en-US" sz="1600" dirty="0" smtClean="0"/>
              <a:t>training set is readily available: the positive (spam) examples are in my </a:t>
            </a:r>
            <a:r>
              <a:rPr lang="en-US" sz="1600" dirty="0" smtClean="0"/>
              <a:t>spam</a:t>
            </a:r>
            <a:r>
              <a:rPr lang="tr-TR" sz="1600" dirty="0" smtClean="0"/>
              <a:t> </a:t>
            </a:r>
            <a:r>
              <a:rPr lang="en-US" sz="1600" dirty="0" smtClean="0"/>
              <a:t>folder</a:t>
            </a:r>
            <a:r>
              <a:rPr lang="en-US" sz="1600" dirty="0" smtClean="0"/>
              <a:t>, the negative (ham) examples are in my inbox. Here is an excerpt</a:t>
            </a:r>
            <a:r>
              <a:rPr lang="en-US" sz="1600" dirty="0" smtClean="0"/>
              <a:t>:</a:t>
            </a:r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en-US" sz="1600" dirty="0" smtClean="0"/>
              <a:t>Then </a:t>
            </a:r>
            <a:r>
              <a:rPr lang="en-US" sz="1600" dirty="0" smtClean="0"/>
              <a:t>we can classify a new message with an application of </a:t>
            </a:r>
            <a:r>
              <a:rPr lang="en-US" sz="1900" b="1" dirty="0" err="1" smtClean="0"/>
              <a:t>Bayes</a:t>
            </a:r>
            <a:r>
              <a:rPr lang="en-US" sz="1900" b="1" dirty="0" smtClean="0"/>
              <a:t>’ rule: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tr-T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852936"/>
            <a:ext cx="6120680" cy="194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445224"/>
            <a:ext cx="493370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 the machine-learning approach we represent the message as a set of feature/value</a:t>
            </a:r>
            <a:br>
              <a:rPr lang="en-US" dirty="0" smtClean="0"/>
            </a:br>
            <a:r>
              <a:rPr lang="en-US" dirty="0" smtClean="0"/>
              <a:t>pairs and apply a classification algorithm h to the feature vector </a:t>
            </a:r>
            <a:r>
              <a:rPr lang="en-US" b="1" dirty="0" smtClean="0"/>
              <a:t>X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make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language-modeling </a:t>
            </a:r>
            <a:r>
              <a:rPr lang="en-US" dirty="0" smtClean="0"/>
              <a:t>and machine-learning approaches compatible by thinking of the </a:t>
            </a:r>
            <a:r>
              <a:rPr lang="en-US" dirty="0" smtClean="0"/>
              <a:t>n-grams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 smtClean="0"/>
              <a:t>features. </a:t>
            </a:r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easiest to see with a unigram model.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features are the words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vocabulary</a:t>
            </a:r>
            <a:r>
              <a:rPr lang="en-US" dirty="0" smtClean="0"/>
              <a:t>: “a,” “aardvark,” . . ., and the values are the number of times each word </a:t>
            </a:r>
            <a:r>
              <a:rPr lang="en-US" dirty="0" smtClean="0"/>
              <a:t>appears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the message. </a:t>
            </a:r>
            <a:endParaRPr lang="tr-TR" dirty="0" smtClean="0"/>
          </a:p>
          <a:p>
            <a:r>
              <a:rPr lang="en-US" dirty="0" smtClean="0"/>
              <a:t>That </a:t>
            </a:r>
            <a:r>
              <a:rPr lang="en-US" dirty="0" smtClean="0"/>
              <a:t>makes the feature vector large and sparse. If there are 100,000 words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language model, then the feature vector has length 100,000, but for a short email </a:t>
            </a:r>
            <a:r>
              <a:rPr lang="en-US" dirty="0" smtClean="0"/>
              <a:t>message</a:t>
            </a:r>
            <a:r>
              <a:rPr lang="tr-TR" dirty="0" smtClean="0"/>
              <a:t> </a:t>
            </a:r>
            <a:r>
              <a:rPr lang="en-US" dirty="0" smtClean="0"/>
              <a:t>almost </a:t>
            </a:r>
            <a:r>
              <a:rPr lang="en-US" dirty="0" smtClean="0"/>
              <a:t>all the features will have count zero. </a:t>
            </a:r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unigram representation has been called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BAG </a:t>
            </a:r>
            <a:r>
              <a:rPr lang="en-US" dirty="0" smtClean="0"/>
              <a:t>OF WORDS </a:t>
            </a:r>
            <a:r>
              <a:rPr lang="en-US" sz="3800" b="1" dirty="0" smtClean="0"/>
              <a:t>bag of words </a:t>
            </a:r>
            <a:r>
              <a:rPr lang="en-US" dirty="0" smtClean="0"/>
              <a:t>model. </a:t>
            </a:r>
            <a:endParaRPr lang="tr-TR" dirty="0" smtClean="0"/>
          </a:p>
          <a:p>
            <a:r>
              <a:rPr lang="en-US" dirty="0" smtClean="0"/>
              <a:t>It can be expensive to run algorithms on a very large feature vector, so often a process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 smtClean="0"/>
              <a:t>feature selection </a:t>
            </a:r>
            <a:r>
              <a:rPr lang="en-US" dirty="0" smtClean="0"/>
              <a:t>is used to keep only the features that best discriminate between spam and</a:t>
            </a:r>
            <a:br>
              <a:rPr lang="en-US" dirty="0" smtClean="0"/>
            </a:br>
            <a:r>
              <a:rPr lang="en-US" dirty="0" smtClean="0"/>
              <a:t>ham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Once we have chosen a set of features, we can apply any of the supervised learning</a:t>
            </a:r>
            <a:br>
              <a:rPr lang="en-US" dirty="0" smtClean="0"/>
            </a:br>
            <a:r>
              <a:rPr lang="en-US" dirty="0" smtClean="0"/>
              <a:t>techniques we have seen; popular ones for text categorization include k-nearest-neighbors,</a:t>
            </a:r>
            <a:br>
              <a:rPr lang="en-US" dirty="0" smtClean="0"/>
            </a:br>
            <a:r>
              <a:rPr lang="en-US" dirty="0" smtClean="0"/>
              <a:t>support vector machines, decision trees, naive </a:t>
            </a:r>
            <a:r>
              <a:rPr lang="en-US" dirty="0" err="1" smtClean="0"/>
              <a:t>Bayes</a:t>
            </a:r>
            <a:r>
              <a:rPr lang="en-US" dirty="0" smtClean="0"/>
              <a:t>, and logistic regression.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Bag</a:t>
            </a:r>
            <a:r>
              <a:rPr lang="tr-TR" dirty="0" smtClean="0"/>
              <a:t> Of </a:t>
            </a:r>
            <a:r>
              <a:rPr lang="tr-TR" dirty="0" err="1" smtClean="0"/>
              <a:t>words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endParaRPr lang="tr-T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5472608" cy="239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149080"/>
            <a:ext cx="5688632" cy="243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Bag</a:t>
            </a:r>
            <a:r>
              <a:rPr lang="tr-TR" dirty="0" smtClean="0"/>
              <a:t> of </a:t>
            </a:r>
            <a:r>
              <a:rPr lang="tr-TR" dirty="0" err="1" smtClean="0"/>
              <a:t>Words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Document</a:t>
            </a:r>
            <a:r>
              <a:rPr lang="tr-TR" dirty="0" smtClean="0"/>
              <a:t> </a:t>
            </a:r>
            <a:r>
              <a:rPr lang="tr-TR" dirty="0" err="1" smtClean="0"/>
              <a:t>Classifier</a:t>
            </a:r>
            <a:endParaRPr lang="tr-T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71547"/>
            <a:ext cx="8229600" cy="278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Bayes</a:t>
            </a:r>
            <a:r>
              <a:rPr lang="tr-TR" dirty="0" smtClean="0"/>
              <a:t>’ </a:t>
            </a:r>
            <a:r>
              <a:rPr lang="tr-TR" dirty="0" err="1" smtClean="0"/>
              <a:t>Rule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Documents</a:t>
            </a:r>
            <a:endParaRPr lang="tr-T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3338762" cy="132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484784"/>
            <a:ext cx="3384376" cy="212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645024"/>
            <a:ext cx="4226421" cy="12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2646" y="5085184"/>
            <a:ext cx="4841354" cy="34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5805264"/>
            <a:ext cx="3755504" cy="7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NaiveBayes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endParaRPr lang="tr-T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008" y="1600200"/>
            <a:ext cx="74539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Motivation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There are over a trillion pages of information on the Web, almost all of it in </a:t>
            </a:r>
            <a:r>
              <a:rPr lang="en-US" dirty="0" smtClean="0"/>
              <a:t>natural</a:t>
            </a:r>
            <a:r>
              <a:rPr lang="tr-TR" dirty="0" smtClean="0"/>
              <a:t> </a:t>
            </a:r>
            <a:r>
              <a:rPr lang="en-US" dirty="0" smtClean="0"/>
              <a:t>language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agent that wants to do </a:t>
            </a:r>
            <a:r>
              <a:rPr lang="en-US" b="1" dirty="0" smtClean="0"/>
              <a:t>knowledge acquisition </a:t>
            </a:r>
            <a:r>
              <a:rPr lang="en-US" dirty="0" smtClean="0"/>
              <a:t>needs to understand (at </a:t>
            </a:r>
            <a:r>
              <a:rPr lang="en-US" dirty="0" smtClean="0"/>
              <a:t>least</a:t>
            </a:r>
            <a:r>
              <a:rPr lang="tr-TR" dirty="0" smtClean="0"/>
              <a:t> </a:t>
            </a:r>
            <a:r>
              <a:rPr lang="en-US" dirty="0" smtClean="0"/>
              <a:t>partially</a:t>
            </a:r>
            <a:r>
              <a:rPr lang="en-US" dirty="0" smtClean="0"/>
              <a:t>) the ambiguous, messy languages that humans use. </a:t>
            </a:r>
            <a:endParaRPr lang="tr-TR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examine the problem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point of view of specific information-seeking tasks: </a:t>
            </a:r>
            <a:endParaRPr lang="tr-TR" dirty="0" smtClean="0"/>
          </a:p>
          <a:p>
            <a:pPr lvl="1"/>
            <a:r>
              <a:rPr lang="en-US" dirty="0" smtClean="0"/>
              <a:t>text </a:t>
            </a:r>
            <a:r>
              <a:rPr lang="en-US" dirty="0" smtClean="0"/>
              <a:t>classification, </a:t>
            </a:r>
            <a:endParaRPr lang="tr-TR" dirty="0" smtClean="0"/>
          </a:p>
          <a:p>
            <a:pPr lvl="1"/>
            <a:r>
              <a:rPr lang="en-US" dirty="0" smtClean="0"/>
              <a:t>information </a:t>
            </a:r>
            <a:r>
              <a:rPr lang="en-US" dirty="0" smtClean="0"/>
              <a:t>retrieval, </a:t>
            </a:r>
            <a:endParaRPr lang="tr-TR" dirty="0" smtClean="0"/>
          </a:p>
          <a:p>
            <a:pPr lvl="1"/>
            <a:r>
              <a:rPr lang="en-US" dirty="0" smtClean="0"/>
              <a:t>and </a:t>
            </a:r>
            <a:r>
              <a:rPr lang="en-US" dirty="0" smtClean="0"/>
              <a:t>information extraction. </a:t>
            </a:r>
            <a:endParaRPr lang="tr-TR" dirty="0" smtClean="0"/>
          </a:p>
          <a:p>
            <a:r>
              <a:rPr lang="en-US" dirty="0" smtClean="0"/>
              <a:t>One </a:t>
            </a:r>
            <a:r>
              <a:rPr lang="en-US" dirty="0" smtClean="0"/>
              <a:t>common factor in addressing these tasks is the use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b="1" dirty="0" smtClean="0"/>
              <a:t>language </a:t>
            </a:r>
            <a:r>
              <a:rPr lang="en-US" b="1" dirty="0" smtClean="0"/>
              <a:t>models</a:t>
            </a:r>
            <a:r>
              <a:rPr lang="en-US" dirty="0" smtClean="0"/>
              <a:t>: </a:t>
            </a:r>
            <a:endParaRPr lang="tr-TR" dirty="0" smtClean="0"/>
          </a:p>
          <a:p>
            <a:pPr lvl="1"/>
            <a:r>
              <a:rPr lang="en-US" dirty="0" smtClean="0"/>
              <a:t>models </a:t>
            </a:r>
            <a:r>
              <a:rPr lang="en-US" dirty="0" smtClean="0"/>
              <a:t>that predict the probability distribution of language expressions.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INFORMATION </a:t>
            </a:r>
            <a:r>
              <a:rPr lang="tr-TR" dirty="0" smtClean="0"/>
              <a:t>RETRIEVAL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Information retrieval </a:t>
            </a:r>
            <a:r>
              <a:rPr lang="en-US" sz="1800" dirty="0" smtClean="0"/>
              <a:t>is the task of finding documents that are relevant to a user’s need </a:t>
            </a:r>
            <a:r>
              <a:rPr lang="en-US" sz="1800" dirty="0" smtClean="0"/>
              <a:t>for</a:t>
            </a:r>
            <a:r>
              <a:rPr lang="tr-TR" sz="1800" dirty="0" smtClean="0"/>
              <a:t> </a:t>
            </a:r>
            <a:r>
              <a:rPr lang="en-US" sz="1800" dirty="0" smtClean="0"/>
              <a:t>information</a:t>
            </a:r>
            <a:r>
              <a:rPr lang="en-US" sz="1800" dirty="0" smtClean="0"/>
              <a:t>. </a:t>
            </a:r>
            <a:endParaRPr lang="tr-TR" sz="1800" dirty="0" smtClean="0"/>
          </a:p>
          <a:p>
            <a:r>
              <a:rPr lang="en-US" sz="1800" dirty="0" smtClean="0"/>
              <a:t>The </a:t>
            </a:r>
            <a:r>
              <a:rPr lang="en-US" sz="1800" dirty="0" smtClean="0"/>
              <a:t>best-known examples of information retrieval systems are search engines</a:t>
            </a:r>
            <a:br>
              <a:rPr lang="en-US" sz="1800" dirty="0" smtClean="0"/>
            </a:br>
            <a:r>
              <a:rPr lang="en-US" sz="1800" dirty="0" smtClean="0"/>
              <a:t>on the World Wide Web.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tr-T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4319588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Query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b="1" dirty="0" smtClean="0"/>
              <a:t>Keyword queries</a:t>
            </a:r>
            <a:r>
              <a:rPr lang="en-US" altLang="tr-TR" b="1" dirty="0" smtClean="0"/>
              <a:t>:</a:t>
            </a:r>
            <a:endParaRPr lang="tr-TR" altLang="tr-TR" b="1" dirty="0" smtClean="0"/>
          </a:p>
          <a:p>
            <a:pPr lvl="1"/>
            <a:r>
              <a:rPr lang="en-US" altLang="tr-TR" sz="1800" dirty="0" smtClean="0"/>
              <a:t>query ‘Web mining’</a:t>
            </a:r>
            <a:endParaRPr lang="tr-TR" altLang="tr-TR" sz="1800" dirty="0" smtClean="0"/>
          </a:p>
          <a:p>
            <a:pPr lvl="1"/>
            <a:r>
              <a:rPr lang="en-US" altLang="tr-TR" sz="1800" dirty="0" smtClean="0"/>
              <a:t>‘Web mining’ </a:t>
            </a:r>
            <a:r>
              <a:rPr lang="tr-TR" altLang="tr-TR" sz="1800" dirty="0" smtClean="0">
                <a:sym typeface="Wingdings" pitchFamily="2" charset="2"/>
              </a:rPr>
              <a:t></a:t>
            </a:r>
            <a:r>
              <a:rPr lang="en-US" altLang="tr-TR" sz="1800" dirty="0" smtClean="0"/>
              <a:t> ‘Web AND mining’.</a:t>
            </a:r>
            <a:endParaRPr lang="tr-TR" altLang="tr-TR" sz="1800" dirty="0" smtClean="0"/>
          </a:p>
          <a:p>
            <a:r>
              <a:rPr lang="en-US" altLang="tr-TR" b="1" dirty="0" smtClean="0"/>
              <a:t>Boolean queries</a:t>
            </a:r>
            <a:r>
              <a:rPr lang="en-US" altLang="tr-TR" b="1" dirty="0" smtClean="0"/>
              <a:t>:</a:t>
            </a:r>
            <a:endParaRPr lang="tr-TR" altLang="tr-TR" b="1" dirty="0" smtClean="0"/>
          </a:p>
          <a:p>
            <a:pPr lvl="1"/>
            <a:r>
              <a:rPr lang="tr-TR" altLang="tr-TR" dirty="0" smtClean="0"/>
              <a:t>“</a:t>
            </a:r>
            <a:r>
              <a:rPr lang="en-US" altLang="tr-TR" dirty="0" smtClean="0"/>
              <a:t>data OR Web</a:t>
            </a:r>
            <a:r>
              <a:rPr lang="en-US" altLang="tr-TR" dirty="0" smtClean="0"/>
              <a:t>’,</a:t>
            </a:r>
            <a:endParaRPr lang="tr-TR" altLang="tr-TR" dirty="0" smtClean="0"/>
          </a:p>
          <a:p>
            <a:r>
              <a:rPr lang="en-US" altLang="tr-TR" b="1" dirty="0" smtClean="0"/>
              <a:t>Phrase </a:t>
            </a:r>
            <a:r>
              <a:rPr lang="en-US" altLang="tr-TR" b="1" dirty="0" smtClean="0"/>
              <a:t>queries</a:t>
            </a:r>
            <a:endParaRPr lang="tr-TR" altLang="tr-TR" b="1" dirty="0" smtClean="0"/>
          </a:p>
          <a:p>
            <a:pPr lvl="1"/>
            <a:r>
              <a:rPr lang="en-US" altLang="tr-TR" dirty="0" smtClean="0"/>
              <a:t>“Web mining techniques</a:t>
            </a:r>
            <a:r>
              <a:rPr lang="tr-TR" altLang="tr-TR" dirty="0" smtClean="0"/>
              <a:t> </a:t>
            </a:r>
            <a:r>
              <a:rPr lang="en-US" altLang="tr-TR" dirty="0" smtClean="0"/>
              <a:t>and applications</a:t>
            </a:r>
            <a:r>
              <a:rPr lang="en-US" altLang="tr-TR" dirty="0" smtClean="0"/>
              <a:t>”</a:t>
            </a:r>
            <a:endParaRPr lang="tr-TR" altLang="tr-TR" dirty="0" smtClean="0"/>
          </a:p>
          <a:p>
            <a:r>
              <a:rPr lang="en-US" altLang="tr-TR" b="1" dirty="0" smtClean="0"/>
              <a:t>Natural language questions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Indexer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 </a:t>
            </a:r>
            <a:r>
              <a:rPr lang="tr-TR" dirty="0" err="1" smtClean="0"/>
              <a:t>Example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6300788" cy="299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IR </a:t>
            </a:r>
            <a:r>
              <a:rPr lang="tr-TR" dirty="0" err="1" smtClean="0"/>
              <a:t>Models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Boolean</a:t>
            </a:r>
            <a:r>
              <a:rPr lang="tr-TR" dirty="0" smtClean="0"/>
              <a:t> Model</a:t>
            </a:r>
          </a:p>
          <a:p>
            <a:r>
              <a:rPr lang="tr-TR" dirty="0" err="1" smtClean="0"/>
              <a:t>vector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model</a:t>
            </a:r>
          </a:p>
          <a:p>
            <a:r>
              <a:rPr lang="tr-TR" dirty="0" err="1" smtClean="0"/>
              <a:t>language</a:t>
            </a:r>
            <a:r>
              <a:rPr lang="tr-TR" dirty="0" smtClean="0"/>
              <a:t> model </a:t>
            </a:r>
          </a:p>
          <a:p>
            <a:r>
              <a:rPr lang="en-US" dirty="0" smtClean="0"/>
              <a:t>probabilistic model</a:t>
            </a:r>
            <a:endParaRPr lang="tr-TR" dirty="0" smtClean="0"/>
          </a:p>
          <a:p>
            <a:r>
              <a:rPr lang="tr-TR" altLang="tr-TR" sz="2000" dirty="0" smtClean="0"/>
              <a:t>Bu 3 model doküman ve sorguları farklı yollar ile temsil etseler de aynı </a:t>
            </a:r>
            <a:r>
              <a:rPr lang="tr-TR" altLang="tr-TR" sz="2000" dirty="0" err="1" smtClean="0"/>
              <a:t>framework’u</a:t>
            </a:r>
            <a:r>
              <a:rPr lang="tr-TR" altLang="tr-TR" sz="2000" dirty="0" smtClean="0"/>
              <a:t> kullanırlar. </a:t>
            </a:r>
          </a:p>
          <a:p>
            <a:r>
              <a:rPr lang="tr-TR" altLang="tr-TR" sz="2000" dirty="0" smtClean="0"/>
              <a:t>Her doküman yada sorguyu </a:t>
            </a:r>
          </a:p>
          <a:p>
            <a:pPr lvl="1"/>
            <a:r>
              <a:rPr lang="en-US" altLang="tr-TR" sz="2000" b="1" dirty="0" smtClean="0"/>
              <a:t>“bag” of words </a:t>
            </a:r>
            <a:r>
              <a:rPr lang="tr-TR" altLang="tr-TR" sz="2000" b="1" dirty="0" smtClean="0"/>
              <a:t>yada</a:t>
            </a:r>
            <a:r>
              <a:rPr lang="en-US" altLang="tr-TR" sz="2000" b="1" dirty="0" smtClean="0"/>
              <a:t> terms</a:t>
            </a:r>
            <a:r>
              <a:rPr lang="tr-TR" altLang="tr-TR" sz="2000" b="1" dirty="0" smtClean="0"/>
              <a:t> </a:t>
            </a:r>
            <a:r>
              <a:rPr lang="tr-TR" altLang="tr-TR" sz="2000" dirty="0" smtClean="0"/>
              <a:t>olarak görürler. </a:t>
            </a:r>
          </a:p>
          <a:p>
            <a:pPr lvl="1"/>
            <a:r>
              <a:rPr lang="tr-TR" altLang="tr-TR" sz="2000" dirty="0" smtClean="0"/>
              <a:t>Dokümandaki terim sırası yada pozisyonu önemsizdir.</a:t>
            </a:r>
            <a:r>
              <a:rPr lang="en-US" altLang="tr-TR" sz="2000" dirty="0" smtClean="0"/>
              <a:t> </a:t>
            </a:r>
            <a:endParaRPr lang="tr-TR" altLang="tr-TR" sz="2000" dirty="0" smtClean="0"/>
          </a:p>
          <a:p>
            <a:r>
              <a:rPr lang="tr-TR" altLang="tr-TR" sz="2000" dirty="0" smtClean="0"/>
              <a:t>Bir doküman ayrı terimlerin kümesi olarak tanımlanır.</a:t>
            </a:r>
            <a:r>
              <a:rPr lang="en-US" altLang="tr-TR" sz="2000" dirty="0" smtClean="0"/>
              <a:t> </a:t>
            </a:r>
            <a:endParaRPr lang="tr-TR" altLang="tr-TR" sz="2000" dirty="0" smtClean="0"/>
          </a:p>
          <a:p>
            <a:r>
              <a:rPr lang="tr-TR" altLang="tr-TR" sz="2000" dirty="0" smtClean="0"/>
              <a:t>Terim: kelime</a:t>
            </a:r>
          </a:p>
          <a:p>
            <a:pPr lvl="1"/>
            <a:r>
              <a:rPr lang="tr-TR" altLang="tr-TR" sz="2000" dirty="0" smtClean="0"/>
              <a:t>Terim bir dil sözlüğündeki kelime olmasından çok </a:t>
            </a:r>
            <a:r>
              <a:rPr lang="tr-TR" altLang="tr-TR" sz="2000" dirty="0" err="1" smtClean="0"/>
              <a:t>ağırlıklandırılmış</a:t>
            </a:r>
            <a:r>
              <a:rPr lang="tr-TR" altLang="tr-TR" sz="2000" dirty="0" smtClean="0"/>
              <a:t> bir kelimedir.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dirty="0" err="1" smtClean="0"/>
              <a:t>Retrieval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System</a:t>
            </a:r>
            <a:endParaRPr lang="tr-TR" altLang="tr-TR" dirty="0" smtClean="0"/>
          </a:p>
        </p:txBody>
      </p:sp>
      <p:sp>
        <p:nvSpPr>
          <p:cNvPr id="24579" name="2 İçerik Yer Tutucusu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tr-TR" sz="1800" b="1" smtClean="0"/>
              <a:t>D:</a:t>
            </a:r>
            <a:r>
              <a:rPr lang="tr-TR" sz="1800" smtClean="0"/>
              <a:t> </a:t>
            </a:r>
            <a:r>
              <a:rPr lang="en-US" sz="1800" smtClean="0"/>
              <a:t>collection of documents</a:t>
            </a:r>
            <a:r>
              <a:rPr lang="tr-TR" sz="1800" smtClean="0"/>
              <a:t>.</a:t>
            </a:r>
          </a:p>
          <a:p>
            <a:pPr eaLnBrk="1" hangingPunct="1"/>
            <a:r>
              <a:rPr lang="tr-TR" sz="1800" b="1" i="1" smtClean="0"/>
              <a:t>V </a:t>
            </a:r>
            <a:r>
              <a:rPr lang="tr-TR" sz="1800" i="1" smtClean="0"/>
              <a:t>= {t1, t2, ...,t|V|} dokümanlarda geçen tüm terimler kümesi</a:t>
            </a:r>
          </a:p>
          <a:p>
            <a:pPr eaLnBrk="1" hangingPunct="1"/>
            <a:r>
              <a:rPr lang="en-US" sz="1800" b="1" i="1" smtClean="0"/>
              <a:t>|V|</a:t>
            </a:r>
            <a:r>
              <a:rPr lang="tr-TR" sz="1800" i="1" smtClean="0"/>
              <a:t>:</a:t>
            </a:r>
            <a:r>
              <a:rPr lang="en-US" sz="1800" i="1" smtClean="0"/>
              <a:t> </a:t>
            </a:r>
            <a:r>
              <a:rPr lang="tr-TR" sz="1800" i="1" smtClean="0"/>
              <a:t>terim kümesi büyüklüğü</a:t>
            </a:r>
            <a:r>
              <a:rPr lang="en-US" sz="1800" i="1" smtClean="0"/>
              <a:t>,</a:t>
            </a:r>
            <a:r>
              <a:rPr lang="tr-TR" sz="1800" i="1" smtClean="0"/>
              <a:t> (V deki terim sayısı)</a:t>
            </a:r>
          </a:p>
          <a:p>
            <a:pPr eaLnBrk="1" hangingPunct="1"/>
            <a:r>
              <a:rPr lang="en-US" sz="1800" b="1" i="1" smtClean="0"/>
              <a:t>wij</a:t>
            </a:r>
            <a:r>
              <a:rPr lang="en-US" sz="1800" i="1" smtClean="0"/>
              <a:t> &gt; 0 </a:t>
            </a:r>
            <a:r>
              <a:rPr lang="tr-TR" sz="1800" i="1" smtClean="0"/>
              <a:t>her bir ti terimini dj</a:t>
            </a:r>
            <a:r>
              <a:rPr lang="tr-TR" sz="1800" b="1" i="1" smtClean="0"/>
              <a:t> </a:t>
            </a:r>
            <a:r>
              <a:rPr lang="en-US" sz="1800" i="1" smtClean="0"/>
              <a:t>ϵ D</a:t>
            </a:r>
            <a:r>
              <a:rPr lang="tr-TR" sz="1800" i="1" smtClean="0"/>
              <a:t> dokümanı ile eşleştirir.</a:t>
            </a:r>
          </a:p>
          <a:p>
            <a:pPr eaLnBrk="1" hangingPunct="1"/>
            <a:r>
              <a:rPr lang="tr-TR" sz="1800" smtClean="0"/>
              <a:t>dj dokümanında yer almayan bir terim için</a:t>
            </a:r>
            <a:r>
              <a:rPr lang="tr-TR" sz="1800" b="1" i="1" smtClean="0"/>
              <a:t>, wij = 0.</a:t>
            </a:r>
          </a:p>
          <a:p>
            <a:pPr eaLnBrk="1" hangingPunct="1"/>
            <a:r>
              <a:rPr lang="tr-TR" sz="1800" smtClean="0"/>
              <a:t>Her doküman bir terim vektörü (</a:t>
            </a:r>
            <a:r>
              <a:rPr lang="en-US" sz="1800" b="1" i="1" smtClean="0"/>
              <a:t>term vector</a:t>
            </a:r>
            <a:r>
              <a:rPr lang="tr-TR" sz="1800" b="1" i="1" smtClean="0"/>
              <a:t>)ile temsil edilir. </a:t>
            </a:r>
          </a:p>
          <a:p>
            <a:pPr lvl="1" eaLnBrk="1" hangingPunct="1"/>
            <a:r>
              <a:rPr lang="tr-TR" sz="1400" b="1" smtClean="0"/>
              <a:t>d</a:t>
            </a:r>
            <a:r>
              <a:rPr lang="tr-TR" sz="1400" b="1" i="1" smtClean="0"/>
              <a:t>j = (w1j, w2j, ..., w|V|j),</a:t>
            </a:r>
          </a:p>
          <a:p>
            <a:pPr eaLnBrk="1" hangingPunct="1"/>
            <a:r>
              <a:rPr lang="tr-TR" sz="1800" smtClean="0"/>
              <a:t>Her bir </a:t>
            </a:r>
            <a:r>
              <a:rPr lang="en-US" sz="1800" i="1" smtClean="0"/>
              <a:t>wij ter</a:t>
            </a:r>
            <a:r>
              <a:rPr lang="tr-TR" sz="1800" i="1" smtClean="0"/>
              <a:t>i</a:t>
            </a:r>
            <a:r>
              <a:rPr lang="en-US" sz="1800" i="1" smtClean="0"/>
              <a:t>m ti </a:t>
            </a:r>
            <a:r>
              <a:rPr lang="en-US" sz="1800" b="1" i="1" smtClean="0"/>
              <a:t>ϵ</a:t>
            </a:r>
            <a:r>
              <a:rPr lang="en-US" sz="1800" i="1" smtClean="0"/>
              <a:t> V</a:t>
            </a:r>
            <a:r>
              <a:rPr lang="tr-TR" sz="1800" i="1" smtClean="0"/>
              <a:t> ve </a:t>
            </a:r>
            <a:r>
              <a:rPr lang="en-US" sz="1800" b="1" i="1" smtClean="0"/>
              <a:t>dj</a:t>
            </a:r>
            <a:r>
              <a:rPr lang="tr-TR" sz="1800" b="1" i="1" smtClean="0"/>
              <a:t> ile ilişkilidir ve terimin doküman için önem derecesini verir</a:t>
            </a:r>
            <a:r>
              <a:rPr lang="en-US" sz="1800" b="1" i="1" smtClean="0"/>
              <a:t>. </a:t>
            </a:r>
            <a:endParaRPr lang="tr-TR" sz="1800" smtClean="0"/>
          </a:p>
          <a:p>
            <a:pPr eaLnBrk="1" hangingPunct="1"/>
            <a:r>
              <a:rPr lang="tr-TR" sz="1800" smtClean="0"/>
              <a:t>Bu vektör gösterimi ile doküman kümesi basitçe bir </a:t>
            </a:r>
            <a:r>
              <a:rPr lang="en-US" sz="1800" smtClean="0"/>
              <a:t>relational table (</a:t>
            </a:r>
            <a:r>
              <a:rPr lang="tr-TR" sz="1800" smtClean="0"/>
              <a:t>yada matris</a:t>
            </a:r>
            <a:r>
              <a:rPr lang="en-US" sz="1800" smtClean="0"/>
              <a:t>)</a:t>
            </a:r>
            <a:r>
              <a:rPr lang="tr-TR" sz="1800" smtClean="0"/>
              <a:t> olarak gösterilir. </a:t>
            </a:r>
            <a:r>
              <a:rPr lang="en-US" sz="1800" smtClean="0"/>
              <a:t> </a:t>
            </a:r>
            <a:endParaRPr lang="tr-TR" sz="1800" smtClean="0"/>
          </a:p>
          <a:p>
            <a:pPr eaLnBrk="1" hangingPunct="1"/>
            <a:r>
              <a:rPr lang="tr-TR" sz="1800" smtClean="0"/>
              <a:t>Farklı IR </a:t>
            </a:r>
            <a:r>
              <a:rPr lang="en-US" sz="1800" smtClean="0"/>
              <a:t>model</a:t>
            </a:r>
            <a:r>
              <a:rPr lang="tr-TR" sz="1800" smtClean="0"/>
              <a:t>lerinde</a:t>
            </a:r>
            <a:r>
              <a:rPr lang="en-US" sz="1800" smtClean="0"/>
              <a:t>, </a:t>
            </a:r>
            <a:r>
              <a:rPr lang="en-US" sz="1800" i="1" smtClean="0"/>
              <a:t>wij </a:t>
            </a:r>
            <a:r>
              <a:rPr lang="tr-TR" sz="1800" i="1" smtClean="0"/>
              <a:t>farklı şekillerde hesaplanır.</a:t>
            </a:r>
          </a:p>
          <a:p>
            <a:pPr eaLnBrk="1" hangingPunct="1"/>
            <a:endParaRPr lang="tr-TR" sz="18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tr-TR" smtClean="0"/>
              <a:t>Document Similarity</a:t>
            </a:r>
          </a:p>
        </p:txBody>
      </p:sp>
      <p:sp>
        <p:nvSpPr>
          <p:cNvPr id="25603" name="2 İçerik Yer Tutucusu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tr-TR" smtClean="0"/>
              <a:t>  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4149725"/>
            <a:ext cx="44354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844675"/>
            <a:ext cx="4103687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Boolean Model</a:t>
            </a:r>
          </a:p>
        </p:txBody>
      </p:sp>
      <p:sp>
        <p:nvSpPr>
          <p:cNvPr id="26627" name="2 İçerik Yer Tutucusu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tr-TR" altLang="tr-TR" sz="1800" smtClean="0"/>
              <a:t>İlk ve basit </a:t>
            </a:r>
            <a:r>
              <a:rPr lang="en-US" altLang="tr-TR" sz="1800" smtClean="0"/>
              <a:t>information retrieval</a:t>
            </a:r>
            <a:r>
              <a:rPr lang="tr-TR" altLang="tr-TR" sz="1800" smtClean="0"/>
              <a:t> model</a:t>
            </a:r>
          </a:p>
          <a:p>
            <a:pPr eaLnBrk="1" hangingPunct="1"/>
            <a:r>
              <a:rPr lang="tr-TR" altLang="tr-TR" sz="1800" smtClean="0"/>
              <a:t>Kullanıcı sorgusu ve dokümanlar arası kesin eşleşme kuralını kullanır</a:t>
            </a:r>
          </a:p>
          <a:p>
            <a:pPr eaLnBrk="1" hangingPunct="1"/>
            <a:r>
              <a:rPr lang="en-US" altLang="tr-TR" sz="1800" smtClean="0"/>
              <a:t>query </a:t>
            </a:r>
            <a:r>
              <a:rPr lang="tr-TR" altLang="tr-TR" sz="1800" smtClean="0"/>
              <a:t>ve </a:t>
            </a:r>
            <a:r>
              <a:rPr lang="en-US" altLang="tr-TR" sz="1800" smtClean="0"/>
              <a:t>retrieval Boolean </a:t>
            </a:r>
            <a:r>
              <a:rPr lang="tr-TR" altLang="tr-TR" sz="1800" smtClean="0"/>
              <a:t>cebrine dayanır</a:t>
            </a:r>
          </a:p>
          <a:p>
            <a:pPr eaLnBrk="1" hangingPunct="1"/>
            <a:r>
              <a:rPr lang="en-US" altLang="tr-TR" sz="1800" b="1" smtClean="0"/>
              <a:t>Document Representation: </a:t>
            </a:r>
            <a:r>
              <a:rPr lang="tr-TR" altLang="tr-TR" sz="1800" smtClean="0"/>
              <a:t>B</a:t>
            </a:r>
            <a:r>
              <a:rPr lang="en-US" altLang="tr-TR" sz="1800" smtClean="0"/>
              <a:t>oolean model</a:t>
            </a:r>
            <a:r>
              <a:rPr lang="tr-TR" altLang="tr-TR" sz="1800" smtClean="0"/>
              <a:t>de</a:t>
            </a:r>
            <a:r>
              <a:rPr lang="en-US" altLang="tr-TR" sz="1800" smtClean="0"/>
              <a:t>, do</a:t>
            </a:r>
            <a:r>
              <a:rPr lang="tr-TR" altLang="tr-TR" sz="1800" smtClean="0"/>
              <a:t>kümanlar ve sorgular terimler kümesi olarak temsil edilir. Bu durumda bir terim bir dokümanda geçer yada geçmez.</a:t>
            </a:r>
          </a:p>
          <a:p>
            <a:pPr eaLnBrk="1" hangingPunct="1"/>
            <a:r>
              <a:rPr lang="tr-TR" altLang="tr-TR" sz="1800" smtClean="0"/>
              <a:t>Boolean modelde bir doküman için </a:t>
            </a:r>
            <a:r>
              <a:rPr lang="en-US" altLang="tr-TR" sz="1800" smtClean="0"/>
              <a:t>vector representation</a:t>
            </a:r>
            <a:r>
              <a:rPr lang="tr-TR" altLang="tr-TR" sz="1800" smtClean="0"/>
              <a:t>:</a:t>
            </a:r>
            <a:endParaRPr lang="tr-TR" altLang="tr-TR" sz="1800" b="1" i="1" smtClean="0"/>
          </a:p>
          <a:p>
            <a:pPr eaLnBrk="1" hangingPunct="1"/>
            <a:endParaRPr lang="tr-TR" altLang="tr-TR" sz="1800" b="1" i="1" smtClean="0"/>
          </a:p>
          <a:p>
            <a:pPr eaLnBrk="1" hangingPunct="1"/>
            <a:endParaRPr lang="tr-TR" altLang="tr-TR" sz="1800" b="1" i="1" smtClean="0"/>
          </a:p>
          <a:p>
            <a:pPr eaLnBrk="1" hangingPunct="1"/>
            <a:endParaRPr lang="tr-TR" altLang="tr-TR" sz="1800" b="1" i="1" smtClean="0"/>
          </a:p>
          <a:p>
            <a:pPr eaLnBrk="1" hangingPunct="1">
              <a:buFontTx/>
              <a:buNone/>
            </a:pPr>
            <a:endParaRPr lang="tr-TR" altLang="tr-TR" sz="1800" b="1" i="1" smtClean="0"/>
          </a:p>
          <a:p>
            <a:pPr eaLnBrk="1" hangingPunct="1"/>
            <a:endParaRPr lang="tr-TR" altLang="tr-TR" sz="1800" b="1" i="1" smtClean="0"/>
          </a:p>
          <a:p>
            <a:pPr eaLnBrk="1" hangingPunct="1"/>
            <a:endParaRPr lang="tr-TR" altLang="tr-TR" sz="1800" smtClean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4508500"/>
            <a:ext cx="318135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Vector Space Model</a:t>
            </a:r>
          </a:p>
        </p:txBody>
      </p:sp>
      <p:sp>
        <p:nvSpPr>
          <p:cNvPr id="28675" name="2 İçerik Yer Tutucusu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Bu model en iyi bilinen ve en yaygın olarak kullanılan IR modelidir.</a:t>
            </a:r>
          </a:p>
          <a:p>
            <a:pPr eaLnBrk="1" hangingPunct="1"/>
            <a:r>
              <a:rPr lang="tr-TR" altLang="tr-TR" sz="2400" b="1" i="1" smtClean="0"/>
              <a:t>Document Representation:</a:t>
            </a:r>
          </a:p>
          <a:p>
            <a:pPr lvl="1" eaLnBrk="1" hangingPunct="1"/>
            <a:r>
              <a:rPr lang="tr-TR" altLang="tr-TR" sz="2000" smtClean="0"/>
              <a:t>Bu modelde bir doküman ağırlık vektörü olarak temsil edilir.</a:t>
            </a:r>
            <a:r>
              <a:rPr lang="en-US" altLang="tr-TR" sz="2000" smtClean="0"/>
              <a:t> </a:t>
            </a:r>
            <a:endParaRPr lang="tr-TR" altLang="tr-TR" sz="2000" smtClean="0"/>
          </a:p>
          <a:p>
            <a:pPr lvl="1" eaLnBrk="1" hangingPunct="1"/>
            <a:r>
              <a:rPr lang="tr-TR" altLang="tr-TR" sz="2000" smtClean="0"/>
              <a:t>Her terimin ağırlıkları </a:t>
            </a:r>
            <a:r>
              <a:rPr lang="en-US" altLang="tr-TR" sz="2000" smtClean="0"/>
              <a:t>TF</a:t>
            </a:r>
            <a:r>
              <a:rPr lang="tr-TR" altLang="tr-TR" sz="2000" smtClean="0"/>
              <a:t> veya</a:t>
            </a:r>
            <a:r>
              <a:rPr lang="en-US" altLang="tr-TR" sz="2000" smtClean="0"/>
              <a:t> TF-IDF </a:t>
            </a:r>
            <a:r>
              <a:rPr lang="tr-TR" altLang="tr-TR" sz="2000" smtClean="0"/>
              <a:t>şemasının değişik versiyonları ile hesaplanır.</a:t>
            </a:r>
            <a:r>
              <a:rPr lang="en-US" altLang="tr-TR" sz="2000" smtClean="0"/>
              <a:t> </a:t>
            </a:r>
            <a:endParaRPr lang="tr-TR" altLang="tr-TR" sz="2000" smtClean="0"/>
          </a:p>
          <a:p>
            <a:pPr lvl="1" eaLnBrk="1" hangingPunct="1"/>
            <a:r>
              <a:rPr lang="tr-TR" altLang="tr-TR" sz="2000" smtClean="0"/>
              <a:t>Dj dokümanındaki terim ti ‘nin ağırlığı </a:t>
            </a:r>
            <a:r>
              <a:rPr lang="en-US" altLang="tr-TR" sz="2000" i="1" smtClean="0"/>
              <a:t>wij </a:t>
            </a:r>
            <a:r>
              <a:rPr lang="tr-TR" altLang="tr-TR" sz="2000" i="1" smtClean="0"/>
              <a:t>{</a:t>
            </a:r>
            <a:r>
              <a:rPr lang="en-US" altLang="tr-TR" sz="2000" smtClean="0"/>
              <a:t>0, 1} </a:t>
            </a:r>
            <a:r>
              <a:rPr lang="tr-TR" altLang="tr-TR" sz="2000" smtClean="0"/>
              <a:t>aralığındadır.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Document Representation</a:t>
            </a:r>
          </a:p>
        </p:txBody>
      </p:sp>
      <p:sp>
        <p:nvSpPr>
          <p:cNvPr id="29699" name="İçerik Yer Tutucus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tr-TR" sz="2400" b="1" smtClean="0"/>
              <a:t>Term Frequency (TF) Scheme: </a:t>
            </a:r>
            <a:r>
              <a:rPr lang="tr-TR" altLang="tr-TR" sz="2400" smtClean="0"/>
              <a:t>dj dokümanındaki ti teriminin ağırlığı terimin dokümanda kaç kere geçtiğinin sayısıdır.(</a:t>
            </a:r>
            <a:r>
              <a:rPr lang="en-US" altLang="tr-TR" sz="2400" smtClean="0"/>
              <a:t> </a:t>
            </a:r>
            <a:r>
              <a:rPr lang="tr-TR" altLang="tr-TR" sz="2400" smtClean="0"/>
              <a:t>denoted by </a:t>
            </a:r>
            <a:r>
              <a:rPr lang="en-US" altLang="tr-TR" sz="2400" i="1" smtClean="0"/>
              <a:t>fij</a:t>
            </a:r>
            <a:r>
              <a:rPr lang="tr-TR" altLang="tr-TR" sz="2400" i="1" smtClean="0"/>
              <a:t>)</a:t>
            </a:r>
            <a:r>
              <a:rPr lang="en-US" altLang="tr-TR" sz="2400" smtClean="0"/>
              <a:t>. </a:t>
            </a:r>
          </a:p>
          <a:p>
            <a:pPr eaLnBrk="1" hangingPunct="1"/>
            <a:r>
              <a:rPr lang="tr-TR" altLang="tr-TR" sz="2400" smtClean="0"/>
              <a:t>Dezavantaj: Terimler bu şekilde modele dahil edilirse ayırt edici olmayabilir.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Başlık 1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936625"/>
          </a:xfrm>
        </p:spPr>
        <p:txBody>
          <a:bodyPr/>
          <a:lstStyle/>
          <a:p>
            <a:pPr eaLnBrk="1" hangingPunct="1"/>
            <a:r>
              <a:rPr lang="tr-TR" altLang="tr-TR" smtClean="0"/>
              <a:t>Document Representation</a:t>
            </a:r>
          </a:p>
        </p:txBody>
      </p:sp>
      <p:sp>
        <p:nvSpPr>
          <p:cNvPr id="30723" name="İçerik Yer Tutucusu 2"/>
          <p:cNvSpPr>
            <a:spLocks noGrp="1"/>
          </p:cNvSpPr>
          <p:nvPr>
            <p:ph sz="quarter" idx="1"/>
          </p:nvPr>
        </p:nvSpPr>
        <p:spPr>
          <a:xfrm>
            <a:off x="755650" y="1484313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tr-TR" sz="2000" b="1" smtClean="0"/>
              <a:t>TF-IDF Scheme:</a:t>
            </a:r>
            <a:endParaRPr lang="tr-TR" altLang="tr-TR" sz="2000" smtClean="0"/>
          </a:p>
          <a:p>
            <a:pPr lvl="1" eaLnBrk="1" hangingPunct="1"/>
            <a:r>
              <a:rPr lang="tr-TR" altLang="tr-TR" sz="1600" smtClean="0"/>
              <a:t>T</a:t>
            </a:r>
            <a:r>
              <a:rPr lang="en-US" altLang="tr-TR" sz="1600" smtClean="0"/>
              <a:t>F</a:t>
            </a:r>
            <a:r>
              <a:rPr lang="tr-TR" altLang="tr-TR" sz="1600" smtClean="0"/>
              <a:t>:</a:t>
            </a:r>
            <a:r>
              <a:rPr lang="en-US" altLang="tr-TR" sz="1600" smtClean="0"/>
              <a:t> </a:t>
            </a:r>
            <a:r>
              <a:rPr lang="en-US" altLang="tr-TR" sz="1600" b="1" smtClean="0"/>
              <a:t>term frequency </a:t>
            </a:r>
            <a:endParaRPr lang="tr-TR" altLang="tr-TR" sz="1600" b="1" smtClean="0"/>
          </a:p>
          <a:p>
            <a:pPr lvl="1" eaLnBrk="1" hangingPunct="1"/>
            <a:r>
              <a:rPr lang="en-US" altLang="tr-TR" sz="1600" smtClean="0"/>
              <a:t>IDF</a:t>
            </a:r>
            <a:r>
              <a:rPr lang="tr-TR" altLang="tr-TR" sz="1600" smtClean="0"/>
              <a:t>: </a:t>
            </a:r>
            <a:r>
              <a:rPr lang="en-US" altLang="tr-TR" sz="1600" b="1" smtClean="0"/>
              <a:t>inverse document</a:t>
            </a:r>
            <a:r>
              <a:rPr lang="tr-TR" altLang="tr-TR" sz="1600" b="1" smtClean="0"/>
              <a:t> </a:t>
            </a:r>
            <a:r>
              <a:rPr lang="en-US" altLang="tr-TR" sz="1600" b="1" smtClean="0"/>
              <a:t>frequency</a:t>
            </a:r>
            <a:r>
              <a:rPr lang="en-US" altLang="tr-TR" sz="1600" smtClean="0"/>
              <a:t>. </a:t>
            </a:r>
            <a:endParaRPr lang="tr-TR" altLang="tr-TR" sz="1600" smtClean="0"/>
          </a:p>
          <a:p>
            <a:pPr eaLnBrk="1" hangingPunct="1"/>
            <a:r>
              <a:rPr lang="en-US" altLang="tr-TR" sz="2000" i="1" smtClean="0"/>
              <a:t>N</a:t>
            </a:r>
            <a:r>
              <a:rPr lang="tr-TR" altLang="tr-TR" sz="2000" i="1" smtClean="0"/>
              <a:t>:</a:t>
            </a:r>
            <a:r>
              <a:rPr lang="en-US" altLang="tr-TR" sz="2000" i="1" smtClean="0"/>
              <a:t> </a:t>
            </a:r>
            <a:r>
              <a:rPr lang="tr-TR" altLang="tr-TR" sz="2000" i="1" smtClean="0"/>
              <a:t>toplam doküman sayısı</a:t>
            </a:r>
            <a:endParaRPr lang="tr-TR" altLang="tr-TR" sz="2000" smtClean="0"/>
          </a:p>
          <a:p>
            <a:pPr eaLnBrk="1" hangingPunct="1"/>
            <a:r>
              <a:rPr lang="tr-TR" altLang="tr-TR" sz="2000" i="1" smtClean="0"/>
              <a:t>d</a:t>
            </a:r>
            <a:r>
              <a:rPr lang="en-US" altLang="tr-TR" sz="2000" i="1" smtClean="0"/>
              <a:t>fi</a:t>
            </a:r>
            <a:r>
              <a:rPr lang="tr-TR" altLang="tr-TR" sz="2000" i="1" smtClean="0"/>
              <a:t>:</a:t>
            </a:r>
            <a:r>
              <a:rPr lang="en-US" altLang="tr-TR" sz="2000" smtClean="0"/>
              <a:t> </a:t>
            </a:r>
            <a:r>
              <a:rPr lang="tr-TR" altLang="tr-TR" sz="2000" smtClean="0"/>
              <a:t>ti teriminin en az 1 kere geçtiği doküman sayısı</a:t>
            </a:r>
          </a:p>
          <a:p>
            <a:pPr eaLnBrk="1" hangingPunct="1"/>
            <a:r>
              <a:rPr lang="tr-TR" altLang="tr-TR" sz="2000" i="1" smtClean="0"/>
              <a:t>f</a:t>
            </a:r>
            <a:r>
              <a:rPr lang="en-US" altLang="tr-TR" sz="2000" i="1" smtClean="0"/>
              <a:t>ij</a:t>
            </a:r>
            <a:r>
              <a:rPr lang="tr-TR" altLang="tr-TR" sz="2000" i="1" smtClean="0"/>
              <a:t>:</a:t>
            </a:r>
            <a:r>
              <a:rPr lang="en-US" altLang="tr-TR" sz="2000" smtClean="0"/>
              <a:t> </a:t>
            </a:r>
            <a:r>
              <a:rPr lang="tr-TR" altLang="tr-TR" sz="2000" smtClean="0"/>
              <a:t>ti teriminin dj dokümanındaki frekansı</a:t>
            </a:r>
          </a:p>
          <a:p>
            <a:pPr eaLnBrk="1" hangingPunct="1"/>
            <a:r>
              <a:rPr lang="en-US" altLang="tr-TR" sz="2000" b="1" smtClean="0"/>
              <a:t>normalized term frequency </a:t>
            </a:r>
            <a:r>
              <a:rPr lang="en-US" altLang="tr-TR" sz="2000" smtClean="0"/>
              <a:t>(</a:t>
            </a:r>
            <a:r>
              <a:rPr lang="en-US" altLang="tr-TR" sz="2000" i="1" smtClean="0"/>
              <a:t>tfij</a:t>
            </a:r>
            <a:r>
              <a:rPr lang="en-US" altLang="tr-TR" sz="2000" smtClean="0"/>
              <a:t>) </a:t>
            </a:r>
            <a:r>
              <a:rPr lang="tr-TR" altLang="tr-TR" sz="2000" smtClean="0"/>
              <a:t>(ti teriminin dj dokümanındaki):</a:t>
            </a:r>
          </a:p>
          <a:p>
            <a:pPr eaLnBrk="1" hangingPunct="1"/>
            <a:endParaRPr lang="tr-TR" altLang="tr-TR" sz="2000" smtClean="0"/>
          </a:p>
          <a:p>
            <a:pPr eaLnBrk="1" hangingPunct="1"/>
            <a:endParaRPr lang="tr-TR" altLang="tr-TR" sz="2000" smtClean="0"/>
          </a:p>
          <a:p>
            <a:pPr eaLnBrk="1" hangingPunct="1">
              <a:buFont typeface="Wingdings" pitchFamily="2" charset="2"/>
              <a:buNone/>
            </a:pPr>
            <a:endParaRPr lang="tr-TR" altLang="tr-TR" sz="2000" smtClean="0"/>
          </a:p>
          <a:p>
            <a:pPr eaLnBrk="1" hangingPunct="1"/>
            <a:r>
              <a:rPr lang="tr-TR" altLang="tr-TR" sz="2000" smtClean="0"/>
              <a:t>ti teriminin </a:t>
            </a:r>
            <a:r>
              <a:rPr lang="en-US" altLang="tr-TR" sz="2000" b="1" smtClean="0"/>
              <a:t>inverse document frequency </a:t>
            </a:r>
            <a:r>
              <a:rPr lang="en-US" altLang="tr-TR" sz="2000" smtClean="0"/>
              <a:t>(</a:t>
            </a:r>
            <a:r>
              <a:rPr lang="en-US" altLang="tr-TR" sz="2000" i="1" smtClean="0"/>
              <a:t>idfi</a:t>
            </a:r>
            <a:r>
              <a:rPr lang="en-US" altLang="tr-TR" sz="2000" smtClean="0"/>
              <a:t>)</a:t>
            </a:r>
            <a:r>
              <a:rPr lang="tr-TR" altLang="tr-TR" sz="2000" smtClean="0"/>
              <a:t> değeri</a:t>
            </a:r>
            <a:r>
              <a:rPr lang="en-US" altLang="tr-TR" sz="2000" smtClean="0"/>
              <a:t>:</a:t>
            </a:r>
            <a:endParaRPr lang="tr-TR" altLang="tr-TR" sz="2000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4292600"/>
            <a:ext cx="3219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0" y="5805488"/>
            <a:ext cx="15621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LANGUAGE </a:t>
            </a:r>
            <a:r>
              <a:rPr lang="tr-TR" dirty="0" smtClean="0"/>
              <a:t>MODELS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Formal languages, such as the programming languages Java or Python, have precisely </a:t>
            </a:r>
            <a:r>
              <a:rPr lang="en-US" sz="1400" dirty="0" smtClean="0"/>
              <a:t>defined</a:t>
            </a:r>
            <a:r>
              <a:rPr lang="tr-TR" sz="1400" dirty="0" smtClean="0"/>
              <a:t> </a:t>
            </a:r>
            <a:r>
              <a:rPr lang="en-US" sz="1400" dirty="0" smtClean="0"/>
              <a:t>language </a:t>
            </a:r>
            <a:r>
              <a:rPr lang="en-US" sz="1400" dirty="0" smtClean="0"/>
              <a:t>models. </a:t>
            </a:r>
            <a:endParaRPr lang="tr-TR" sz="1400" dirty="0" smtClean="0"/>
          </a:p>
          <a:p>
            <a:r>
              <a:rPr lang="en-US" sz="1400" dirty="0" smtClean="0"/>
              <a:t>A </a:t>
            </a:r>
            <a:r>
              <a:rPr lang="en-US" sz="1400" b="1" dirty="0" smtClean="0"/>
              <a:t>language </a:t>
            </a:r>
            <a:r>
              <a:rPr lang="en-US" sz="1400" dirty="0" smtClean="0"/>
              <a:t>can be defined as a set of strings; </a:t>
            </a:r>
            <a:endParaRPr lang="tr-TR" sz="1400" dirty="0" smtClean="0"/>
          </a:p>
          <a:p>
            <a:pPr lvl="1"/>
            <a:r>
              <a:rPr lang="en-US" sz="1400" dirty="0" smtClean="0"/>
              <a:t>“</a:t>
            </a:r>
            <a:r>
              <a:rPr lang="en-US" sz="1400" dirty="0" smtClean="0"/>
              <a:t>print(2 + 2)” is a</a:t>
            </a:r>
            <a:br>
              <a:rPr lang="en-US" sz="1400" dirty="0" smtClean="0"/>
            </a:br>
            <a:r>
              <a:rPr lang="en-US" sz="1400" dirty="0" smtClean="0"/>
              <a:t>legal program in the language Python, </a:t>
            </a:r>
            <a:endParaRPr lang="tr-TR" sz="1400" dirty="0" smtClean="0"/>
          </a:p>
          <a:p>
            <a:pPr lvl="1"/>
            <a:r>
              <a:rPr lang="en-US" sz="1400" dirty="0" smtClean="0"/>
              <a:t>whereas </a:t>
            </a:r>
            <a:r>
              <a:rPr lang="en-US" sz="1400" dirty="0" smtClean="0"/>
              <a:t>“2)+(2 print” is not. </a:t>
            </a:r>
            <a:endParaRPr lang="tr-TR" sz="1400" dirty="0" smtClean="0"/>
          </a:p>
          <a:p>
            <a:r>
              <a:rPr lang="en-US" sz="1400" dirty="0" smtClean="0"/>
              <a:t>Since </a:t>
            </a:r>
            <a:r>
              <a:rPr lang="en-US" sz="1400" dirty="0" smtClean="0"/>
              <a:t>there are </a:t>
            </a:r>
            <a:r>
              <a:rPr lang="en-US" sz="1400" dirty="0" smtClean="0"/>
              <a:t>an</a:t>
            </a:r>
            <a:r>
              <a:rPr lang="tr-TR" sz="1400" dirty="0" smtClean="0"/>
              <a:t> </a:t>
            </a:r>
            <a:r>
              <a:rPr lang="en-US" sz="1400" dirty="0" smtClean="0"/>
              <a:t>infinite </a:t>
            </a:r>
            <a:r>
              <a:rPr lang="en-US" sz="1400" dirty="0" smtClean="0"/>
              <a:t>number of legal programs, they cannot be enumerated; instead they are </a:t>
            </a:r>
            <a:r>
              <a:rPr lang="en-US" sz="1400" dirty="0" smtClean="0"/>
              <a:t>specified </a:t>
            </a:r>
            <a:r>
              <a:rPr lang="en-US" sz="1400" dirty="0" smtClean="0"/>
              <a:t>by </a:t>
            </a:r>
            <a:r>
              <a:rPr lang="en-US" sz="1400" dirty="0" smtClean="0"/>
              <a:t>a</a:t>
            </a:r>
            <a:r>
              <a:rPr lang="tr-TR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set of rules called a </a:t>
            </a:r>
            <a:r>
              <a:rPr lang="en-US" sz="1400" b="1" dirty="0" smtClean="0"/>
              <a:t>grammar</a:t>
            </a:r>
            <a:r>
              <a:rPr lang="en-US" sz="1400" dirty="0" smtClean="0"/>
              <a:t>. </a:t>
            </a:r>
            <a:endParaRPr lang="tr-TR" sz="1400" dirty="0" smtClean="0"/>
          </a:p>
          <a:p>
            <a:r>
              <a:rPr lang="en-US" sz="1400" dirty="0" smtClean="0"/>
              <a:t>Formal </a:t>
            </a:r>
            <a:r>
              <a:rPr lang="en-US" sz="1400" dirty="0" smtClean="0"/>
              <a:t>languages also have rules that define the meaning </a:t>
            </a:r>
            <a:r>
              <a:rPr lang="en-US" sz="1400" dirty="0" smtClean="0"/>
              <a:t>or</a:t>
            </a:r>
            <a:r>
              <a:rPr lang="tr-TR" sz="1400" dirty="0" smtClean="0"/>
              <a:t> </a:t>
            </a:r>
            <a:r>
              <a:rPr lang="en-US" sz="1400" dirty="0" smtClean="0"/>
              <a:t> </a:t>
            </a:r>
            <a:r>
              <a:rPr lang="en-US" sz="1400" b="1" dirty="0" smtClean="0"/>
              <a:t>semantics </a:t>
            </a:r>
            <a:r>
              <a:rPr lang="en-US" sz="1400" dirty="0" smtClean="0"/>
              <a:t>of a program; for example, the rules say that the “meaning” of “2 + 2” is 4, </a:t>
            </a:r>
            <a:r>
              <a:rPr lang="en-US" sz="1400" dirty="0" smtClean="0"/>
              <a:t>and</a:t>
            </a:r>
            <a:r>
              <a:rPr lang="tr-TR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 smtClean="0"/>
              <a:t>meaning of “1/0” is that an error is signaled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r>
              <a:rPr lang="en-US" sz="1400" dirty="0" smtClean="0"/>
              <a:t>Natural languages, such as English or Spanish, cannot be characterized as a </a:t>
            </a:r>
            <a:r>
              <a:rPr lang="en-US" sz="1400" dirty="0" smtClean="0"/>
              <a:t>definitive</a:t>
            </a:r>
            <a:r>
              <a:rPr lang="tr-TR" sz="1400" dirty="0" smtClean="0"/>
              <a:t> </a:t>
            </a:r>
            <a:r>
              <a:rPr lang="en-US" sz="1400" dirty="0" smtClean="0"/>
              <a:t>set </a:t>
            </a:r>
            <a:r>
              <a:rPr lang="en-US" sz="1400" dirty="0" smtClean="0"/>
              <a:t>of sentences. </a:t>
            </a:r>
            <a:endParaRPr lang="tr-TR" sz="1400" dirty="0" smtClean="0"/>
          </a:p>
          <a:p>
            <a:r>
              <a:rPr lang="en-US" sz="1400" dirty="0" smtClean="0"/>
              <a:t>Everyone </a:t>
            </a:r>
            <a:r>
              <a:rPr lang="en-US" sz="1400" dirty="0" smtClean="0"/>
              <a:t>agrees that “Not to be invited is sad” is a sentence of </a:t>
            </a:r>
            <a:r>
              <a:rPr lang="en-US" sz="1400" dirty="0" smtClean="0"/>
              <a:t>English,</a:t>
            </a:r>
            <a:r>
              <a:rPr lang="tr-TR" sz="1400" dirty="0" smtClean="0"/>
              <a:t> </a:t>
            </a:r>
            <a:r>
              <a:rPr lang="en-US" sz="1400" dirty="0" smtClean="0"/>
              <a:t>but </a:t>
            </a:r>
            <a:r>
              <a:rPr lang="en-US" sz="1400" dirty="0" smtClean="0"/>
              <a:t>people disagree on the grammaticality of “To be not invited is sad.” </a:t>
            </a:r>
            <a:endParaRPr lang="tr-TR" sz="1400" dirty="0" smtClean="0"/>
          </a:p>
          <a:p>
            <a:r>
              <a:rPr lang="en-US" sz="1400" dirty="0" smtClean="0"/>
              <a:t>Therefore</a:t>
            </a:r>
            <a:r>
              <a:rPr lang="en-US" sz="1400" dirty="0" smtClean="0"/>
              <a:t>, it is </a:t>
            </a:r>
            <a:r>
              <a:rPr lang="en-US" sz="1400" dirty="0" smtClean="0"/>
              <a:t>more</a:t>
            </a:r>
            <a:r>
              <a:rPr lang="tr-TR" sz="1400" dirty="0" smtClean="0"/>
              <a:t> </a:t>
            </a:r>
            <a:r>
              <a:rPr lang="en-US" sz="1400" dirty="0" smtClean="0"/>
              <a:t>fruitful </a:t>
            </a:r>
            <a:r>
              <a:rPr lang="en-US" sz="1400" dirty="0" smtClean="0"/>
              <a:t>to define a natural language model as a probability distribution over sentences </a:t>
            </a:r>
            <a:r>
              <a:rPr lang="en-US" sz="1400" dirty="0" smtClean="0"/>
              <a:t>rather</a:t>
            </a:r>
            <a:r>
              <a:rPr lang="tr-TR" sz="1400" dirty="0" smtClean="0"/>
              <a:t> </a:t>
            </a:r>
            <a:r>
              <a:rPr lang="en-US" sz="1400" dirty="0" smtClean="0"/>
              <a:t>than </a:t>
            </a:r>
            <a:r>
              <a:rPr lang="en-US" sz="1400" dirty="0" smtClean="0"/>
              <a:t>a definitive set. </a:t>
            </a:r>
            <a:endParaRPr lang="tr-TR" sz="1400" dirty="0" smtClean="0"/>
          </a:p>
          <a:p>
            <a:r>
              <a:rPr lang="en-US" sz="1400" dirty="0" smtClean="0"/>
              <a:t>That </a:t>
            </a:r>
            <a:r>
              <a:rPr lang="en-US" sz="1400" dirty="0" smtClean="0"/>
              <a:t>is, rather than asking if a string of </a:t>
            </a:r>
            <a:r>
              <a:rPr lang="en-US" sz="1400" i="1" dirty="0" smtClean="0"/>
              <a:t>words </a:t>
            </a:r>
            <a:r>
              <a:rPr lang="en-US" sz="1400" dirty="0" smtClean="0"/>
              <a:t>is or is not a member </a:t>
            </a:r>
            <a:r>
              <a:rPr lang="en-US" sz="1400" dirty="0" smtClean="0"/>
              <a:t>of</a:t>
            </a:r>
            <a:r>
              <a:rPr lang="tr-TR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 smtClean="0"/>
              <a:t>set defining the language, we instead ask for P(S = words)—what is the probability </a:t>
            </a:r>
            <a:r>
              <a:rPr lang="en-US" sz="1400" dirty="0" smtClean="0"/>
              <a:t>that</a:t>
            </a:r>
            <a:r>
              <a:rPr lang="tr-TR" sz="1400" dirty="0" smtClean="0"/>
              <a:t> </a:t>
            </a:r>
            <a:r>
              <a:rPr lang="en-US" sz="1400" dirty="0" smtClean="0"/>
              <a:t>a </a:t>
            </a:r>
            <a:r>
              <a:rPr lang="en-US" sz="1400" dirty="0" smtClean="0"/>
              <a:t>random sentence would be </a:t>
            </a:r>
            <a:r>
              <a:rPr lang="en-US" sz="1400" i="1" dirty="0" smtClean="0"/>
              <a:t>words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r>
              <a:rPr lang="en-US" sz="1400" dirty="0" smtClean="0"/>
              <a:t>Natural languages are also </a:t>
            </a:r>
            <a:r>
              <a:rPr lang="en-US" sz="1400" b="1" dirty="0" smtClean="0"/>
              <a:t>ambiguous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r>
              <a:rPr lang="en-US" sz="1400" dirty="0" smtClean="0"/>
              <a:t>Finally, natural languages are difficult to deal with because they are very large, </a:t>
            </a:r>
            <a:r>
              <a:rPr lang="en-US" sz="1400" dirty="0" smtClean="0"/>
              <a:t>and</a:t>
            </a:r>
            <a:r>
              <a:rPr lang="tr-TR" sz="1400" dirty="0" smtClean="0"/>
              <a:t> </a:t>
            </a:r>
            <a:r>
              <a:rPr lang="en-US" sz="1400" dirty="0" smtClean="0"/>
              <a:t>constantly </a:t>
            </a:r>
            <a:r>
              <a:rPr lang="en-US" sz="1400" dirty="0" smtClean="0"/>
              <a:t>changing. Thus, our language models are, at best, an approximation.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tr-TR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Document Representation</a:t>
            </a:r>
          </a:p>
        </p:txBody>
      </p:sp>
      <p:sp>
        <p:nvSpPr>
          <p:cNvPr id="31747" name="İçerik Yer Tutucus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tr-TR" altLang="tr-TR" smtClean="0"/>
              <a:t>Eğer bir terim çok sayıda dokümanda görülürse, bu terim yüksek olasılıkla çok önemli değildir yada ayırt edici değildir.</a:t>
            </a:r>
            <a:r>
              <a:rPr lang="en-US" altLang="tr-TR" smtClean="0"/>
              <a:t> </a:t>
            </a:r>
            <a:endParaRPr lang="tr-TR" altLang="tr-TR" smtClean="0"/>
          </a:p>
          <a:p>
            <a:pPr eaLnBrk="1" hangingPunct="1"/>
            <a:r>
              <a:rPr lang="tr-TR" altLang="tr-TR" smtClean="0"/>
              <a:t>En son T</a:t>
            </a:r>
            <a:r>
              <a:rPr lang="en-US" altLang="tr-TR" smtClean="0"/>
              <a:t>F-IDF ter</a:t>
            </a:r>
            <a:r>
              <a:rPr lang="tr-TR" altLang="tr-TR" smtClean="0"/>
              <a:t>im ağırlığı şu şekilde hesaplanır</a:t>
            </a:r>
            <a:r>
              <a:rPr lang="en-US" altLang="tr-TR" smtClean="0"/>
              <a:t>:</a:t>
            </a:r>
            <a:endParaRPr lang="tr-TR" altLang="tr-TR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076700"/>
            <a:ext cx="194468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smtClean="0"/>
              <a:t>Document Retrieval and Relevance Ranking</a:t>
            </a:r>
          </a:p>
        </p:txBody>
      </p:sp>
      <p:sp>
        <p:nvSpPr>
          <p:cNvPr id="32771" name="İçerik Yer Tutucus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tr-TR" altLang="tr-TR" sz="2000" smtClean="0"/>
              <a:t>Bir dokümanın gelen bir sorguya uygun olup olmadığının binary kararını vermek zor bir işlemdir.</a:t>
            </a:r>
            <a:r>
              <a:rPr lang="en-US" altLang="tr-TR" sz="2000" smtClean="0"/>
              <a:t> </a:t>
            </a:r>
            <a:endParaRPr lang="tr-TR" altLang="tr-TR" sz="2000" smtClean="0"/>
          </a:p>
          <a:p>
            <a:pPr eaLnBrk="1" hangingPunct="1"/>
            <a:r>
              <a:rPr lang="tr-TR" altLang="tr-TR" sz="2000" smtClean="0"/>
              <a:t>Boolean modelin tersine</a:t>
            </a:r>
            <a:r>
              <a:rPr lang="en-US" altLang="tr-TR" sz="2000" smtClean="0"/>
              <a:t>, vector space</a:t>
            </a:r>
            <a:r>
              <a:rPr lang="tr-TR" altLang="tr-TR" sz="2000" smtClean="0"/>
              <a:t> </a:t>
            </a:r>
            <a:r>
              <a:rPr lang="en-US" altLang="tr-TR" sz="2000" smtClean="0"/>
              <a:t>model </a:t>
            </a:r>
            <a:r>
              <a:rPr lang="tr-TR" altLang="tr-TR" sz="2000" smtClean="0"/>
              <a:t>bu şekilde bir karar vermez</a:t>
            </a:r>
            <a:r>
              <a:rPr lang="en-US" altLang="tr-TR" sz="2000" smtClean="0"/>
              <a:t>. </a:t>
            </a:r>
            <a:r>
              <a:rPr lang="tr-TR" altLang="tr-TR" sz="2000" smtClean="0"/>
              <a:t>Dokümanları onların sorguya uygunluk derecelerine göre sıralar.</a:t>
            </a:r>
            <a:r>
              <a:rPr lang="en-US" altLang="tr-TR" sz="2000" smtClean="0"/>
              <a:t> </a:t>
            </a:r>
            <a:endParaRPr lang="tr-TR" altLang="tr-TR" sz="2000" smtClean="0"/>
          </a:p>
          <a:p>
            <a:pPr eaLnBrk="1" hangingPunct="1"/>
            <a:r>
              <a:rPr lang="tr-TR" altLang="tr-TR" sz="2000" smtClean="0"/>
              <a:t>Bunun bir yolu q sorgusunun dj dokümanına olan benzerliğinin hesaplanmasıdır.</a:t>
            </a:r>
            <a:r>
              <a:rPr lang="en-US" altLang="tr-TR" sz="2000" smtClean="0"/>
              <a:t> </a:t>
            </a:r>
            <a:endParaRPr lang="tr-TR" altLang="tr-TR" sz="2000" smtClean="0"/>
          </a:p>
          <a:p>
            <a:pPr eaLnBrk="1" hangingPunct="1"/>
            <a:r>
              <a:rPr lang="tr-TR" altLang="tr-TR" sz="2000" smtClean="0"/>
              <a:t>En iyi bilinen benzerlik ölçümü:</a:t>
            </a:r>
            <a:r>
              <a:rPr lang="en-US" altLang="tr-TR" sz="2000" smtClean="0"/>
              <a:t> </a:t>
            </a:r>
            <a:r>
              <a:rPr lang="en-US" altLang="tr-TR" sz="2000" b="1" smtClean="0"/>
              <a:t>cosine similarity</a:t>
            </a:r>
            <a:endParaRPr lang="tr-TR" altLang="tr-TR" sz="20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smtClean="0"/>
              <a:t>Document Retrieval and Relevance Ranking</a:t>
            </a:r>
          </a:p>
        </p:txBody>
      </p:sp>
      <p:sp>
        <p:nvSpPr>
          <p:cNvPr id="33795" name="İçerik Yer Tutucus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tr-TR" sz="2400" b="1" smtClean="0"/>
              <a:t>cosine similarity</a:t>
            </a:r>
            <a:r>
              <a:rPr lang="tr-TR" altLang="tr-TR" sz="2400" smtClean="0"/>
              <a:t>: sorgu vektörü </a:t>
            </a:r>
            <a:r>
              <a:rPr lang="en-US" altLang="tr-TR" sz="2400" smtClean="0"/>
              <a:t>q </a:t>
            </a:r>
            <a:r>
              <a:rPr lang="tr-TR" altLang="tr-TR" sz="2400" smtClean="0"/>
              <a:t>ve doküman vektörü </a:t>
            </a:r>
            <a:r>
              <a:rPr lang="en-US" altLang="tr-TR" sz="2400" smtClean="0"/>
              <a:t>d</a:t>
            </a:r>
            <a:r>
              <a:rPr lang="en-US" altLang="tr-TR" sz="2400" i="1" smtClean="0"/>
              <a:t>j</a:t>
            </a:r>
            <a:r>
              <a:rPr lang="tr-TR" altLang="tr-TR" sz="2400" i="1" smtClean="0"/>
              <a:t> arasındaki açının kosinüs değeri</a:t>
            </a:r>
            <a:r>
              <a:rPr lang="en-US" altLang="tr-TR" sz="2400" smtClean="0"/>
              <a:t>,</a:t>
            </a:r>
            <a:endParaRPr lang="tr-TR" altLang="tr-TR" sz="2400" smtClean="0"/>
          </a:p>
          <a:p>
            <a:pPr eaLnBrk="1" hangingPunct="1"/>
            <a:endParaRPr lang="tr-TR" altLang="tr-TR" sz="2400" smtClean="0"/>
          </a:p>
          <a:p>
            <a:pPr eaLnBrk="1" hangingPunct="1"/>
            <a:endParaRPr lang="tr-TR" altLang="tr-TR" sz="2400" smtClean="0"/>
          </a:p>
          <a:p>
            <a:pPr eaLnBrk="1" hangingPunct="1"/>
            <a:endParaRPr lang="tr-TR" altLang="tr-TR" sz="2400" smtClean="0"/>
          </a:p>
          <a:p>
            <a:pPr eaLnBrk="1" hangingPunct="1"/>
            <a:r>
              <a:rPr lang="tr-TR" altLang="tr-TR" sz="2400" smtClean="0"/>
              <a:t>Ranking işlemi dokümanların benzerlik derecelerine göre yapılır. 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636838"/>
            <a:ext cx="57626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IR </a:t>
            </a:r>
            <a:r>
              <a:rPr lang="tr-TR" b="1" dirty="0" err="1" smtClean="0"/>
              <a:t>system</a:t>
            </a:r>
            <a:r>
              <a:rPr lang="tr-TR" b="1" dirty="0" smtClean="0"/>
              <a:t> </a:t>
            </a:r>
            <a:r>
              <a:rPr lang="tr-TR" b="1" dirty="0" err="1" smtClean="0"/>
              <a:t>evaluation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1400" dirty="0" smtClean="0"/>
              <a:t>I</a:t>
            </a:r>
            <a:r>
              <a:rPr lang="en-US" sz="1400" dirty="0" err="1" smtClean="0"/>
              <a:t>magine</a:t>
            </a:r>
            <a:r>
              <a:rPr lang="en-US" sz="1400" dirty="0" smtClean="0"/>
              <a:t> </a:t>
            </a:r>
            <a:r>
              <a:rPr lang="en-US" sz="1400" dirty="0" smtClean="0"/>
              <a:t>that an IR system </a:t>
            </a:r>
            <a:r>
              <a:rPr lang="en-US" sz="1400" dirty="0" smtClean="0"/>
              <a:t>has</a:t>
            </a:r>
            <a:r>
              <a:rPr lang="tr-TR" sz="1400" dirty="0" smtClean="0"/>
              <a:t> </a:t>
            </a:r>
            <a:r>
              <a:rPr lang="en-US" sz="1400" dirty="0" smtClean="0"/>
              <a:t>returned </a:t>
            </a:r>
            <a:r>
              <a:rPr lang="en-US" sz="1400" dirty="0" smtClean="0"/>
              <a:t>a result set for a single query, for which we know which documents are and are not</a:t>
            </a:r>
            <a:br>
              <a:rPr lang="en-US" sz="1400" dirty="0" smtClean="0"/>
            </a:br>
            <a:r>
              <a:rPr lang="en-US" sz="1400" dirty="0" smtClean="0"/>
              <a:t>relevant, out of a corpus of 100 documents. </a:t>
            </a:r>
            <a:endParaRPr lang="tr-TR" sz="1400" dirty="0" smtClean="0"/>
          </a:p>
          <a:p>
            <a:endParaRPr lang="tr-TR" sz="1400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en-US" sz="1400" b="1" dirty="0" smtClean="0"/>
              <a:t>Precision </a:t>
            </a:r>
            <a:r>
              <a:rPr lang="en-US" sz="1400" dirty="0" smtClean="0"/>
              <a:t>measures the proportion of documents in the result set that are actually </a:t>
            </a:r>
            <a:r>
              <a:rPr lang="en-US" sz="1400" dirty="0" smtClean="0"/>
              <a:t>relevant.</a:t>
            </a:r>
            <a:r>
              <a:rPr lang="tr-TR" sz="1400" dirty="0" smtClean="0"/>
              <a:t> </a:t>
            </a:r>
            <a:r>
              <a:rPr lang="en-US" sz="1400" dirty="0" smtClean="0"/>
              <a:t>In </a:t>
            </a:r>
            <a:r>
              <a:rPr lang="en-US" sz="1400" dirty="0" smtClean="0"/>
              <a:t>our example, the precision is 30/(30 + 10)= .75</a:t>
            </a:r>
            <a:r>
              <a:rPr lang="en-US" sz="1400" dirty="0" smtClean="0"/>
              <a:t>.</a:t>
            </a:r>
            <a:endParaRPr lang="tr-TR" sz="1400" dirty="0" smtClean="0"/>
          </a:p>
          <a:p>
            <a:r>
              <a:rPr lang="en-US" sz="1400" b="1" dirty="0" smtClean="0"/>
              <a:t>Recall </a:t>
            </a:r>
            <a:r>
              <a:rPr lang="en-US" sz="1400" dirty="0" smtClean="0"/>
              <a:t>measures the proportion of all the relevant documents in the collection that are </a:t>
            </a:r>
            <a:r>
              <a:rPr lang="en-US" sz="1400" dirty="0" smtClean="0"/>
              <a:t>in</a:t>
            </a:r>
            <a:r>
              <a:rPr lang="tr-TR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 smtClean="0"/>
              <a:t>result set. In our example, recall is 30/(30 + 20)= .60. </a:t>
            </a:r>
            <a:endParaRPr lang="tr-TR" sz="1400" dirty="0" smtClean="0"/>
          </a:p>
          <a:p>
            <a:r>
              <a:rPr lang="en-US" sz="1400" dirty="0" smtClean="0"/>
              <a:t>A </a:t>
            </a:r>
            <a:r>
              <a:rPr lang="en-US" sz="1400" dirty="0" smtClean="0"/>
              <a:t>summary</a:t>
            </a:r>
            <a:r>
              <a:rPr lang="tr-TR" sz="1400" dirty="0" smtClean="0"/>
              <a:t> </a:t>
            </a:r>
            <a:r>
              <a:rPr lang="en-US" sz="1400" dirty="0" smtClean="0"/>
              <a:t>of </a:t>
            </a:r>
            <a:r>
              <a:rPr lang="en-US" sz="1400" dirty="0" smtClean="0"/>
              <a:t>both measures is the F1 score, a single number that is the harmonic mean of precision and</a:t>
            </a:r>
            <a:br>
              <a:rPr lang="en-US" sz="1400" dirty="0" smtClean="0"/>
            </a:br>
            <a:r>
              <a:rPr lang="en-US" sz="1400" dirty="0" smtClean="0"/>
              <a:t>recall, 2P R/(P + R).</a:t>
            </a:r>
            <a:br>
              <a:rPr lang="en-US" sz="1400" dirty="0" smtClean="0"/>
            </a:br>
            <a:r>
              <a:rPr lang="en-US" sz="1400" dirty="0" smtClean="0"/>
              <a:t>In </a:t>
            </a:r>
            <a:r>
              <a:rPr lang="en-US" sz="1400" dirty="0" smtClean="0"/>
              <a:t>a very large document collection, such as the World Wide Web, recall is </a:t>
            </a:r>
            <a:r>
              <a:rPr lang="en-US" sz="1400" dirty="0" smtClean="0"/>
              <a:t>difficult</a:t>
            </a:r>
            <a:r>
              <a:rPr lang="tr-TR" sz="1400" dirty="0" smtClean="0"/>
              <a:t> </a:t>
            </a:r>
            <a:r>
              <a:rPr lang="en-US" sz="1400" dirty="0" smtClean="0"/>
              <a:t>to </a:t>
            </a:r>
            <a:r>
              <a:rPr lang="en-US" sz="1400" dirty="0" smtClean="0"/>
              <a:t>compute, because there is no easy way to examine every page on the Web for </a:t>
            </a:r>
            <a:r>
              <a:rPr lang="en-US" sz="1400" dirty="0" smtClean="0"/>
              <a:t>relevance.</a:t>
            </a:r>
            <a:r>
              <a:rPr lang="tr-TR" sz="1400" dirty="0" smtClean="0"/>
              <a:t> </a:t>
            </a:r>
            <a:r>
              <a:rPr lang="en-US" sz="1400" dirty="0" smtClean="0"/>
              <a:t>All </a:t>
            </a:r>
            <a:r>
              <a:rPr lang="en-US" sz="1400" dirty="0" smtClean="0"/>
              <a:t>we can do is either estimate recall by sampling or ignore recall completely and just </a:t>
            </a:r>
            <a:r>
              <a:rPr lang="en-US" sz="1400" dirty="0" smtClean="0"/>
              <a:t>judge</a:t>
            </a:r>
            <a:r>
              <a:rPr lang="tr-TR" sz="1400" dirty="0" smtClean="0"/>
              <a:t> </a:t>
            </a:r>
            <a:r>
              <a:rPr lang="en-US" sz="1400" dirty="0" smtClean="0"/>
              <a:t>precision</a:t>
            </a:r>
            <a:r>
              <a:rPr lang="en-US" sz="1400" dirty="0" smtClean="0"/>
              <a:t>. </a:t>
            </a:r>
            <a:endParaRPr lang="tr-TR" sz="1400" dirty="0" smtClean="0"/>
          </a:p>
          <a:p>
            <a:r>
              <a:rPr lang="en-US" sz="1400" dirty="0" smtClean="0"/>
              <a:t>In </a:t>
            </a:r>
            <a:r>
              <a:rPr lang="en-US" sz="1400" dirty="0" smtClean="0"/>
              <a:t>the case of a Web search engine, there may be thousands of documents in </a:t>
            </a:r>
            <a:r>
              <a:rPr lang="en-US" sz="1400" dirty="0" smtClean="0"/>
              <a:t>the</a:t>
            </a:r>
            <a:r>
              <a:rPr lang="tr-TR" sz="1400" dirty="0" smtClean="0"/>
              <a:t> </a:t>
            </a:r>
            <a:r>
              <a:rPr lang="en-US" sz="1400" dirty="0" smtClean="0"/>
              <a:t>result </a:t>
            </a:r>
            <a:r>
              <a:rPr lang="en-US" sz="1400" dirty="0" smtClean="0"/>
              <a:t>set, so it makes more sense to measure precision for several different sizes, such </a:t>
            </a:r>
            <a:r>
              <a:rPr lang="en-US" sz="1400" dirty="0" smtClean="0"/>
              <a:t>as</a:t>
            </a:r>
            <a:r>
              <a:rPr lang="tr-TR" sz="1400" dirty="0" smtClean="0"/>
              <a:t> </a:t>
            </a:r>
            <a:r>
              <a:rPr lang="en-US" sz="1400" dirty="0" smtClean="0"/>
              <a:t>“P@10</a:t>
            </a:r>
            <a:r>
              <a:rPr lang="en-US" sz="1400" dirty="0" smtClean="0"/>
              <a:t>” (precision in the top 10 results) or “P@50,” rather than to estimate precision in </a:t>
            </a:r>
            <a:r>
              <a:rPr lang="en-US" sz="1400" dirty="0" smtClean="0"/>
              <a:t>the</a:t>
            </a:r>
            <a:r>
              <a:rPr lang="tr-TR" sz="1400" dirty="0" smtClean="0"/>
              <a:t> </a:t>
            </a:r>
            <a:r>
              <a:rPr lang="en-US" sz="1400" dirty="0" smtClean="0"/>
              <a:t>entire </a:t>
            </a:r>
            <a:r>
              <a:rPr lang="en-US" sz="1400" dirty="0" smtClean="0"/>
              <a:t>result set.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tr-T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348880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Evaluation Measures</a:t>
            </a:r>
          </a:p>
        </p:txBody>
      </p:sp>
      <p:sp>
        <p:nvSpPr>
          <p:cNvPr id="45059" name="İçerik Yer Tutucusu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8278813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tr-TR" sz="2400" dirty="0" smtClean="0"/>
              <a:t>IR</a:t>
            </a:r>
            <a:r>
              <a:rPr lang="tr-TR" altLang="tr-TR" sz="2400" dirty="0" smtClean="0"/>
              <a:t> ve</a:t>
            </a:r>
            <a:r>
              <a:rPr lang="en-US" altLang="tr-TR" sz="2400" dirty="0" smtClean="0"/>
              <a:t> Web search</a:t>
            </a:r>
            <a:r>
              <a:rPr lang="tr-TR" altLang="tr-TR" sz="2400" dirty="0" smtClean="0"/>
              <a:t> modellerinde dokümanın ilgili yada ilgisiz olması gibi bir sonuca ulaşılmaz. Bunun yerine dokümanlar arasında ilgiliden ilgisize bir </a:t>
            </a:r>
            <a:r>
              <a:rPr lang="tr-TR" altLang="tr-TR" sz="2400" dirty="0" err="1" smtClean="0"/>
              <a:t>ranking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skorlaması</a:t>
            </a:r>
            <a:r>
              <a:rPr lang="tr-TR" altLang="tr-TR" sz="2400" dirty="0" smtClean="0"/>
              <a:t> yapılır ve kullanıcıya sunulur.</a:t>
            </a:r>
          </a:p>
          <a:p>
            <a:pPr eaLnBrk="1" hangingPunct="1"/>
            <a:r>
              <a:rPr lang="tr-TR" altLang="tr-TR" sz="2400" dirty="0" smtClean="0"/>
              <a:t>D:doküman veritabanı, toplam doküman sayısı:N, q:kullanıcı sorgusu</a:t>
            </a:r>
          </a:p>
          <a:p>
            <a:pPr eaLnBrk="1" hangingPunct="1"/>
            <a:r>
              <a:rPr lang="tr-TR" altLang="tr-TR" sz="2400" dirty="0" err="1" smtClean="0"/>
              <a:t>Retrieval</a:t>
            </a:r>
            <a:r>
              <a:rPr lang="tr-TR" altLang="tr-TR" sz="2400" dirty="0" smtClean="0"/>
              <a:t> algoritması öncelikle </a:t>
            </a:r>
            <a:r>
              <a:rPr lang="tr-TR" altLang="tr-TR" sz="2400" dirty="0" err="1" smtClean="0"/>
              <a:t>D’deki</a:t>
            </a:r>
            <a:r>
              <a:rPr lang="tr-TR" altLang="tr-TR" sz="2400" dirty="0" smtClean="0"/>
              <a:t> tüm dokümanlar için uygunluk (</a:t>
            </a:r>
            <a:r>
              <a:rPr lang="tr-TR" altLang="tr-TR" sz="2400" dirty="0" err="1" smtClean="0"/>
              <a:t>relevance</a:t>
            </a:r>
            <a:r>
              <a:rPr lang="tr-TR" altLang="tr-TR" sz="2400" dirty="0" smtClean="0"/>
              <a:t>) skorları hesaplar. </a:t>
            </a:r>
            <a:r>
              <a:rPr lang="tr-TR" altLang="tr-TR" sz="2400" dirty="0" err="1" smtClean="0"/>
              <a:t>Ranking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vaktörü</a:t>
            </a:r>
            <a:r>
              <a:rPr lang="tr-TR" altLang="tr-TR" sz="2400" dirty="0" smtClean="0"/>
              <a:t> kurulur:</a:t>
            </a:r>
          </a:p>
          <a:p>
            <a:pPr eaLnBrk="1" hangingPunct="1"/>
            <a:endParaRPr lang="tr-TR" altLang="tr-TR" sz="2400" dirty="0" smtClean="0"/>
          </a:p>
          <a:p>
            <a:pPr eaLnBrk="1" hangingPunct="1"/>
            <a:r>
              <a:rPr lang="tr-TR" altLang="tr-TR" sz="2400" dirty="0" smtClean="0"/>
              <a:t>Vektördeki her doküman için </a:t>
            </a:r>
            <a:r>
              <a:rPr lang="tr-TR" altLang="tr-TR" sz="2400" dirty="0" err="1" smtClean="0"/>
              <a:t>precision</a:t>
            </a:r>
            <a:r>
              <a:rPr lang="tr-TR" altLang="tr-TR" sz="2400" dirty="0" smtClean="0"/>
              <a:t> ve </a:t>
            </a:r>
            <a:r>
              <a:rPr lang="tr-TR" altLang="tr-TR" sz="2400" dirty="0" err="1" smtClean="0"/>
              <a:t>recall</a:t>
            </a:r>
            <a:r>
              <a:rPr lang="tr-TR" altLang="tr-TR" sz="2400" dirty="0" smtClean="0"/>
              <a:t> değerleri hesaplayabiliriz.</a:t>
            </a:r>
          </a:p>
          <a:p>
            <a:pPr eaLnBrk="1" hangingPunct="1"/>
            <a:endParaRPr lang="tr-TR" altLang="tr-TR" sz="2400" dirty="0" smtClean="0"/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5229225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Evaluation Measures</a:t>
            </a:r>
          </a:p>
        </p:txBody>
      </p:sp>
      <p:sp>
        <p:nvSpPr>
          <p:cNvPr id="46083" name="İçerik Yer Tutucus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tr-TR" altLang="tr-TR" smtClean="0"/>
              <a:t>  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989138"/>
            <a:ext cx="77914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Başlık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7191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smtClean="0"/>
              <a:t>Example</a:t>
            </a:r>
          </a:p>
        </p:txBody>
      </p:sp>
      <p:sp>
        <p:nvSpPr>
          <p:cNvPr id="47107" name="İçerik Yer Tutucusu 2"/>
          <p:cNvSpPr>
            <a:spLocks noGrp="1"/>
          </p:cNvSpPr>
          <p:nvPr>
            <p:ph sz="quarter" idx="1"/>
          </p:nvPr>
        </p:nvSpPr>
        <p:spPr>
          <a:xfrm>
            <a:off x="395288" y="1557338"/>
            <a:ext cx="5326062" cy="4538662"/>
          </a:xfrm>
        </p:spPr>
        <p:txBody>
          <a:bodyPr/>
          <a:lstStyle/>
          <a:p>
            <a:pPr eaLnBrk="1" hangingPunct="1"/>
            <a:r>
              <a:rPr lang="tr-TR" altLang="tr-TR" sz="1800" i="1" smtClean="0"/>
              <a:t>D: 20 doküman</a:t>
            </a:r>
          </a:p>
          <a:p>
            <a:pPr eaLnBrk="1" hangingPunct="1"/>
            <a:r>
              <a:rPr lang="tr-TR" altLang="tr-TR" sz="1800" smtClean="0"/>
              <a:t>q:sorgu, biliyoruz ki 8 doküman q sorgusu ile uyumlu (relevant)</a:t>
            </a:r>
          </a:p>
          <a:p>
            <a:pPr eaLnBrk="1" hangingPunct="1"/>
            <a:r>
              <a:rPr lang="tr-TR" altLang="tr-TR" sz="1800" smtClean="0"/>
              <a:t>Bir retrieval algoritması sıralamayı(ranking) çıkarır.</a:t>
            </a:r>
          </a:p>
          <a:p>
            <a:pPr lvl="1" eaLnBrk="1" hangingPunct="1"/>
            <a:r>
              <a:rPr lang="en-US" altLang="tr-TR" sz="1500" smtClean="0"/>
              <a:t>1</a:t>
            </a:r>
            <a:r>
              <a:rPr lang="tr-TR" altLang="tr-TR" sz="1500" smtClean="0"/>
              <a:t>:</a:t>
            </a:r>
            <a:r>
              <a:rPr lang="en-US" altLang="tr-TR" sz="1500" smtClean="0"/>
              <a:t> highest rank</a:t>
            </a:r>
            <a:r>
              <a:rPr lang="tr-TR" altLang="tr-TR" sz="1500" smtClean="0"/>
              <a:t>, 2</a:t>
            </a:r>
            <a:r>
              <a:rPr lang="en-US" altLang="tr-TR" sz="1500" smtClean="0"/>
              <a:t>0</a:t>
            </a:r>
            <a:r>
              <a:rPr lang="tr-TR" altLang="tr-TR" sz="1500" smtClean="0"/>
              <a:t>: </a:t>
            </a:r>
            <a:r>
              <a:rPr lang="en-US" altLang="tr-TR" sz="1500" smtClean="0"/>
              <a:t>lowest rank. </a:t>
            </a:r>
            <a:endParaRPr lang="tr-TR" altLang="tr-TR" sz="1500" smtClean="0"/>
          </a:p>
          <a:p>
            <a:pPr eaLnBrk="1" hangingPunct="1"/>
            <a:r>
              <a:rPr lang="en-US" altLang="tr-TR" sz="1800" smtClean="0"/>
              <a:t>“+” </a:t>
            </a:r>
            <a:r>
              <a:rPr lang="tr-TR" altLang="tr-TR" sz="1800" smtClean="0"/>
              <a:t>:</a:t>
            </a:r>
            <a:r>
              <a:rPr lang="en-US" altLang="tr-TR" sz="1800" smtClean="0"/>
              <a:t>relevant document </a:t>
            </a:r>
            <a:endParaRPr lang="tr-TR" altLang="tr-TR" sz="1800" smtClean="0"/>
          </a:p>
          <a:p>
            <a:pPr eaLnBrk="1" hangingPunct="1"/>
            <a:r>
              <a:rPr lang="tr-TR" altLang="tr-TR" sz="1800" smtClean="0"/>
              <a:t>“-”: </a:t>
            </a:r>
            <a:r>
              <a:rPr lang="en-US" altLang="tr-TR" sz="1800" smtClean="0"/>
              <a:t>irrelevant document </a:t>
            </a:r>
            <a:endParaRPr lang="tr-TR" altLang="tr-TR" sz="1800" smtClean="0"/>
          </a:p>
          <a:p>
            <a:pPr eaLnBrk="1" hangingPunct="1"/>
            <a:r>
              <a:rPr lang="tr-TR" altLang="tr-TR" sz="1800" smtClean="0"/>
              <a:t>Kolon 3: </a:t>
            </a:r>
            <a:r>
              <a:rPr lang="en-US" altLang="tr-TR" sz="1800" smtClean="0"/>
              <a:t>precision (</a:t>
            </a:r>
            <a:r>
              <a:rPr lang="en-US" altLang="tr-TR" sz="1800" i="1" smtClean="0"/>
              <a:t>p</a:t>
            </a:r>
            <a:r>
              <a:rPr lang="en-US" altLang="tr-TR" sz="1800" smtClean="0"/>
              <a:t>(</a:t>
            </a:r>
            <a:r>
              <a:rPr lang="en-US" altLang="tr-TR" sz="1800" i="1" smtClean="0"/>
              <a:t>i</a:t>
            </a:r>
            <a:r>
              <a:rPr lang="en-US" altLang="tr-TR" sz="1800" smtClean="0"/>
              <a:t>)) </a:t>
            </a:r>
            <a:endParaRPr lang="tr-TR" altLang="tr-TR" sz="1800" smtClean="0"/>
          </a:p>
          <a:p>
            <a:pPr eaLnBrk="1" hangingPunct="1"/>
            <a:r>
              <a:rPr lang="tr-TR" altLang="tr-TR" sz="1800" smtClean="0"/>
              <a:t>Kolon 4: </a:t>
            </a:r>
            <a:r>
              <a:rPr lang="en-US" altLang="tr-TR" sz="1800" smtClean="0"/>
              <a:t>recall (</a:t>
            </a:r>
            <a:r>
              <a:rPr lang="en-US" altLang="tr-TR" sz="1800" i="1" smtClean="0"/>
              <a:t>r</a:t>
            </a:r>
            <a:r>
              <a:rPr lang="en-US" altLang="tr-TR" sz="1800" smtClean="0"/>
              <a:t>(</a:t>
            </a:r>
            <a:r>
              <a:rPr lang="en-US" altLang="tr-TR" sz="1800" i="1" smtClean="0"/>
              <a:t>i</a:t>
            </a:r>
            <a:r>
              <a:rPr lang="en-US" altLang="tr-TR" sz="1800" smtClean="0"/>
              <a:t>))</a:t>
            </a:r>
            <a:r>
              <a:rPr lang="tr-TR" altLang="tr-TR" sz="1800" smtClean="0"/>
              <a:t> değerlerini verir.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1773238"/>
            <a:ext cx="2965450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Evaluation Measures</a:t>
            </a:r>
          </a:p>
        </p:txBody>
      </p:sp>
      <p:sp>
        <p:nvSpPr>
          <p:cNvPr id="48131" name="İçerik Yer Tutucusu 2"/>
          <p:cNvSpPr>
            <a:spLocks noGrp="1"/>
          </p:cNvSpPr>
          <p:nvPr>
            <p:ph sz="quarter" idx="1"/>
          </p:nvPr>
        </p:nvSpPr>
        <p:spPr>
          <a:xfrm>
            <a:off x="682625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tr-TR" sz="2400" b="1" smtClean="0"/>
              <a:t>Average Precision: </a:t>
            </a:r>
            <a:r>
              <a:rPr lang="en-US" altLang="tr-TR" sz="2400" smtClean="0"/>
              <a:t>Sometimes we want a single precision to compare different</a:t>
            </a:r>
            <a:r>
              <a:rPr lang="tr-TR" altLang="tr-TR" sz="2400" smtClean="0"/>
              <a:t> </a:t>
            </a:r>
            <a:r>
              <a:rPr lang="en-US" altLang="tr-TR" sz="2400" smtClean="0"/>
              <a:t>retrieval algorithms on a query </a:t>
            </a:r>
            <a:r>
              <a:rPr lang="en-US" altLang="tr-TR" sz="2400" b="1" smtClean="0"/>
              <a:t>q</a:t>
            </a:r>
            <a:r>
              <a:rPr lang="en-US" altLang="tr-TR" sz="2400" smtClean="0"/>
              <a:t>. An average precision (</a:t>
            </a:r>
            <a:r>
              <a:rPr lang="en-US" altLang="tr-TR" sz="2400" i="1" smtClean="0"/>
              <a:t>p</a:t>
            </a:r>
            <a:r>
              <a:rPr lang="en-US" altLang="tr-TR" sz="2400" smtClean="0"/>
              <a:t>avg) can be</a:t>
            </a:r>
            <a:r>
              <a:rPr lang="tr-TR" altLang="tr-TR" sz="2400" smtClean="0"/>
              <a:t> </a:t>
            </a:r>
            <a:r>
              <a:rPr lang="en-US" altLang="tr-TR" sz="2400" smtClean="0"/>
              <a:t>computed based on the precision at each relevant document in the ranking,</a:t>
            </a:r>
            <a:endParaRPr lang="tr-TR" altLang="tr-TR" sz="2400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500438"/>
            <a:ext cx="2468563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5175" y="4868863"/>
            <a:ext cx="5067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Evaluation Measures</a:t>
            </a:r>
          </a:p>
        </p:txBody>
      </p:sp>
      <p:sp>
        <p:nvSpPr>
          <p:cNvPr id="49155" name="İçerik Yer Tutucusu 2"/>
          <p:cNvSpPr>
            <a:spLocks noGrp="1"/>
          </p:cNvSpPr>
          <p:nvPr>
            <p:ph sz="quarter" idx="1"/>
          </p:nvPr>
        </p:nvSpPr>
        <p:spPr>
          <a:xfrm>
            <a:off x="685800" y="17002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tr-TR" sz="2400" b="1" smtClean="0"/>
              <a:t>Comparing Different Algorithms: </a:t>
            </a:r>
            <a:r>
              <a:rPr lang="tr-TR" altLang="tr-TR" sz="2400" smtClean="0"/>
              <a:t>farklı algoritmalara ait sonuçları karşılaştırmak için precision ve recall eğrilerini aynı figürde göstermek iyi bir yoldur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3284538"/>
            <a:ext cx="5905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Evaluation Measures</a:t>
            </a:r>
          </a:p>
        </p:txBody>
      </p:sp>
      <p:sp>
        <p:nvSpPr>
          <p:cNvPr id="50179" name="İçerik Yer Tutucusu 2"/>
          <p:cNvSpPr>
            <a:spLocks noGrp="1"/>
          </p:cNvSpPr>
          <p:nvPr>
            <p:ph sz="quarter" idx="1"/>
          </p:nvPr>
        </p:nvSpPr>
        <p:spPr>
          <a:xfrm>
            <a:off x="539750" y="1628775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tr-TR" sz="2000" b="1" smtClean="0"/>
              <a:t>Rank Precision: </a:t>
            </a:r>
            <a:r>
              <a:rPr lang="tr-TR" altLang="tr-TR" sz="2000" b="1" smtClean="0"/>
              <a:t>Örneğin bir </a:t>
            </a:r>
            <a:r>
              <a:rPr lang="en-US" altLang="tr-TR" sz="2000" smtClean="0"/>
              <a:t>Web </a:t>
            </a:r>
            <a:r>
              <a:rPr lang="tr-TR" altLang="tr-TR" sz="2000" smtClean="0"/>
              <a:t>arama motoru için genellikle top </a:t>
            </a:r>
            <a:r>
              <a:rPr lang="en-US" altLang="tr-TR" sz="2000" smtClean="0"/>
              <a:t>5, 10, 15, 20, 25 </a:t>
            </a:r>
            <a:r>
              <a:rPr lang="tr-TR" altLang="tr-TR" sz="2000" smtClean="0"/>
              <a:t>ve</a:t>
            </a:r>
            <a:r>
              <a:rPr lang="en-US" altLang="tr-TR" sz="2000" smtClean="0"/>
              <a:t> 30 </a:t>
            </a:r>
            <a:r>
              <a:rPr lang="tr-TR" altLang="tr-TR" sz="2000" smtClean="0"/>
              <a:t>adet dönen sayfa için precision değeri hesaplanır.</a:t>
            </a:r>
            <a:r>
              <a:rPr lang="en-US" altLang="tr-TR" sz="2000" smtClean="0"/>
              <a:t> </a:t>
            </a:r>
            <a:r>
              <a:rPr lang="tr-TR" altLang="tr-TR" sz="2000" smtClean="0"/>
              <a:t>Önceki örneğe göre:</a:t>
            </a:r>
            <a:r>
              <a:rPr lang="en-US" altLang="tr-TR" sz="2000" smtClean="0"/>
              <a:t> </a:t>
            </a:r>
            <a:r>
              <a:rPr lang="en-US" altLang="tr-TR" sz="2000" i="1" smtClean="0"/>
              <a:t>p</a:t>
            </a:r>
            <a:r>
              <a:rPr lang="en-US" altLang="tr-TR" sz="2000" smtClean="0"/>
              <a:t>(5) = 80%, </a:t>
            </a:r>
            <a:r>
              <a:rPr lang="en-US" altLang="tr-TR" sz="2000" i="1" smtClean="0"/>
              <a:t>p</a:t>
            </a:r>
            <a:r>
              <a:rPr lang="en-US" altLang="tr-TR" sz="2000" smtClean="0"/>
              <a:t>(10) = 70%, </a:t>
            </a:r>
            <a:r>
              <a:rPr lang="en-US" altLang="tr-TR" sz="2000" i="1" smtClean="0"/>
              <a:t>p</a:t>
            </a:r>
            <a:r>
              <a:rPr lang="en-US" altLang="tr-TR" sz="2000" smtClean="0"/>
              <a:t>(15) =</a:t>
            </a:r>
            <a:r>
              <a:rPr lang="tr-TR" altLang="tr-TR" sz="2000" smtClean="0"/>
              <a:t> 53%, ve </a:t>
            </a:r>
            <a:r>
              <a:rPr lang="tr-TR" altLang="tr-TR" sz="2000" i="1" smtClean="0"/>
              <a:t>p</a:t>
            </a:r>
            <a:r>
              <a:rPr lang="tr-TR" altLang="tr-TR" sz="2000" smtClean="0"/>
              <a:t>(20) = 40%.</a:t>
            </a:r>
          </a:p>
          <a:p>
            <a:pPr eaLnBrk="1" hangingPunct="1"/>
            <a:r>
              <a:rPr lang="tr-TR" altLang="tr-TR" sz="2000" smtClean="0"/>
              <a:t>Search ranking i değerlerindirmek için precision tek ölçüt değildir. Top ranked sayfaların niteliği de çok önemlidir. </a:t>
            </a:r>
          </a:p>
          <a:p>
            <a:pPr eaLnBrk="1" hangingPunct="1"/>
            <a:r>
              <a:rPr lang="en-US" altLang="tr-TR" sz="2000" b="1" smtClean="0"/>
              <a:t>F-score: </a:t>
            </a:r>
            <a:r>
              <a:rPr lang="tr-TR" altLang="tr-TR" sz="2000" smtClean="0"/>
              <a:t>bir diğer sık kullanılan ölçüttür. Her i rank pozisyonuna ait </a:t>
            </a:r>
            <a:r>
              <a:rPr lang="en-US" altLang="tr-TR" sz="2000" smtClean="0"/>
              <a:t>F-score</a:t>
            </a:r>
            <a:r>
              <a:rPr lang="tr-TR" altLang="tr-TR" sz="2000" smtClean="0"/>
              <a:t> değerini hesaplayabiliriz. </a:t>
            </a:r>
          </a:p>
          <a:p>
            <a:pPr eaLnBrk="1" hangingPunct="1"/>
            <a:r>
              <a:rPr lang="en-US" altLang="tr-TR" sz="2000" smtClean="0"/>
              <a:t>F-score</a:t>
            </a:r>
            <a:r>
              <a:rPr lang="tr-TR" altLang="tr-TR" sz="2000" smtClean="0"/>
              <a:t>:</a:t>
            </a:r>
            <a:r>
              <a:rPr lang="en-US" altLang="tr-TR" sz="2000" smtClean="0"/>
              <a:t> precision </a:t>
            </a:r>
            <a:r>
              <a:rPr lang="tr-TR" altLang="tr-TR" sz="2000" smtClean="0"/>
              <a:t>ve</a:t>
            </a:r>
            <a:r>
              <a:rPr lang="en-US" altLang="tr-TR" sz="2000" smtClean="0"/>
              <a:t> recall</a:t>
            </a:r>
            <a:r>
              <a:rPr lang="tr-TR" altLang="tr-TR" sz="2000" smtClean="0"/>
              <a:t> değerlerinin harmonik ortalamasıdır. 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4724400"/>
            <a:ext cx="2457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Models of Language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previous N-1 words in a sequence to predict the next word</a:t>
            </a:r>
          </a:p>
          <a:p>
            <a:r>
              <a:rPr lang="en-US" dirty="0" smtClean="0"/>
              <a:t>Language Model (LM)</a:t>
            </a:r>
          </a:p>
          <a:p>
            <a:pPr lvl="1"/>
            <a:r>
              <a:rPr lang="en-US" dirty="0" smtClean="0"/>
              <a:t>unigrams, bigrams, trigrams,…</a:t>
            </a:r>
          </a:p>
          <a:p>
            <a:r>
              <a:rPr lang="en-US" dirty="0" smtClean="0"/>
              <a:t>How do we </a:t>
            </a:r>
            <a:r>
              <a:rPr lang="en-US" dirty="0" smtClean="0">
                <a:solidFill>
                  <a:schemeClr val="folHlink"/>
                </a:solidFill>
              </a:rPr>
              <a:t>train</a:t>
            </a:r>
            <a:r>
              <a:rPr lang="en-US" dirty="0" smtClean="0"/>
              <a:t> these models?</a:t>
            </a:r>
          </a:p>
          <a:p>
            <a:pPr lvl="1"/>
            <a:r>
              <a:rPr lang="en-US" dirty="0" smtClean="0"/>
              <a:t>Very large corpora</a:t>
            </a:r>
          </a:p>
          <a:p>
            <a:r>
              <a:rPr lang="tr-TR" dirty="0" smtClean="0"/>
              <a:t> </a:t>
            </a:r>
            <a:r>
              <a:rPr lang="en-US" dirty="0" smtClean="0"/>
              <a:t>Corpora are online collections of text and speech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Text </a:t>
            </a:r>
            <a:r>
              <a:rPr lang="en-US" altLang="tr-TR" dirty="0" smtClean="0"/>
              <a:t>Pre-Processing</a:t>
            </a:r>
            <a:endParaRPr lang="tr-TR" altLang="tr-TR" dirty="0" smtClean="0"/>
          </a:p>
        </p:txBody>
      </p:sp>
      <p:sp>
        <p:nvSpPr>
          <p:cNvPr id="51203" name="İçerik Yer Tutucus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tr-TR" altLang="tr-TR" sz="2400" dirty="0" smtClean="0"/>
              <a:t>Dokümanlar IR sistemlerinde kullanılmadan önce bazı ön işleme adımları gereklidir. </a:t>
            </a:r>
          </a:p>
          <a:p>
            <a:pPr eaLnBrk="1" hangingPunct="1"/>
            <a:r>
              <a:rPr lang="tr-TR" altLang="tr-TR" sz="2400" dirty="0" err="1" smtClean="0"/>
              <a:t>Text</a:t>
            </a:r>
            <a:r>
              <a:rPr lang="tr-TR" altLang="tr-TR" sz="2400" dirty="0" smtClean="0"/>
              <a:t> dokümanlar için bu önişleme adımları: </a:t>
            </a:r>
          </a:p>
          <a:p>
            <a:pPr lvl="1" eaLnBrk="1" hangingPunct="1"/>
            <a:r>
              <a:rPr lang="en-US" altLang="tr-TR" sz="2000" dirty="0" err="1" smtClean="0"/>
              <a:t>stopword</a:t>
            </a:r>
            <a:r>
              <a:rPr lang="en-US" altLang="tr-TR" sz="2000" dirty="0" smtClean="0"/>
              <a:t> removal, </a:t>
            </a:r>
            <a:endParaRPr lang="tr-TR" altLang="tr-TR" sz="2000" dirty="0" smtClean="0"/>
          </a:p>
          <a:p>
            <a:pPr lvl="1" eaLnBrk="1" hangingPunct="1"/>
            <a:r>
              <a:rPr lang="en-US" altLang="tr-TR" sz="2000" dirty="0" smtClean="0"/>
              <a:t>stemming, </a:t>
            </a:r>
            <a:endParaRPr lang="tr-TR" altLang="tr-TR" sz="2000" dirty="0" smtClean="0"/>
          </a:p>
          <a:p>
            <a:pPr lvl="1" eaLnBrk="1" hangingPunct="1"/>
            <a:r>
              <a:rPr lang="en-US" altLang="tr-TR" sz="2000" dirty="0" smtClean="0"/>
              <a:t>and handling of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digits, hyphens, punctuations, and cases of letters. </a:t>
            </a:r>
            <a:endParaRPr lang="tr-TR" altLang="tr-TR" sz="2000" dirty="0" smtClean="0"/>
          </a:p>
          <a:p>
            <a:pPr eaLnBrk="1" hangingPunct="1"/>
            <a:r>
              <a:rPr lang="en-US" altLang="tr-TR" sz="2400" dirty="0" smtClean="0"/>
              <a:t>Web </a:t>
            </a:r>
            <a:r>
              <a:rPr lang="tr-TR" altLang="tr-TR" sz="2400" dirty="0" smtClean="0"/>
              <a:t>sayfaları için</a:t>
            </a:r>
            <a:r>
              <a:rPr lang="en-US" altLang="tr-TR" sz="2400" dirty="0" smtClean="0"/>
              <a:t>, </a:t>
            </a:r>
            <a:r>
              <a:rPr lang="tr-TR" altLang="tr-TR" sz="2400" dirty="0" smtClean="0"/>
              <a:t>ek işlemler</a:t>
            </a:r>
          </a:p>
          <a:p>
            <a:pPr lvl="1" eaLnBrk="1" hangingPunct="1"/>
            <a:r>
              <a:rPr lang="en-US" altLang="tr-TR" sz="2000" dirty="0" smtClean="0"/>
              <a:t>HTML tag removal </a:t>
            </a:r>
            <a:endParaRPr lang="tr-TR" altLang="tr-TR" sz="2000" dirty="0" smtClean="0"/>
          </a:p>
          <a:p>
            <a:pPr lvl="1" eaLnBrk="1" hangingPunct="1"/>
            <a:r>
              <a:rPr lang="en-US" altLang="tr-TR" sz="2000" dirty="0" smtClean="0"/>
              <a:t>and identification of main content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blocks also require careful considerations</a:t>
            </a:r>
            <a:endParaRPr lang="tr-TR" altLang="tr-TR" sz="20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altLang="tr-TR" smtClean="0"/>
              <a:t>Stopword Removal</a:t>
            </a:r>
          </a:p>
        </p:txBody>
      </p:sp>
      <p:sp>
        <p:nvSpPr>
          <p:cNvPr id="52227" name="İçerik Yer Tutucus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tr-TR" altLang="tr-TR" sz="2400" dirty="0" smtClean="0"/>
              <a:t>Tanımlamalar, edatlar, bağlaçlar, zamirler</a:t>
            </a:r>
          </a:p>
          <a:p>
            <a:pPr eaLnBrk="1" hangingPunct="1"/>
            <a:r>
              <a:rPr lang="tr-TR" altLang="tr-TR" sz="2400" dirty="0" smtClean="0"/>
              <a:t>İngilizcedeki stop </a:t>
            </a:r>
            <a:r>
              <a:rPr lang="tr-TR" altLang="tr-TR" sz="2400" dirty="0" err="1" smtClean="0"/>
              <a:t>words</a:t>
            </a:r>
            <a:r>
              <a:rPr lang="tr-TR" altLang="tr-TR" sz="2400" dirty="0" smtClean="0"/>
              <a:t>:</a:t>
            </a:r>
            <a:endParaRPr lang="en-US" altLang="tr-TR" sz="2400" dirty="0" smtClean="0"/>
          </a:p>
          <a:p>
            <a:pPr lvl="1" eaLnBrk="1" hangingPunct="1"/>
            <a:r>
              <a:rPr lang="en-US" altLang="tr-TR" sz="2000" dirty="0" smtClean="0"/>
              <a:t>a, about, an, are, as, at, be, by, for, from, how, in, is, of, on, or,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that, the, these, this, to, was, what, when, where, who, will, with</a:t>
            </a:r>
            <a:endParaRPr lang="tr-TR" altLang="tr-TR" sz="2000" dirty="0" smtClean="0"/>
          </a:p>
          <a:p>
            <a:pPr eaLnBrk="1" hangingPunct="1"/>
            <a:r>
              <a:rPr lang="tr-TR" altLang="tr-TR" sz="2400" dirty="0" smtClean="0"/>
              <a:t>Türkçedeki etkisiz kelimeler:</a:t>
            </a:r>
          </a:p>
          <a:p>
            <a:pPr lvl="1" eaLnBrk="1" hangingPunct="1"/>
            <a:r>
              <a:rPr lang="tr-TR" altLang="tr-TR" sz="2000" dirty="0" smtClean="0"/>
              <a:t>Acaba, ama, artık, ancak, aslında, bana, bazen, belki, ben, beni, benim, beş, bile, çoğu, çok, çünkü, daha, de, da, değil, diye, dokuz, dolayı…</a:t>
            </a:r>
          </a:p>
          <a:p>
            <a:pPr lvl="1" eaLnBrk="1" hangingPunct="1"/>
            <a:r>
              <a:rPr lang="tr-TR" altLang="tr-TR" sz="2000" dirty="0" smtClean="0"/>
              <a:t>https://archive.is/o/LAsMS/http://nlp.ceng.fatih.edu.tr/tr/?p=31</a:t>
            </a:r>
          </a:p>
          <a:p>
            <a:pPr eaLnBrk="1" hangingPunct="1"/>
            <a:r>
              <a:rPr lang="tr-TR" altLang="tr-TR" sz="2400" dirty="0" smtClean="0"/>
              <a:t>Bu kelimeler dokümanlar indekslenmeden ve depolanmadan çıkarılmalıdır. </a:t>
            </a:r>
          </a:p>
          <a:p>
            <a:pPr eaLnBrk="1" hangingPunct="1"/>
            <a:r>
              <a:rPr lang="tr-TR" altLang="tr-TR" sz="2400" dirty="0" smtClean="0"/>
              <a:t>Sorgu cümlesindekiler de çıkarılmalıdır.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Başlık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Stemming</a:t>
            </a:r>
          </a:p>
        </p:txBody>
      </p:sp>
      <p:sp>
        <p:nvSpPr>
          <p:cNvPr id="41987" name="İçerik Yer Tutucusu 2"/>
          <p:cNvSpPr>
            <a:spLocks noGrp="1"/>
          </p:cNvSpPr>
          <p:nvPr>
            <p:ph sz="quarter" idx="1"/>
          </p:nvPr>
        </p:nvSpPr>
        <p:spPr>
          <a:xfrm>
            <a:off x="685800" y="1341438"/>
            <a:ext cx="7772400" cy="4754562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tr-TR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tr-TR" sz="2600" dirty="0" smtClean="0"/>
              <a:t>A stem is the portion of a word that is left after removing its prefixes and</a:t>
            </a:r>
            <a:r>
              <a:rPr lang="tr-TR" altLang="tr-TR" sz="2600" dirty="0" smtClean="0"/>
              <a:t> </a:t>
            </a:r>
            <a:r>
              <a:rPr lang="tr-TR" altLang="tr-TR" sz="2600" dirty="0" err="1" smtClean="0"/>
              <a:t>suffixes</a:t>
            </a:r>
            <a:r>
              <a:rPr lang="tr-TR" altLang="tr-TR" sz="2600" dirty="0" smtClean="0"/>
              <a:t>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example</a:t>
            </a:r>
            <a:r>
              <a:rPr lang="tr-TR" sz="2400" dirty="0" smtClean="0"/>
              <a:t>, “</a:t>
            </a:r>
            <a:r>
              <a:rPr lang="tr-TR" sz="2400" dirty="0" err="1" smtClean="0"/>
              <a:t>computer</a:t>
            </a:r>
            <a:r>
              <a:rPr lang="tr-TR" sz="2400" dirty="0" smtClean="0"/>
              <a:t>”, “</a:t>
            </a:r>
            <a:r>
              <a:rPr lang="tr-TR" sz="2400" dirty="0" err="1" smtClean="0"/>
              <a:t>computing</a:t>
            </a:r>
            <a:r>
              <a:rPr lang="tr-TR" sz="2400" dirty="0" smtClean="0"/>
              <a:t>”, </a:t>
            </a:r>
            <a:r>
              <a:rPr lang="en-US" sz="2400" dirty="0" smtClean="0"/>
              <a:t>and “compute” are reduced to “</a:t>
            </a:r>
            <a:r>
              <a:rPr lang="en-US" sz="2400" dirty="0" err="1" smtClean="0"/>
              <a:t>comput</a:t>
            </a:r>
            <a:r>
              <a:rPr lang="en-US" sz="2400" dirty="0" smtClean="0"/>
              <a:t>”.</a:t>
            </a:r>
            <a:r>
              <a:rPr lang="tr-TR" sz="2400" dirty="0" smtClean="0"/>
              <a:t> </a:t>
            </a:r>
            <a:r>
              <a:rPr lang="en-US" sz="2400" dirty="0" smtClean="0"/>
              <a:t>walks”, “walking” and</a:t>
            </a:r>
            <a:r>
              <a:rPr lang="tr-TR" sz="2400" dirty="0" smtClean="0"/>
              <a:t> </a:t>
            </a:r>
            <a:r>
              <a:rPr lang="en-US" sz="2400" dirty="0" smtClean="0"/>
              <a:t>“walker” are reduced to “walk”.</a:t>
            </a:r>
            <a:endParaRPr lang="tr-TR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/>
              <a:t>Stemming enables different variations of</a:t>
            </a:r>
            <a:r>
              <a:rPr lang="tr-TR" sz="2400" dirty="0" smtClean="0"/>
              <a:t> </a:t>
            </a:r>
            <a:r>
              <a:rPr lang="en-US" sz="2400" dirty="0" smtClean="0"/>
              <a:t>the word to be considered in retrieval, which improves the recall. </a:t>
            </a:r>
            <a:endParaRPr lang="tr-TR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tr-TR" sz="2400" dirty="0" err="1" smtClean="0"/>
              <a:t>Stemming</a:t>
            </a:r>
            <a:r>
              <a:rPr lang="tr-TR" sz="2400" dirty="0" smtClean="0"/>
              <a:t> </a:t>
            </a:r>
            <a:r>
              <a:rPr lang="en-US" sz="2400" dirty="0" smtClean="0"/>
              <a:t>can hurt precision because</a:t>
            </a:r>
            <a:r>
              <a:rPr lang="tr-TR" sz="2400" dirty="0" smtClean="0"/>
              <a:t> </a:t>
            </a:r>
            <a:r>
              <a:rPr lang="en-US" sz="2400" dirty="0" smtClean="0"/>
              <a:t>many irrelevant documents may be considered relevant.</a:t>
            </a:r>
            <a:endParaRPr lang="tr-TR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/>
              <a:t>There are</a:t>
            </a:r>
            <a:r>
              <a:rPr lang="tr-TR" sz="2400" dirty="0" smtClean="0"/>
              <a:t> </a:t>
            </a:r>
            <a:r>
              <a:rPr lang="en-US" sz="2400" dirty="0" smtClean="0"/>
              <a:t>several stemming algorithms, also known as </a:t>
            </a:r>
            <a:r>
              <a:rPr lang="en-US" sz="2400" b="1" dirty="0" smtClean="0"/>
              <a:t>stemmers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/>
              <a:t>In English, the</a:t>
            </a:r>
            <a:r>
              <a:rPr lang="tr-TR" sz="2400" dirty="0" smtClean="0"/>
              <a:t> </a:t>
            </a:r>
            <a:r>
              <a:rPr lang="en-US" sz="2400" dirty="0" smtClean="0"/>
              <a:t>most popular stemmer is perhaps the Martin Porter's stemming algorithm, which uses a set of rules for stemming.</a:t>
            </a:r>
            <a:endParaRPr lang="tr-TR" altLang="tr-TR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smtClean="0"/>
              <a:t>Web Page Pre-Processing</a:t>
            </a:r>
          </a:p>
        </p:txBody>
      </p:sp>
      <p:sp>
        <p:nvSpPr>
          <p:cNvPr id="43011" name="İçerik Yer Tutucusu 2"/>
          <p:cNvSpPr>
            <a:spLocks noGrp="1"/>
          </p:cNvSpPr>
          <p:nvPr>
            <p:ph sz="quarter" idx="1"/>
          </p:nvPr>
        </p:nvSpPr>
        <p:spPr>
          <a:xfrm>
            <a:off x="684213" y="1700213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b="1" smtClean="0"/>
              <a:t>Identifying different text fields: </a:t>
            </a:r>
            <a:r>
              <a:rPr lang="en-US" sz="2400" smtClean="0"/>
              <a:t>In HTML, there are different text</a:t>
            </a:r>
            <a:r>
              <a:rPr lang="tr-TR" sz="2400" smtClean="0"/>
              <a:t> </a:t>
            </a:r>
            <a:r>
              <a:rPr lang="en-US" sz="2400" smtClean="0"/>
              <a:t>fields, </a:t>
            </a:r>
            <a:endParaRPr lang="tr-TR" sz="240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smtClean="0"/>
              <a:t>title, metadata, and body. </a:t>
            </a:r>
            <a:endParaRPr lang="tr-TR" sz="200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smtClean="0"/>
              <a:t>Identifying them allows the retrieval</a:t>
            </a:r>
            <a:r>
              <a:rPr lang="tr-TR" sz="2400" smtClean="0"/>
              <a:t> </a:t>
            </a:r>
            <a:r>
              <a:rPr lang="en-US" sz="2400" smtClean="0"/>
              <a:t>system to treat terms in different fields differently. </a:t>
            </a:r>
            <a:endParaRPr lang="tr-TR" sz="240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smtClean="0"/>
              <a:t>For example,</a:t>
            </a:r>
            <a:r>
              <a:rPr lang="tr-TR" sz="2400" smtClean="0"/>
              <a:t> </a:t>
            </a:r>
            <a:r>
              <a:rPr lang="en-US" sz="2400" smtClean="0"/>
              <a:t>in search engines terms that appear in the title field of a page are regarded</a:t>
            </a:r>
            <a:r>
              <a:rPr lang="tr-TR" sz="2400" smtClean="0"/>
              <a:t> </a:t>
            </a:r>
            <a:r>
              <a:rPr lang="en-US" sz="2400" smtClean="0"/>
              <a:t>as more important than terms that appear in other fields and are</a:t>
            </a:r>
            <a:r>
              <a:rPr lang="tr-TR" sz="2400" smtClean="0"/>
              <a:t> </a:t>
            </a:r>
            <a:r>
              <a:rPr lang="en-US" sz="2400" smtClean="0"/>
              <a:t>assigned higher weights because the title is usually a concise description</a:t>
            </a:r>
            <a:r>
              <a:rPr lang="tr-TR" sz="2400" smtClean="0"/>
              <a:t> </a:t>
            </a:r>
            <a:r>
              <a:rPr lang="en-US" sz="2400" smtClean="0"/>
              <a:t>of the page. </a:t>
            </a:r>
            <a:endParaRPr lang="tr-TR" sz="240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smtClean="0"/>
              <a:t>In the body text, those emphasized terms (e.g., under header</a:t>
            </a:r>
            <a:r>
              <a:rPr lang="tr-TR" sz="2400" smtClean="0"/>
              <a:t> </a:t>
            </a:r>
            <a:r>
              <a:rPr lang="en-US" sz="2400" smtClean="0"/>
              <a:t>tags &lt;h1&gt;, &lt;h2&gt;, …, bold tag &lt;b&gt;, etc.) are also given higher weights.</a:t>
            </a:r>
            <a:endParaRPr lang="tr-TR" sz="240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Başlık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tr-TR" smtClean="0"/>
              <a:t>Web Page Pre-Processing</a:t>
            </a:r>
          </a:p>
        </p:txBody>
      </p:sp>
      <p:sp>
        <p:nvSpPr>
          <p:cNvPr id="44035" name="İçerik Yer Tutucusu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b="1" smtClean="0"/>
              <a:t>Identifying anchor text: </a:t>
            </a:r>
            <a:r>
              <a:rPr lang="en-US" sz="2400" smtClean="0"/>
              <a:t>Anchor text associated with a hyperlink is</a:t>
            </a:r>
            <a:r>
              <a:rPr lang="tr-TR" sz="2400" smtClean="0"/>
              <a:t> </a:t>
            </a:r>
            <a:r>
              <a:rPr lang="en-US" sz="2400" smtClean="0"/>
              <a:t>treated specially in search engines because the anchor text often represents</a:t>
            </a:r>
            <a:r>
              <a:rPr lang="tr-TR" sz="2400" smtClean="0"/>
              <a:t> </a:t>
            </a:r>
            <a:r>
              <a:rPr lang="en-US" sz="2400" smtClean="0"/>
              <a:t>a more accurate description of the information contained in the</a:t>
            </a:r>
            <a:r>
              <a:rPr lang="tr-TR" sz="2400" smtClean="0"/>
              <a:t> </a:t>
            </a:r>
            <a:r>
              <a:rPr lang="en-US" sz="2400" smtClean="0"/>
              <a:t>page pointed to by its link.</a:t>
            </a:r>
            <a:endParaRPr lang="tr-TR" sz="240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b="1" smtClean="0"/>
              <a:t>Removing HTML tags: </a:t>
            </a:r>
            <a:r>
              <a:rPr lang="en-US" sz="2400" smtClean="0"/>
              <a:t>The removal of HTML tags can be dealt with</a:t>
            </a:r>
            <a:r>
              <a:rPr lang="tr-TR" sz="2400" smtClean="0"/>
              <a:t> </a:t>
            </a:r>
            <a:r>
              <a:rPr lang="en-US" sz="2400" smtClean="0"/>
              <a:t>similarly to punctuation. </a:t>
            </a:r>
            <a:endParaRPr lang="tr-TR" sz="240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b="1" smtClean="0"/>
              <a:t>Identifying main content blocks: </a:t>
            </a:r>
            <a:r>
              <a:rPr lang="en-US" sz="2400" smtClean="0"/>
              <a:t>A typical Web page, especially a</a:t>
            </a:r>
            <a:r>
              <a:rPr lang="tr-TR" sz="2400" smtClean="0"/>
              <a:t> </a:t>
            </a:r>
            <a:r>
              <a:rPr lang="en-US" sz="2400" smtClean="0"/>
              <a:t>commercial page, contains a large amount of information that is not part</a:t>
            </a:r>
            <a:r>
              <a:rPr lang="tr-TR" sz="2400" smtClean="0"/>
              <a:t> </a:t>
            </a:r>
            <a:r>
              <a:rPr lang="en-US" sz="2400" smtClean="0"/>
              <a:t>of the main content of the page. </a:t>
            </a:r>
            <a:endParaRPr lang="tr-TR" sz="240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smtClean="0"/>
              <a:t>For example, it may contain banner ads,</a:t>
            </a:r>
            <a:r>
              <a:rPr lang="tr-TR" sz="2400" smtClean="0"/>
              <a:t> </a:t>
            </a:r>
            <a:r>
              <a:rPr lang="en-US" sz="2400" smtClean="0"/>
              <a:t>navigation bars, copyright notices, etc., which can lead to poor results</a:t>
            </a:r>
            <a:r>
              <a:rPr lang="tr-TR" sz="2400" smtClean="0"/>
              <a:t> </a:t>
            </a:r>
            <a:r>
              <a:rPr lang="en-US" sz="2400" smtClean="0"/>
              <a:t>for search and mining. </a:t>
            </a:r>
            <a:endParaRPr lang="tr-TR" sz="240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tr-TR" sz="2400" smtClean="0"/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endParaRPr lang="tr-TR" sz="24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Social</a:t>
            </a:r>
            <a:r>
              <a:rPr lang="tr-TR" dirty="0" smtClean="0"/>
              <a:t> Networks: </a:t>
            </a:r>
            <a:r>
              <a:rPr lang="tr-TR" dirty="0" err="1" smtClean="0"/>
              <a:t>Rank</a:t>
            </a:r>
            <a:r>
              <a:rPr lang="tr-TR" dirty="0" smtClean="0"/>
              <a:t> </a:t>
            </a:r>
            <a:r>
              <a:rPr lang="tr-TR" dirty="0" err="1" smtClean="0"/>
              <a:t>Prestige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Prestij kişiyi gösteren kişilerin sayısıyla ilişkilidir.</a:t>
            </a:r>
            <a:br>
              <a:rPr lang="tr-TR" dirty="0" smtClean="0"/>
            </a:br>
            <a:r>
              <a:rPr lang="tr-TR" dirty="0" smtClean="0"/>
              <a:t>● Önemli biri tarafından gösterilen bir kişi, daha az </a:t>
            </a:r>
            <a:r>
              <a:rPr lang="tr-TR" dirty="0" smtClean="0"/>
              <a:t>önemli biri </a:t>
            </a:r>
            <a:r>
              <a:rPr lang="tr-TR" dirty="0" smtClean="0"/>
              <a:t>tarafından gösterilen kişiden daha prestijlidir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573016"/>
            <a:ext cx="3808173" cy="305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Social</a:t>
            </a:r>
            <a:r>
              <a:rPr lang="tr-TR" dirty="0" smtClean="0"/>
              <a:t> Networks: </a:t>
            </a:r>
            <a:r>
              <a:rPr lang="tr-TR" dirty="0" err="1" smtClean="0"/>
              <a:t>Rank</a:t>
            </a:r>
            <a:r>
              <a:rPr lang="tr-TR" dirty="0" smtClean="0"/>
              <a:t> </a:t>
            </a:r>
            <a:r>
              <a:rPr lang="tr-TR" dirty="0" err="1" smtClean="0"/>
              <a:t>Prestige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776" y="1600200"/>
            <a:ext cx="78604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PageRank</a:t>
            </a:r>
            <a:r>
              <a:rPr lang="tr-TR" dirty="0" smtClean="0"/>
              <a:t> - Temel </a:t>
            </a:r>
            <a:r>
              <a:rPr lang="tr-TR" dirty="0" smtClean="0"/>
              <a:t>Kavramlar</a:t>
            </a:r>
            <a:endParaRPr lang="tr-T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06348"/>
            <a:ext cx="8229600" cy="351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PageRank</a:t>
            </a:r>
            <a:r>
              <a:rPr lang="tr-TR" dirty="0" smtClean="0"/>
              <a:t> - Ana </a:t>
            </a:r>
            <a:r>
              <a:rPr lang="tr-TR" dirty="0" smtClean="0"/>
              <a:t>Fikir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7999"/>
            <a:ext cx="8229600" cy="40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PageRank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263" y="1600200"/>
            <a:ext cx="80074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i="1" dirty="0" smtClean="0"/>
              <a:t>N</a:t>
            </a:r>
            <a:r>
              <a:rPr lang="tr-TR" b="1" dirty="0" smtClean="0"/>
              <a:t>-gram </a:t>
            </a:r>
            <a:r>
              <a:rPr lang="tr-TR" b="1" dirty="0" err="1" smtClean="0"/>
              <a:t>word</a:t>
            </a:r>
            <a:r>
              <a:rPr lang="tr-TR" b="1" dirty="0" smtClean="0"/>
              <a:t> </a:t>
            </a:r>
            <a:r>
              <a:rPr lang="tr-TR" b="1" dirty="0" err="1" smtClean="0"/>
              <a:t>models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Now we turn to n-gram models over words rather than characters. </a:t>
            </a:r>
            <a:endParaRPr lang="tr-TR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the same </a:t>
            </a:r>
            <a:r>
              <a:rPr lang="en-US" dirty="0" smtClean="0"/>
              <a:t>mechanism</a:t>
            </a:r>
            <a:r>
              <a:rPr lang="tr-TR" dirty="0" smtClean="0"/>
              <a:t> </a:t>
            </a:r>
            <a:r>
              <a:rPr lang="en-US" dirty="0" smtClean="0"/>
              <a:t>applies </a:t>
            </a:r>
            <a:r>
              <a:rPr lang="en-US" dirty="0" smtClean="0"/>
              <a:t>equally to word and character models.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main difference is that the </a:t>
            </a:r>
            <a:r>
              <a:rPr lang="en-US" b="1" dirty="0" smtClean="0"/>
              <a:t>vocabulary</a:t>
            </a:r>
            <a:r>
              <a:rPr lang="tr-TR" b="1" dirty="0" smtClean="0"/>
              <a:t> (</a:t>
            </a:r>
            <a:r>
              <a:rPr lang="en-US" dirty="0" smtClean="0"/>
              <a:t>the </a:t>
            </a:r>
            <a:r>
              <a:rPr lang="en-US" dirty="0" smtClean="0"/>
              <a:t>set of symbols that make up the corpus and the </a:t>
            </a:r>
            <a:r>
              <a:rPr lang="en-US" dirty="0" smtClean="0"/>
              <a:t>model</a:t>
            </a:r>
            <a:r>
              <a:rPr lang="tr-TR" dirty="0" smtClean="0"/>
              <a:t>)</a:t>
            </a:r>
            <a:r>
              <a:rPr lang="en-US" dirty="0" smtClean="0"/>
              <a:t>is </a:t>
            </a:r>
            <a:r>
              <a:rPr lang="en-US" dirty="0" smtClean="0"/>
              <a:t>larger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Word n-gram models need to deal with </a:t>
            </a:r>
            <a:r>
              <a:rPr lang="en-US" b="1" dirty="0" smtClean="0"/>
              <a:t>out of vocabulary </a:t>
            </a:r>
            <a:r>
              <a:rPr lang="en-US" dirty="0" smtClean="0"/>
              <a:t>words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en-US" dirty="0" smtClean="0"/>
              <a:t>For example, any string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digits </a:t>
            </a:r>
            <a:r>
              <a:rPr lang="en-US" dirty="0" smtClean="0"/>
              <a:t>might be replaced with &lt;NUM&gt;, or any email address with &lt;EMAIL</a:t>
            </a:r>
            <a:r>
              <a:rPr lang="en-US" dirty="0" smtClean="0"/>
              <a:t>&gt;.</a:t>
            </a:r>
            <a:endParaRPr lang="tr-TR" dirty="0" smtClean="0"/>
          </a:p>
          <a:p>
            <a:r>
              <a:rPr lang="tr-TR" dirty="0" err="1" smtClean="0"/>
              <a:t>Models</a:t>
            </a:r>
            <a:r>
              <a:rPr lang="tr-TR" dirty="0" smtClean="0"/>
              <a:t>:</a:t>
            </a:r>
          </a:p>
          <a:p>
            <a:r>
              <a:rPr lang="tr-TR" dirty="0" err="1" smtClean="0"/>
              <a:t>Unigram</a:t>
            </a:r>
            <a:endParaRPr lang="tr-TR" dirty="0" smtClean="0"/>
          </a:p>
          <a:p>
            <a:r>
              <a:rPr lang="tr-TR" dirty="0" err="1" smtClean="0"/>
              <a:t>Bigram</a:t>
            </a:r>
            <a:endParaRPr lang="tr-TR" dirty="0" smtClean="0"/>
          </a:p>
          <a:p>
            <a:r>
              <a:rPr lang="tr-TR" dirty="0" err="1" smtClean="0"/>
              <a:t>Trigram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PageRank</a:t>
            </a:r>
            <a:r>
              <a:rPr lang="tr-TR" dirty="0" smtClean="0"/>
              <a:t> - </a:t>
            </a:r>
            <a:r>
              <a:rPr lang="tr-TR" dirty="0" err="1" smtClean="0"/>
              <a:t>iteratif</a:t>
            </a:r>
            <a:r>
              <a:rPr lang="tr-TR" dirty="0" smtClean="0"/>
              <a:t> </a:t>
            </a:r>
            <a:r>
              <a:rPr lang="tr-TR" dirty="0" smtClean="0"/>
              <a:t>hesaplama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269" y="1600200"/>
            <a:ext cx="70794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class.coursera.org/nlp/</a:t>
            </a:r>
            <a:endParaRPr lang="tr-TR" dirty="0" smtClean="0"/>
          </a:p>
          <a:p>
            <a:r>
              <a:rPr lang="tr-TR" dirty="0" err="1" smtClean="0"/>
              <a:t>Bing</a:t>
            </a:r>
            <a:r>
              <a:rPr lang="tr-TR" dirty="0" smtClean="0"/>
              <a:t> </a:t>
            </a:r>
            <a:r>
              <a:rPr lang="tr-TR" dirty="0" err="1" smtClean="0"/>
              <a:t>Liu</a:t>
            </a:r>
            <a:r>
              <a:rPr lang="tr-TR" dirty="0" smtClean="0"/>
              <a:t>, </a:t>
            </a:r>
            <a:r>
              <a:rPr lang="tr-TR" i="1" dirty="0" smtClean="0"/>
              <a:t>Web </a:t>
            </a:r>
            <a:r>
              <a:rPr lang="tr-TR" i="1" dirty="0" err="1" smtClean="0"/>
              <a:t>DataMining</a:t>
            </a:r>
            <a:r>
              <a:rPr lang="tr-TR" i="1" dirty="0" smtClean="0"/>
              <a:t> </a:t>
            </a:r>
            <a:r>
              <a:rPr lang="tr-TR" i="1" dirty="0" err="1" smtClean="0"/>
              <a:t>Exploring</a:t>
            </a:r>
            <a:r>
              <a:rPr lang="tr-TR" i="1" dirty="0" smtClean="0"/>
              <a:t> </a:t>
            </a:r>
            <a:r>
              <a:rPr lang="tr-TR" i="1" dirty="0" err="1" smtClean="0"/>
              <a:t>Hyperlinks</a:t>
            </a:r>
            <a:r>
              <a:rPr lang="tr-TR" i="1" dirty="0" smtClean="0"/>
              <a:t>,</a:t>
            </a:r>
            <a:r>
              <a:rPr lang="tr-TR" i="1" dirty="0" err="1" smtClean="0"/>
              <a:t>Contents</a:t>
            </a:r>
            <a:r>
              <a:rPr lang="tr-TR" i="1" dirty="0" smtClean="0"/>
              <a:t> </a:t>
            </a:r>
            <a:r>
              <a:rPr lang="tr-TR" i="1" dirty="0" err="1" smtClean="0"/>
              <a:t>and</a:t>
            </a:r>
            <a:r>
              <a:rPr lang="tr-TR" i="1" dirty="0" smtClean="0"/>
              <a:t> </a:t>
            </a:r>
            <a:r>
              <a:rPr lang="tr-TR" i="1" dirty="0" err="1" smtClean="0"/>
              <a:t>Usage</a:t>
            </a:r>
            <a:r>
              <a:rPr lang="tr-TR" i="1" dirty="0" smtClean="0"/>
              <a:t> Data</a:t>
            </a:r>
            <a:r>
              <a:rPr lang="tr-TR" dirty="0" smtClean="0"/>
              <a:t>, </a:t>
            </a:r>
            <a:r>
              <a:rPr lang="tr-TR" dirty="0" err="1" smtClean="0"/>
              <a:t>Springer</a:t>
            </a:r>
            <a:r>
              <a:rPr lang="tr-TR" dirty="0" smtClean="0"/>
              <a:t>-</a:t>
            </a:r>
            <a:r>
              <a:rPr lang="tr-TR" dirty="0" err="1" smtClean="0"/>
              <a:t>Verlag</a:t>
            </a:r>
            <a:r>
              <a:rPr lang="tr-TR" dirty="0" smtClean="0"/>
              <a:t>, Berlin </a:t>
            </a:r>
            <a:r>
              <a:rPr lang="tr-TR" dirty="0" err="1" smtClean="0"/>
              <a:t>Heidelberg</a:t>
            </a:r>
            <a:r>
              <a:rPr lang="tr-TR" dirty="0" smtClean="0"/>
              <a:t>, 2007</a:t>
            </a:r>
          </a:p>
          <a:p>
            <a:r>
              <a:rPr lang="tr-TR" dirty="0" err="1" smtClean="0"/>
              <a:t>Stuart</a:t>
            </a:r>
            <a:r>
              <a:rPr lang="tr-TR" dirty="0" smtClean="0"/>
              <a:t> J. </a:t>
            </a:r>
            <a:r>
              <a:rPr lang="tr-TR" dirty="0" err="1" smtClean="0"/>
              <a:t>Russell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Peter </a:t>
            </a:r>
            <a:r>
              <a:rPr lang="tr-TR" dirty="0" err="1" smtClean="0"/>
              <a:t>Norvig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,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 </a:t>
            </a:r>
            <a:r>
              <a:rPr lang="tr-TR" dirty="0" smtClean="0"/>
              <a:t>A Modern </a:t>
            </a:r>
            <a:r>
              <a:rPr lang="tr-TR" dirty="0" err="1" smtClean="0"/>
              <a:t>Approach</a:t>
            </a:r>
            <a:r>
              <a:rPr lang="tr-TR" dirty="0" smtClean="0"/>
              <a:t>, </a:t>
            </a:r>
            <a:r>
              <a:rPr lang="tr-TR" dirty="0" err="1" smtClean="0"/>
              <a:t>Prentice</a:t>
            </a:r>
            <a:r>
              <a:rPr lang="tr-TR" dirty="0" smtClean="0"/>
              <a:t> </a:t>
            </a:r>
            <a:r>
              <a:rPr lang="tr-TR" dirty="0" err="1" smtClean="0"/>
              <a:t>Hall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Probabilistic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 Model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Chain</a:t>
            </a:r>
            <a:r>
              <a:rPr lang="tr-TR" dirty="0" smtClean="0"/>
              <a:t> </a:t>
            </a:r>
            <a:r>
              <a:rPr lang="tr-TR" dirty="0" err="1" smtClean="0"/>
              <a:t>Rule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compute</a:t>
            </a:r>
            <a:r>
              <a:rPr lang="tr-TR" dirty="0" smtClean="0"/>
              <a:t> </a:t>
            </a:r>
            <a:r>
              <a:rPr lang="tr-TR" dirty="0" err="1" smtClean="0"/>
              <a:t>joint</a:t>
            </a:r>
            <a:r>
              <a:rPr lang="tr-TR" dirty="0" smtClean="0"/>
              <a:t> </a:t>
            </a:r>
            <a:r>
              <a:rPr lang="tr-TR" dirty="0" err="1" smtClean="0"/>
              <a:t>probability</a:t>
            </a:r>
            <a:r>
              <a:rPr lang="tr-TR" dirty="0" smtClean="0"/>
              <a:t> of </a:t>
            </a:r>
            <a:r>
              <a:rPr lang="tr-TR" dirty="0" err="1" smtClean="0"/>
              <a:t>words</a:t>
            </a:r>
            <a:r>
              <a:rPr lang="tr-TR" dirty="0" smtClean="0"/>
              <a:t> in </a:t>
            </a:r>
            <a:r>
              <a:rPr lang="tr-TR" dirty="0" err="1" smtClean="0"/>
              <a:t>sentence</a:t>
            </a:r>
            <a:r>
              <a:rPr lang="tr-TR" dirty="0" smtClean="0"/>
              <a:t>:</a:t>
            </a:r>
          </a:p>
          <a:p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852936"/>
            <a:ext cx="82296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Markov</a:t>
            </a:r>
            <a:r>
              <a:rPr lang="tr-TR" dirty="0" smtClean="0"/>
              <a:t> </a:t>
            </a:r>
            <a:r>
              <a:rPr lang="tr-TR" dirty="0" err="1" smtClean="0"/>
              <a:t>Assumption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5153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Unigram</a:t>
            </a:r>
            <a:r>
              <a:rPr lang="tr-TR" dirty="0" smtClean="0"/>
              <a:t> Model</a:t>
            </a:r>
            <a:endParaRPr lang="tr-TR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56197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Bigram</a:t>
            </a:r>
            <a:r>
              <a:rPr lang="tr-TR" dirty="0" smtClean="0"/>
              <a:t> Model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6770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2002</Words>
  <Application>Microsoft Office PowerPoint</Application>
  <PresentationFormat>Ekran Gösterisi (4:3)</PresentationFormat>
  <Paragraphs>252</Paragraphs>
  <Slides>51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2" baseType="lpstr">
      <vt:lpstr>Ofis Teması</vt:lpstr>
      <vt:lpstr>Natural Language Processing</vt:lpstr>
      <vt:lpstr>Motivation</vt:lpstr>
      <vt:lpstr>LANGUAGE MODELS</vt:lpstr>
      <vt:lpstr>N-Gram Models of Language</vt:lpstr>
      <vt:lpstr>N-gram word models</vt:lpstr>
      <vt:lpstr>Probabilistic Language Model</vt:lpstr>
      <vt:lpstr>Markov Assumption</vt:lpstr>
      <vt:lpstr>Unigram Model</vt:lpstr>
      <vt:lpstr>Bigram Model</vt:lpstr>
      <vt:lpstr>N-Gram Models</vt:lpstr>
      <vt:lpstr>Estimating Bi-Gram Probabilities</vt:lpstr>
      <vt:lpstr>Example</vt:lpstr>
      <vt:lpstr>Language Modelling Toolkits</vt:lpstr>
      <vt:lpstr>TEXT CLASSIFICATION</vt:lpstr>
      <vt:lpstr>…</vt:lpstr>
      <vt:lpstr>Bag Of words Representation</vt:lpstr>
      <vt:lpstr>Bag of Words for Document Classifier</vt:lpstr>
      <vt:lpstr>Bayes’ Rule Applied to Documents</vt:lpstr>
      <vt:lpstr>NaiveBayes Example</vt:lpstr>
      <vt:lpstr>INFORMATION RETRIEVAL</vt:lpstr>
      <vt:lpstr>Query Types</vt:lpstr>
      <vt:lpstr>Indexer</vt:lpstr>
      <vt:lpstr>IR Models</vt:lpstr>
      <vt:lpstr>Retrieval System</vt:lpstr>
      <vt:lpstr>Document Similarity</vt:lpstr>
      <vt:lpstr>Boolean Model</vt:lpstr>
      <vt:lpstr>Vector Space Model</vt:lpstr>
      <vt:lpstr>Document Representation</vt:lpstr>
      <vt:lpstr>Document Representation</vt:lpstr>
      <vt:lpstr>Document Representation</vt:lpstr>
      <vt:lpstr>Document Retrieval and Relevance Ranking</vt:lpstr>
      <vt:lpstr>Document Retrieval and Relevance Ranking</vt:lpstr>
      <vt:lpstr>IR system evaluation</vt:lpstr>
      <vt:lpstr>Evaluation Measures</vt:lpstr>
      <vt:lpstr>Evaluation Measures</vt:lpstr>
      <vt:lpstr>Example</vt:lpstr>
      <vt:lpstr>Evaluation Measures</vt:lpstr>
      <vt:lpstr>Evaluation Measures</vt:lpstr>
      <vt:lpstr>Evaluation Measures</vt:lpstr>
      <vt:lpstr>Text Pre-Processing</vt:lpstr>
      <vt:lpstr>Stopword Removal</vt:lpstr>
      <vt:lpstr>Stemming</vt:lpstr>
      <vt:lpstr>Web Page Pre-Processing</vt:lpstr>
      <vt:lpstr>Web Page Pre-Processing</vt:lpstr>
      <vt:lpstr>Social Networks: Rank Prestige</vt:lpstr>
      <vt:lpstr>Social Networks: Rank Prestige</vt:lpstr>
      <vt:lpstr>PageRank - Temel Kavramlar</vt:lpstr>
      <vt:lpstr>PageRank - Ana Fikir</vt:lpstr>
      <vt:lpstr>PageRank</vt:lpstr>
      <vt:lpstr>PageRank - iteratif hesaplama</vt:lpstr>
      <vt:lpstr>Referanslar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Sevinc Ilhan</dc:creator>
  <cp:lastModifiedBy>Sevinc Ilhan</cp:lastModifiedBy>
  <cp:revision>75</cp:revision>
  <dcterms:created xsi:type="dcterms:W3CDTF">2014-02-19T12:40:30Z</dcterms:created>
  <dcterms:modified xsi:type="dcterms:W3CDTF">2016-04-26T08:56:54Z</dcterms:modified>
</cp:coreProperties>
</file>