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4" r:id="rId6"/>
    <p:sldId id="260" r:id="rId7"/>
    <p:sldId id="28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73" r:id="rId16"/>
    <p:sldId id="269" r:id="rId17"/>
    <p:sldId id="270" r:id="rId18"/>
    <p:sldId id="271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E5B40-7E32-4B8F-A472-3DA512F288EB}" type="datetimeFigureOut">
              <a:rPr lang="tr-TR" smtClean="0"/>
              <a:pPr/>
              <a:t>22.05.2014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2B478-3FE6-43E3-BA01-CB26C03253D7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2B478-3FE6-43E3-BA01-CB26C03253D7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00CE-DD6A-40B9-A617-A1465427BADC}" type="datetimeFigureOut">
              <a:rPr lang="tr-TR" smtClean="0"/>
              <a:pPr/>
              <a:t>22.05.2014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19E8-5C09-41B6-B921-C7B2915536C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00CE-DD6A-40B9-A617-A1465427BADC}" type="datetimeFigureOut">
              <a:rPr lang="tr-TR" smtClean="0"/>
              <a:pPr/>
              <a:t>22.05.2014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19E8-5C09-41B6-B921-C7B2915536C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00CE-DD6A-40B9-A617-A1465427BADC}" type="datetimeFigureOut">
              <a:rPr lang="tr-TR" smtClean="0"/>
              <a:pPr/>
              <a:t>22.05.2014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19E8-5C09-41B6-B921-C7B2915536C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00CE-DD6A-40B9-A617-A1465427BADC}" type="datetimeFigureOut">
              <a:rPr lang="tr-TR" smtClean="0"/>
              <a:pPr/>
              <a:t>22.05.2014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19E8-5C09-41B6-B921-C7B2915536C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00CE-DD6A-40B9-A617-A1465427BADC}" type="datetimeFigureOut">
              <a:rPr lang="tr-TR" smtClean="0"/>
              <a:pPr/>
              <a:t>22.05.2014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19E8-5C09-41B6-B921-C7B2915536C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00CE-DD6A-40B9-A617-A1465427BADC}" type="datetimeFigureOut">
              <a:rPr lang="tr-TR" smtClean="0"/>
              <a:pPr/>
              <a:t>22.05.2014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19E8-5C09-41B6-B921-C7B2915536C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00CE-DD6A-40B9-A617-A1465427BADC}" type="datetimeFigureOut">
              <a:rPr lang="tr-TR" smtClean="0"/>
              <a:pPr/>
              <a:t>22.05.2014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19E8-5C09-41B6-B921-C7B2915536C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00CE-DD6A-40B9-A617-A1465427BADC}" type="datetimeFigureOut">
              <a:rPr lang="tr-TR" smtClean="0"/>
              <a:pPr/>
              <a:t>22.05.2014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19E8-5C09-41B6-B921-C7B2915536C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00CE-DD6A-40B9-A617-A1465427BADC}" type="datetimeFigureOut">
              <a:rPr lang="tr-TR" smtClean="0"/>
              <a:pPr/>
              <a:t>22.05.2014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19E8-5C09-41B6-B921-C7B2915536C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00CE-DD6A-40B9-A617-A1465427BADC}" type="datetimeFigureOut">
              <a:rPr lang="tr-TR" smtClean="0"/>
              <a:pPr/>
              <a:t>22.05.2014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19E8-5C09-41B6-B921-C7B2915536C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00CE-DD6A-40B9-A617-A1465427BADC}" type="datetimeFigureOut">
              <a:rPr lang="tr-TR" smtClean="0"/>
              <a:pPr/>
              <a:t>22.05.2014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C7F19E8-5C09-41B6-B921-C7B2915536CC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0D000CE-DD6A-40B9-A617-A1465427BADC}" type="datetimeFigureOut">
              <a:rPr lang="tr-TR" smtClean="0"/>
              <a:pPr/>
              <a:t>22.05.2014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C7F19E8-5C09-41B6-B921-C7B2915536CC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1 Grup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556792"/>
            <a:ext cx="7848872" cy="1894362"/>
          </a:xfrm>
        </p:spPr>
        <p:txBody>
          <a:bodyPr/>
          <a:lstStyle/>
          <a:p>
            <a:pPr algn="ctr"/>
            <a:r>
              <a:rPr lang="tr-TR" sz="3200" dirty="0">
                <a:latin typeface="Times New Roman" pitchFamily="18" charset="0"/>
                <a:cs typeface="Times New Roman" pitchFamily="18" charset="0"/>
              </a:rPr>
              <a:t>GENETİK ALGORİTMALAR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3429000"/>
            <a:ext cx="6172200" cy="1944216"/>
          </a:xfrm>
        </p:spPr>
        <p:txBody>
          <a:bodyPr>
            <a:normAutofit/>
          </a:bodyPr>
          <a:lstStyle/>
          <a:p>
            <a:r>
              <a:rPr lang="tr-TR" dirty="0"/>
              <a:t> </a:t>
            </a:r>
          </a:p>
          <a:p>
            <a:pPr algn="ctr"/>
            <a:r>
              <a:rPr lang="tr-TR" dirty="0" smtClean="0"/>
              <a:t>YAPAY ZEKA </a:t>
            </a:r>
            <a:endParaRPr lang="tr-TR" dirty="0"/>
          </a:p>
          <a:p>
            <a:pPr algn="ctr"/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77049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Genetik algoritma adımları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tr-TR" sz="2000" b="1" dirty="0" err="1" smtClean="0"/>
              <a:t>Permutasyon</a:t>
            </a:r>
            <a:r>
              <a:rPr lang="tr-TR" sz="2000" b="1" dirty="0" smtClean="0"/>
              <a:t> Kodlama: </a:t>
            </a:r>
            <a:r>
              <a:rPr lang="tr-TR" sz="2000" dirty="0" smtClean="0"/>
              <a:t>gezgin satıcı ve iş sıralama gibi problemlerde kullanılır.</a:t>
            </a:r>
          </a:p>
          <a:p>
            <a:pPr marL="674370" lvl="2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tr-TR" sz="2000" dirty="0" smtClean="0"/>
              <a:t>Kromozom A: 35127604</a:t>
            </a:r>
          </a:p>
          <a:p>
            <a:pPr marL="674370" lvl="2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tr-TR" sz="2000" dirty="0" smtClean="0"/>
              <a:t>Kromozom B: 01562347</a:t>
            </a:r>
          </a:p>
          <a:p>
            <a:endParaRPr lang="tr-TR" sz="2000" dirty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tr-TR" sz="2000" b="1" dirty="0" smtClean="0"/>
              <a:t>Gri Kodlama: </a:t>
            </a:r>
            <a:r>
              <a:rPr lang="tr-TR" sz="2000" dirty="0" smtClean="0"/>
              <a:t>0-1 ikili kodlamadan farkı </a:t>
            </a:r>
            <a:r>
              <a:rPr lang="tr-TR" sz="2000" dirty="0" err="1" smtClean="0"/>
              <a:t>Hamming</a:t>
            </a:r>
            <a:r>
              <a:rPr lang="tr-TR" sz="2000" dirty="0" smtClean="0"/>
              <a:t> Uzaklığı kavramını geliştirmesidir. </a:t>
            </a:r>
            <a:r>
              <a:rPr lang="tr-TR" sz="2000" dirty="0" err="1" smtClean="0"/>
              <a:t>Hamming</a:t>
            </a:r>
            <a:r>
              <a:rPr lang="tr-TR" sz="2000" dirty="0" smtClean="0"/>
              <a:t> Uzaklığı, kromozomdaki değişen genlerin sayısını gösterir.</a:t>
            </a:r>
            <a:endParaRPr lang="tr-TR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797152"/>
            <a:ext cx="3240360" cy="1735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869160"/>
            <a:ext cx="4032448" cy="1988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1274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Genetik algoritma adımları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Adım </a:t>
            </a:r>
            <a:r>
              <a:rPr lang="tr-TR" b="1" dirty="0"/>
              <a:t>2. Amacın </a:t>
            </a:r>
            <a:r>
              <a:rPr lang="tr-TR" b="1" dirty="0" smtClean="0"/>
              <a:t>Tanımlanması:</a:t>
            </a:r>
          </a:p>
          <a:p>
            <a:pPr lvl="1"/>
            <a:r>
              <a:rPr lang="tr-TR" sz="2400" dirty="0"/>
              <a:t>Ç</a:t>
            </a:r>
            <a:r>
              <a:rPr lang="tr-TR" sz="2400" dirty="0" smtClean="0"/>
              <a:t>özümlerin </a:t>
            </a:r>
            <a:r>
              <a:rPr lang="tr-TR" sz="2400" dirty="0"/>
              <a:t>ne kadar iyi </a:t>
            </a:r>
            <a:r>
              <a:rPr lang="tr-TR" sz="2400" dirty="0" smtClean="0"/>
              <a:t>olduğunu belirlemek için amaç fonksiyonu tanımlanır</a:t>
            </a:r>
            <a:r>
              <a:rPr lang="tr-TR" sz="2400" dirty="0" smtClean="0"/>
              <a:t>.</a:t>
            </a:r>
            <a:endParaRPr lang="tr-TR" dirty="0" smtClean="0"/>
          </a:p>
          <a:p>
            <a:r>
              <a:rPr lang="tr-TR" b="1" dirty="0"/>
              <a:t>Adım 3. Baslangıç Populasyonun Yaratılması</a:t>
            </a:r>
            <a:r>
              <a:rPr lang="tr-TR" b="1" dirty="0" smtClean="0"/>
              <a:t>:</a:t>
            </a:r>
          </a:p>
          <a:p>
            <a:pPr lvl="1"/>
            <a:r>
              <a:rPr lang="tr-TR" sz="2400" dirty="0"/>
              <a:t>A</a:t>
            </a:r>
            <a:r>
              <a:rPr lang="tr-TR" sz="2400" dirty="0" smtClean="0"/>
              <a:t>lgoritmada </a:t>
            </a:r>
            <a:r>
              <a:rPr lang="tr-TR" sz="2400" dirty="0"/>
              <a:t>kullanılacak bireyler (ebeveynler) </a:t>
            </a:r>
            <a:r>
              <a:rPr lang="tr-TR" sz="2400" dirty="0" smtClean="0"/>
              <a:t>oluşturulur</a:t>
            </a:r>
            <a:r>
              <a:rPr lang="tr-TR" sz="2400" dirty="0" smtClean="0"/>
              <a:t>.</a:t>
            </a:r>
          </a:p>
          <a:p>
            <a:pPr lvl="1"/>
            <a:r>
              <a:rPr lang="tr-TR" sz="2400" dirty="0" smtClean="0"/>
              <a:t>Problemin boyutuna göre belirlenen boyutta </a:t>
            </a:r>
            <a:r>
              <a:rPr lang="tr-TR" sz="2400" dirty="0" err="1" smtClean="0"/>
              <a:t>rassal</a:t>
            </a:r>
            <a:r>
              <a:rPr lang="tr-TR" sz="2400" dirty="0" smtClean="0"/>
              <a:t> çözümlerden bir başlangıç </a:t>
            </a:r>
            <a:r>
              <a:rPr lang="tr-TR" sz="2400" dirty="0" err="1" smtClean="0"/>
              <a:t>populasyonu</a:t>
            </a:r>
            <a:r>
              <a:rPr lang="tr-TR" sz="2400" dirty="0" smtClean="0"/>
              <a:t> oluşturulur.</a:t>
            </a:r>
          </a:p>
          <a:p>
            <a:pPr lvl="1"/>
            <a:endParaRPr lang="tr-TR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18879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Genetik algoritma adımları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r-TR" sz="1400" b="1" dirty="0"/>
              <a:t>Adım 4. Yeniden Üreme (Seleksiyon):</a:t>
            </a:r>
          </a:p>
          <a:p>
            <a:pPr lvl="1"/>
            <a:r>
              <a:rPr lang="tr-TR" sz="1400" dirty="0"/>
              <a:t>Doğadaki doğal  seleksiyon işleminin GA tarafından uygulanmasıdır</a:t>
            </a:r>
            <a:r>
              <a:rPr lang="tr-TR" sz="1400" dirty="0" smtClean="0"/>
              <a:t>.</a:t>
            </a:r>
          </a:p>
          <a:p>
            <a:pPr lvl="1"/>
            <a:r>
              <a:rPr lang="tr-TR" sz="1400" dirty="0" smtClean="0"/>
              <a:t>Bu uygulama ile algoritmadaki birey çeşitliliği artacak böylece çözüm uzayında farklı bölgeler aranabilecektir.</a:t>
            </a:r>
            <a:endParaRPr lang="tr-TR" sz="1400" dirty="0"/>
          </a:p>
          <a:p>
            <a:pPr marL="2103120" lvl="7" indent="0">
              <a:buNone/>
            </a:pPr>
            <a:endParaRPr lang="tr-TR" sz="1400" b="1" i="1" baseline="-25000" dirty="0" smtClean="0"/>
          </a:p>
          <a:p>
            <a:r>
              <a:rPr lang="tr-TR" sz="1400" b="1" dirty="0" smtClean="0"/>
              <a:t>Önerilen Yeniden </a:t>
            </a:r>
            <a:r>
              <a:rPr lang="tr-TR" sz="1400" b="1" dirty="0" smtClean="0"/>
              <a:t>Üreme Yöntemleri</a:t>
            </a:r>
          </a:p>
          <a:p>
            <a:pPr lvl="1"/>
            <a:r>
              <a:rPr lang="tr-TR" sz="1400" b="1" dirty="0" smtClean="0"/>
              <a:t>Rassal Üreme:</a:t>
            </a:r>
            <a:r>
              <a:rPr lang="tr-TR" sz="1400" dirty="0"/>
              <a:t> Varolan ebeveynlerden populasyon sayısı kadar rassal seçim </a:t>
            </a:r>
            <a:r>
              <a:rPr lang="tr-TR" sz="1400" dirty="0" smtClean="0"/>
              <a:t>yapılır</a:t>
            </a:r>
            <a:r>
              <a:rPr lang="tr-TR" sz="1400" dirty="0" smtClean="0"/>
              <a:t>.</a:t>
            </a:r>
            <a:endParaRPr lang="tr-TR" sz="1400" dirty="0" smtClean="0"/>
          </a:p>
          <a:p>
            <a:pPr lvl="1"/>
            <a:r>
              <a:rPr lang="tr-TR" sz="1400" b="1" dirty="0" smtClean="0"/>
              <a:t>Rulet Çarkı Yöntemi</a:t>
            </a:r>
            <a:r>
              <a:rPr lang="tr-TR" sz="1400" dirty="0" smtClean="0"/>
              <a:t>:Uygunluk </a:t>
            </a:r>
            <a:r>
              <a:rPr lang="tr-TR" sz="1400" dirty="0"/>
              <a:t>değeri yüksek olan güçlü bireyin </a:t>
            </a:r>
            <a:r>
              <a:rPr lang="tr-TR" sz="1400" dirty="0" smtClean="0"/>
              <a:t>seçilme </a:t>
            </a:r>
            <a:r>
              <a:rPr lang="tr-TR" sz="1400" dirty="0"/>
              <a:t>olasılığının yüksek olması </a:t>
            </a:r>
            <a:r>
              <a:rPr lang="es-ES" sz="1400" dirty="0" err="1"/>
              <a:t>sa</a:t>
            </a:r>
            <a:r>
              <a:rPr lang="tr-TR" sz="1400" dirty="0"/>
              <a:t>ğ</a:t>
            </a:r>
            <a:r>
              <a:rPr lang="es-ES" sz="1400" dirty="0" smtClean="0"/>
              <a:t>lanır</a:t>
            </a:r>
            <a:r>
              <a:rPr lang="tr-TR" sz="1400" dirty="0" smtClean="0"/>
              <a:t>.</a:t>
            </a:r>
          </a:p>
          <a:p>
            <a:pPr lvl="1"/>
            <a:r>
              <a:rPr lang="tr-TR" sz="1400" dirty="0" smtClean="0"/>
              <a:t>Bireyler uygunluk değerlerine göre belirli olasılık değerlerine sahiptir. Bu olasılıklar her bir bireyin uygunluk değerinin toplam uygunluk değerine oranlanması ile elde edilir.</a:t>
            </a:r>
          </a:p>
          <a:p>
            <a:pPr lvl="1"/>
            <a:r>
              <a:rPr lang="tr-TR" sz="1400" dirty="0" smtClean="0"/>
              <a:t>Popülasyondaki birey sayısı kadar (0,1) aralığında </a:t>
            </a:r>
            <a:r>
              <a:rPr lang="tr-TR" sz="1400" dirty="0" err="1" smtClean="0"/>
              <a:t>rassal</a:t>
            </a:r>
            <a:r>
              <a:rPr lang="tr-TR" sz="1400" dirty="0" smtClean="0"/>
              <a:t> sayı atılır ve her </a:t>
            </a:r>
            <a:r>
              <a:rPr lang="tr-TR" sz="1400" dirty="0" err="1" smtClean="0"/>
              <a:t>rassa</a:t>
            </a:r>
            <a:r>
              <a:rPr lang="tr-TR" sz="1400" dirty="0" err="1" smtClean="0"/>
              <a:t>l</a:t>
            </a:r>
            <a:r>
              <a:rPr lang="tr-TR" sz="1400" dirty="0" smtClean="0"/>
              <a:t> sayıdan bir sonra gelen olasılık değerine karşılık gelen birey seçilir.</a:t>
            </a:r>
          </a:p>
          <a:p>
            <a:pPr lvl="1"/>
            <a:r>
              <a:rPr lang="tr-TR" sz="1400" dirty="0" smtClean="0"/>
              <a:t>Örnek: toplulukta </a:t>
            </a:r>
            <a:r>
              <a:rPr lang="tr-TR" sz="1400" dirty="0" smtClean="0"/>
              <a:t>100, </a:t>
            </a:r>
            <a:r>
              <a:rPr lang="tr-TR" sz="1400" dirty="0" smtClean="0"/>
              <a:t>200</a:t>
            </a:r>
            <a:r>
              <a:rPr lang="tr-TR" sz="1400" dirty="0" smtClean="0"/>
              <a:t>, 250 ve 500 uygunluk değerlerine sahip dört kromozom </a:t>
            </a:r>
            <a:r>
              <a:rPr lang="tr-TR" sz="1400" dirty="0" smtClean="0"/>
              <a:t>var. Bunların </a:t>
            </a:r>
            <a:r>
              <a:rPr lang="tr-TR" sz="1400" dirty="0" smtClean="0"/>
              <a:t>çarpmaya göre tersleri 0.01, 0.005, 0.004 ve 0.002 </a:t>
            </a:r>
            <a:r>
              <a:rPr lang="tr-TR" sz="1400" dirty="0" smtClean="0"/>
              <a:t>olacaktır</a:t>
            </a:r>
            <a:r>
              <a:rPr lang="tr-TR" sz="1400" dirty="0" smtClean="0"/>
              <a:t>. Bu durumda seçilim değerleri vektörünün elemanları sırasıyla </a:t>
            </a:r>
            <a:r>
              <a:rPr lang="tr-TR" sz="1400" b="1" dirty="0" smtClean="0"/>
              <a:t>0.01</a:t>
            </a:r>
            <a:r>
              <a:rPr lang="tr-TR" sz="1400" b="1" dirty="0" smtClean="0"/>
              <a:t>, 0.015 </a:t>
            </a:r>
            <a:r>
              <a:rPr lang="tr-TR" sz="1400" dirty="0" smtClean="0"/>
              <a:t>(yani 0.01 + 0.005),</a:t>
            </a:r>
            <a:r>
              <a:rPr lang="tr-TR" sz="1400" b="1" dirty="0" smtClean="0"/>
              <a:t> 0.019 </a:t>
            </a:r>
            <a:r>
              <a:rPr lang="tr-TR" sz="1400" dirty="0" smtClean="0"/>
              <a:t>(yani 0.015 + 0.004) ve </a:t>
            </a:r>
            <a:r>
              <a:rPr lang="tr-TR" sz="1400" b="1" dirty="0" smtClean="0"/>
              <a:t>0.021 </a:t>
            </a:r>
            <a:r>
              <a:rPr lang="tr-TR" sz="1400" dirty="0" smtClean="0"/>
              <a:t>(</a:t>
            </a:r>
            <a:r>
              <a:rPr lang="tr-TR" sz="1400" dirty="0" smtClean="0"/>
              <a:t>yani 0.019 + 0.002) olur. Seçilim için girilen döngüde </a:t>
            </a:r>
            <a:r>
              <a:rPr lang="tr-TR" sz="1400" dirty="0" smtClean="0"/>
              <a:t>0-0.021 </a:t>
            </a:r>
            <a:r>
              <a:rPr lang="tr-TR" sz="1400" dirty="0" smtClean="0"/>
              <a:t>aralığındaki rastgele bir sayı, hangi sayı aralığındaysa </a:t>
            </a:r>
            <a:r>
              <a:rPr lang="tr-TR" sz="1400" dirty="0" smtClean="0"/>
              <a:t>(</a:t>
            </a:r>
            <a:r>
              <a:rPr lang="tr-TR" sz="1400" dirty="0" smtClean="0"/>
              <a:t>rulet tekerleğinde nereye tekabül ediyorsa), </a:t>
            </a:r>
            <a:r>
              <a:rPr lang="tr-TR" sz="1400" dirty="0" smtClean="0"/>
              <a:t>kromozom vektöründe </a:t>
            </a:r>
            <a:r>
              <a:rPr lang="tr-TR" sz="1400" dirty="0" smtClean="0"/>
              <a:t>o </a:t>
            </a:r>
            <a:r>
              <a:rPr lang="tr-TR" sz="1400" dirty="0" smtClean="0"/>
              <a:t>konumda </a:t>
            </a:r>
            <a:r>
              <a:rPr lang="tr-TR" sz="1400" dirty="0" smtClean="0"/>
              <a:t>bulunan kromozom seçilir. Tekerleğin ikinci kez </a:t>
            </a:r>
            <a:r>
              <a:rPr lang="tr-TR" sz="1400" dirty="0" smtClean="0"/>
              <a:t>döndürülmesiyle </a:t>
            </a:r>
            <a:r>
              <a:rPr lang="tr-TR" sz="1400" dirty="0" smtClean="0"/>
              <a:t>bir kromozom daha seçilir</a:t>
            </a:r>
            <a:endParaRPr lang="tr-TR" sz="1400" dirty="0" smtClean="0"/>
          </a:p>
        </p:txBody>
      </p:sp>
    </p:spTree>
    <p:extLst>
      <p:ext uri="{BB962C8B-B14F-4D97-AF65-F5344CB8AC3E}">
        <p14:creationId xmlns:p14="http://schemas.microsoft.com/office/powerpoint/2010/main" xmlns="" val="233356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800" b="1" dirty="0"/>
              <a:t>Turnuva </a:t>
            </a:r>
            <a:r>
              <a:rPr lang="tr-TR" sz="1800" b="1" dirty="0" smtClean="0"/>
              <a:t>Yöntemi:</a:t>
            </a:r>
            <a:r>
              <a:rPr lang="tr-TR" sz="1800" dirty="0"/>
              <a:t> </a:t>
            </a:r>
            <a:endParaRPr lang="tr-TR" sz="1800" dirty="0" smtClean="0"/>
          </a:p>
          <a:p>
            <a:pPr lvl="1"/>
            <a:r>
              <a:rPr lang="tr-TR" sz="1800" dirty="0" err="1" smtClean="0"/>
              <a:t>Popülason</a:t>
            </a:r>
            <a:r>
              <a:rPr lang="tr-TR" sz="1800" dirty="0" smtClean="0"/>
              <a:t> büyüklüğü çok fazla olduğunda uygulanır.</a:t>
            </a:r>
          </a:p>
          <a:p>
            <a:pPr lvl="1"/>
            <a:r>
              <a:rPr lang="tr-TR" sz="1800" dirty="0" smtClean="0"/>
              <a:t>Popülasyon içinden belirli sayıda (k adet) birey alınır ve bu bireylerden uygunluk değeri en yüksek olan ebeveyn olarak seçilir. Bu işlem popülasyon büyüklüğü kadar tekrarlanır</a:t>
            </a:r>
            <a:r>
              <a:rPr lang="tr-TR" sz="1800" dirty="0" smtClean="0"/>
              <a:t>.</a:t>
            </a:r>
            <a:endParaRPr lang="tr-TR" sz="1800" dirty="0" smtClean="0"/>
          </a:p>
          <a:p>
            <a:r>
              <a:rPr lang="tr-TR" sz="1800" b="1" dirty="0" err="1" smtClean="0"/>
              <a:t>Elitizm</a:t>
            </a:r>
            <a:endParaRPr lang="tr-TR" sz="1800" b="1" dirty="0" smtClean="0"/>
          </a:p>
          <a:p>
            <a:pPr lvl="1"/>
            <a:r>
              <a:rPr lang="tr-TR" sz="1800" dirty="0" err="1" smtClean="0"/>
              <a:t>Elitizm</a:t>
            </a:r>
            <a:r>
              <a:rPr lang="tr-TR" sz="1800" dirty="0" smtClean="0"/>
              <a:t> ile en iyi bireylerden belirli miktarının her nesilde kalması sağlanır. </a:t>
            </a:r>
          </a:p>
          <a:p>
            <a:pPr lvl="1"/>
            <a:r>
              <a:rPr lang="tr-TR" sz="1800" dirty="0" smtClean="0"/>
              <a:t>Yani her yeni nesil üretilirken bir önceki nesildeki en iyi bireyler hiç değiştirilmeden bir sonraki </a:t>
            </a:r>
            <a:r>
              <a:rPr lang="tr-TR" sz="1800" dirty="0" err="1" smtClean="0"/>
              <a:t>nesile</a:t>
            </a:r>
            <a:r>
              <a:rPr lang="tr-TR" sz="1800" dirty="0" smtClean="0"/>
              <a:t> aktarılır.</a:t>
            </a:r>
          </a:p>
          <a:p>
            <a:pPr lvl="1"/>
            <a:r>
              <a:rPr lang="tr-TR" sz="1800" dirty="0" smtClean="0"/>
              <a:t>Bu işlem yapılmaz ise, iyi bireyler çaprazlama ve mutasyon sırasında yok olabilirler.</a:t>
            </a:r>
          </a:p>
          <a:p>
            <a:pPr lvl="1"/>
            <a:r>
              <a:rPr lang="tr-TR" sz="1800" dirty="0" smtClean="0"/>
              <a:t>yeni nesildeki en güçsüz birey öldürülerek yerine bir önceki neslin en güçlü bireyi </a:t>
            </a:r>
            <a:r>
              <a:rPr lang="tr-TR" sz="1800" dirty="0" smtClean="0"/>
              <a:t>yerleştirilir.</a:t>
            </a:r>
            <a:endParaRPr lang="tr-TR" sz="1800" dirty="0" smtClean="0"/>
          </a:p>
          <a:p>
            <a:pPr marL="1068705" indent="0">
              <a:buNone/>
              <a:defRPr/>
            </a:pPr>
            <a:endParaRPr lang="tr-TR" sz="1800" dirty="0" smtClean="0"/>
          </a:p>
          <a:p>
            <a:pPr lvl="1"/>
            <a:endParaRPr lang="tr-TR" sz="1800" dirty="0"/>
          </a:p>
          <a:p>
            <a:pPr lvl="1"/>
            <a:endParaRPr lang="tr-TR" sz="1800" b="1" dirty="0" smtClean="0"/>
          </a:p>
          <a:p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xmlns="" val="35558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980728"/>
            <a:ext cx="7467600" cy="4873752"/>
          </a:xfrm>
        </p:spPr>
        <p:txBody>
          <a:bodyPr>
            <a:normAutofit/>
          </a:bodyPr>
          <a:lstStyle/>
          <a:p>
            <a:pPr marL="342900" lvl="1" indent="-342900">
              <a:buFont typeface="Courier New" pitchFamily="49" charset="0"/>
              <a:buChar char="o"/>
            </a:pPr>
            <a:r>
              <a:rPr lang="tr-TR" sz="2400" b="1" dirty="0" smtClean="0"/>
              <a:t>Adım </a:t>
            </a:r>
            <a:r>
              <a:rPr lang="tr-TR" sz="2400" b="1" dirty="0"/>
              <a:t>5. Çaprazlama</a:t>
            </a:r>
            <a:r>
              <a:rPr lang="tr-TR" sz="2400" b="1" dirty="0" smtClean="0"/>
              <a:t>:</a:t>
            </a:r>
          </a:p>
          <a:p>
            <a:pPr marL="742950" lvl="2" indent="-342900">
              <a:buFont typeface="Courier New" pitchFamily="49" charset="0"/>
              <a:buChar char="o"/>
            </a:pPr>
            <a:r>
              <a:rPr lang="tr-TR" dirty="0" smtClean="0"/>
              <a:t>Doğal popülasyondaki çaprazlamaya karşılık gelir.</a:t>
            </a:r>
          </a:p>
          <a:p>
            <a:pPr marL="742950" lvl="2" indent="-342900">
              <a:buFont typeface="Courier New" pitchFamily="49" charset="0"/>
              <a:buChar char="o"/>
            </a:pPr>
            <a:r>
              <a:rPr lang="tr-TR" dirty="0" smtClean="0"/>
              <a:t>Popülasyonda </a:t>
            </a:r>
            <a:r>
              <a:rPr lang="tr-TR" dirty="0"/>
              <a:t>olmayan bireyleri yaratarak bireyler arasındaki </a:t>
            </a:r>
            <a:r>
              <a:rPr lang="tr-TR" dirty="0" smtClean="0"/>
              <a:t>çesitliliğin arttırılır</a:t>
            </a:r>
            <a:r>
              <a:rPr lang="tr-TR" dirty="0" smtClean="0"/>
              <a:t>.</a:t>
            </a:r>
          </a:p>
          <a:p>
            <a:pPr marL="742950" lvl="2" indent="-342900">
              <a:buFont typeface="Courier New" pitchFamily="49" charset="0"/>
              <a:buChar char="o"/>
            </a:pPr>
            <a:r>
              <a:rPr lang="tr-TR" dirty="0" smtClean="0"/>
              <a:t>Çaprazlama sonrası elde edilen çocuklar ebeveynlerin özelliklerini taşır. </a:t>
            </a:r>
          </a:p>
          <a:p>
            <a:pPr marL="742950" lvl="2" indent="-342900">
              <a:buFont typeface="Courier New" pitchFamily="49" charset="0"/>
              <a:buChar char="o"/>
            </a:pPr>
            <a:r>
              <a:rPr lang="tr-TR" dirty="0" smtClean="0"/>
              <a:t>Farklı yöntemler: </a:t>
            </a:r>
          </a:p>
          <a:p>
            <a:pPr marL="1200150" lvl="3" indent="-342900">
              <a:buFont typeface="Courier New" pitchFamily="49" charset="0"/>
              <a:buChar char="o"/>
            </a:pPr>
            <a:r>
              <a:rPr lang="tr-TR" dirty="0" smtClean="0"/>
              <a:t>Basit çaprazlama </a:t>
            </a:r>
          </a:p>
          <a:p>
            <a:pPr marL="1200150" lvl="3" indent="-342900">
              <a:buFont typeface="Courier New" pitchFamily="49" charset="0"/>
              <a:buChar char="o"/>
            </a:pPr>
            <a:r>
              <a:rPr lang="tr-TR" dirty="0" smtClean="0"/>
              <a:t>İki noktalı çaprazlama</a:t>
            </a:r>
          </a:p>
          <a:p>
            <a:pPr marL="1200150" lvl="3" indent="-342900">
              <a:buFont typeface="Courier New" pitchFamily="49" charset="0"/>
              <a:buChar char="o"/>
            </a:pPr>
            <a:r>
              <a:rPr lang="tr-TR" dirty="0" err="1" smtClean="0"/>
              <a:t>Uniform</a:t>
            </a:r>
            <a:r>
              <a:rPr lang="tr-TR" dirty="0" smtClean="0"/>
              <a:t> çaprazlama</a:t>
            </a:r>
            <a:endParaRPr lang="tr-TR" dirty="0" smtClean="0"/>
          </a:p>
          <a:p>
            <a:pPr marL="342900" lvl="1" indent="-342900">
              <a:buFont typeface="Courier New" pitchFamily="49" charset="0"/>
              <a:buChar char="o"/>
            </a:pPr>
            <a:endParaRPr lang="tr-TR" dirty="0" smtClean="0"/>
          </a:p>
          <a:p>
            <a:pPr marL="436563" lvl="1" indent="-342900">
              <a:buFont typeface="Courier New" pitchFamily="49" charset="0"/>
              <a:buChar char="o"/>
            </a:pPr>
            <a:endParaRPr lang="tr-TR" dirty="0"/>
          </a:p>
          <a:p>
            <a:pPr marL="1068705" indent="0">
              <a:buNone/>
              <a:defRPr/>
            </a:pPr>
            <a:endParaRPr lang="tr-TR" sz="1800" dirty="0"/>
          </a:p>
          <a:p>
            <a:pPr lvl="1"/>
            <a:endParaRPr lang="tr-TR" dirty="0"/>
          </a:p>
          <a:p>
            <a:pPr lvl="1"/>
            <a:endParaRPr lang="tr-TR" b="1" dirty="0" smtClean="0"/>
          </a:p>
          <a:p>
            <a:endParaRPr lang="tr-TR" sz="2100" dirty="0"/>
          </a:p>
        </p:txBody>
      </p:sp>
    </p:spTree>
    <p:extLst>
      <p:ext uri="{BB962C8B-B14F-4D97-AF65-F5344CB8AC3E}">
        <p14:creationId xmlns:p14="http://schemas.microsoft.com/office/powerpoint/2010/main" xmlns="" val="247964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114300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tr-TR" sz="2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tr-TR" sz="2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7467600" cy="4873752"/>
          </a:xfrm>
        </p:spPr>
        <p:txBody>
          <a:bodyPr/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tr-TR" sz="1800" b="1" dirty="0"/>
              <a:t>Basit Çaprazlama: </a:t>
            </a:r>
            <a:r>
              <a:rPr lang="tr-TR" sz="1800" dirty="0"/>
              <a:t>n noktalı çaprazlama da denir. </a:t>
            </a:r>
            <a:endParaRPr lang="tr-TR" sz="1800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tr-TR" sz="1800" dirty="0" smtClean="0"/>
              <a:t> </a:t>
            </a:r>
            <a:endParaRPr lang="tr-TR" sz="1800" b="1" dirty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tr-TR" sz="1800" b="1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tr-TR" sz="1800" b="1" dirty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tr-TR" sz="1800" b="1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tr-TR" sz="1800" b="1" dirty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tr-TR" sz="1800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tr-TR" sz="1800" b="1" dirty="0" smtClean="0"/>
              <a:t>2 </a:t>
            </a:r>
            <a:r>
              <a:rPr lang="tr-TR" sz="1800" b="1" dirty="0"/>
              <a:t>noktalı çaprazlama’da </a:t>
            </a:r>
            <a:r>
              <a:rPr lang="tr-TR" sz="1800" dirty="0"/>
              <a:t>ise 2 sabit nokta belirlenir ve bu iki nokta arasındaki genler yer değiştirir.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tr-TR" sz="1800" b="1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14138" y="1916832"/>
            <a:ext cx="5040562" cy="168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14138" y="4653136"/>
            <a:ext cx="5040562" cy="2049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5297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568952" cy="5400600"/>
          </a:xfrm>
        </p:spPr>
        <p:txBody>
          <a:bodyPr>
            <a:normAutofit/>
          </a:bodyPr>
          <a:lstStyle/>
          <a:p>
            <a:r>
              <a:rPr lang="tr-TR" sz="2000" b="1" dirty="0" err="1" smtClean="0"/>
              <a:t>Uniform</a:t>
            </a:r>
            <a:r>
              <a:rPr lang="tr-TR" sz="2000" b="1" dirty="0" smtClean="0"/>
              <a:t> Çaprazlama:</a:t>
            </a:r>
          </a:p>
          <a:p>
            <a:pPr lvl="1"/>
            <a:r>
              <a:rPr lang="tr-TR" sz="2000" dirty="0"/>
              <a:t>Çocuk 1’in genleri eğer maskede o </a:t>
            </a:r>
            <a:r>
              <a:rPr lang="tr-TR" sz="2000" dirty="0" smtClean="0"/>
              <a:t>genin değeri </a:t>
            </a:r>
            <a:r>
              <a:rPr lang="tr-TR" sz="2000" dirty="0"/>
              <a:t>1 ise Ebeveyn 1’den, 0 ise Ebeveyn 2’den gelir</a:t>
            </a:r>
            <a:r>
              <a:rPr lang="tr-TR" sz="2000" dirty="0" smtClean="0"/>
              <a:t>.</a:t>
            </a:r>
          </a:p>
          <a:p>
            <a:pPr lvl="1"/>
            <a:r>
              <a:rPr lang="tr-TR" sz="2000" dirty="0" smtClean="0"/>
              <a:t>Çocuk </a:t>
            </a:r>
            <a:r>
              <a:rPr lang="tr-TR" sz="2000" dirty="0"/>
              <a:t>2’nin genleri ise eger maskede o </a:t>
            </a:r>
            <a:r>
              <a:rPr lang="tr-TR" sz="2000" dirty="0" smtClean="0"/>
              <a:t>genin değeri </a:t>
            </a:r>
            <a:r>
              <a:rPr lang="tr-TR" sz="2000" dirty="0"/>
              <a:t>0 ise </a:t>
            </a:r>
            <a:r>
              <a:rPr lang="tr-TR" sz="2000" dirty="0" smtClean="0"/>
              <a:t>Ebeveyn </a:t>
            </a:r>
            <a:r>
              <a:rPr lang="tr-TR" sz="2000" dirty="0"/>
              <a:t>1’den, 1 ise Ebeveyn 2’den gelir.</a:t>
            </a:r>
            <a:endParaRPr lang="tr-TR" sz="2000" dirty="0" smtClean="0"/>
          </a:p>
          <a:p>
            <a:endParaRPr lang="tr-TR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3436" y="3645024"/>
            <a:ext cx="2301791" cy="2383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1243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Genetik algoritma adımları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sz="2000" b="1" dirty="0"/>
              <a:t>Adım 6. </a:t>
            </a:r>
            <a:r>
              <a:rPr lang="tr-TR" sz="2000" b="1" dirty="0" smtClean="0"/>
              <a:t>Mutasyon:</a:t>
            </a:r>
          </a:p>
          <a:p>
            <a:pPr lvl="1"/>
            <a:r>
              <a:rPr lang="tr-TR" sz="2000" dirty="0" smtClean="0"/>
              <a:t>Nesiller </a:t>
            </a:r>
            <a:r>
              <a:rPr lang="tr-TR" sz="2000" dirty="0"/>
              <a:t>boyunca kaybolan </a:t>
            </a:r>
            <a:r>
              <a:rPr lang="tr-TR" sz="2000" dirty="0" smtClean="0"/>
              <a:t>bir gen </a:t>
            </a:r>
            <a:r>
              <a:rPr lang="tr-TR" sz="2000" dirty="0"/>
              <a:t>varsa onun geri getirilmesinde kullanılır</a:t>
            </a:r>
            <a:r>
              <a:rPr lang="tr-TR" sz="2000" dirty="0" smtClean="0"/>
              <a:t>.</a:t>
            </a:r>
          </a:p>
          <a:p>
            <a:pPr lvl="1"/>
            <a:r>
              <a:rPr lang="tr-TR" sz="2000" dirty="0" smtClean="0"/>
              <a:t>Yeniden ve sürekli yeni nesil üretimi sonucunda belirli bir süre sonra nesildeki kromozomlar birbirini tekrarlama konumuna gelebilirler ve bunun sonucunda farklı kromozom üretimi çok azalabilir.</a:t>
            </a:r>
          </a:p>
          <a:p>
            <a:pPr lvl="1"/>
            <a:r>
              <a:rPr lang="tr-TR" sz="2000" dirty="0" smtClean="0"/>
              <a:t>Bu nedenle nesildeki kromozomların çeşitliliğini artırmak için bazıları mutasyona  uğratılır.</a:t>
            </a:r>
            <a:endParaRPr lang="tr-TR" sz="2000" dirty="0" smtClean="0"/>
          </a:p>
          <a:p>
            <a:pPr lvl="1"/>
            <a:r>
              <a:rPr lang="tr-TR" sz="2000" dirty="0" smtClean="0"/>
              <a:t>Mutasyona </a:t>
            </a:r>
            <a:r>
              <a:rPr lang="tr-TR" sz="2000" b="1" dirty="0" smtClean="0"/>
              <a:t>p</a:t>
            </a:r>
            <a:r>
              <a:rPr lang="tr-TR" sz="2000" b="1" baseline="-25000" dirty="0" smtClean="0"/>
              <a:t>m</a:t>
            </a:r>
            <a:r>
              <a:rPr lang="tr-TR" sz="2000" b="1" dirty="0" smtClean="0"/>
              <a:t> </a:t>
            </a:r>
            <a:r>
              <a:rPr lang="tr-TR" sz="2000" dirty="0" smtClean="0"/>
              <a:t>(mutasyon olasılığı) ile karar verilir.</a:t>
            </a:r>
          </a:p>
          <a:p>
            <a:pPr lvl="1"/>
            <a:r>
              <a:rPr lang="tr-TR" sz="2000" b="1" dirty="0" smtClean="0"/>
              <a:t>Basit  Mutasyon: </a:t>
            </a:r>
            <a:r>
              <a:rPr lang="tr-TR" sz="2000" dirty="0"/>
              <a:t>Kromozomdan herhangi bir gen seçilerek  </a:t>
            </a:r>
            <a:r>
              <a:rPr lang="tr-TR" sz="2000" dirty="0" smtClean="0"/>
              <a:t>tümleyeni ile değiştirilir.</a:t>
            </a:r>
          </a:p>
          <a:p>
            <a:pPr lvl="1"/>
            <a:endParaRPr lang="tr-TR" sz="2000" dirty="0"/>
          </a:p>
          <a:p>
            <a:pPr lvl="1"/>
            <a:endParaRPr lang="tr-TR" sz="2000" b="1" dirty="0"/>
          </a:p>
          <a:p>
            <a:pPr lvl="1"/>
            <a:endParaRPr lang="tr-TR" sz="2000" dirty="0" smtClean="0"/>
          </a:p>
          <a:p>
            <a:pPr lvl="1"/>
            <a:endParaRPr lang="tr-TR" sz="2000" dirty="0" smtClean="0"/>
          </a:p>
          <a:p>
            <a:pPr lvl="1"/>
            <a:endParaRPr lang="tr-TR" sz="2000" dirty="0" smtClean="0"/>
          </a:p>
          <a:p>
            <a:pPr lvl="1"/>
            <a:r>
              <a:rPr lang="tr-TR" sz="2000" dirty="0" err="1" smtClean="0"/>
              <a:t>Permütasyon</a:t>
            </a:r>
            <a:r>
              <a:rPr lang="tr-TR" sz="2000" dirty="0" smtClean="0"/>
              <a:t> </a:t>
            </a:r>
            <a:r>
              <a:rPr lang="tr-TR" sz="2000" dirty="0" smtClean="0"/>
              <a:t>kodlanmış kromozomlarda iki gen seçilir ve bunlar yer değiştirir. 1</a:t>
            </a:r>
            <a:r>
              <a:rPr lang="tr-TR" sz="2000" b="1" dirty="0" smtClean="0"/>
              <a:t>2</a:t>
            </a:r>
            <a:r>
              <a:rPr lang="tr-TR" sz="2000" dirty="0" smtClean="0"/>
              <a:t>34567</a:t>
            </a:r>
            <a:r>
              <a:rPr lang="tr-TR" sz="2000" b="1" dirty="0" smtClean="0"/>
              <a:t>8</a:t>
            </a:r>
            <a:r>
              <a:rPr lang="tr-TR" sz="2000" dirty="0" smtClean="0"/>
              <a:t>9 </a:t>
            </a:r>
            <a:r>
              <a:rPr lang="tr-TR" sz="2000" dirty="0" smtClean="0">
                <a:sym typeface="Wingdings" pitchFamily="2" charset="2"/>
              </a:rPr>
              <a:t> </a:t>
            </a:r>
            <a:r>
              <a:rPr lang="tr-TR" sz="2000" dirty="0" smtClean="0"/>
              <a:t>1</a:t>
            </a:r>
            <a:r>
              <a:rPr lang="tr-TR" sz="2000" b="1" dirty="0" smtClean="0"/>
              <a:t>8</a:t>
            </a:r>
            <a:r>
              <a:rPr lang="tr-TR" sz="2000" dirty="0" smtClean="0"/>
              <a:t>34567</a:t>
            </a:r>
            <a:r>
              <a:rPr lang="tr-TR" sz="2000" b="1" dirty="0" smtClean="0"/>
              <a:t>2</a:t>
            </a:r>
            <a:r>
              <a:rPr lang="tr-TR" sz="2000" dirty="0" smtClean="0"/>
              <a:t>9</a:t>
            </a:r>
            <a:endParaRPr lang="tr-TR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077072"/>
            <a:ext cx="3042738" cy="1483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0808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Genetik algoritma adımları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r-TR" sz="2400" b="1" dirty="0"/>
              <a:t>Adım 7. Bitiş Ölçütlerine Ulaşılması</a:t>
            </a:r>
            <a:r>
              <a:rPr lang="tr-TR" sz="2400" b="1" dirty="0" smtClean="0"/>
              <a:t>:</a:t>
            </a:r>
          </a:p>
          <a:p>
            <a:pPr lvl="1"/>
            <a:r>
              <a:rPr lang="tr-TR" sz="2400" dirty="0"/>
              <a:t>Genetik Algoritma’nın döngülerinin bitirilmesi (nesillerin sonlandırılması) için gerekli </a:t>
            </a:r>
            <a:r>
              <a:rPr lang="tr-TR" sz="2400" dirty="0" smtClean="0"/>
              <a:t>ölçütler tanımlanabilir:</a:t>
            </a:r>
          </a:p>
          <a:p>
            <a:pPr lvl="2"/>
            <a:r>
              <a:rPr lang="tr-TR" dirty="0" smtClean="0"/>
              <a:t>Nesil sayısı</a:t>
            </a:r>
          </a:p>
          <a:p>
            <a:pPr lvl="2"/>
            <a:r>
              <a:rPr lang="tr-TR" dirty="0"/>
              <a:t>Evrim sonucunda uygunluk fonksiyonundaki </a:t>
            </a:r>
            <a:r>
              <a:rPr lang="tr-TR" dirty="0" smtClean="0"/>
              <a:t>iyileşme</a:t>
            </a:r>
          </a:p>
          <a:p>
            <a:pPr lvl="2"/>
            <a:r>
              <a:rPr lang="tr-TR" dirty="0" smtClean="0"/>
              <a:t>Süre</a:t>
            </a:r>
          </a:p>
          <a:p>
            <a:pPr lvl="2"/>
            <a:r>
              <a:rPr lang="tr-TR" dirty="0"/>
              <a:t>Uygunluk </a:t>
            </a:r>
            <a:r>
              <a:rPr lang="tr-TR" dirty="0" smtClean="0"/>
              <a:t>fonksiyonu değeri</a:t>
            </a:r>
          </a:p>
          <a:p>
            <a:pPr marL="93663" lvl="2" indent="3175"/>
            <a:r>
              <a:rPr lang="tr-TR" b="1" dirty="0" smtClean="0"/>
              <a:t> Adım </a:t>
            </a:r>
            <a:r>
              <a:rPr lang="tr-TR" b="1" dirty="0"/>
              <a:t>8. En İyi Sonucun Gösterilmesi</a:t>
            </a:r>
            <a:r>
              <a:rPr lang="tr-TR" b="1" dirty="0" smtClean="0"/>
              <a:t>:</a:t>
            </a:r>
          </a:p>
          <a:p>
            <a:pPr marL="367983" lvl="3" indent="3175"/>
            <a:r>
              <a:rPr lang="tr-TR" sz="2400" dirty="0"/>
              <a:t>Bitiş ölçütlerine ulaşıldıktan sonra, en iyi değer en iyi çözüm kabul </a:t>
            </a:r>
            <a:r>
              <a:rPr lang="tr-TR" sz="2400" dirty="0" smtClean="0"/>
              <a:t>edilerek gösterilir.</a:t>
            </a:r>
          </a:p>
          <a:p>
            <a:pPr lvl="1"/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xmlns="" val="390946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Gezgin Satıcı </a:t>
            </a:r>
            <a:r>
              <a:rPr lang="tr-TR" dirty="0" smtClean="0"/>
              <a:t>Problemi (GSP)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GSP de 8 şehir olduğu varsayılsın.</a:t>
            </a:r>
          </a:p>
          <a:p>
            <a:r>
              <a:rPr lang="tr-TR" dirty="0" smtClean="0"/>
              <a:t>Amaç:Satıcı her şehre 1 kere uğrayarak turunu en kısa şekilde tamamlamalıdır.</a:t>
            </a:r>
          </a:p>
          <a:p>
            <a:r>
              <a:rPr lang="tr-TR" dirty="0" smtClean="0"/>
              <a:t>Satıcının başladığı şehre geri dönme zorunluluğunun olmadığını varsayalım.</a:t>
            </a: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İçerik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Genetiğe Giriş</a:t>
            </a:r>
          </a:p>
          <a:p>
            <a:r>
              <a:rPr lang="tr-TR" dirty="0"/>
              <a:t>Genetik Algoritma ile İlgili Tanımlar</a:t>
            </a:r>
          </a:p>
          <a:p>
            <a:r>
              <a:rPr lang="tr-TR" dirty="0"/>
              <a:t>Genetik Algoritma Adımları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65149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Gezgin Satıcı Problemi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smtClean="0"/>
              <a:t>1.Başlangıç Popülasyonunun oluşturulması1</a:t>
            </a:r>
          </a:p>
          <a:p>
            <a:r>
              <a:rPr lang="tr-TR" dirty="0" smtClean="0"/>
              <a:t>Kromozomlar rastgele oluşturulur. (popülasyon büyüklüğü 5 seçilmiştir)</a:t>
            </a:r>
          </a:p>
          <a:p>
            <a:pPr lvl="1"/>
            <a:r>
              <a:rPr lang="tr-TR" dirty="0" smtClean="0"/>
              <a:t>10275463</a:t>
            </a:r>
          </a:p>
          <a:p>
            <a:pPr lvl="1"/>
            <a:r>
              <a:rPr lang="tr-TR" dirty="0" smtClean="0"/>
              <a:t>71302564</a:t>
            </a:r>
          </a:p>
          <a:p>
            <a:pPr lvl="1"/>
            <a:r>
              <a:rPr lang="tr-TR" dirty="0" smtClean="0"/>
              <a:t>24170536</a:t>
            </a:r>
          </a:p>
          <a:p>
            <a:pPr lvl="1"/>
            <a:r>
              <a:rPr lang="tr-TR" dirty="0" smtClean="0"/>
              <a:t>41653720</a:t>
            </a:r>
          </a:p>
          <a:p>
            <a:pPr lvl="1"/>
            <a:r>
              <a:rPr lang="tr-TR" dirty="0" smtClean="0"/>
              <a:t>60534217</a:t>
            </a:r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Gezgin Satıcı Problemi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2. Popülasyondaki her kromozomun amaç fonksiyonu değerinin hesaplanması</a:t>
            </a:r>
          </a:p>
          <a:p>
            <a:r>
              <a:rPr lang="tr-TR" dirty="0" smtClean="0"/>
              <a:t>10275463 için: </a:t>
            </a:r>
          </a:p>
          <a:p>
            <a:pPr lvl="1"/>
            <a:r>
              <a:rPr lang="tr-TR" dirty="0" smtClean="0"/>
              <a:t>1</a:t>
            </a:r>
            <a:r>
              <a:rPr lang="tr-TR" dirty="0" smtClean="0">
                <a:sym typeface="Wingdings" pitchFamily="2" charset="2"/>
              </a:rPr>
              <a:t></a:t>
            </a:r>
            <a:r>
              <a:rPr lang="tr-TR" dirty="0" smtClean="0"/>
              <a:t>0:5km, 0</a:t>
            </a:r>
            <a:r>
              <a:rPr lang="tr-TR" dirty="0" smtClean="0">
                <a:sym typeface="Wingdings" pitchFamily="2" charset="2"/>
              </a:rPr>
              <a:t>2:3km, </a:t>
            </a:r>
            <a:r>
              <a:rPr lang="tr-TR" dirty="0" smtClean="0"/>
              <a:t>2</a:t>
            </a:r>
            <a:r>
              <a:rPr lang="tr-TR" dirty="0" smtClean="0">
                <a:sym typeface="Wingdings" pitchFamily="2" charset="2"/>
              </a:rPr>
              <a:t>7:1km, 75:4km,</a:t>
            </a:r>
          </a:p>
          <a:p>
            <a:pPr lvl="1"/>
            <a:r>
              <a:rPr lang="tr-TR" dirty="0" smtClean="0">
                <a:sym typeface="Wingdings" pitchFamily="2" charset="2"/>
              </a:rPr>
              <a:t>54:3km, 46:6km, 63:5km</a:t>
            </a:r>
          </a:p>
          <a:p>
            <a:r>
              <a:rPr lang="tr-TR" dirty="0" smtClean="0">
                <a:sym typeface="Wingdings" pitchFamily="2" charset="2"/>
              </a:rPr>
              <a:t>Amaç fonksiyonu değeri:27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Gezgin Satıcı Problemi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b="1" dirty="0" smtClean="0"/>
              <a:t>3.Tekrar üretme,Çaprazlama, Mutasyon</a:t>
            </a:r>
          </a:p>
          <a:p>
            <a:r>
              <a:rPr lang="tr-TR" dirty="0" err="1" smtClean="0"/>
              <a:t>Random</a:t>
            </a:r>
            <a:r>
              <a:rPr lang="tr-TR" dirty="0" smtClean="0"/>
              <a:t> şekilde 3. ve 4. kromozomları seçelim ve çaprazlama noktası 5 olsun.</a:t>
            </a:r>
          </a:p>
          <a:p>
            <a:pPr lvl="1"/>
            <a:r>
              <a:rPr lang="tr-TR" dirty="0" smtClean="0"/>
              <a:t>24170</a:t>
            </a:r>
            <a:r>
              <a:rPr lang="tr-TR" b="1" dirty="0" smtClean="0"/>
              <a:t>536</a:t>
            </a:r>
          </a:p>
          <a:p>
            <a:pPr lvl="1"/>
            <a:r>
              <a:rPr lang="tr-TR" dirty="0" smtClean="0"/>
              <a:t>41653</a:t>
            </a:r>
            <a:r>
              <a:rPr lang="tr-TR" b="1" dirty="0" smtClean="0"/>
              <a:t>720</a:t>
            </a:r>
          </a:p>
          <a:p>
            <a:r>
              <a:rPr lang="tr-TR" dirty="0" smtClean="0"/>
              <a:t>Çaprazlama sonrası: </a:t>
            </a:r>
          </a:p>
          <a:p>
            <a:pPr lvl="1"/>
            <a:r>
              <a:rPr lang="tr-TR" dirty="0" smtClean="0"/>
              <a:t>24170</a:t>
            </a:r>
            <a:r>
              <a:rPr lang="tr-TR" b="1" dirty="0" smtClean="0"/>
              <a:t>720</a:t>
            </a:r>
          </a:p>
          <a:p>
            <a:pPr lvl="1"/>
            <a:r>
              <a:rPr lang="tr-TR" dirty="0" smtClean="0"/>
              <a:t>41653</a:t>
            </a:r>
            <a:r>
              <a:rPr lang="tr-TR" b="1" dirty="0" smtClean="0"/>
              <a:t>536</a:t>
            </a:r>
          </a:p>
          <a:p>
            <a:r>
              <a:rPr lang="tr-TR" dirty="0"/>
              <a:t>Yeni durumda bazı şehirlere uğranmaz iken bazılarına 2 kere uğranmaktadır. Yani iyi çözüm vermez. </a:t>
            </a:r>
            <a:endParaRPr lang="tr-TR" dirty="0" smtClean="0"/>
          </a:p>
          <a:p>
            <a:r>
              <a:rPr lang="tr-TR" dirty="0" smtClean="0"/>
              <a:t>Sorunlu kromozomlar standartlaştırılır.</a:t>
            </a:r>
          </a:p>
          <a:p>
            <a:r>
              <a:rPr lang="tr-TR" dirty="0" smtClean="0"/>
              <a:t>Standartlaştırma işlemi için: kromozom içinde tekrar eden ilk şehir ziyaret edilmeyen en küçük numaralı şehir ile yer değiştirsin.</a:t>
            </a:r>
          </a:p>
          <a:p>
            <a:pPr lvl="1"/>
            <a:r>
              <a:rPr lang="tr-TR" b="1" dirty="0" smtClean="0"/>
              <a:t>3</a:t>
            </a:r>
            <a:r>
              <a:rPr lang="tr-TR" dirty="0" smtClean="0"/>
              <a:t>41</a:t>
            </a:r>
            <a:r>
              <a:rPr lang="tr-TR" b="1" dirty="0" smtClean="0"/>
              <a:t>56</a:t>
            </a:r>
            <a:r>
              <a:rPr lang="tr-TR" dirty="0" smtClean="0"/>
              <a:t>720</a:t>
            </a:r>
          </a:p>
          <a:p>
            <a:pPr lvl="1"/>
            <a:r>
              <a:rPr lang="tr-TR" dirty="0" smtClean="0"/>
              <a:t>41</a:t>
            </a:r>
            <a:r>
              <a:rPr lang="tr-TR" b="1" dirty="0" smtClean="0"/>
              <a:t>027</a:t>
            </a:r>
            <a:r>
              <a:rPr lang="tr-TR" dirty="0" smtClean="0"/>
              <a:t>536</a:t>
            </a:r>
          </a:p>
          <a:p>
            <a:r>
              <a:rPr lang="tr-TR" dirty="0" smtClean="0"/>
              <a:t>Mutasyon için 5. kromozomun 2. ve 7. genleri seçilsin</a:t>
            </a:r>
          </a:p>
          <a:p>
            <a:r>
              <a:rPr lang="tr-TR" dirty="0" smtClean="0"/>
              <a:t>Öncesi: 6</a:t>
            </a:r>
            <a:r>
              <a:rPr lang="tr-TR" b="1" dirty="0" smtClean="0"/>
              <a:t>0</a:t>
            </a:r>
            <a:r>
              <a:rPr lang="tr-TR" dirty="0" smtClean="0"/>
              <a:t>53421</a:t>
            </a:r>
            <a:r>
              <a:rPr lang="tr-TR" b="1" dirty="0" smtClean="0"/>
              <a:t>7	</a:t>
            </a:r>
            <a:r>
              <a:rPr lang="tr-TR" dirty="0" smtClean="0"/>
              <a:t>Sonrası: 6</a:t>
            </a:r>
            <a:r>
              <a:rPr lang="tr-TR" b="1" dirty="0" smtClean="0"/>
              <a:t>7</a:t>
            </a:r>
            <a:r>
              <a:rPr lang="tr-TR" dirty="0" smtClean="0"/>
              <a:t>53421</a:t>
            </a:r>
            <a:r>
              <a:rPr lang="tr-TR" b="1" dirty="0" smtClean="0"/>
              <a:t>0</a:t>
            </a:r>
            <a:endParaRPr lang="tr-TR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Gezgin Satıcı Problemi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4-5.</a:t>
            </a:r>
            <a:r>
              <a:rPr lang="tr-TR" dirty="0" smtClean="0"/>
              <a:t> Yeni kromozomların amaç fonksiyonu değerlerinin bulunması ve kötü kromozomların popülasyondan çıkarılması</a:t>
            </a:r>
          </a:p>
          <a:p>
            <a:r>
              <a:rPr lang="tr-TR" b="1" dirty="0" smtClean="0"/>
              <a:t>6.</a:t>
            </a:r>
            <a:r>
              <a:rPr lang="tr-TR" dirty="0" smtClean="0"/>
              <a:t> 2-5 arası adımlar tekrarlanır.</a:t>
            </a:r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Motivasyon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Genler, canlılarda görünüş, kişilik,davranışlar gibi özellikleri belirleyen </a:t>
            </a:r>
            <a:r>
              <a:rPr lang="tr-TR" dirty="0" smtClean="0"/>
              <a:t>yapıtaşlarıdır.</a:t>
            </a:r>
          </a:p>
          <a:p>
            <a:endParaRPr lang="tr-TR" dirty="0" smtClean="0"/>
          </a:p>
          <a:p>
            <a:r>
              <a:rPr lang="tr-TR" dirty="0"/>
              <a:t>Genetik Algoritma’nın kökeni Charles Darwin’e dayanır. Darwin</a:t>
            </a:r>
            <a:r>
              <a:rPr lang="tr-TR" dirty="0" smtClean="0"/>
              <a:t>,</a:t>
            </a:r>
          </a:p>
          <a:p>
            <a:pPr lvl="1"/>
            <a:r>
              <a:rPr lang="tr-TR" sz="2400" dirty="0"/>
              <a:t>Türler sürekli bir </a:t>
            </a:r>
            <a:r>
              <a:rPr lang="tr-TR" sz="2400" dirty="0" smtClean="0"/>
              <a:t>gelişme </a:t>
            </a:r>
            <a:r>
              <a:rPr lang="tr-TR" sz="2400" dirty="0"/>
              <a:t>içindedir</a:t>
            </a:r>
            <a:r>
              <a:rPr lang="tr-TR" sz="2400" dirty="0" smtClean="0"/>
              <a:t>.</a:t>
            </a:r>
          </a:p>
          <a:p>
            <a:pPr lvl="1"/>
            <a:r>
              <a:rPr lang="tr-TR" sz="2400" dirty="0"/>
              <a:t>Organizmaların üreme potansiyeli yüksektir ama hayatta kalan birey oranı çok düşüktür.</a:t>
            </a:r>
          </a:p>
          <a:p>
            <a:pPr lvl="1"/>
            <a:r>
              <a:rPr lang="tr-TR" sz="2400" dirty="0"/>
              <a:t>Bireyler arasındaki </a:t>
            </a:r>
            <a:r>
              <a:rPr lang="tr-TR" sz="2400" dirty="0" smtClean="0"/>
              <a:t> </a:t>
            </a:r>
            <a:r>
              <a:rPr lang="tr-TR" sz="2400" dirty="0"/>
              <a:t>çeşitlilik kalıtsal olarak                                        ebeveynlerden çocuklara aktarılır.</a:t>
            </a:r>
          </a:p>
          <a:p>
            <a:pPr lvl="1"/>
            <a:endParaRPr lang="tr-TR" sz="2400" dirty="0"/>
          </a:p>
          <a:p>
            <a:pPr lvl="1"/>
            <a:endParaRPr lang="tr-TR" dirty="0" smtClean="0"/>
          </a:p>
          <a:p>
            <a:pPr marL="0" indent="0">
              <a:buFont typeface="Arial" pitchFamily="34" charset="0"/>
              <a:buNone/>
              <a:defRPr/>
            </a:pPr>
            <a:r>
              <a:rPr lang="tr-TR" dirty="0" smtClean="0"/>
              <a:t>		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75067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Motivasyon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Doğada, güçlü olan canlının hayatta kalabilmesine doğal seçim denir.</a:t>
            </a:r>
          </a:p>
          <a:p>
            <a:r>
              <a:rPr lang="tr-TR" dirty="0" smtClean="0"/>
              <a:t>Bireyler nasıl güçlenecek?</a:t>
            </a:r>
          </a:p>
          <a:p>
            <a:pPr lvl="1"/>
            <a:r>
              <a:rPr lang="tr-TR" sz="2400" dirty="0" smtClean="0"/>
              <a:t>Bireylerin </a:t>
            </a:r>
            <a:r>
              <a:rPr lang="tr-TR" sz="2400" dirty="0"/>
              <a:t>güçlü olabilmesi için, genlerde gerçekleşen 2 </a:t>
            </a:r>
            <a:r>
              <a:rPr lang="tr-TR" sz="2400" dirty="0" smtClean="0"/>
              <a:t>işlem </a:t>
            </a:r>
            <a:r>
              <a:rPr lang="tr-TR" sz="2400" dirty="0"/>
              <a:t>vardır. </a:t>
            </a:r>
            <a:r>
              <a:rPr lang="tr-TR" sz="2400" dirty="0" smtClean="0"/>
              <a:t>Bunlar:</a:t>
            </a:r>
          </a:p>
          <a:p>
            <a:pPr lvl="2"/>
            <a:r>
              <a:rPr lang="tr-TR" sz="2000" b="1" dirty="0" smtClean="0"/>
              <a:t>Çaprazlama                                  </a:t>
            </a:r>
            <a:r>
              <a:rPr lang="tr-TR" sz="2000" b="1" dirty="0"/>
              <a:t>Mutasyon</a:t>
            </a:r>
          </a:p>
          <a:p>
            <a:pPr lvl="2"/>
            <a:endParaRPr lang="tr-TR" sz="2000" b="1" dirty="0" smtClean="0"/>
          </a:p>
          <a:p>
            <a:pPr lvl="2"/>
            <a:endParaRPr lang="tr-TR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437112"/>
            <a:ext cx="2808312" cy="1643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437112"/>
            <a:ext cx="1800200" cy="150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5209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Motivasyon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Paralel </a:t>
            </a:r>
            <a:r>
              <a:rPr lang="tr-TR" dirty="0" err="1" smtClean="0"/>
              <a:t>TepeTırmanma</a:t>
            </a:r>
            <a:r>
              <a:rPr lang="tr-TR" dirty="0" smtClean="0"/>
              <a:t> - </a:t>
            </a:r>
            <a:r>
              <a:rPr lang="en-US" dirty="0" smtClean="0"/>
              <a:t>Local beam search</a:t>
            </a:r>
            <a:endParaRPr lang="tr-TR" dirty="0" smtClean="0"/>
          </a:p>
          <a:p>
            <a:pPr lvl="1">
              <a:lnSpc>
                <a:spcPct val="90000"/>
              </a:lnSpc>
            </a:pPr>
            <a:r>
              <a:rPr lang="tr-TR" dirty="0" smtClean="0"/>
              <a:t>Ana Fikir: Tek bir durumu izlemek yerine K taneyi izle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tr-TR" dirty="0" smtClean="0"/>
              <a:t>K adet rastgele üretilmiş durumla başla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tr-TR" dirty="0" smtClean="0"/>
              <a:t>Her bir </a:t>
            </a:r>
            <a:r>
              <a:rPr lang="tr-TR" dirty="0" err="1" smtClean="0"/>
              <a:t>iterasyonda</a:t>
            </a:r>
            <a:r>
              <a:rPr lang="tr-TR" dirty="0" smtClean="0"/>
              <a:t> k durumun hepsiden gidilebilecek durumları üret.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tr-TR" dirty="0" smtClean="0"/>
              <a:t>Bu durumlardan biri hedefse dur. Değilse, en iyi k tanesini mevcut durumlar olarak ata ve bir önceki adıma dön. </a:t>
            </a:r>
            <a:endParaRPr lang="en-US" dirty="0" smtClean="0"/>
          </a:p>
          <a:p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Genetik Algoritma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GA :genetik </a:t>
            </a:r>
            <a:r>
              <a:rPr lang="tr-TR" dirty="0"/>
              <a:t>şifre mantığı kullanılarak </a:t>
            </a:r>
            <a:r>
              <a:rPr lang="tr-TR" b="1" dirty="0"/>
              <a:t>sezgisel olarak</a:t>
            </a:r>
            <a:r>
              <a:rPr lang="tr-TR" dirty="0"/>
              <a:t> en iyi çözümü veya en iyi çözüme yakın olabilecek bir sonuç bulmayı </a:t>
            </a:r>
            <a:r>
              <a:rPr lang="tr-TR" dirty="0" smtClean="0"/>
              <a:t>hedefler.</a:t>
            </a:r>
          </a:p>
          <a:p>
            <a:r>
              <a:rPr lang="tr-TR" dirty="0" smtClean="0"/>
              <a:t>GA;</a:t>
            </a:r>
          </a:p>
          <a:p>
            <a:pPr lvl="1"/>
            <a:r>
              <a:rPr lang="tr-TR" sz="2400" dirty="0" smtClean="0"/>
              <a:t>Bir </a:t>
            </a:r>
            <a:r>
              <a:rPr lang="tr-TR" sz="2400" b="1" dirty="0"/>
              <a:t>bireyler topluluğuyla </a:t>
            </a:r>
            <a:r>
              <a:rPr lang="tr-TR" sz="2400" dirty="0"/>
              <a:t>baslayarak bu bireylerden </a:t>
            </a:r>
            <a:r>
              <a:rPr lang="tr-TR" sz="2400" b="1" dirty="0"/>
              <a:t>çocuklar</a:t>
            </a:r>
            <a:r>
              <a:rPr lang="tr-TR" sz="2400" dirty="0"/>
              <a:t> elde </a:t>
            </a:r>
            <a:r>
              <a:rPr lang="tr-TR" sz="2400" dirty="0" smtClean="0"/>
              <a:t>eder.</a:t>
            </a:r>
          </a:p>
          <a:p>
            <a:pPr lvl="1"/>
            <a:r>
              <a:rPr lang="tr-TR" sz="2400" dirty="0"/>
              <a:t>Ç</a:t>
            </a:r>
            <a:r>
              <a:rPr lang="tr-TR" sz="2400" dirty="0" smtClean="0"/>
              <a:t>ocuklar </a:t>
            </a:r>
            <a:r>
              <a:rPr lang="tr-TR" sz="2400" b="1" dirty="0"/>
              <a:t>seleksiyon, çaprazlama ve </a:t>
            </a:r>
            <a:r>
              <a:rPr lang="tr-TR" sz="2400" b="1" dirty="0" smtClean="0"/>
              <a:t>mutasyon </a:t>
            </a:r>
            <a:r>
              <a:rPr lang="tr-TR" sz="2400" dirty="0" smtClean="0"/>
              <a:t>işlemlerine </a:t>
            </a:r>
            <a:r>
              <a:rPr lang="tr-TR" sz="2400" dirty="0"/>
              <a:t>maruz </a:t>
            </a:r>
            <a:r>
              <a:rPr lang="tr-TR" sz="2400" dirty="0" smtClean="0"/>
              <a:t>bırakılarak daha iyi sonuçlar elde edilir.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59649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Standart Genetik Algoritma Yordamı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tr-TR" dirty="0" smtClean="0"/>
              <a:t>1-Olası çözümlerin kodlandığı bir çözüm grubu oluştur. Popülasyondaki birey sayısı için standart yoktur. Genel öneri 100-300 aralığıdır. Problemin büyüklüğüne göre değişir. Birey sayısı belirlendikten sonra kromozomların kodlanması gerekir.</a:t>
            </a:r>
          </a:p>
          <a:p>
            <a:r>
              <a:rPr lang="tr-TR" dirty="0" smtClean="0"/>
              <a:t>2-Popülasyondaki her kromozomun ne kadar iyi olduğu bir uygunluk fonksiyonuna göre belirlenir. Kromozomların uygunlarının </a:t>
            </a:r>
            <a:r>
              <a:rPr lang="tr-TR" dirty="0" err="1" smtClean="0"/>
              <a:t>bulunmasu</a:t>
            </a:r>
            <a:r>
              <a:rPr lang="tr-TR" dirty="0" smtClean="0"/>
              <a:t> </a:t>
            </a:r>
            <a:r>
              <a:rPr lang="tr-TR" dirty="0" err="1" smtClean="0"/>
              <a:t>evaluation</a:t>
            </a:r>
            <a:r>
              <a:rPr lang="tr-TR" dirty="0" smtClean="0"/>
              <a:t> olarak adlandırılır. Genetik algoritmalarda probleme özel olan ve çözümün kalbini oluşturan nokta burasıdır. Algoritmanın başarısı bu fonksiyona göre değişir.</a:t>
            </a:r>
          </a:p>
          <a:p>
            <a:r>
              <a:rPr lang="tr-TR" dirty="0" smtClean="0"/>
              <a:t>3- Seçilen kromozomları eşleme, çaprazlama ve değiştirme işlemleri uygulanır. Sonuçta yeni popülasyon oluşur. Bu eşleme kromozomların uygunluk değerlerine göre yapılır. Seçim yöntemleri rulet tekerleği, turnuva gibi yöntemlerdir.</a:t>
            </a:r>
          </a:p>
          <a:p>
            <a:r>
              <a:rPr lang="tr-TR" dirty="0" smtClean="0"/>
              <a:t>4- yeni kromozomlara yer açmak için eski kromozomlar çıkartılır ve popülasyon hep aynı sayıda tutulur.</a:t>
            </a:r>
          </a:p>
          <a:p>
            <a:r>
              <a:rPr lang="tr-TR" dirty="0" smtClean="0"/>
              <a:t>5-tüm kromozomların uygunları yeniden hesaplanır ve yeni popülasyonun başarısı bulunur.</a:t>
            </a:r>
          </a:p>
          <a:p>
            <a:r>
              <a:rPr lang="tr-TR" dirty="0" smtClean="0"/>
              <a:t>6- verilen zaman içinde daha iyi yeni nesiller </a:t>
            </a:r>
            <a:r>
              <a:rPr lang="tr-TR" dirty="0" err="1" smtClean="0"/>
              <a:t>iteratif</a:t>
            </a:r>
            <a:r>
              <a:rPr lang="tr-TR" dirty="0" smtClean="0"/>
              <a:t> olarak aranır.</a:t>
            </a:r>
          </a:p>
          <a:p>
            <a:r>
              <a:rPr lang="tr-TR" dirty="0" smtClean="0"/>
              <a:t>7-en iyi bireyler bulunduğunda çözüme ulaşılır.</a:t>
            </a:r>
            <a:endParaRPr 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Genetik algoritmanin adimlari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0768"/>
            <a:ext cx="7467600" cy="4873752"/>
          </a:xfrm>
        </p:spPr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466712"/>
            <a:ext cx="3528392" cy="5410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6505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Genetik algoritma adımları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sz="2400" b="1" dirty="0"/>
              <a:t>Adım 1. Genetik Kodlama</a:t>
            </a:r>
            <a:r>
              <a:rPr lang="tr-TR" sz="2400" b="1" dirty="0" smtClean="0"/>
              <a:t>:</a:t>
            </a:r>
            <a:r>
              <a:rPr lang="tr-TR" sz="2400" b="1" dirty="0"/>
              <a:t> </a:t>
            </a:r>
            <a:endParaRPr lang="tr-TR" sz="2400" b="1" dirty="0" smtClean="0"/>
          </a:p>
          <a:p>
            <a:pPr lvl="1"/>
            <a:r>
              <a:rPr lang="tr-TR" sz="2400" dirty="0" smtClean="0"/>
              <a:t>Bir </a:t>
            </a:r>
            <a:r>
              <a:rPr lang="tr-TR" sz="2400" dirty="0"/>
              <a:t>populasyon kromozom topluluğu, </a:t>
            </a:r>
            <a:endParaRPr lang="tr-TR" sz="2400" dirty="0" smtClean="0"/>
          </a:p>
          <a:p>
            <a:pPr lvl="1"/>
            <a:r>
              <a:rPr lang="tr-TR" sz="2400" dirty="0" smtClean="0"/>
              <a:t>kromozom </a:t>
            </a:r>
            <a:r>
              <a:rPr lang="tr-TR" sz="2400" dirty="0"/>
              <a:t>ise genler topluluğu olarak açıklanır</a:t>
            </a:r>
            <a:r>
              <a:rPr lang="tr-TR" sz="2400" dirty="0" smtClean="0"/>
              <a:t>.</a:t>
            </a:r>
            <a:r>
              <a:rPr lang="tr-TR" sz="2400" dirty="0"/>
              <a:t> </a:t>
            </a:r>
            <a:endParaRPr lang="tr-TR" sz="2400" dirty="0" smtClean="0"/>
          </a:p>
          <a:p>
            <a:pPr lvl="1"/>
            <a:r>
              <a:rPr lang="tr-TR" sz="2400" dirty="0" smtClean="0"/>
              <a:t>Kromozomun yapısı:</a:t>
            </a:r>
          </a:p>
          <a:p>
            <a:pPr lvl="2"/>
            <a:r>
              <a:rPr lang="tr-TR" dirty="0" smtClean="0"/>
              <a:t> </a:t>
            </a:r>
            <a:r>
              <a:rPr lang="tr-TR" b="1" i="1" dirty="0"/>
              <a:t>s = s</a:t>
            </a:r>
            <a:r>
              <a:rPr lang="tr-TR" b="1" i="1" baseline="-25000" dirty="0"/>
              <a:t>1</a:t>
            </a:r>
            <a:r>
              <a:rPr lang="tr-TR" b="1" i="1" dirty="0"/>
              <a:t>s</a:t>
            </a:r>
            <a:r>
              <a:rPr lang="tr-TR" b="1" i="1" baseline="-25000" dirty="0"/>
              <a:t>2</a:t>
            </a:r>
            <a:r>
              <a:rPr lang="tr-TR" b="1" i="1" dirty="0"/>
              <a:t>…s</a:t>
            </a:r>
            <a:r>
              <a:rPr lang="tr-TR" b="1" i="1" baseline="-25000" dirty="0"/>
              <a:t>j</a:t>
            </a:r>
            <a:r>
              <a:rPr lang="tr-TR" b="1" i="1" dirty="0"/>
              <a:t>….</a:t>
            </a:r>
            <a:r>
              <a:rPr lang="tr-TR" b="1" i="1" dirty="0" smtClean="0"/>
              <a:t>s</a:t>
            </a:r>
            <a:r>
              <a:rPr lang="tr-TR" b="1" i="1" baseline="-25000" dirty="0" smtClean="0"/>
              <a:t>n</a:t>
            </a:r>
          </a:p>
          <a:p>
            <a:pPr lvl="7"/>
            <a:endParaRPr lang="tr-TR" sz="2400" b="1" i="1" baseline="-25000" dirty="0" smtClean="0"/>
          </a:p>
          <a:p>
            <a:r>
              <a:rPr lang="tr-TR" sz="2400" dirty="0" smtClean="0"/>
              <a:t>Genetik Algoritma Kodlama Yöntemleri</a:t>
            </a:r>
          </a:p>
          <a:p>
            <a:pPr lvl="1"/>
            <a:r>
              <a:rPr lang="tr-TR" sz="2400" b="1" dirty="0"/>
              <a:t>İkili Kodlama</a:t>
            </a:r>
            <a:r>
              <a:rPr lang="tr-TR" sz="2400" dirty="0"/>
              <a:t>:Çözüm uzayındaki değerlerin ikilik sayma sistemine dönüstürülmesiyle </a:t>
            </a:r>
            <a:r>
              <a:rPr lang="tr-TR" sz="2400" dirty="0" smtClean="0"/>
              <a:t>gerçekleşir.</a:t>
            </a:r>
          </a:p>
          <a:p>
            <a:pPr lvl="2"/>
            <a:r>
              <a:rPr lang="tr-TR" dirty="0" smtClean="0"/>
              <a:t>0-1 kodlama çaprazlama ve mutasyon işlerini kolaylaştırır.</a:t>
            </a:r>
          </a:p>
          <a:p>
            <a:pPr lvl="2"/>
            <a:r>
              <a:rPr lang="tr-TR" dirty="0" smtClean="0"/>
              <a:t>Kromozom A: 101110010110</a:t>
            </a:r>
          </a:p>
          <a:p>
            <a:pPr lvl="2"/>
            <a:r>
              <a:rPr lang="tr-TR" dirty="0" smtClean="0"/>
              <a:t>Kromozom B: 010110100000</a:t>
            </a:r>
          </a:p>
        </p:txBody>
      </p:sp>
    </p:spTree>
    <p:extLst>
      <p:ext uri="{BB962C8B-B14F-4D97-AF65-F5344CB8AC3E}">
        <p14:creationId xmlns:p14="http://schemas.microsoft.com/office/powerpoint/2010/main" xmlns="" val="129993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442</TotalTime>
  <Words>1294</Words>
  <Application>Microsoft Office PowerPoint</Application>
  <PresentationFormat>Ekran Gösterisi (4:3)</PresentationFormat>
  <Paragraphs>172</Paragraphs>
  <Slides>23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4" baseType="lpstr">
      <vt:lpstr>Akış</vt:lpstr>
      <vt:lpstr>GENETİK ALGORİTMALAR</vt:lpstr>
      <vt:lpstr>İçerik</vt:lpstr>
      <vt:lpstr>Motivasyon</vt:lpstr>
      <vt:lpstr>Motivasyon</vt:lpstr>
      <vt:lpstr>Motivasyon</vt:lpstr>
      <vt:lpstr>Genetik Algoritma</vt:lpstr>
      <vt:lpstr>Standart Genetik Algoritma Yordamı</vt:lpstr>
      <vt:lpstr>Genetik algoritmanin adimlari</vt:lpstr>
      <vt:lpstr>Genetik algoritma adımları</vt:lpstr>
      <vt:lpstr>Genetik algoritma adımları</vt:lpstr>
      <vt:lpstr>Genetik algoritma adımları</vt:lpstr>
      <vt:lpstr>Genetik algoritma adımları</vt:lpstr>
      <vt:lpstr> </vt:lpstr>
      <vt:lpstr>Slayt 14</vt:lpstr>
      <vt:lpstr> </vt:lpstr>
      <vt:lpstr>Slayt 16</vt:lpstr>
      <vt:lpstr>Genetik algoritma adımları</vt:lpstr>
      <vt:lpstr>Genetik algoritma adımları</vt:lpstr>
      <vt:lpstr>Gezgin Satıcı Problemi (GSP)</vt:lpstr>
      <vt:lpstr>Gezgin Satıcı Problemi</vt:lpstr>
      <vt:lpstr>Gezgin Satıcı Problemi</vt:lpstr>
      <vt:lpstr>Gezgin Satıcı Problemi</vt:lpstr>
      <vt:lpstr>Gezgin Satıcı Problemi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GENETİK ALGORİTMALAR</dc:title>
  <dc:creator>user</dc:creator>
  <cp:lastModifiedBy>Sevinc Ilhan</cp:lastModifiedBy>
  <cp:revision>131</cp:revision>
  <dcterms:created xsi:type="dcterms:W3CDTF">2012-01-06T07:31:20Z</dcterms:created>
  <dcterms:modified xsi:type="dcterms:W3CDTF">2014-05-22T10:00:12Z</dcterms:modified>
</cp:coreProperties>
</file>