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9" r:id="rId5"/>
    <p:sldId id="260" r:id="rId6"/>
    <p:sldId id="262" r:id="rId7"/>
    <p:sldId id="263" r:id="rId8"/>
    <p:sldId id="261" r:id="rId9"/>
    <p:sldId id="264" r:id="rId10"/>
    <p:sldId id="265"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7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lvl1pPr>
              <a:defRPr/>
            </a:lvl1pPr>
          </a:lstStyle>
          <a:p>
            <a:pPr>
              <a:defRPr/>
            </a:pPr>
            <a:fld id="{AF3DABF1-95CE-4C34-B018-05629CADB5B6}" type="datetimeFigureOut">
              <a:rPr lang="tr-TR"/>
              <a:pPr>
                <a:defRPr/>
              </a:pPr>
              <a:t>18.05.2016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6AE08E50-580B-4ABF-A54B-212DC9780D58}"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4530FEC9-D1FE-4D65-BF58-C97F16D71BC1}" type="datetimeFigureOut">
              <a:rPr lang="tr-TR"/>
              <a:pPr>
                <a:defRPr/>
              </a:pPr>
              <a:t>18.05.2016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D06CEFAB-B76E-4419-9DA4-17C55819C0D7}"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951D7AF5-F8BF-4AF0-9F41-8763E287796D}" type="datetimeFigureOut">
              <a:rPr lang="tr-TR"/>
              <a:pPr>
                <a:defRPr/>
              </a:pPr>
              <a:t>18.05.2016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C6E6C25D-75C9-4754-9FD7-EFB9402F94B2}"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pPr>
              <a:defRPr/>
            </a:pPr>
            <a:fld id="{6B01A349-04B0-4741-9FA5-447E2B34A6DB}" type="datetimeFigureOut">
              <a:rPr lang="tr-TR"/>
              <a:pPr>
                <a:defRPr/>
              </a:pPr>
              <a:t>18.05.2016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19DF0F7-FD4C-482D-BBEF-51ECCC3875A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E8BD0A4-97A8-40A8-B170-504465BBD99C}" type="datetimeFigureOut">
              <a:rPr lang="tr-TR"/>
              <a:pPr>
                <a:defRPr/>
              </a:pPr>
              <a:t>18.05.2016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11616EAF-ECB8-46C8-B657-E0E17CD07386}"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3 Veri Yer Tutucusu"/>
          <p:cNvSpPr>
            <a:spLocks noGrp="1"/>
          </p:cNvSpPr>
          <p:nvPr>
            <p:ph type="dt" sz="half" idx="10"/>
          </p:nvPr>
        </p:nvSpPr>
        <p:spPr/>
        <p:txBody>
          <a:bodyPr/>
          <a:lstStyle>
            <a:lvl1pPr>
              <a:defRPr/>
            </a:lvl1pPr>
          </a:lstStyle>
          <a:p>
            <a:pPr>
              <a:defRPr/>
            </a:pPr>
            <a:fld id="{2E22757F-9B10-4A89-8460-B519FA25E70F}" type="datetimeFigureOut">
              <a:rPr lang="tr-TR"/>
              <a:pPr>
                <a:defRPr/>
              </a:pPr>
              <a:t>18.05.2016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CA67DEBA-71D4-413A-A6CD-25800C36251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3 Veri Yer Tutucusu"/>
          <p:cNvSpPr>
            <a:spLocks noGrp="1"/>
          </p:cNvSpPr>
          <p:nvPr>
            <p:ph type="dt" sz="half" idx="10"/>
          </p:nvPr>
        </p:nvSpPr>
        <p:spPr/>
        <p:txBody>
          <a:bodyPr/>
          <a:lstStyle>
            <a:lvl1pPr>
              <a:defRPr/>
            </a:lvl1pPr>
          </a:lstStyle>
          <a:p>
            <a:pPr>
              <a:defRPr/>
            </a:pPr>
            <a:fld id="{3807C0EA-7EAA-43EB-9B2D-0DCF58C1E6C4}" type="datetimeFigureOut">
              <a:rPr lang="tr-TR"/>
              <a:pPr>
                <a:defRPr/>
              </a:pPr>
              <a:t>18.05.2016</a:t>
            </a:fld>
            <a:endParaRPr lang="tr-TR"/>
          </a:p>
        </p:txBody>
      </p:sp>
      <p:sp>
        <p:nvSpPr>
          <p:cNvPr id="8" name="4 Altbilgi Yer Tutucusu"/>
          <p:cNvSpPr>
            <a:spLocks noGrp="1"/>
          </p:cNvSpPr>
          <p:nvPr>
            <p:ph type="ftr" sz="quarter" idx="11"/>
          </p:nvPr>
        </p:nvSpPr>
        <p:spPr/>
        <p:txBody>
          <a:bodyPr/>
          <a:lstStyle>
            <a:lvl1pPr>
              <a:defRPr/>
            </a:lvl1pPr>
          </a:lstStyle>
          <a:p>
            <a:pPr>
              <a:defRPr/>
            </a:pPr>
            <a:endParaRPr lang="tr-TR"/>
          </a:p>
        </p:txBody>
      </p:sp>
      <p:sp>
        <p:nvSpPr>
          <p:cNvPr id="9" name="5 Slayt Numarası Yer Tutucusu"/>
          <p:cNvSpPr>
            <a:spLocks noGrp="1"/>
          </p:cNvSpPr>
          <p:nvPr>
            <p:ph type="sldNum" sz="quarter" idx="12"/>
          </p:nvPr>
        </p:nvSpPr>
        <p:spPr/>
        <p:txBody>
          <a:bodyPr/>
          <a:lstStyle>
            <a:lvl1pPr>
              <a:defRPr/>
            </a:lvl1pPr>
          </a:lstStyle>
          <a:p>
            <a:pPr>
              <a:defRPr/>
            </a:pPr>
            <a:fld id="{FC254BF9-A864-4EBE-ABA2-2E56E3CA9C11}"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3 Veri Yer Tutucusu"/>
          <p:cNvSpPr>
            <a:spLocks noGrp="1"/>
          </p:cNvSpPr>
          <p:nvPr>
            <p:ph type="dt" sz="half" idx="10"/>
          </p:nvPr>
        </p:nvSpPr>
        <p:spPr/>
        <p:txBody>
          <a:bodyPr/>
          <a:lstStyle>
            <a:lvl1pPr>
              <a:defRPr/>
            </a:lvl1pPr>
          </a:lstStyle>
          <a:p>
            <a:pPr>
              <a:defRPr/>
            </a:pPr>
            <a:fld id="{877722EB-94E1-42BC-88B6-60B510925A53}" type="datetimeFigureOut">
              <a:rPr lang="tr-TR"/>
              <a:pPr>
                <a:defRPr/>
              </a:pPr>
              <a:t>18.05.2016</a:t>
            </a:fld>
            <a:endParaRPr lang="tr-TR"/>
          </a:p>
        </p:txBody>
      </p:sp>
      <p:sp>
        <p:nvSpPr>
          <p:cNvPr id="4" name="4 Altbilgi Yer Tutucusu"/>
          <p:cNvSpPr>
            <a:spLocks noGrp="1"/>
          </p:cNvSpPr>
          <p:nvPr>
            <p:ph type="ftr" sz="quarter" idx="11"/>
          </p:nvPr>
        </p:nvSpPr>
        <p:spPr/>
        <p:txBody>
          <a:bodyPr/>
          <a:lstStyle>
            <a:lvl1pPr>
              <a:defRPr/>
            </a:lvl1pPr>
          </a:lstStyle>
          <a:p>
            <a:pPr>
              <a:defRPr/>
            </a:pPr>
            <a:endParaRPr lang="tr-TR"/>
          </a:p>
        </p:txBody>
      </p:sp>
      <p:sp>
        <p:nvSpPr>
          <p:cNvPr id="5" name="5 Slayt Numarası Yer Tutucusu"/>
          <p:cNvSpPr>
            <a:spLocks noGrp="1"/>
          </p:cNvSpPr>
          <p:nvPr>
            <p:ph type="sldNum" sz="quarter" idx="12"/>
          </p:nvPr>
        </p:nvSpPr>
        <p:spPr/>
        <p:txBody>
          <a:bodyPr/>
          <a:lstStyle>
            <a:lvl1pPr>
              <a:defRPr/>
            </a:lvl1pPr>
          </a:lstStyle>
          <a:p>
            <a:pPr>
              <a:defRPr/>
            </a:pPr>
            <a:fld id="{9C622726-B35F-488E-909F-9487A35A3255}"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1E112315-1177-49F1-AD28-99A392591BC4}" type="datetimeFigureOut">
              <a:rPr lang="tr-TR"/>
              <a:pPr>
                <a:defRPr/>
              </a:pPr>
              <a:t>18.05.2016</a:t>
            </a:fld>
            <a:endParaRPr lang="tr-TR"/>
          </a:p>
        </p:txBody>
      </p:sp>
      <p:sp>
        <p:nvSpPr>
          <p:cNvPr id="3" name="4 Altbilgi Yer Tutucusu"/>
          <p:cNvSpPr>
            <a:spLocks noGrp="1"/>
          </p:cNvSpPr>
          <p:nvPr>
            <p:ph type="ftr" sz="quarter" idx="11"/>
          </p:nvPr>
        </p:nvSpPr>
        <p:spPr/>
        <p:txBody>
          <a:bodyPr/>
          <a:lstStyle>
            <a:lvl1pPr>
              <a:defRPr/>
            </a:lvl1pPr>
          </a:lstStyle>
          <a:p>
            <a:pPr>
              <a:defRPr/>
            </a:pPr>
            <a:endParaRPr lang="tr-TR"/>
          </a:p>
        </p:txBody>
      </p:sp>
      <p:sp>
        <p:nvSpPr>
          <p:cNvPr id="4" name="5 Slayt Numarası Yer Tutucusu"/>
          <p:cNvSpPr>
            <a:spLocks noGrp="1"/>
          </p:cNvSpPr>
          <p:nvPr>
            <p:ph type="sldNum" sz="quarter" idx="12"/>
          </p:nvPr>
        </p:nvSpPr>
        <p:spPr/>
        <p:txBody>
          <a:bodyPr/>
          <a:lstStyle>
            <a:lvl1pPr>
              <a:defRPr/>
            </a:lvl1pPr>
          </a:lstStyle>
          <a:p>
            <a:pPr>
              <a:defRPr/>
            </a:pPr>
            <a:fld id="{E3B61790-F94F-4F2D-B773-4DD9F8833D4A}"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815BAEB7-ADD3-4D5D-A3AF-E115EA8A8107}" type="datetimeFigureOut">
              <a:rPr lang="tr-TR"/>
              <a:pPr>
                <a:defRPr/>
              </a:pPr>
              <a:t>18.05.2016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C54989CC-8D52-418E-8724-4409FDD4C178}"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B628C55A-C7D1-4140-B929-6862F25111B0}" type="datetimeFigureOut">
              <a:rPr lang="tr-TR"/>
              <a:pPr>
                <a:defRPr/>
              </a:pPr>
              <a:t>18.05.2016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529D597F-DADB-45FF-9EC8-FD1B7BA7ACD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5387CC1-5B31-427E-B74F-E3A553346F07}" type="datetimeFigureOut">
              <a:rPr lang="tr-TR"/>
              <a:pPr>
                <a:defRPr/>
              </a:pPr>
              <a:t>18.05.2016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D98BEF7-0254-4177-957C-A7B41933330B}"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Başlık"/>
          <p:cNvSpPr>
            <a:spLocks noGrp="1"/>
          </p:cNvSpPr>
          <p:nvPr>
            <p:ph type="ctrTitle"/>
          </p:nvPr>
        </p:nvSpPr>
        <p:spPr>
          <a:xfrm>
            <a:off x="755650" y="4724400"/>
            <a:ext cx="7772400" cy="1470025"/>
          </a:xfrm>
        </p:spPr>
        <p:txBody>
          <a:bodyPr/>
          <a:lstStyle/>
          <a:p>
            <a:pPr eaLnBrk="1" hangingPunct="1"/>
            <a:r>
              <a:rPr lang="tr-TR" sz="8000" smtClean="0"/>
              <a:t>Qt (“cute”)</a:t>
            </a:r>
          </a:p>
        </p:txBody>
      </p:sp>
      <p:pic>
        <p:nvPicPr>
          <p:cNvPr id="13314" name="Picture 6" descr="http://blog.mobiosis.com/images/qml-qtbubblelevel-2d/qt_overview_img480x184.jpg"/>
          <p:cNvPicPr>
            <a:picLocks noChangeAspect="1" noChangeArrowheads="1"/>
          </p:cNvPicPr>
          <p:nvPr/>
        </p:nvPicPr>
        <p:blipFill>
          <a:blip r:embed="rId2"/>
          <a:srcRect/>
          <a:stretch>
            <a:fillRect/>
          </a:stretch>
        </p:blipFill>
        <p:spPr bwMode="auto">
          <a:xfrm>
            <a:off x="0" y="765175"/>
            <a:ext cx="8893175" cy="3408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900113" y="4941888"/>
            <a:ext cx="7712075" cy="1439862"/>
          </a:xfrm>
          <a:prstGeom prst="rect">
            <a:avLst/>
          </a:prstGeom>
        </p:spPr>
        <p:txBody>
          <a:bodyPr>
            <a:normAutofit fontScale="77500" lnSpcReduction="20000"/>
          </a:bodyPr>
          <a:lstStyle/>
          <a:p>
            <a:pPr algn="ctr" fontAlgn="auto">
              <a:spcBef>
                <a:spcPct val="20000"/>
              </a:spcBef>
              <a:spcAft>
                <a:spcPts val="0"/>
              </a:spcAft>
              <a:defRPr/>
            </a:pPr>
            <a:r>
              <a:rPr lang="en-US" sz="3600" b="1">
                <a:latin typeface="+mn-lt"/>
                <a:cs typeface="+mn-cs"/>
              </a:rPr>
              <a:t>Open Source Computer Vision Library</a:t>
            </a:r>
            <a:endParaRPr lang="tr-TR" sz="3600" b="1">
              <a:latin typeface="+mn-lt"/>
              <a:cs typeface="+mn-cs"/>
            </a:endParaRPr>
          </a:p>
          <a:p>
            <a:pPr algn="ctr" fontAlgn="auto">
              <a:spcBef>
                <a:spcPct val="20000"/>
              </a:spcBef>
              <a:spcAft>
                <a:spcPts val="0"/>
              </a:spcAft>
              <a:defRPr/>
            </a:pPr>
            <a:endParaRPr lang="tr-TR" sz="3600" b="1">
              <a:latin typeface="+mn-lt"/>
              <a:cs typeface="+mn-cs"/>
            </a:endParaRPr>
          </a:p>
          <a:p>
            <a:pPr algn="ctr" fontAlgn="auto">
              <a:spcBef>
                <a:spcPct val="20000"/>
              </a:spcBef>
              <a:spcAft>
                <a:spcPts val="0"/>
              </a:spcAft>
              <a:defRPr/>
            </a:pPr>
            <a:r>
              <a:rPr lang="tr-TR" sz="3600" b="1">
                <a:solidFill>
                  <a:schemeClr val="tx1">
                    <a:tint val="75000"/>
                  </a:schemeClr>
                </a:solidFill>
                <a:latin typeface="+mn-lt"/>
                <a:cs typeface="+mn-cs"/>
              </a:rPr>
              <a:t>Açık Kaynak Kodlu Bilgisayarlı Görme Kütüphanesi</a:t>
            </a:r>
          </a:p>
        </p:txBody>
      </p:sp>
      <p:pic>
        <p:nvPicPr>
          <p:cNvPr id="22530" name="Picture 2" descr="https://upload.wikimedia.org/wikipedia/commons/thumb/3/32/OpenCV_Logo_with_text_svg_version.svg/2000px-OpenCV_Logo_with_text_svg_version.svg.png"/>
          <p:cNvPicPr>
            <a:picLocks noChangeAspect="1" noChangeArrowheads="1"/>
          </p:cNvPicPr>
          <p:nvPr/>
        </p:nvPicPr>
        <p:blipFill>
          <a:blip r:embed="rId2"/>
          <a:srcRect/>
          <a:stretch>
            <a:fillRect/>
          </a:stretch>
        </p:blipFill>
        <p:spPr bwMode="auto">
          <a:xfrm>
            <a:off x="1908175" y="549275"/>
            <a:ext cx="5184775" cy="440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4076700"/>
            <a:ext cx="7704137" cy="1728788"/>
          </a:xfrm>
          <a:prstGeom prst="rect">
            <a:avLst/>
          </a:prstGeom>
        </p:spPr>
        <p:txBody>
          <a:bodyPr>
            <a:normAutofit fontScale="92500" lnSpcReduction="20000"/>
          </a:bodyPr>
          <a:lstStyle/>
          <a:p>
            <a:pPr algn="just" fontAlgn="auto">
              <a:spcBef>
                <a:spcPts val="0"/>
              </a:spcBef>
              <a:spcAft>
                <a:spcPts val="0"/>
              </a:spcAft>
              <a:defRPr/>
            </a:pPr>
            <a:r>
              <a:rPr lang="tr-TR" sz="3600">
                <a:latin typeface="+mn-lt"/>
                <a:cs typeface="+mn-cs"/>
              </a:rPr>
              <a:t>Opencv, bir resim ya da video içindeki anlamlı bilgileri çıkarıp işleyebilmek için hazırlanmış, “Bilgisayarlı Görü/Görme” kütüphanesidir.</a:t>
            </a:r>
          </a:p>
        </p:txBody>
      </p:sp>
      <p:pic>
        <p:nvPicPr>
          <p:cNvPr id="23554" name="Picture 2" descr="https://encrypted-tbn2.gstatic.com/images?q=tbn:ANd9GcRDJ-PF_zj177bCNOxyAbhntsCicrLj12IbUiGEHy8lVOLND0Mk_w"/>
          <p:cNvPicPr>
            <a:picLocks noChangeAspect="1" noChangeArrowheads="1"/>
          </p:cNvPicPr>
          <p:nvPr/>
        </p:nvPicPr>
        <p:blipFill>
          <a:blip r:embed="rId2"/>
          <a:srcRect/>
          <a:stretch>
            <a:fillRect/>
          </a:stretch>
        </p:blipFill>
        <p:spPr bwMode="auto">
          <a:xfrm>
            <a:off x="900113" y="1268413"/>
            <a:ext cx="7326312" cy="2663825"/>
          </a:xfrm>
          <a:prstGeom prst="rect">
            <a:avLst/>
          </a:prstGeom>
          <a:noFill/>
          <a:ln w="9525">
            <a:noFill/>
            <a:miter lim="800000"/>
            <a:headEnd/>
            <a:tailEnd/>
          </a:ln>
        </p:spPr>
      </p:pic>
      <p:sp>
        <p:nvSpPr>
          <p:cNvPr id="23555" name="2 Alt Başlık"/>
          <p:cNvSpPr txBox="1">
            <a:spLocks/>
          </p:cNvSpPr>
          <p:nvPr/>
        </p:nvSpPr>
        <p:spPr bwMode="auto">
          <a:xfrm>
            <a:off x="1619250" y="188913"/>
            <a:ext cx="5040313" cy="1944687"/>
          </a:xfrm>
          <a:prstGeom prst="rect">
            <a:avLst/>
          </a:prstGeom>
          <a:noFill/>
          <a:ln w="9525">
            <a:noFill/>
            <a:miter lim="800000"/>
            <a:headEnd/>
            <a:tailEnd/>
          </a:ln>
        </p:spPr>
        <p:txBody>
          <a:bodyPr/>
          <a:lstStyle/>
          <a:p>
            <a:r>
              <a:rPr lang="tr-TR" sz="6000">
                <a:latin typeface="Calibri" pitchFamily="34" charset="0"/>
              </a:rPr>
              <a:t>OpenCv  Nedir?</a:t>
            </a:r>
          </a:p>
        </p:txBody>
      </p:sp>
      <p:sp>
        <p:nvSpPr>
          <p:cNvPr id="7" name="2 Alt Başlık"/>
          <p:cNvSpPr txBox="1">
            <a:spLocks/>
          </p:cNvSpPr>
          <p:nvPr/>
        </p:nvSpPr>
        <p:spPr>
          <a:xfrm>
            <a:off x="539750" y="5949950"/>
            <a:ext cx="8280400" cy="655638"/>
          </a:xfrm>
          <a:prstGeom prst="rect">
            <a:avLst/>
          </a:prstGeom>
        </p:spPr>
        <p:txBody>
          <a:bodyPr>
            <a:normAutofit fontScale="55000" lnSpcReduction="20000"/>
          </a:bodyPr>
          <a:lstStyle/>
          <a:p>
            <a:pPr fontAlgn="auto">
              <a:spcBef>
                <a:spcPts val="0"/>
              </a:spcBef>
              <a:spcAft>
                <a:spcPts val="0"/>
              </a:spcAft>
              <a:defRPr/>
            </a:pPr>
            <a:r>
              <a:rPr lang="tr-TR" sz="3600">
                <a:latin typeface="+mn-lt"/>
                <a:cs typeface="+mn-cs"/>
              </a:rPr>
              <a:t>Bilgisayarlı Görme : Bilgisayar aracılığıyla görüntünün algılanması, nesnelere ayrıştırılması, oluşan nesnelerin tanınması ve eşleştirilmeidir.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4868863"/>
            <a:ext cx="7785100" cy="1800225"/>
          </a:xfrm>
          <a:prstGeom prst="rect">
            <a:avLst/>
          </a:prstGeom>
        </p:spPr>
        <p:txBody>
          <a:bodyPr>
            <a:normAutofit fontScale="77500" lnSpcReduction="20000"/>
          </a:bodyPr>
          <a:lstStyle/>
          <a:p>
            <a:pPr algn="just" fontAlgn="auto">
              <a:spcBef>
                <a:spcPts val="0"/>
              </a:spcBef>
              <a:spcAft>
                <a:spcPts val="0"/>
              </a:spcAft>
              <a:defRPr/>
            </a:pPr>
            <a:r>
              <a:rPr lang="tr-TR" sz="3600">
                <a:latin typeface="+mn-lt"/>
                <a:cs typeface="+mn-cs"/>
              </a:rPr>
              <a:t>Opencv BSD lisansı ile lisanslanmış açık kaynak kodlu bir kütüphanedir ve Windows, Linux, Unix, MacOS X gibi farklı işletim sistemleri üzerinde QT, Codeblocks, Visual Studio gibi farklı IDE’ler ile kullanılabilir.</a:t>
            </a:r>
          </a:p>
        </p:txBody>
      </p:sp>
      <p:sp>
        <p:nvSpPr>
          <p:cNvPr id="24578" name="2 Alt Başlık"/>
          <p:cNvSpPr txBox="1">
            <a:spLocks/>
          </p:cNvSpPr>
          <p:nvPr/>
        </p:nvSpPr>
        <p:spPr bwMode="auto">
          <a:xfrm>
            <a:off x="539750" y="188913"/>
            <a:ext cx="7993063" cy="1511300"/>
          </a:xfrm>
          <a:prstGeom prst="rect">
            <a:avLst/>
          </a:prstGeom>
          <a:noFill/>
          <a:ln w="9525">
            <a:noFill/>
            <a:miter lim="800000"/>
            <a:headEnd/>
            <a:tailEnd/>
          </a:ln>
        </p:spPr>
        <p:txBody>
          <a:bodyPr/>
          <a:lstStyle/>
          <a:p>
            <a:pPr algn="ctr"/>
            <a:r>
              <a:rPr lang="tr-TR" sz="6000">
                <a:latin typeface="Calibri" pitchFamily="34" charset="0"/>
              </a:rPr>
              <a:t>Kullanıldığı Platformlar</a:t>
            </a:r>
          </a:p>
        </p:txBody>
      </p:sp>
      <p:pic>
        <p:nvPicPr>
          <p:cNvPr id="24579" name="Picture 2" descr="https://encrypted-tbn3.gstatic.com/images?q=tbn:ANd9GcSCidvHiLs1cbmw0yq_sggHYr1ZGmH6IjZGp5yGKXjqyJGRQ6eK"/>
          <p:cNvPicPr>
            <a:picLocks noChangeAspect="1" noChangeArrowheads="1"/>
          </p:cNvPicPr>
          <p:nvPr/>
        </p:nvPicPr>
        <p:blipFill>
          <a:blip r:embed="rId2"/>
          <a:srcRect/>
          <a:stretch>
            <a:fillRect/>
          </a:stretch>
        </p:blipFill>
        <p:spPr bwMode="auto">
          <a:xfrm>
            <a:off x="611188" y="1268413"/>
            <a:ext cx="7848600" cy="3382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Alt Başlık"/>
          <p:cNvSpPr txBox="1">
            <a:spLocks/>
          </p:cNvSpPr>
          <p:nvPr/>
        </p:nvSpPr>
        <p:spPr>
          <a:xfrm>
            <a:off x="684213" y="1484313"/>
            <a:ext cx="7785100" cy="5184775"/>
          </a:xfrm>
          <a:prstGeom prst="rect">
            <a:avLst/>
          </a:prstGeom>
        </p:spPr>
        <p:txBody>
          <a:bodyPr>
            <a:normAutofit fontScale="62500" lnSpcReduction="20000"/>
          </a:bodyPr>
          <a:lstStyle/>
          <a:p>
            <a:pPr algn="just" fontAlgn="auto">
              <a:spcBef>
                <a:spcPts val="0"/>
              </a:spcBef>
              <a:spcAft>
                <a:spcPts val="0"/>
              </a:spcAft>
              <a:defRPr/>
            </a:pPr>
            <a:r>
              <a:rPr lang="tr-TR" sz="3600">
                <a:latin typeface="+mn-lt"/>
                <a:cs typeface="+mn-cs"/>
              </a:rPr>
              <a:t>Nokta, dikdörtgen, matris, ayrık matris vs. gibi temel opencv nesneler kullanılarak farklı şekiller çizilebilir ve matematik, mantık ve karşılaştırma işlemleri ile görsel nesneler üzerinde birçok farklı işlem gerçekleştirilebilir. Bu işlemlerden bazıları şunlardır.</a:t>
            </a:r>
          </a:p>
          <a:p>
            <a:pPr fontAlgn="auto">
              <a:spcBef>
                <a:spcPts val="0"/>
              </a:spcBef>
              <a:spcAft>
                <a:spcPts val="0"/>
              </a:spcAft>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Kenar, Köşe İşlemleri, </a:t>
            </a:r>
          </a:p>
          <a:p>
            <a:pPr fontAlgn="auto">
              <a:spcBef>
                <a:spcPts val="0"/>
              </a:spcBef>
              <a:spcAft>
                <a:spcPts val="0"/>
              </a:spcAft>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İnterpolasyon, Geometrik Dönüşümler,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Morfolojik İşlemler,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Filtreler ve Renk Dönüşümleri, </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Piramitler,</a:t>
            </a:r>
          </a:p>
          <a:p>
            <a:pPr fontAlgn="auto">
              <a:spcBef>
                <a:spcPts val="0"/>
              </a:spcBef>
              <a:spcAft>
                <a:spcPts val="0"/>
              </a:spcAft>
              <a:buFont typeface="Wingdings" pitchFamily="2" charset="2"/>
              <a:buChar char="Ø"/>
              <a:defRPr/>
            </a:pPr>
            <a:endParaRPr lang="tr-TR" sz="3600">
              <a:latin typeface="+mn-lt"/>
              <a:cs typeface="+mn-cs"/>
            </a:endParaRPr>
          </a:p>
          <a:p>
            <a:pPr fontAlgn="auto">
              <a:spcBef>
                <a:spcPts val="0"/>
              </a:spcBef>
              <a:spcAft>
                <a:spcPts val="0"/>
              </a:spcAft>
              <a:buFont typeface="Wingdings" pitchFamily="2" charset="2"/>
              <a:buChar char="Ø"/>
              <a:defRPr/>
            </a:pPr>
            <a:r>
              <a:rPr lang="tr-TR" sz="3600">
                <a:latin typeface="+mn-lt"/>
                <a:cs typeface="+mn-cs"/>
              </a:rPr>
              <a:t>	Görüntü Bölütleme.</a:t>
            </a:r>
          </a:p>
          <a:p>
            <a:pPr fontAlgn="auto">
              <a:spcBef>
                <a:spcPts val="0"/>
              </a:spcBef>
              <a:spcAft>
                <a:spcPts val="0"/>
              </a:spcAft>
              <a:defRPr/>
            </a:pPr>
            <a:r>
              <a:rPr lang="tr-TR" sz="3600">
                <a:latin typeface="+mn-lt"/>
                <a:cs typeface="+mn-cs"/>
              </a:rPr>
              <a:t>  </a:t>
            </a:r>
          </a:p>
          <a:p>
            <a:pPr algn="just" fontAlgn="auto">
              <a:spcBef>
                <a:spcPts val="0"/>
              </a:spcBef>
              <a:spcAft>
                <a:spcPts val="0"/>
              </a:spcAft>
              <a:defRPr/>
            </a:pPr>
            <a:endParaRPr lang="tr-TR" sz="3600">
              <a:latin typeface="+mn-lt"/>
              <a:cs typeface="+mn-cs"/>
            </a:endParaRPr>
          </a:p>
        </p:txBody>
      </p:sp>
      <p:sp>
        <p:nvSpPr>
          <p:cNvPr id="25602" name="2 Alt Başlık"/>
          <p:cNvSpPr txBox="1">
            <a:spLocks/>
          </p:cNvSpPr>
          <p:nvPr/>
        </p:nvSpPr>
        <p:spPr bwMode="auto">
          <a:xfrm>
            <a:off x="1258888" y="188913"/>
            <a:ext cx="6408737" cy="1944687"/>
          </a:xfrm>
          <a:prstGeom prst="rect">
            <a:avLst/>
          </a:prstGeom>
          <a:noFill/>
          <a:ln w="9525">
            <a:noFill/>
            <a:miter lim="800000"/>
            <a:headEnd/>
            <a:tailEnd/>
          </a:ln>
        </p:spPr>
        <p:txBody>
          <a:bodyPr/>
          <a:lstStyle/>
          <a:p>
            <a:r>
              <a:rPr lang="tr-TR" sz="6000">
                <a:latin typeface="Calibri" pitchFamily="34" charset="0"/>
              </a:rPr>
              <a:t>OpenCv  Bileşenleri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Başlık"/>
          <p:cNvSpPr>
            <a:spLocks noGrp="1"/>
          </p:cNvSpPr>
          <p:nvPr>
            <p:ph type="title"/>
          </p:nvPr>
        </p:nvSpPr>
        <p:spPr/>
        <p:txBody>
          <a:bodyPr/>
          <a:lstStyle/>
          <a:p>
            <a:pPr eaLnBrk="1" hangingPunct="1"/>
            <a:r>
              <a:rPr lang="tr-TR" smtClean="0"/>
              <a:t>Kenar ve Köşe İşlemleri</a:t>
            </a:r>
          </a:p>
        </p:txBody>
      </p:sp>
      <p:sp>
        <p:nvSpPr>
          <p:cNvPr id="3" name="2 İçerik Yer Tutucusu"/>
          <p:cNvSpPr>
            <a:spLocks noGrp="1"/>
          </p:cNvSpPr>
          <p:nvPr>
            <p:ph idx="1"/>
          </p:nvPr>
        </p:nvSpPr>
        <p:spPr>
          <a:xfrm>
            <a:off x="4356100" y="1600200"/>
            <a:ext cx="4330700" cy="4525963"/>
          </a:xfrm>
        </p:spPr>
        <p:txBody>
          <a:bodyPr rtlCol="0">
            <a:normAutofit fontScale="92500" lnSpcReduction="20000"/>
          </a:bodyPr>
          <a:lstStyle/>
          <a:p>
            <a:pPr eaLnBrk="1" fontAlgn="auto" hangingPunct="1">
              <a:spcAft>
                <a:spcPts val="0"/>
              </a:spcAft>
              <a:buFont typeface="Arial" pitchFamily="34" charset="0"/>
              <a:buNone/>
              <a:defRPr/>
            </a:pPr>
            <a:r>
              <a:rPr lang="tr-TR" smtClean="0"/>
              <a:t>	Sobel Filtresi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Laplace Filtresi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Canny Kenar Yöntemi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Harris Köşe Yöntemi</a:t>
            </a:r>
          </a:p>
          <a:p>
            <a:pPr eaLnBrk="1" fontAlgn="auto" hangingPunct="1">
              <a:spcAft>
                <a:spcPts val="0"/>
              </a:spcAft>
              <a:buFont typeface="Arial" pitchFamily="34" charset="0"/>
              <a:buChar char="•"/>
              <a:defRPr/>
            </a:pPr>
            <a:endParaRPr lang="tr-TR" smtClean="0"/>
          </a:p>
          <a:p>
            <a:pPr eaLnBrk="1" fontAlgn="auto" hangingPunct="1">
              <a:spcAft>
                <a:spcPts val="0"/>
              </a:spcAft>
              <a:buFont typeface="Arial" pitchFamily="34" charset="0"/>
              <a:buNone/>
              <a:defRPr/>
            </a:pPr>
            <a:r>
              <a:rPr lang="tr-TR" smtClean="0"/>
              <a:t>	Minimum Eigen Değeri Yöntemi</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smtClean="0"/>
              <a:t>İnterpolasyon, Geometrik Dönüşümler</a:t>
            </a:r>
            <a:endParaRPr lang="tr-TR"/>
          </a:p>
        </p:txBody>
      </p:sp>
      <p:sp>
        <p:nvSpPr>
          <p:cNvPr id="27650" name="2 İçerik Yer Tutucusu"/>
          <p:cNvSpPr>
            <a:spLocks noGrp="1"/>
          </p:cNvSpPr>
          <p:nvPr>
            <p:ph idx="1"/>
          </p:nvPr>
        </p:nvSpPr>
        <p:spPr>
          <a:xfrm>
            <a:off x="468313" y="1700213"/>
            <a:ext cx="3681412" cy="4094162"/>
          </a:xfrm>
        </p:spPr>
        <p:txBody>
          <a:bodyPr/>
          <a:lstStyle/>
          <a:p>
            <a:pPr eaLnBrk="1" hangingPunct="1">
              <a:buFont typeface="Arial" charset="0"/>
              <a:buNone/>
            </a:pPr>
            <a:r>
              <a:rPr lang="tr-TR" smtClean="0"/>
              <a:t> Büyütme, küçültme</a:t>
            </a:r>
          </a:p>
          <a:p>
            <a:pPr eaLnBrk="1" hangingPunct="1">
              <a:buFont typeface="Arial" charset="0"/>
              <a:buNone/>
            </a:pPr>
            <a:endParaRPr lang="tr-TR" smtClean="0"/>
          </a:p>
          <a:p>
            <a:pPr eaLnBrk="1" hangingPunct="1">
              <a:buFont typeface="Arial" charset="0"/>
              <a:buNone/>
            </a:pPr>
            <a:r>
              <a:rPr lang="tr-TR" smtClean="0"/>
              <a:t>Affine Dönüşümler</a:t>
            </a:r>
          </a:p>
          <a:p>
            <a:pPr eaLnBrk="1" hangingPunct="1">
              <a:buFont typeface="Arial" charset="0"/>
              <a:buNone/>
            </a:pPr>
            <a:endParaRPr lang="tr-TR" smtClean="0"/>
          </a:p>
          <a:p>
            <a:pPr eaLnBrk="1" hangingPunct="1">
              <a:buFont typeface="Arial" charset="0"/>
              <a:buNone/>
            </a:pPr>
            <a:r>
              <a:rPr lang="tr-TR" smtClean="0"/>
              <a:t>Rotasyon</a:t>
            </a:r>
          </a:p>
          <a:p>
            <a:pPr eaLnBrk="1" hangingPunct="1">
              <a:buFont typeface="Arial" charset="0"/>
              <a:buNone/>
            </a:pPr>
            <a:endParaRPr lang="tr-TR" smtClean="0"/>
          </a:p>
          <a:p>
            <a:pPr eaLnBrk="1" hangingPunct="1">
              <a:buFont typeface="Arial" charset="0"/>
              <a:buNone/>
            </a:pPr>
            <a:r>
              <a:rPr lang="tr-TR" smtClean="0"/>
              <a:t>Logpolar</a:t>
            </a:r>
          </a:p>
        </p:txBody>
      </p:sp>
      <p:pic>
        <p:nvPicPr>
          <p:cNvPr id="27651" name="Picture 2" descr="http://1.bp.blogspot.com/-GCjQ5Fb5ADI/UqOeqaU4yII/AAAAAAAAA2Q/6AV-cqVN_rk/s1600/affine.png"/>
          <p:cNvPicPr>
            <a:picLocks noChangeAspect="1" noChangeArrowheads="1"/>
          </p:cNvPicPr>
          <p:nvPr/>
        </p:nvPicPr>
        <p:blipFill>
          <a:blip r:embed="rId2"/>
          <a:srcRect/>
          <a:stretch>
            <a:fillRect/>
          </a:stretch>
        </p:blipFill>
        <p:spPr bwMode="auto">
          <a:xfrm>
            <a:off x="4211638" y="1700213"/>
            <a:ext cx="4608512" cy="403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eaLnBrk="1" fontAlgn="auto" hangingPunct="1">
              <a:spcAft>
                <a:spcPts val="0"/>
              </a:spcAft>
              <a:defRPr/>
            </a:pPr>
            <a:r>
              <a:rPr lang="tr-TR" smtClean="0"/>
              <a:t>İnterpolasyon, Geometrik Dönüşümler</a:t>
            </a:r>
            <a:endParaRPr lang="tr-TR"/>
          </a:p>
        </p:txBody>
      </p:sp>
      <p:sp>
        <p:nvSpPr>
          <p:cNvPr id="28674" name="2 İçerik Yer Tutucusu"/>
          <p:cNvSpPr>
            <a:spLocks noGrp="1"/>
          </p:cNvSpPr>
          <p:nvPr>
            <p:ph idx="1"/>
          </p:nvPr>
        </p:nvSpPr>
        <p:spPr>
          <a:xfrm>
            <a:off x="468313" y="1700213"/>
            <a:ext cx="3681412" cy="4094162"/>
          </a:xfrm>
        </p:spPr>
        <p:txBody>
          <a:bodyPr/>
          <a:lstStyle/>
          <a:p>
            <a:pPr eaLnBrk="1" hangingPunct="1">
              <a:buFont typeface="Arial" charset="0"/>
              <a:buNone/>
            </a:pPr>
            <a:r>
              <a:rPr lang="tr-TR" smtClean="0"/>
              <a:t> </a:t>
            </a:r>
          </a:p>
        </p:txBody>
      </p:sp>
      <p:sp>
        <p:nvSpPr>
          <p:cNvPr id="28675" name="5 Dikdörtgen"/>
          <p:cNvSpPr>
            <a:spLocks noChangeArrowheads="1"/>
          </p:cNvSpPr>
          <p:nvPr/>
        </p:nvSpPr>
        <p:spPr bwMode="auto">
          <a:xfrm>
            <a:off x="4787900" y="1484313"/>
            <a:ext cx="3492500" cy="3970337"/>
          </a:xfrm>
          <a:prstGeom prst="rect">
            <a:avLst/>
          </a:prstGeom>
          <a:noFill/>
          <a:ln w="9525">
            <a:noFill/>
            <a:miter lim="800000"/>
            <a:headEnd/>
            <a:tailEnd/>
          </a:ln>
        </p:spPr>
        <p:txBody>
          <a:bodyPr>
            <a:spAutoFit/>
          </a:bodyPr>
          <a:lstStyle/>
          <a:p>
            <a:r>
              <a:rPr lang="tr-TR" sz="2800">
                <a:latin typeface="Calibri" pitchFamily="34" charset="0"/>
              </a:rPr>
              <a:t>Erode</a:t>
            </a:r>
          </a:p>
          <a:p>
            <a:endParaRPr lang="tr-TR" sz="2800">
              <a:latin typeface="Calibri" pitchFamily="34" charset="0"/>
            </a:endParaRPr>
          </a:p>
          <a:p>
            <a:r>
              <a:rPr lang="tr-TR" sz="2800">
                <a:latin typeface="Calibri" pitchFamily="34" charset="0"/>
              </a:rPr>
              <a:t>Dilate</a:t>
            </a:r>
          </a:p>
          <a:p>
            <a:endParaRPr lang="tr-TR" sz="2800">
              <a:latin typeface="Calibri" pitchFamily="34" charset="0"/>
            </a:endParaRPr>
          </a:p>
          <a:p>
            <a:r>
              <a:rPr lang="tr-TR" sz="2800">
                <a:latin typeface="Calibri" pitchFamily="34" charset="0"/>
              </a:rPr>
              <a:t>Yapısal Elemanın </a:t>
            </a:r>
          </a:p>
          <a:p>
            <a:r>
              <a:rPr lang="tr-TR" sz="2800">
                <a:latin typeface="Calibri" pitchFamily="34" charset="0"/>
              </a:rPr>
              <a:t>Oluşturulması</a:t>
            </a:r>
          </a:p>
          <a:p>
            <a:endParaRPr lang="tr-TR" sz="2800">
              <a:latin typeface="Calibri" pitchFamily="34" charset="0"/>
            </a:endParaRPr>
          </a:p>
          <a:p>
            <a:r>
              <a:rPr lang="tr-TR" sz="2800">
                <a:latin typeface="Calibri" pitchFamily="34" charset="0"/>
              </a:rPr>
              <a:t>Gelişmiş Morfolojik </a:t>
            </a:r>
          </a:p>
          <a:p>
            <a:r>
              <a:rPr lang="tr-TR" sz="2800">
                <a:latin typeface="Calibri" pitchFamily="34" charset="0"/>
              </a:rPr>
              <a:t>Dönüşümler</a:t>
            </a:r>
          </a:p>
        </p:txBody>
      </p:sp>
      <p:pic>
        <p:nvPicPr>
          <p:cNvPr id="28676" name="Picture 6"/>
          <p:cNvPicPr>
            <a:picLocks noChangeAspect="1" noChangeArrowheads="1"/>
          </p:cNvPicPr>
          <p:nvPr/>
        </p:nvPicPr>
        <p:blipFill>
          <a:blip r:embed="rId2"/>
          <a:srcRect/>
          <a:stretch>
            <a:fillRect/>
          </a:stretch>
        </p:blipFill>
        <p:spPr bwMode="auto">
          <a:xfrm>
            <a:off x="755650" y="1412875"/>
            <a:ext cx="3605213" cy="431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Başlık"/>
          <p:cNvSpPr>
            <a:spLocks noGrp="1"/>
          </p:cNvSpPr>
          <p:nvPr>
            <p:ph type="title"/>
          </p:nvPr>
        </p:nvSpPr>
        <p:spPr/>
        <p:txBody>
          <a:bodyPr/>
          <a:lstStyle/>
          <a:p>
            <a:pPr eaLnBrk="1" hangingPunct="1"/>
            <a:endParaRPr lang="tr-TR" smtClean="0"/>
          </a:p>
        </p:txBody>
      </p:sp>
      <p:sp>
        <p:nvSpPr>
          <p:cNvPr id="6" name="1 Başlık"/>
          <p:cNvSpPr txBox="1">
            <a:spLocks/>
          </p:cNvSpPr>
          <p:nvPr/>
        </p:nvSpPr>
        <p:spPr>
          <a:xfrm>
            <a:off x="468313" y="1557338"/>
            <a:ext cx="3598862" cy="4608512"/>
          </a:xfrm>
          <a:prstGeom prst="rect">
            <a:avLst/>
          </a:prstGeom>
        </p:spPr>
        <p:txBody>
          <a:bodyPr anchor="ctr">
            <a:normAutofit fontScale="92500" lnSpcReduction="20000"/>
          </a:bodyPr>
          <a:lstStyle/>
          <a:p>
            <a:pPr algn="ctr" fontAlgn="auto">
              <a:spcAft>
                <a:spcPts val="0"/>
              </a:spcAft>
              <a:defRPr/>
            </a:pPr>
            <a:endParaRPr lang="tr-TR" sz="4400">
              <a:latin typeface="+mj-lt"/>
              <a:ea typeface="+mj-ea"/>
              <a:cs typeface="+mj-cs"/>
            </a:endParaRPr>
          </a:p>
          <a:p>
            <a:pPr algn="ctr" fontAlgn="auto">
              <a:spcAft>
                <a:spcPts val="0"/>
              </a:spcAft>
              <a:defRPr/>
            </a:pPr>
            <a:r>
              <a:rPr lang="tr-TR" sz="4500">
                <a:latin typeface="+mj-lt"/>
                <a:ea typeface="+mj-ea"/>
                <a:cs typeface="+mj-cs"/>
              </a:rPr>
              <a:t>Renk Uzayı Dönüşümleri</a:t>
            </a:r>
          </a:p>
          <a:p>
            <a:pPr algn="ctr" fontAlgn="auto">
              <a:spcAft>
                <a:spcPts val="0"/>
              </a:spcAft>
              <a:defRPr/>
            </a:pPr>
            <a:endParaRPr lang="tr-TR" sz="4500">
              <a:latin typeface="+mn-lt"/>
              <a:cs typeface="+mn-cs"/>
            </a:endParaRPr>
          </a:p>
          <a:p>
            <a:pPr algn="ctr" fontAlgn="auto">
              <a:spcAft>
                <a:spcPts val="0"/>
              </a:spcAft>
              <a:defRPr/>
            </a:pPr>
            <a:r>
              <a:rPr lang="tr-TR" sz="4500">
                <a:latin typeface="+mn-lt"/>
                <a:cs typeface="+mn-cs"/>
              </a:rPr>
              <a:t>Düzleştirme</a:t>
            </a:r>
          </a:p>
          <a:p>
            <a:pPr algn="ctr" fontAlgn="auto">
              <a:spcAft>
                <a:spcPts val="0"/>
              </a:spcAft>
              <a:defRPr/>
            </a:pPr>
            <a:endParaRPr lang="tr-TR" sz="4500">
              <a:latin typeface="+mn-lt"/>
              <a:cs typeface="+mn-cs"/>
            </a:endParaRPr>
          </a:p>
          <a:p>
            <a:pPr algn="ctr" fontAlgn="auto">
              <a:spcAft>
                <a:spcPts val="0"/>
              </a:spcAft>
              <a:defRPr/>
            </a:pPr>
            <a:r>
              <a:rPr lang="tr-TR" sz="4500">
                <a:latin typeface="+mn-lt"/>
                <a:cs typeface="+mn-cs"/>
              </a:rPr>
              <a:t>İntegral İşlemleri</a:t>
            </a:r>
          </a:p>
          <a:p>
            <a:pPr algn="ctr" fontAlgn="auto">
              <a:spcAft>
                <a:spcPts val="0"/>
              </a:spcAft>
              <a:defRPr/>
            </a:pPr>
            <a:endParaRPr lang="tr-TR" sz="4400">
              <a:latin typeface="+mj-lt"/>
              <a:ea typeface="+mj-ea"/>
              <a:cs typeface="+mj-cs"/>
            </a:endParaRPr>
          </a:p>
          <a:p>
            <a:pPr algn="ctr" fontAlgn="auto">
              <a:spcAft>
                <a:spcPts val="0"/>
              </a:spcAft>
              <a:defRPr/>
            </a:pPr>
            <a:endParaRPr lang="tr-TR" sz="4400">
              <a:latin typeface="+mj-lt"/>
              <a:ea typeface="+mj-ea"/>
              <a:cs typeface="+mj-cs"/>
            </a:endParaRPr>
          </a:p>
        </p:txBody>
      </p:sp>
      <p:pic>
        <p:nvPicPr>
          <p:cNvPr id="29699" name="Picture 2"/>
          <p:cNvPicPr>
            <a:picLocks noChangeAspect="1" noChangeArrowheads="1"/>
          </p:cNvPicPr>
          <p:nvPr/>
        </p:nvPicPr>
        <p:blipFill>
          <a:blip r:embed="rId2"/>
          <a:srcRect/>
          <a:stretch>
            <a:fillRect/>
          </a:stretch>
        </p:blipFill>
        <p:spPr bwMode="auto">
          <a:xfrm>
            <a:off x="5199063" y="1484313"/>
            <a:ext cx="3044825" cy="485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Başlık"/>
          <p:cNvSpPr>
            <a:spLocks noGrp="1"/>
          </p:cNvSpPr>
          <p:nvPr>
            <p:ph type="title"/>
          </p:nvPr>
        </p:nvSpPr>
        <p:spPr>
          <a:xfrm>
            <a:off x="539750" y="2349500"/>
            <a:ext cx="8229600" cy="1143000"/>
          </a:xfrm>
        </p:spPr>
        <p:txBody>
          <a:bodyPr/>
          <a:lstStyle/>
          <a:p>
            <a:pPr eaLnBrk="1" hangingPunct="1"/>
            <a:r>
              <a:rPr lang="tr-TR" sz="7200" smtClean="0"/>
              <a:t>Opencv Örnekler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Başlık"/>
          <p:cNvSpPr>
            <a:spLocks noGrp="1"/>
          </p:cNvSpPr>
          <p:nvPr>
            <p:ph type="ctrTitle"/>
          </p:nvPr>
        </p:nvSpPr>
        <p:spPr>
          <a:xfrm>
            <a:off x="755650" y="333375"/>
            <a:ext cx="7772400" cy="1470025"/>
          </a:xfrm>
        </p:spPr>
        <p:txBody>
          <a:bodyPr/>
          <a:lstStyle/>
          <a:p>
            <a:pPr eaLnBrk="1" hangingPunct="1"/>
            <a:r>
              <a:rPr lang="tr-TR" smtClean="0"/>
              <a:t>Qt Nedir?</a:t>
            </a:r>
          </a:p>
        </p:txBody>
      </p:sp>
      <p:sp>
        <p:nvSpPr>
          <p:cNvPr id="3" name="2 Alt Başlık"/>
          <p:cNvSpPr>
            <a:spLocks noGrp="1"/>
          </p:cNvSpPr>
          <p:nvPr>
            <p:ph type="subTitle" idx="1"/>
          </p:nvPr>
        </p:nvSpPr>
        <p:spPr>
          <a:xfrm>
            <a:off x="900113" y="2205038"/>
            <a:ext cx="7559675" cy="4103687"/>
          </a:xfrm>
        </p:spPr>
        <p:txBody>
          <a:bodyPr rtlCol="0">
            <a:normAutofit fontScale="85000" lnSpcReduction="10000"/>
          </a:bodyPr>
          <a:lstStyle/>
          <a:p>
            <a:pPr algn="just" eaLnBrk="1" fontAlgn="auto" hangingPunct="1">
              <a:spcAft>
                <a:spcPts val="0"/>
              </a:spcAft>
              <a:buFont typeface="Arial" pitchFamily="34" charset="0"/>
              <a:buNone/>
              <a:defRPr/>
            </a:pPr>
            <a:r>
              <a:rPr lang="tr-TR" smtClean="0"/>
              <a:t>Qt,</a:t>
            </a:r>
            <a:r>
              <a:rPr lang="tr-TR" b="1" smtClean="0"/>
              <a:t> </a:t>
            </a:r>
            <a:r>
              <a:rPr lang="tr-TR" smtClean="0"/>
              <a:t>belli bir platforma bağımlı kalmadan uygulamalar yapmak amacıyla oluşturulmuş bir geliştirme ortamı, aynı zamanda da bir geliştirme kütüphanesidir. 1995 yılında Trolltech adlı Norveç’ li bir firma tarafından geliştirilmiştir. Daha sonra ise Haziran 2008 de Nokia tarafından satın alınmıştır.</a:t>
            </a:r>
          </a:p>
          <a:p>
            <a:pPr algn="just" eaLnBrk="1" fontAlgn="auto" hangingPunct="1">
              <a:spcAft>
                <a:spcPts val="0"/>
              </a:spcAft>
              <a:buFont typeface="Arial" pitchFamily="34" charset="0"/>
              <a:buNone/>
              <a:defRPr/>
            </a:pPr>
            <a:endParaRPr lang="tr-TR" smtClean="0"/>
          </a:p>
          <a:p>
            <a:pPr algn="just" eaLnBrk="1" fontAlgn="auto" hangingPunct="1">
              <a:spcAft>
                <a:spcPts val="0"/>
              </a:spcAft>
              <a:buFont typeface="Arial" pitchFamily="34" charset="0"/>
              <a:buNone/>
              <a:defRPr/>
            </a:pPr>
            <a:r>
              <a:rPr lang="tr-TR" smtClean="0"/>
              <a:t>Qt, en çok KDE masaüstü ortamında, Opera ağ tarayıcısında ve Skype anlık mesajlaşma programlarında kullanılmasıyla bilinir.</a:t>
            </a:r>
          </a:p>
          <a:p>
            <a:pPr eaLnBrk="1" fontAlgn="auto" hangingPunct="1">
              <a:spcAft>
                <a:spcPts val="0"/>
              </a:spcAft>
              <a:buFont typeface="Arial" pitchFamily="34" charset="0"/>
              <a:buNone/>
              <a:defRPr/>
            </a:pPr>
            <a:endParaRPr lang="tr-TR" smtClean="0"/>
          </a:p>
          <a:p>
            <a:pPr eaLnBrk="1" fontAlgn="auto" hangingPunct="1">
              <a:spcAft>
                <a:spcPts val="0"/>
              </a:spcAft>
              <a:buFont typeface="Arial" pitchFamily="34" charset="0"/>
              <a:buNone/>
              <a:defRPr/>
            </a:pPr>
            <a:endParaRPr lang="tr-TR" smtClean="0"/>
          </a:p>
          <a:p>
            <a:pPr eaLnBrk="1" fontAlgn="auto" hangingPunct="1">
              <a:spcAft>
                <a:spcPts val="0"/>
              </a:spcAft>
              <a:buFont typeface="Arial" pitchFamily="34" charset="0"/>
              <a:buNone/>
              <a:defRPr/>
            </a:pPr>
            <a:endParaRPr lang="tr-TR"/>
          </a:p>
        </p:txBody>
      </p:sp>
      <p:pic>
        <p:nvPicPr>
          <p:cNvPr id="14339" name="Picture 4" descr="http://www.macupdate.com/images/icons256/49295.png"/>
          <p:cNvPicPr>
            <a:picLocks noChangeAspect="1" noChangeArrowheads="1"/>
          </p:cNvPicPr>
          <p:nvPr/>
        </p:nvPicPr>
        <p:blipFill>
          <a:blip r:embed="rId2"/>
          <a:srcRect/>
          <a:stretch>
            <a:fillRect/>
          </a:stretch>
        </p:blipFill>
        <p:spPr bwMode="auto">
          <a:xfrm>
            <a:off x="1116013" y="260350"/>
            <a:ext cx="1439862" cy="1439863"/>
          </a:xfrm>
          <a:prstGeom prst="rect">
            <a:avLst/>
          </a:prstGeom>
          <a:noFill/>
          <a:ln w="9525">
            <a:noFill/>
            <a:miter lim="800000"/>
            <a:headEnd/>
            <a:tailEnd/>
          </a:ln>
        </p:spPr>
      </p:pic>
      <p:pic>
        <p:nvPicPr>
          <p:cNvPr id="14340" name="Picture 4" descr="http://www.macupdate.com/images/icons256/49295.png"/>
          <p:cNvPicPr>
            <a:picLocks noChangeAspect="1" noChangeArrowheads="1"/>
          </p:cNvPicPr>
          <p:nvPr/>
        </p:nvPicPr>
        <p:blipFill>
          <a:blip r:embed="rId2"/>
          <a:srcRect/>
          <a:stretch>
            <a:fillRect/>
          </a:stretch>
        </p:blipFill>
        <p:spPr bwMode="auto">
          <a:xfrm>
            <a:off x="6948488" y="404813"/>
            <a:ext cx="1439862" cy="1439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Başlık"/>
          <p:cNvSpPr>
            <a:spLocks noGrp="1"/>
          </p:cNvSpPr>
          <p:nvPr>
            <p:ph type="ctrTitle"/>
          </p:nvPr>
        </p:nvSpPr>
        <p:spPr>
          <a:xfrm>
            <a:off x="755650" y="44450"/>
            <a:ext cx="7772400" cy="1470025"/>
          </a:xfrm>
        </p:spPr>
        <p:txBody>
          <a:bodyPr/>
          <a:lstStyle/>
          <a:p>
            <a:pPr eaLnBrk="1" hangingPunct="1"/>
            <a:r>
              <a:rPr lang="tr-TR" smtClean="0"/>
              <a:t>Qt ve Programlama Dilleri</a:t>
            </a:r>
          </a:p>
        </p:txBody>
      </p:sp>
      <p:sp>
        <p:nvSpPr>
          <p:cNvPr id="3" name="2 Alt Başlık"/>
          <p:cNvSpPr>
            <a:spLocks noGrp="1"/>
          </p:cNvSpPr>
          <p:nvPr>
            <p:ph type="subTitle" idx="1"/>
          </p:nvPr>
        </p:nvSpPr>
        <p:spPr>
          <a:xfrm>
            <a:off x="4716463" y="1557338"/>
            <a:ext cx="3887787" cy="3095625"/>
          </a:xfrm>
        </p:spPr>
        <p:txBody>
          <a:bodyPr rtlCol="0">
            <a:normAutofit fontScale="92500"/>
          </a:bodyPr>
          <a:lstStyle/>
          <a:p>
            <a:pPr algn="just" eaLnBrk="1" fontAlgn="auto" hangingPunct="1">
              <a:spcAft>
                <a:spcPts val="0"/>
              </a:spcAft>
              <a:buFont typeface="Arial" pitchFamily="34" charset="0"/>
              <a:buNone/>
              <a:defRPr/>
            </a:pPr>
            <a:r>
              <a:rPr lang="tr-TR" smtClean="0"/>
              <a:t>Qt, genel olarak C++ ile kullanılsa da, farklı dillere olan bağlantıları sayesinde Python, PHP, Perl, Ruby, Pascal, C# ve Java’da destekler.</a:t>
            </a:r>
          </a:p>
          <a:p>
            <a:pPr algn="just" eaLnBrk="1" fontAlgn="auto" hangingPunct="1">
              <a:spcAft>
                <a:spcPts val="0"/>
              </a:spcAft>
              <a:buFont typeface="Arial" pitchFamily="34" charset="0"/>
              <a:buNone/>
              <a:defRPr/>
            </a:pPr>
            <a:endParaRPr lang="tr-TR" smtClean="0"/>
          </a:p>
        </p:txBody>
      </p:sp>
      <p:pic>
        <p:nvPicPr>
          <p:cNvPr id="15363" name="Picture 1"/>
          <p:cNvPicPr>
            <a:picLocks noChangeAspect="1" noChangeArrowheads="1"/>
          </p:cNvPicPr>
          <p:nvPr/>
        </p:nvPicPr>
        <p:blipFill>
          <a:blip r:embed="rId2"/>
          <a:srcRect/>
          <a:stretch>
            <a:fillRect/>
          </a:stretch>
        </p:blipFill>
        <p:spPr bwMode="auto">
          <a:xfrm>
            <a:off x="684213" y="1557338"/>
            <a:ext cx="3959225" cy="2879725"/>
          </a:xfrm>
          <a:prstGeom prst="rect">
            <a:avLst/>
          </a:prstGeom>
          <a:noFill/>
          <a:ln w="9525">
            <a:noFill/>
            <a:miter lim="800000"/>
            <a:headEnd/>
            <a:tailEnd/>
          </a:ln>
        </p:spPr>
      </p:pic>
      <p:sp>
        <p:nvSpPr>
          <p:cNvPr id="6" name="2 Alt Başlık"/>
          <p:cNvSpPr txBox="1">
            <a:spLocks/>
          </p:cNvSpPr>
          <p:nvPr/>
        </p:nvSpPr>
        <p:spPr>
          <a:xfrm>
            <a:off x="684213" y="4724400"/>
            <a:ext cx="7991475" cy="1736725"/>
          </a:xfrm>
          <a:prstGeom prst="rect">
            <a:avLst/>
          </a:prstGeom>
        </p:spPr>
        <p:txBody>
          <a:bodyPr>
            <a:normAutofit fontScale="92500" lnSpcReduction="20000"/>
          </a:bodyPr>
          <a:lstStyle/>
          <a:p>
            <a:pPr algn="just" fontAlgn="auto">
              <a:spcBef>
                <a:spcPct val="20000"/>
              </a:spcBef>
              <a:spcAft>
                <a:spcPts val="0"/>
              </a:spcAft>
              <a:buFont typeface="Arial" pitchFamily="34" charset="0"/>
              <a:buNone/>
              <a:defRPr/>
            </a:pPr>
            <a:r>
              <a:rPr lang="tr-TR" sz="3200">
                <a:solidFill>
                  <a:schemeClr val="tx1">
                    <a:tint val="75000"/>
                  </a:schemeClr>
                </a:solidFill>
                <a:latin typeface="+mn-lt"/>
                <a:cs typeface="+mn-cs"/>
              </a:rPr>
              <a:t>Qt kullanarak geliştirilen uygulamalar herhangi bir değişikliğe tabi tutulmadan pek çok masaüstü bilgisayar ve gömülü işletim sistemi  üzerinde kullanabilir.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Başlık"/>
          <p:cNvSpPr>
            <a:spLocks noGrp="1"/>
          </p:cNvSpPr>
          <p:nvPr>
            <p:ph type="ctrTitle"/>
          </p:nvPr>
        </p:nvSpPr>
        <p:spPr>
          <a:xfrm>
            <a:off x="755650" y="158750"/>
            <a:ext cx="7772400" cy="1470025"/>
          </a:xfrm>
        </p:spPr>
        <p:txBody>
          <a:bodyPr/>
          <a:lstStyle/>
          <a:p>
            <a:pPr eaLnBrk="1" hangingPunct="1"/>
            <a:r>
              <a:rPr lang="tr-TR" smtClean="0"/>
              <a:t>Qt ve Veitabanları</a:t>
            </a:r>
          </a:p>
        </p:txBody>
      </p:sp>
      <p:sp>
        <p:nvSpPr>
          <p:cNvPr id="3" name="2 Alt Başlık"/>
          <p:cNvSpPr>
            <a:spLocks noGrp="1"/>
          </p:cNvSpPr>
          <p:nvPr>
            <p:ph type="subTitle" idx="1"/>
          </p:nvPr>
        </p:nvSpPr>
        <p:spPr>
          <a:xfrm>
            <a:off x="900113" y="1700213"/>
            <a:ext cx="4103687" cy="2592387"/>
          </a:xfrm>
        </p:spPr>
        <p:txBody>
          <a:bodyPr rtlCol="0">
            <a:normAutofit fontScale="92500" lnSpcReduction="10000"/>
          </a:bodyPr>
          <a:lstStyle/>
          <a:p>
            <a:pPr algn="just" eaLnBrk="1" fontAlgn="auto" hangingPunct="1">
              <a:spcAft>
                <a:spcPts val="0"/>
              </a:spcAft>
              <a:buFont typeface="Arial" pitchFamily="34" charset="0"/>
              <a:buNone/>
              <a:defRPr/>
            </a:pPr>
            <a:r>
              <a:rPr lang="tr-TR" smtClean="0"/>
              <a:t>Ayrıca Qt ‘nin içerisinde veritabanı ve network uygulamaları geliştirmek için gerekli birçok fonksiyonu içerisinde bulundurmaktdır</a:t>
            </a:r>
          </a:p>
          <a:p>
            <a:pPr algn="just" eaLnBrk="1" fontAlgn="auto" hangingPunct="1">
              <a:spcAft>
                <a:spcPts val="0"/>
              </a:spcAft>
              <a:buFont typeface="Arial" pitchFamily="34" charset="0"/>
              <a:buNone/>
              <a:defRPr/>
            </a:pPr>
            <a:endParaRPr lang="tr-TR"/>
          </a:p>
        </p:txBody>
      </p:sp>
      <p:pic>
        <p:nvPicPr>
          <p:cNvPr id="16387" name="Picture 2" descr="http://4.bp.blogspot.com/-mfb3osHor5s/VTua08zRlVI/AAAAAAAAAys/ZBwemgGoa-E/s1600/mysql-qt5.png"/>
          <p:cNvPicPr>
            <a:picLocks noChangeAspect="1" noChangeArrowheads="1"/>
          </p:cNvPicPr>
          <p:nvPr/>
        </p:nvPicPr>
        <p:blipFill>
          <a:blip r:embed="rId2"/>
          <a:srcRect/>
          <a:stretch>
            <a:fillRect/>
          </a:stretch>
        </p:blipFill>
        <p:spPr bwMode="auto">
          <a:xfrm>
            <a:off x="5508625" y="1700213"/>
            <a:ext cx="3038475" cy="2479675"/>
          </a:xfrm>
          <a:prstGeom prst="rect">
            <a:avLst/>
          </a:prstGeom>
          <a:noFill/>
          <a:ln w="9525">
            <a:noFill/>
            <a:miter lim="800000"/>
            <a:headEnd/>
            <a:tailEnd/>
          </a:ln>
        </p:spPr>
      </p:pic>
      <p:sp>
        <p:nvSpPr>
          <p:cNvPr id="5" name="2 Alt Başlık"/>
          <p:cNvSpPr txBox="1">
            <a:spLocks/>
          </p:cNvSpPr>
          <p:nvPr/>
        </p:nvSpPr>
        <p:spPr>
          <a:xfrm>
            <a:off x="827088" y="4365625"/>
            <a:ext cx="7785100" cy="2095500"/>
          </a:xfrm>
          <a:prstGeom prst="rect">
            <a:avLst/>
          </a:prstGeom>
        </p:spPr>
        <p:txBody>
          <a:bodyPr>
            <a:normAutofit/>
          </a:bodyPr>
          <a:lstStyle/>
          <a:p>
            <a:pPr algn="just" fontAlgn="auto">
              <a:spcBef>
                <a:spcPct val="20000"/>
              </a:spcBef>
              <a:spcAft>
                <a:spcPts val="0"/>
              </a:spcAft>
              <a:buFont typeface="Arial" pitchFamily="34" charset="0"/>
              <a:buNone/>
              <a:defRPr/>
            </a:pPr>
            <a:r>
              <a:rPr lang="tr-TR" sz="3200">
                <a:solidFill>
                  <a:schemeClr val="tx1">
                    <a:tint val="75000"/>
                  </a:schemeClr>
                </a:solidFill>
                <a:latin typeface="+mn-lt"/>
                <a:cs typeface="+mn-cs"/>
              </a:rPr>
              <a:t>Böylece Qt,  Oracle,Ms Sql Server, Sybase Adeptive Server, IBM DB2, PostgreSQL, MySQL, Borland Interbase, SQLite, ve ODBC-uyumlu tüm veritabanlarını desteklemektedir.</a:t>
            </a:r>
          </a:p>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Başlık"/>
          <p:cNvSpPr>
            <a:spLocks noGrp="1"/>
          </p:cNvSpPr>
          <p:nvPr>
            <p:ph type="ctrTitle"/>
          </p:nvPr>
        </p:nvSpPr>
        <p:spPr>
          <a:xfrm>
            <a:off x="755650" y="158750"/>
            <a:ext cx="7772400" cy="1182688"/>
          </a:xfrm>
        </p:spPr>
        <p:txBody>
          <a:bodyPr/>
          <a:lstStyle/>
          <a:p>
            <a:pPr eaLnBrk="1" hangingPunct="1"/>
            <a:r>
              <a:rPr lang="tr-TR" smtClean="0"/>
              <a:t>Qt Bileşenleri - Asistant</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pic>
        <p:nvPicPr>
          <p:cNvPr id="17411" name="Picture 2"/>
          <p:cNvPicPr>
            <a:picLocks noChangeAspect="1" noChangeArrowheads="1"/>
          </p:cNvPicPr>
          <p:nvPr/>
        </p:nvPicPr>
        <p:blipFill>
          <a:blip r:embed="rId2"/>
          <a:srcRect/>
          <a:stretch>
            <a:fillRect/>
          </a:stretch>
        </p:blipFill>
        <p:spPr bwMode="auto">
          <a:xfrm>
            <a:off x="576263" y="1123950"/>
            <a:ext cx="8027987" cy="4249738"/>
          </a:xfrm>
          <a:prstGeom prst="rect">
            <a:avLst/>
          </a:prstGeom>
          <a:noFill/>
          <a:ln w="9525">
            <a:noFill/>
            <a:miter lim="800000"/>
            <a:headEnd/>
            <a:tailEnd/>
          </a:ln>
        </p:spPr>
      </p:pic>
      <p:sp>
        <p:nvSpPr>
          <p:cNvPr id="7" name="6 Alt Başlık"/>
          <p:cNvSpPr>
            <a:spLocks noGrp="1"/>
          </p:cNvSpPr>
          <p:nvPr>
            <p:ph type="subTitle" idx="1"/>
          </p:nvPr>
        </p:nvSpPr>
        <p:spPr>
          <a:xfrm>
            <a:off x="684213" y="5373688"/>
            <a:ext cx="7775575" cy="1484312"/>
          </a:xfrm>
        </p:spPr>
        <p:txBody>
          <a:bodyPr rtlCol="0">
            <a:normAutofit/>
          </a:bodyPr>
          <a:lstStyle/>
          <a:p>
            <a:pPr eaLnBrk="1" fontAlgn="auto" hangingPunct="1">
              <a:spcAft>
                <a:spcPts val="0"/>
              </a:spcAft>
              <a:buFont typeface="Arial" pitchFamily="34" charset="0"/>
              <a:buNone/>
              <a:defRPr/>
            </a:pPr>
            <a:r>
              <a:rPr lang="tr-TR" smtClean="0"/>
              <a:t>Kendi içinde arama özelliği ile sınıfların detaylı anlatımlarının bulunduğu Qt bileşenidir. </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Başlık"/>
          <p:cNvSpPr>
            <a:spLocks noGrp="1"/>
          </p:cNvSpPr>
          <p:nvPr>
            <p:ph type="ctrTitle"/>
          </p:nvPr>
        </p:nvSpPr>
        <p:spPr>
          <a:xfrm>
            <a:off x="684213" y="44450"/>
            <a:ext cx="7772400" cy="1182688"/>
          </a:xfrm>
        </p:spPr>
        <p:txBody>
          <a:bodyPr/>
          <a:lstStyle/>
          <a:p>
            <a:pPr eaLnBrk="1" hangingPunct="1"/>
            <a:r>
              <a:rPr lang="tr-TR" smtClean="0"/>
              <a:t>Qt Bileşenleri - Creator</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373688"/>
            <a:ext cx="7775575" cy="1223962"/>
          </a:xfrm>
        </p:spPr>
        <p:txBody>
          <a:bodyPr rtlCol="0">
            <a:normAutofit fontScale="92500" lnSpcReduction="20000"/>
          </a:bodyPr>
          <a:lstStyle/>
          <a:p>
            <a:pPr eaLnBrk="1" fontAlgn="auto" hangingPunct="1">
              <a:spcAft>
                <a:spcPts val="0"/>
              </a:spcAft>
              <a:buFont typeface="Arial" pitchFamily="34" charset="0"/>
              <a:buNone/>
              <a:defRPr/>
            </a:pPr>
            <a:r>
              <a:rPr lang="tr-TR" smtClean="0"/>
              <a:t>Kodlama, GUI tasarımı, belgelendirme görüntüleme, hata ayıklama gibi işlemleri gerçekleyen Tümleşik Geliştirme Ortamıdır.</a:t>
            </a:r>
            <a:endParaRPr lang="tr-TR"/>
          </a:p>
        </p:txBody>
      </p:sp>
      <p:pic>
        <p:nvPicPr>
          <p:cNvPr id="18436" name="Picture 2"/>
          <p:cNvPicPr>
            <a:picLocks noChangeAspect="1" noChangeArrowheads="1"/>
          </p:cNvPicPr>
          <p:nvPr/>
        </p:nvPicPr>
        <p:blipFill>
          <a:blip r:embed="rId2"/>
          <a:srcRect/>
          <a:stretch>
            <a:fillRect/>
          </a:stretch>
        </p:blipFill>
        <p:spPr bwMode="auto">
          <a:xfrm>
            <a:off x="561975" y="1125538"/>
            <a:ext cx="7970838" cy="417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Başlık"/>
          <p:cNvSpPr>
            <a:spLocks noGrp="1"/>
          </p:cNvSpPr>
          <p:nvPr>
            <p:ph type="ctrTitle"/>
          </p:nvPr>
        </p:nvSpPr>
        <p:spPr>
          <a:xfrm>
            <a:off x="755650" y="158750"/>
            <a:ext cx="7772400" cy="1182688"/>
          </a:xfrm>
        </p:spPr>
        <p:txBody>
          <a:bodyPr/>
          <a:lstStyle/>
          <a:p>
            <a:pPr eaLnBrk="1" hangingPunct="1"/>
            <a:r>
              <a:rPr lang="tr-TR" smtClean="0"/>
              <a:t>Qt Bileşenleri - Designer</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373688"/>
            <a:ext cx="7775575" cy="1223962"/>
          </a:xfrm>
        </p:spPr>
        <p:txBody>
          <a:bodyPr rtlCol="0">
            <a:normAutofit fontScale="92500" lnSpcReduction="20000"/>
          </a:bodyPr>
          <a:lstStyle/>
          <a:p>
            <a:pPr eaLnBrk="1" fontAlgn="auto" hangingPunct="1">
              <a:spcAft>
                <a:spcPts val="0"/>
              </a:spcAft>
              <a:buFont typeface="Arial" pitchFamily="34" charset="0"/>
              <a:buNone/>
              <a:defRPr/>
            </a:pPr>
            <a:r>
              <a:rPr lang="tr-TR" smtClean="0"/>
              <a:t>Kod yazmanın dışında sürükle-bırak yöntemi ile yeni formların çok kolay bir şekilde oluşturulduğu bileşendir.</a:t>
            </a:r>
            <a:endParaRPr lang="tr-TR"/>
          </a:p>
        </p:txBody>
      </p:sp>
      <p:pic>
        <p:nvPicPr>
          <p:cNvPr id="19460" name="Picture 3"/>
          <p:cNvPicPr>
            <a:picLocks noChangeAspect="1" noChangeArrowheads="1"/>
          </p:cNvPicPr>
          <p:nvPr/>
        </p:nvPicPr>
        <p:blipFill>
          <a:blip r:embed="rId2"/>
          <a:srcRect/>
          <a:stretch>
            <a:fillRect/>
          </a:stretch>
        </p:blipFill>
        <p:spPr bwMode="auto">
          <a:xfrm>
            <a:off x="684213" y="1125538"/>
            <a:ext cx="7991475" cy="4021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Başlık"/>
          <p:cNvSpPr>
            <a:spLocks noGrp="1"/>
          </p:cNvSpPr>
          <p:nvPr>
            <p:ph type="ctrTitle"/>
          </p:nvPr>
        </p:nvSpPr>
        <p:spPr>
          <a:xfrm>
            <a:off x="755650" y="158750"/>
            <a:ext cx="7772400" cy="893763"/>
          </a:xfrm>
        </p:spPr>
        <p:txBody>
          <a:bodyPr/>
          <a:lstStyle/>
          <a:p>
            <a:pPr eaLnBrk="1" hangingPunct="1"/>
            <a:r>
              <a:rPr lang="tr-TR" smtClean="0"/>
              <a:t>Qt Bileşenleri - Linguist</a:t>
            </a:r>
          </a:p>
        </p:txBody>
      </p:sp>
      <p:sp>
        <p:nvSpPr>
          <p:cNvPr id="5" name="2 Alt Başlık"/>
          <p:cNvSpPr txBox="1">
            <a:spLocks/>
          </p:cNvSpPr>
          <p:nvPr/>
        </p:nvSpPr>
        <p:spPr>
          <a:xfrm>
            <a:off x="827088" y="5589588"/>
            <a:ext cx="7785100" cy="871537"/>
          </a:xfrm>
          <a:prstGeom prst="rect">
            <a:avLst/>
          </a:prstGeom>
        </p:spPr>
        <p:txBody>
          <a:bodyPr>
            <a:normAutofit/>
          </a:bodyPr>
          <a:lstStyle/>
          <a:p>
            <a:pPr algn="just" fontAlgn="auto">
              <a:spcBef>
                <a:spcPct val="20000"/>
              </a:spcBef>
              <a:spcAft>
                <a:spcPts val="0"/>
              </a:spcAft>
              <a:buFont typeface="Arial" pitchFamily="34" charset="0"/>
              <a:buNone/>
              <a:defRPr/>
            </a:pPr>
            <a:endParaRPr lang="tr-TR" sz="3200">
              <a:solidFill>
                <a:schemeClr val="tx1">
                  <a:tint val="75000"/>
                </a:schemeClr>
              </a:solidFill>
              <a:latin typeface="+mn-lt"/>
              <a:cs typeface="+mn-cs"/>
            </a:endParaRPr>
          </a:p>
        </p:txBody>
      </p:sp>
      <p:sp>
        <p:nvSpPr>
          <p:cNvPr id="7" name="6 Alt Başlık"/>
          <p:cNvSpPr>
            <a:spLocks noGrp="1"/>
          </p:cNvSpPr>
          <p:nvPr>
            <p:ph type="subTitle" idx="1"/>
          </p:nvPr>
        </p:nvSpPr>
        <p:spPr>
          <a:xfrm>
            <a:off x="684213" y="5661025"/>
            <a:ext cx="7775575" cy="936625"/>
          </a:xfrm>
        </p:spPr>
        <p:txBody>
          <a:bodyPr rtlCol="0">
            <a:normAutofit fontScale="92500" lnSpcReduction="10000"/>
          </a:bodyPr>
          <a:lstStyle/>
          <a:p>
            <a:pPr eaLnBrk="1" fontAlgn="auto" hangingPunct="1">
              <a:spcAft>
                <a:spcPts val="0"/>
              </a:spcAft>
              <a:buFont typeface="Arial" pitchFamily="34" charset="0"/>
              <a:buNone/>
              <a:defRPr/>
            </a:pPr>
            <a:r>
              <a:rPr lang="tr-TR" smtClean="0"/>
              <a:t>Qt uygulamalarının diğer lisanlara çevrilmesi için kullanılan bileşendir.</a:t>
            </a:r>
            <a:endParaRPr lang="tr-TR"/>
          </a:p>
        </p:txBody>
      </p:sp>
      <p:pic>
        <p:nvPicPr>
          <p:cNvPr id="20484" name="Picture 5" descr="http://4.bp.blogspot.com/_gQvrWsoiBNQ/TTmu10813yI/AAAAAAAAEh0/myKWNaSFD84/s1600/linguist-03.png"/>
          <p:cNvPicPr>
            <a:picLocks noChangeAspect="1" noChangeArrowheads="1"/>
          </p:cNvPicPr>
          <p:nvPr/>
        </p:nvPicPr>
        <p:blipFill>
          <a:blip r:embed="rId2"/>
          <a:srcRect/>
          <a:stretch>
            <a:fillRect/>
          </a:stretch>
        </p:blipFill>
        <p:spPr bwMode="auto">
          <a:xfrm>
            <a:off x="611188" y="981075"/>
            <a:ext cx="7848600" cy="463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Başlık"/>
          <p:cNvSpPr>
            <a:spLocks noGrp="1"/>
          </p:cNvSpPr>
          <p:nvPr>
            <p:ph type="ctrTitle"/>
          </p:nvPr>
        </p:nvSpPr>
        <p:spPr>
          <a:xfrm>
            <a:off x="755650" y="158750"/>
            <a:ext cx="7772400" cy="1470025"/>
          </a:xfrm>
        </p:spPr>
        <p:txBody>
          <a:bodyPr/>
          <a:lstStyle/>
          <a:p>
            <a:pPr eaLnBrk="1" hangingPunct="1"/>
            <a:r>
              <a:rPr lang="tr-TR" smtClean="0"/>
              <a:t>Qt’nin  Avantajları</a:t>
            </a:r>
          </a:p>
        </p:txBody>
      </p:sp>
      <p:sp>
        <p:nvSpPr>
          <p:cNvPr id="3" name="2 Alt Başlık"/>
          <p:cNvSpPr>
            <a:spLocks noGrp="1"/>
          </p:cNvSpPr>
          <p:nvPr>
            <p:ph type="subTitle" idx="1"/>
          </p:nvPr>
        </p:nvSpPr>
        <p:spPr>
          <a:xfrm>
            <a:off x="900113" y="1700213"/>
            <a:ext cx="7416800" cy="4824412"/>
          </a:xfrm>
        </p:spPr>
        <p:txBody>
          <a:bodyPr rtlCol="0">
            <a:normAutofit fontScale="62500" lnSpcReduction="20000"/>
          </a:bodyPr>
          <a:lstStyle/>
          <a:p>
            <a:pPr algn="just" eaLnBrk="1" fontAlgn="auto" hangingPunct="1">
              <a:spcAft>
                <a:spcPts val="0"/>
              </a:spcAft>
              <a:buFont typeface="Wingdings" pitchFamily="2" charset="2"/>
              <a:buChar char="Ø"/>
              <a:defRPr/>
            </a:pPr>
            <a:r>
              <a:rPr lang="tr-TR" smtClean="0"/>
              <a:t>Qt Kodlayıcılara yüksek performans ve görselliği birlikte sunar.</a:t>
            </a:r>
          </a:p>
          <a:p>
            <a:pPr algn="just" eaLnBrk="1" fontAlgn="auto" hangingPunct="1">
              <a:spcAft>
                <a:spcPts val="0"/>
              </a:spcAft>
              <a:buFont typeface="Arial" pitchFamily="34" charset="0"/>
              <a:buNone/>
              <a:defRPr/>
            </a:pPr>
            <a:endParaRPr lang="tr-TR" smtClean="0"/>
          </a:p>
          <a:p>
            <a:pPr algn="just" eaLnBrk="1" fontAlgn="auto" hangingPunct="1">
              <a:spcAft>
                <a:spcPts val="0"/>
              </a:spcAft>
              <a:buFont typeface="Wingdings" pitchFamily="2" charset="2"/>
              <a:buChar char="Ø"/>
              <a:defRPr/>
            </a:pPr>
            <a:r>
              <a:rPr lang="tr-TR" smtClean="0"/>
              <a:t>Qt ‘de yazılan kodlar platform bağımsız çalışabilir.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bileşenleri ile görsel uygulamalara ait kodlama daha kolay ve kısadır.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ile veritabanı erişimi uygulamaları, ağ erişim uygulamaları, dosyama işlemleri oldukça kolay bir şekilde gerçeklenebilmektedir.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Qt bizlere C++’ın hızını en iyi şekilde kullanabilmemizi sağlar.</a:t>
            </a:r>
          </a:p>
          <a:p>
            <a:pPr algn="just" eaLnBrk="1" fontAlgn="auto" hangingPunct="1">
              <a:spcAft>
                <a:spcPts val="0"/>
              </a:spcAft>
              <a:buFont typeface="Wingdings" pitchFamily="2" charset="2"/>
              <a:buChar char="Ø"/>
              <a:defRPr/>
            </a:pPr>
            <a:endParaRPr lang="tr-TR" smtClean="0"/>
          </a:p>
          <a:p>
            <a:pPr algn="just" eaLnBrk="1" fontAlgn="auto" hangingPunct="1">
              <a:spcAft>
                <a:spcPts val="0"/>
              </a:spcAft>
              <a:buFont typeface="Wingdings" pitchFamily="2" charset="2"/>
              <a:buChar char="Ø"/>
              <a:defRPr/>
            </a:pPr>
            <a:r>
              <a:rPr lang="tr-TR" smtClean="0"/>
              <a:t>Ayrıca Qt hakkında oldukça fazla dökümantasyonun ve örnek uygulamanın bulunması kod geliştirme aşamasında projelere zenginlik katar.</a:t>
            </a:r>
          </a:p>
          <a:p>
            <a:pPr algn="just" eaLnBrk="1" fontAlgn="auto" hangingPunct="1">
              <a:spcAft>
                <a:spcPts val="0"/>
              </a:spcAft>
              <a:buFont typeface="Wingdings" pitchFamily="2" charset="2"/>
              <a:buChar char="Ø"/>
              <a:defRPr/>
            </a:pPr>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437</Words>
  <Application>Microsoft Office PowerPoint</Application>
  <PresentationFormat>Ekran Gösterisi (4:3)</PresentationFormat>
  <Paragraphs>91</Paragraphs>
  <Slides>18</Slides>
  <Notes>0</Notes>
  <HiddenSlides>0</HiddenSlides>
  <MMClips>0</MMClips>
  <ScaleCrop>false</ScaleCrop>
  <HeadingPairs>
    <vt:vector size="6" baseType="variant">
      <vt:variant>
        <vt:lpstr>Kullanılan Yazı Tipleri</vt:lpstr>
      </vt:variant>
      <vt:variant>
        <vt:i4>3</vt:i4>
      </vt:variant>
      <vt:variant>
        <vt:lpstr>Tasarım Şablonu</vt:lpstr>
      </vt:variant>
      <vt:variant>
        <vt:i4>1</vt:i4>
      </vt:variant>
      <vt:variant>
        <vt:lpstr>Slayt Başlıkları</vt:lpstr>
      </vt:variant>
      <vt:variant>
        <vt:i4>18</vt:i4>
      </vt:variant>
    </vt:vector>
  </HeadingPairs>
  <TitlesOfParts>
    <vt:vector size="22" baseType="lpstr">
      <vt:lpstr>Arial</vt:lpstr>
      <vt:lpstr>Calibri</vt:lpstr>
      <vt:lpstr>Wingdings</vt:lpstr>
      <vt:lpstr>Ofis Teması</vt:lpstr>
      <vt:lpstr>Qt (“cute”)</vt:lpstr>
      <vt:lpstr>Qt Nedir?</vt:lpstr>
      <vt:lpstr>Qt ve Programlama Dilleri</vt:lpstr>
      <vt:lpstr>Qt ve Veitabanları</vt:lpstr>
      <vt:lpstr>Qt Bileşenleri - Asistant</vt:lpstr>
      <vt:lpstr>Qt Bileşenleri - Creator</vt:lpstr>
      <vt:lpstr>Qt Bileşenleri - Designer</vt:lpstr>
      <vt:lpstr>Qt Bileşenleri - Linguist</vt:lpstr>
      <vt:lpstr>Qt’nin  Avantajları</vt:lpstr>
      <vt:lpstr>Slayt 10</vt:lpstr>
      <vt:lpstr>Slayt 11</vt:lpstr>
      <vt:lpstr>Slayt 12</vt:lpstr>
      <vt:lpstr>Slayt 13</vt:lpstr>
      <vt:lpstr>Kenar ve Köşe İşlemleri</vt:lpstr>
      <vt:lpstr>İnterpolasyon, Geometrik Dönüşümler</vt:lpstr>
      <vt:lpstr>İnterpolasyon, Geometrik Dönüşümler</vt:lpstr>
      <vt:lpstr>Slayt 17</vt:lpstr>
      <vt:lpstr>Opencv Örnekler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Nedir?</dc:title>
  <dc:creator>bluesky</dc:creator>
  <cp:lastModifiedBy>metin</cp:lastModifiedBy>
  <cp:revision>91</cp:revision>
  <dcterms:created xsi:type="dcterms:W3CDTF">2016-05-11T06:45:39Z</dcterms:created>
  <dcterms:modified xsi:type="dcterms:W3CDTF">2016-05-18T17:40:40Z</dcterms:modified>
</cp:coreProperties>
</file>