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7463-02EC-4623-83C8-499D5BA337BF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A16BC-09DF-4C4D-A6FF-1EEAA79B968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29DA5-80AE-4874-A8C4-63C4C48439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71168-3DE8-40B5-B6EA-F3596ACA1BC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33200-479F-4A64-A17C-D2C402CDCCC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FDBC5-36C5-40F1-AAF9-FA98A5C223E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D0A3DD-4A22-425B-8B98-73497B03640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1BD34-F10D-44B6-B823-4F281F63E3A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75310-658F-443B-86DE-8AC73C88095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F8CC7-AB7A-4784-9171-9B044E6CF6F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C4D73-393F-4F72-BA6F-0E87E3757A3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C01E4-118D-426F-9CDF-74E9630A88A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E520-C7C5-4545-BECE-E414947B3A0E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7763-F6CF-40EF-B018-367110A528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E520-C7C5-4545-BECE-E414947B3A0E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7763-F6CF-40EF-B018-367110A528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E520-C7C5-4545-BECE-E414947B3A0E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7763-F6CF-40EF-B018-367110A528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E520-C7C5-4545-BECE-E414947B3A0E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7763-F6CF-40EF-B018-367110A528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E520-C7C5-4545-BECE-E414947B3A0E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7763-F6CF-40EF-B018-367110A528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E520-C7C5-4545-BECE-E414947B3A0E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7763-F6CF-40EF-B018-367110A528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E520-C7C5-4545-BECE-E414947B3A0E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7763-F6CF-40EF-B018-367110A528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E520-C7C5-4545-BECE-E414947B3A0E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7763-F6CF-40EF-B018-367110A528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E520-C7C5-4545-BECE-E414947B3A0E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7763-F6CF-40EF-B018-367110A528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E520-C7C5-4545-BECE-E414947B3A0E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7763-F6CF-40EF-B018-367110A528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E520-C7C5-4545-BECE-E414947B3A0E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7763-F6CF-40EF-B018-367110A528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E520-C7C5-4545-BECE-E414947B3A0E}" type="datetimeFigureOut">
              <a:rPr lang="tr-TR" smtClean="0"/>
              <a:pPr/>
              <a:t>06.10.2015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7763-F6CF-40EF-B018-367110A528C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Operating-System Structures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Parameter Passing via Table</a:t>
            </a:r>
          </a:p>
        </p:txBody>
      </p:sp>
      <p:pic>
        <p:nvPicPr>
          <p:cNvPr id="21507" name="Picture 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4338" y="1865313"/>
            <a:ext cx="6573837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2143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54075" y="1138238"/>
            <a:ext cx="8229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Process control</a:t>
            </a:r>
          </a:p>
          <a:p>
            <a:pPr lvl="1"/>
            <a:r>
              <a:rPr lang="en-US" smtClean="0"/>
              <a:t>create process, terminate process</a:t>
            </a:r>
          </a:p>
          <a:p>
            <a:pPr lvl="1"/>
            <a:r>
              <a:rPr lang="en-US" smtClean="0"/>
              <a:t>end, abort</a:t>
            </a:r>
          </a:p>
          <a:p>
            <a:pPr lvl="1"/>
            <a:r>
              <a:rPr lang="en-US" smtClean="0"/>
              <a:t>load, execute</a:t>
            </a:r>
          </a:p>
          <a:p>
            <a:pPr lvl="1"/>
            <a:r>
              <a:rPr lang="en-US" smtClean="0"/>
              <a:t>get process attributes, set process attributes</a:t>
            </a:r>
          </a:p>
          <a:p>
            <a:pPr lvl="1"/>
            <a:r>
              <a:rPr lang="en-US" smtClean="0"/>
              <a:t>wait for time</a:t>
            </a:r>
          </a:p>
          <a:p>
            <a:pPr lvl="1"/>
            <a:r>
              <a:rPr lang="en-US" smtClean="0"/>
              <a:t>wait event, signal event</a:t>
            </a:r>
          </a:p>
          <a:p>
            <a:pPr lvl="1"/>
            <a:r>
              <a:rPr lang="en-US" smtClean="0"/>
              <a:t>allocate and free memory</a:t>
            </a:r>
          </a:p>
          <a:p>
            <a:pPr lvl="1"/>
            <a:r>
              <a:rPr lang="en-US" smtClean="0"/>
              <a:t>Dump memory if error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Debugger</a:t>
            </a:r>
            <a:r>
              <a:rPr lang="en-US" smtClean="0"/>
              <a:t> for determining </a:t>
            </a:r>
            <a:r>
              <a:rPr lang="en-US" b="1" smtClean="0">
                <a:solidFill>
                  <a:srgbClr val="3366FF"/>
                </a:solidFill>
              </a:rPr>
              <a:t>bugs, single step </a:t>
            </a:r>
            <a:r>
              <a:rPr lang="en-US" smtClean="0"/>
              <a:t>execution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Locks</a:t>
            </a:r>
            <a:r>
              <a:rPr lang="en-US" smtClean="0"/>
              <a:t> for managing access to shared data between processes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File management</a:t>
            </a:r>
          </a:p>
          <a:p>
            <a:pPr lvl="1"/>
            <a:r>
              <a:rPr lang="en-US" smtClean="0"/>
              <a:t>create file, delete file</a:t>
            </a:r>
          </a:p>
          <a:p>
            <a:pPr lvl="1"/>
            <a:r>
              <a:rPr lang="en-US" smtClean="0"/>
              <a:t>open, close file</a:t>
            </a:r>
          </a:p>
          <a:p>
            <a:pPr lvl="1"/>
            <a:r>
              <a:rPr lang="en-US" smtClean="0"/>
              <a:t>read, write, reposition</a:t>
            </a:r>
          </a:p>
          <a:p>
            <a:pPr lvl="1"/>
            <a:r>
              <a:rPr lang="en-US" smtClean="0"/>
              <a:t>get and set file attributes</a:t>
            </a:r>
          </a:p>
          <a:p>
            <a:r>
              <a:rPr lang="en-US" smtClean="0"/>
              <a:t>Device management</a:t>
            </a:r>
          </a:p>
          <a:p>
            <a:pPr lvl="1"/>
            <a:r>
              <a:rPr lang="en-US" smtClean="0"/>
              <a:t>request device, release device</a:t>
            </a:r>
          </a:p>
          <a:p>
            <a:pPr lvl="1"/>
            <a:r>
              <a:rPr lang="en-US" smtClean="0"/>
              <a:t>read, write, reposition</a:t>
            </a:r>
          </a:p>
          <a:p>
            <a:pPr lvl="1"/>
            <a:r>
              <a:rPr lang="en-US" smtClean="0"/>
              <a:t>get device attributes, set device attributes</a:t>
            </a:r>
          </a:p>
          <a:p>
            <a:pPr lvl="1"/>
            <a:r>
              <a:rPr lang="en-US" smtClean="0"/>
              <a:t>logically attach or detach devices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6575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34238" cy="453072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Information maintenance</a:t>
            </a:r>
          </a:p>
          <a:p>
            <a:pPr lvl="1"/>
            <a:r>
              <a:rPr lang="en-US" smtClean="0"/>
              <a:t>get time or date, set time or date</a:t>
            </a:r>
          </a:p>
          <a:p>
            <a:pPr lvl="1"/>
            <a:r>
              <a:rPr lang="en-US" smtClean="0"/>
              <a:t>get system data, set system data</a:t>
            </a:r>
          </a:p>
          <a:p>
            <a:pPr lvl="1"/>
            <a:r>
              <a:rPr lang="en-US" smtClean="0"/>
              <a:t>get and set process, file, or device attributes</a:t>
            </a:r>
          </a:p>
          <a:p>
            <a:r>
              <a:rPr lang="en-US" smtClean="0"/>
              <a:t>Communications</a:t>
            </a:r>
          </a:p>
          <a:p>
            <a:pPr lvl="1"/>
            <a:r>
              <a:rPr lang="en-US" smtClean="0"/>
              <a:t>create, delete communication connection</a:t>
            </a:r>
          </a:p>
          <a:p>
            <a:pPr lvl="1"/>
            <a:r>
              <a:rPr lang="en-US" smtClean="0"/>
              <a:t>send, receive messages if </a:t>
            </a:r>
            <a:r>
              <a:rPr lang="en-US" b="1" smtClean="0">
                <a:solidFill>
                  <a:srgbClr val="3366FF"/>
                </a:solidFill>
              </a:rPr>
              <a:t>message passing model </a:t>
            </a:r>
            <a:r>
              <a:rPr lang="en-US" smtClean="0"/>
              <a:t>to </a:t>
            </a:r>
            <a:r>
              <a:rPr lang="en-US" b="1" smtClean="0">
                <a:solidFill>
                  <a:srgbClr val="3366FF"/>
                </a:solidFill>
              </a:rPr>
              <a:t>host name</a:t>
            </a:r>
            <a:r>
              <a:rPr lang="en-US" smtClean="0"/>
              <a:t> or </a:t>
            </a:r>
            <a:r>
              <a:rPr lang="en-US" b="1" smtClean="0">
                <a:solidFill>
                  <a:srgbClr val="3366FF"/>
                </a:solidFill>
              </a:rPr>
              <a:t>process name</a:t>
            </a:r>
          </a:p>
          <a:p>
            <a:pPr lvl="2"/>
            <a:r>
              <a:rPr lang="en-US" smtClean="0"/>
              <a:t>From</a:t>
            </a:r>
            <a:r>
              <a:rPr lang="en-US" b="1" smtClean="0">
                <a:solidFill>
                  <a:srgbClr val="3366FF"/>
                </a:solidFill>
              </a:rPr>
              <a:t> client </a:t>
            </a:r>
            <a:r>
              <a:rPr lang="en-US" smtClean="0"/>
              <a:t>to</a:t>
            </a:r>
            <a:r>
              <a:rPr lang="en-US" b="1" smtClean="0">
                <a:solidFill>
                  <a:srgbClr val="3366FF"/>
                </a:solidFill>
              </a:rPr>
              <a:t> server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Shared-memory model </a:t>
            </a:r>
            <a:r>
              <a:rPr lang="en-US" smtClean="0"/>
              <a:t>create and gain access to memory regions</a:t>
            </a:r>
          </a:p>
          <a:p>
            <a:pPr lvl="1"/>
            <a:r>
              <a:rPr lang="en-US" smtClean="0"/>
              <a:t>transfer status information</a:t>
            </a:r>
          </a:p>
          <a:p>
            <a:pPr lvl="1"/>
            <a:r>
              <a:rPr lang="en-US" smtClean="0"/>
              <a:t>attach and detach remote devices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79513" y="106363"/>
            <a:ext cx="7648575" cy="576262"/>
          </a:xfrm>
        </p:spPr>
        <p:txBody>
          <a:bodyPr/>
          <a:lstStyle/>
          <a:p>
            <a:pPr eaLnBrk="1" hangingPunct="1"/>
            <a:r>
              <a:rPr lang="en-US" sz="2400" smtClean="0"/>
              <a:t>Examples of Windows and  Unix System Calls</a:t>
            </a:r>
          </a:p>
        </p:txBody>
      </p:sp>
      <p:pic>
        <p:nvPicPr>
          <p:cNvPr id="26627" name="Picture 6" descr="OS8-p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8838" y="1203325"/>
            <a:ext cx="5395912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POSIX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Calls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4945887" cy="490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smtClean="0"/>
              <a:t>C program invoking printf()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643188"/>
            <a:ext cx="41687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programs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768" y="1600200"/>
            <a:ext cx="78004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smtClean="0"/>
              <a:t>programs</a:t>
            </a:r>
            <a:endParaRPr lang="tr-T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288" y="1600200"/>
            <a:ext cx="63554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198438"/>
            <a:ext cx="7635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143000"/>
            <a:ext cx="6862762" cy="4865688"/>
          </a:xfrm>
          <a:noFill/>
        </p:spPr>
        <p:txBody>
          <a:bodyPr/>
          <a:lstStyle/>
          <a:p>
            <a:r>
              <a:rPr lang="en-US" sz="1600" smtClean="0"/>
              <a:t>Operating systems provide an environment for execution of programs and services to programs and users</a:t>
            </a:r>
          </a:p>
          <a:p>
            <a:r>
              <a:rPr lang="en-US" sz="1600" smtClean="0"/>
              <a:t>One set of operating-system services provides functions that are helpful to the user:</a:t>
            </a:r>
          </a:p>
          <a:p>
            <a:pPr lvl="1"/>
            <a:r>
              <a:rPr lang="en-US" sz="1600" b="1" smtClean="0"/>
              <a:t>User interface </a:t>
            </a:r>
            <a:r>
              <a:rPr lang="en-US" sz="1600" smtClean="0"/>
              <a:t>- Almost all operating systems have a user interface (</a:t>
            </a:r>
            <a:r>
              <a:rPr lang="en-US" sz="1600" b="1" smtClean="0">
                <a:solidFill>
                  <a:srgbClr val="3366FF"/>
                </a:solidFill>
              </a:rPr>
              <a:t>UI</a:t>
            </a:r>
            <a:r>
              <a:rPr lang="en-US" sz="1600" smtClean="0"/>
              <a:t>).</a:t>
            </a:r>
          </a:p>
          <a:p>
            <a:pPr lvl="2"/>
            <a:r>
              <a:rPr lang="en-US" sz="1600" smtClean="0"/>
              <a:t>Varies between </a:t>
            </a:r>
            <a:r>
              <a:rPr lang="en-US" sz="1600" b="1" smtClean="0">
                <a:solidFill>
                  <a:srgbClr val="3366FF"/>
                </a:solidFill>
              </a:rPr>
              <a:t>Command-Line </a:t>
            </a:r>
            <a:r>
              <a:rPr lang="en-US" sz="1600" b="1" smtClean="0"/>
              <a:t>(</a:t>
            </a:r>
            <a:r>
              <a:rPr lang="en-US" sz="1600" b="1" smtClean="0">
                <a:solidFill>
                  <a:srgbClr val="3366FF"/>
                </a:solidFill>
              </a:rPr>
              <a:t>CLI</a:t>
            </a:r>
            <a:r>
              <a:rPr lang="en-US" sz="1600" b="1" smtClean="0">
                <a:solidFill>
                  <a:srgbClr val="000000"/>
                </a:solidFill>
              </a:rPr>
              <a:t>)</a:t>
            </a:r>
            <a:r>
              <a:rPr lang="en-US" sz="1600" smtClean="0">
                <a:solidFill>
                  <a:srgbClr val="000000"/>
                </a:solidFill>
              </a:rPr>
              <a:t>, </a:t>
            </a:r>
            <a:r>
              <a:rPr lang="en-US" sz="1600" b="1" smtClean="0">
                <a:solidFill>
                  <a:srgbClr val="3366FF"/>
                </a:solidFill>
              </a:rPr>
              <a:t>Graphics User Interface </a:t>
            </a:r>
            <a:r>
              <a:rPr lang="en-US" sz="1600" b="1" smtClean="0">
                <a:solidFill>
                  <a:srgbClr val="000000"/>
                </a:solidFill>
              </a:rPr>
              <a:t>(</a:t>
            </a:r>
            <a:r>
              <a:rPr lang="en-US" sz="1600" b="1" smtClean="0">
                <a:solidFill>
                  <a:srgbClr val="3366FF"/>
                </a:solidFill>
              </a:rPr>
              <a:t>GUI</a:t>
            </a:r>
            <a:r>
              <a:rPr lang="en-US" sz="1600" b="1" smtClean="0">
                <a:solidFill>
                  <a:srgbClr val="000000"/>
                </a:solidFill>
              </a:rPr>
              <a:t>)</a:t>
            </a:r>
            <a:r>
              <a:rPr lang="en-US" sz="1600" smtClean="0">
                <a:solidFill>
                  <a:srgbClr val="000000"/>
                </a:solidFill>
              </a:rPr>
              <a:t>,</a:t>
            </a:r>
            <a:r>
              <a:rPr lang="en-US" sz="1600" b="1" smtClean="0">
                <a:solidFill>
                  <a:srgbClr val="3366FF"/>
                </a:solidFill>
              </a:rPr>
              <a:t>   Batch</a:t>
            </a:r>
          </a:p>
          <a:p>
            <a:pPr lvl="1"/>
            <a:r>
              <a:rPr lang="en-US" sz="1600" b="1" smtClean="0"/>
              <a:t>Program execution </a:t>
            </a:r>
            <a:r>
              <a:rPr lang="en-US" sz="1600" smtClean="0"/>
              <a:t>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sz="1600" b="1" smtClean="0"/>
              <a:t>I/O operations </a:t>
            </a:r>
            <a:r>
              <a:rPr lang="en-US" sz="1600" smtClean="0"/>
              <a:t>-  A running program may require I/O, which may involve a file or an I/O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182563"/>
            <a:ext cx="78692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638" y="892175"/>
            <a:ext cx="7542212" cy="5729288"/>
          </a:xfrm>
          <a:noFill/>
        </p:spPr>
        <p:txBody>
          <a:bodyPr/>
          <a:lstStyle/>
          <a:p>
            <a:pPr lvl="1"/>
            <a:endParaRPr lang="en-US" sz="1600" b="1" smtClean="0"/>
          </a:p>
          <a:p>
            <a:r>
              <a:rPr lang="en-US" sz="1600" smtClean="0"/>
              <a:t>One set of operating-system services provides functions that are helpful to the user (Cont.):</a:t>
            </a:r>
            <a:endParaRPr lang="en-US" sz="1600" b="1" smtClean="0"/>
          </a:p>
          <a:p>
            <a:pPr lvl="1"/>
            <a:r>
              <a:rPr lang="en-US" sz="1600" b="1" smtClean="0"/>
              <a:t>File-system manipulation </a:t>
            </a:r>
            <a:r>
              <a:rPr lang="en-US" sz="1600" smtClean="0"/>
              <a:t>-  The file system is of particular interest. Programs need to read and write files and directories, create and delete them, search them, list file Information, permission management.</a:t>
            </a:r>
            <a:endParaRPr lang="en-US" sz="1600" b="1" smtClean="0"/>
          </a:p>
          <a:p>
            <a:pPr lvl="1"/>
            <a:r>
              <a:rPr lang="en-US" sz="1600" b="1" smtClean="0"/>
              <a:t>Communications</a:t>
            </a:r>
            <a:r>
              <a:rPr lang="en-US" sz="1600" smtClean="0"/>
              <a:t> – Processes may exchange information, on the same computer or between computers over a network</a:t>
            </a:r>
          </a:p>
          <a:p>
            <a:pPr lvl="2"/>
            <a:r>
              <a:rPr lang="en-US" sz="1600" smtClean="0"/>
              <a:t>Communications may be via shared memory or through message passing (packets moved by the OS)</a:t>
            </a:r>
          </a:p>
          <a:p>
            <a:pPr lvl="1"/>
            <a:r>
              <a:rPr lang="en-US" sz="1600" b="1" smtClean="0"/>
              <a:t>Error detection </a:t>
            </a:r>
            <a:r>
              <a:rPr lang="en-US" sz="1600" smtClean="0"/>
              <a:t>– OS needs to be constantly aware of possible errors</a:t>
            </a:r>
          </a:p>
          <a:p>
            <a:pPr lvl="2"/>
            <a:r>
              <a:rPr lang="en-US" sz="1600" smtClean="0"/>
              <a:t>May occur in the CPU and memory hardware, in I/O devices, in user program</a:t>
            </a:r>
          </a:p>
          <a:p>
            <a:pPr lvl="2"/>
            <a:r>
              <a:rPr lang="en-US" sz="1600" smtClean="0"/>
              <a:t>For each type of error, OS should take the appropriate action to ensure correct and consistent computing</a:t>
            </a:r>
          </a:p>
          <a:p>
            <a:pPr lvl="2"/>
            <a:r>
              <a:rPr lang="en-US" sz="1600" smtClean="0"/>
              <a:t>Debugging facilities can greatly enhance the user</a:t>
            </a:r>
            <a:r>
              <a:rPr lang="ja-JP" altLang="en-US" sz="1600" smtClean="0"/>
              <a:t>’</a:t>
            </a:r>
            <a:r>
              <a:rPr lang="en-US" altLang="ja-JP" sz="1600" smtClean="0"/>
              <a:t>s and programmer</a:t>
            </a:r>
            <a:r>
              <a:rPr lang="ja-JP" altLang="en-US" sz="1600" smtClean="0"/>
              <a:t>’</a:t>
            </a:r>
            <a:r>
              <a:rPr lang="en-US" altLang="ja-JP" sz="1600" smtClean="0"/>
              <a:t>s abilities to efficiently use the system</a:t>
            </a:r>
            <a:endParaRPr lang="en-US" sz="16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82563"/>
            <a:ext cx="781208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68400"/>
            <a:ext cx="7404100" cy="4905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sz="1600" b="1" smtClean="0"/>
              <a:t>Resource allocation - </a:t>
            </a:r>
            <a:r>
              <a:rPr lang="en-US" sz="1600" smtClean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Many types of resources -   CPU cycles, main memory, file storage, I/O devices.</a:t>
            </a:r>
          </a:p>
          <a:p>
            <a:pPr lvl="1">
              <a:lnSpc>
                <a:spcPct val="90000"/>
              </a:lnSpc>
            </a:pPr>
            <a:r>
              <a:rPr lang="en-US" sz="1600" b="1" smtClean="0"/>
              <a:t>Accounting -</a:t>
            </a:r>
            <a:r>
              <a:rPr lang="en-US" sz="1600" smtClean="0"/>
              <a:t> To keep track of which users use how much and what kinds of computer resources</a:t>
            </a:r>
          </a:p>
          <a:p>
            <a:pPr lvl="1">
              <a:lnSpc>
                <a:spcPct val="90000"/>
              </a:lnSpc>
            </a:pPr>
            <a:r>
              <a:rPr lang="en-US" sz="1600" b="1" smtClean="0"/>
              <a:t>Protection and security - </a:t>
            </a:r>
            <a:r>
              <a:rPr lang="en-US" sz="1600" smtClean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sz="1600" b="1" smtClean="0"/>
              <a:t>Protection</a:t>
            </a:r>
            <a:r>
              <a:rPr lang="en-US" sz="1600" smtClean="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r>
              <a:rPr lang="en-US" sz="1600" b="1" smtClean="0"/>
              <a:t>Security</a:t>
            </a:r>
            <a:r>
              <a:rPr lang="en-US" sz="1600" smtClean="0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6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92188" y="1412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View of Operating System Services</a:t>
            </a:r>
          </a:p>
        </p:txBody>
      </p:sp>
      <p:pic>
        <p:nvPicPr>
          <p:cNvPr id="9219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575" y="1601788"/>
            <a:ext cx="7218363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106488"/>
            <a:ext cx="6429375" cy="26463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Programming interface to the services provided by the OS</a:t>
            </a:r>
            <a:endParaRPr lang="en-US" sz="800" smtClean="0"/>
          </a:p>
          <a:p>
            <a:pPr>
              <a:lnSpc>
                <a:spcPct val="90000"/>
              </a:lnSpc>
            </a:pPr>
            <a:r>
              <a:rPr lang="en-US" smtClean="0"/>
              <a:t>Typically written in a high-level language (C or C++)</a:t>
            </a:r>
            <a:endParaRPr lang="en-US" sz="800" smtClean="0"/>
          </a:p>
          <a:p>
            <a:pPr>
              <a:lnSpc>
                <a:spcPct val="90000"/>
              </a:lnSpc>
            </a:pPr>
            <a:r>
              <a:rPr lang="en-US" smtClean="0"/>
              <a:t>Mostly accessed by programs via a high-level </a:t>
            </a:r>
            <a:r>
              <a:rPr lang="en-US" b="1" smtClean="0">
                <a:solidFill>
                  <a:srgbClr val="3366FF"/>
                </a:solidFill>
              </a:rPr>
              <a:t>Application Programming Interface </a:t>
            </a:r>
            <a:r>
              <a:rPr lang="en-US" b="1" smtClean="0">
                <a:solidFill>
                  <a:srgbClr val="000000"/>
                </a:solidFill>
              </a:rPr>
              <a:t>(</a:t>
            </a:r>
            <a:r>
              <a:rPr lang="en-US" b="1" smtClean="0">
                <a:solidFill>
                  <a:srgbClr val="3366FF"/>
                </a:solidFill>
              </a:rPr>
              <a:t>API</a:t>
            </a:r>
            <a:r>
              <a:rPr lang="en-US" b="1" smtClean="0">
                <a:solidFill>
                  <a:srgbClr val="000000"/>
                </a:solidFill>
              </a:rPr>
              <a:t>)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rather than direct system call use</a:t>
            </a:r>
            <a:endParaRPr lang="en-US" sz="800" smtClean="0"/>
          </a:p>
          <a:p>
            <a:pPr>
              <a:lnSpc>
                <a:spcPct val="90000"/>
              </a:lnSpc>
            </a:pPr>
            <a:r>
              <a:rPr lang="en-US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93775" y="3859213"/>
            <a:ext cx="68897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/>
              <a:t>Note that the system-call names used throughout this text are generic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Sys</a:t>
            </a:r>
            <a:r>
              <a:rPr lang="tr-TR" dirty="0" smtClean="0"/>
              <a:t> </a:t>
            </a:r>
            <a:r>
              <a:rPr lang="tr-TR" dirty="0" err="1" smtClean="0"/>
              <a:t>Calls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20351"/>
            <a:ext cx="7399562" cy="583764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 smtClean="0"/>
              <a:t>Calls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1. Parametreler yığına(</a:t>
            </a:r>
            <a:r>
              <a:rPr lang="tr-TR" dirty="0" err="1"/>
              <a:t>stack</a:t>
            </a:r>
            <a:r>
              <a:rPr lang="tr-TR" dirty="0"/>
              <a:t>) </a:t>
            </a:r>
            <a:r>
              <a:rPr lang="tr-TR" dirty="0" smtClean="0"/>
              <a:t>eklenir.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2. </a:t>
            </a:r>
            <a:r>
              <a:rPr lang="tr-TR" dirty="0" err="1"/>
              <a:t>read</a:t>
            </a:r>
            <a:r>
              <a:rPr lang="tr-TR" dirty="0"/>
              <a:t> sistem çağrısı için </a:t>
            </a:r>
            <a:r>
              <a:rPr lang="tr-TR" dirty="0" err="1"/>
              <a:t>read</a:t>
            </a:r>
            <a:r>
              <a:rPr lang="tr-TR" dirty="0"/>
              <a:t> kütüphane fonksiyonu</a:t>
            </a:r>
            <a:br>
              <a:rPr lang="tr-TR" dirty="0"/>
            </a:br>
            <a:r>
              <a:rPr lang="tr-TR" dirty="0"/>
              <a:t>çağrılır.</a:t>
            </a:r>
            <a:br>
              <a:rPr lang="tr-TR" dirty="0"/>
            </a:br>
            <a:r>
              <a:rPr lang="tr-TR" dirty="0"/>
              <a:t>3. </a:t>
            </a:r>
            <a:r>
              <a:rPr lang="tr-TR" dirty="0" smtClean="0"/>
              <a:t>yazmaç içeriğine </a:t>
            </a:r>
            <a:r>
              <a:rPr lang="tr-TR" dirty="0" err="1"/>
              <a:t>read</a:t>
            </a:r>
            <a:r>
              <a:rPr lang="tr-TR" dirty="0"/>
              <a:t> sistem çağrısına karşılık gelen değer</a:t>
            </a:r>
            <a:br>
              <a:rPr lang="tr-TR" dirty="0"/>
            </a:br>
            <a:r>
              <a:rPr lang="tr-TR" dirty="0"/>
              <a:t>konulur.</a:t>
            </a:r>
            <a:br>
              <a:rPr lang="tr-TR" dirty="0"/>
            </a:br>
            <a:r>
              <a:rPr lang="tr-TR" dirty="0"/>
              <a:t>4. </a:t>
            </a:r>
            <a:r>
              <a:rPr lang="tr-TR" dirty="0" smtClean="0"/>
              <a:t>bir </a:t>
            </a:r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/>
              <a:t>ile kontrol çekirdeğe verilir.</a:t>
            </a:r>
            <a:br>
              <a:rPr lang="tr-TR" dirty="0"/>
            </a:br>
            <a:r>
              <a:rPr lang="tr-TR" dirty="0"/>
              <a:t>5. çekirdek hangi sistem çağrısının gerçekleştirileceğine</a:t>
            </a:r>
            <a:br>
              <a:rPr lang="tr-TR" dirty="0"/>
            </a:br>
            <a:r>
              <a:rPr lang="tr-TR" dirty="0"/>
              <a:t>parametre ve </a:t>
            </a:r>
            <a:r>
              <a:rPr lang="tr-TR" dirty="0" err="1"/>
              <a:t>yazmaçdaki</a:t>
            </a:r>
            <a:r>
              <a:rPr lang="tr-TR" dirty="0"/>
              <a:t> değeri inceleyerek karar verir.</a:t>
            </a:r>
            <a:br>
              <a:rPr lang="tr-TR" dirty="0"/>
            </a:br>
            <a:r>
              <a:rPr lang="tr-TR" dirty="0"/>
              <a:t>Uygun sistem çağrısı </a:t>
            </a:r>
            <a:r>
              <a:rPr lang="tr-TR" dirty="0" smtClean="0"/>
              <a:t>işleyicisini (IH) </a:t>
            </a:r>
            <a:r>
              <a:rPr lang="tr-TR" dirty="0"/>
              <a:t>çalıştırır. Sistem çağrısı</a:t>
            </a:r>
            <a:br>
              <a:rPr lang="tr-TR" dirty="0"/>
            </a:br>
            <a:r>
              <a:rPr lang="tr-TR" dirty="0"/>
              <a:t>bittikten sonra çağıran kütüphane fonksiyonunu geri</a:t>
            </a:r>
            <a:br>
              <a:rPr lang="tr-TR" dirty="0"/>
            </a:br>
            <a:r>
              <a:rPr lang="tr-TR" dirty="0"/>
              <a:t>dönülür.</a:t>
            </a:r>
            <a:br>
              <a:rPr lang="tr-TR" dirty="0"/>
            </a:br>
            <a:r>
              <a:rPr lang="tr-TR" dirty="0"/>
              <a:t>6. Kütüphane </a:t>
            </a:r>
            <a:r>
              <a:rPr lang="tr-TR" dirty="0" smtClean="0"/>
              <a:t>fonksiyonu </a:t>
            </a:r>
            <a:r>
              <a:rPr lang="tr-TR" dirty="0"/>
              <a:t>kendisini çağıran kullanıcı</a:t>
            </a:r>
            <a:br>
              <a:rPr lang="tr-TR" dirty="0"/>
            </a:br>
            <a:r>
              <a:rPr lang="tr-TR" dirty="0"/>
              <a:t>programına geri döner.</a:t>
            </a:r>
            <a:br>
              <a:rPr lang="tr-TR" dirty="0"/>
            </a:b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8438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97738" cy="45307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Exact type and amount of information vary according to OS and call</a:t>
            </a: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stored in a block</a:t>
            </a:r>
            <a:r>
              <a:rPr lang="en-US" i="1" dirty="0" smtClean="0"/>
              <a:t>, </a:t>
            </a:r>
            <a:r>
              <a:rPr lang="en-US" dirty="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placed, or </a:t>
            </a:r>
            <a:r>
              <a:rPr lang="en-US" b="1" dirty="0" smtClean="0">
                <a:solidFill>
                  <a:srgbClr val="3366FF"/>
                </a:solidFill>
              </a:rPr>
              <a:t>pushed</a:t>
            </a:r>
            <a:r>
              <a:rPr lang="en-US" i="1" dirty="0" smtClean="0"/>
              <a:t>, </a:t>
            </a:r>
            <a:r>
              <a:rPr lang="en-US" dirty="0" smtClean="0"/>
              <a:t>onto the </a:t>
            </a:r>
            <a:r>
              <a:rPr lang="en-US" b="1" dirty="0" smtClean="0">
                <a:solidFill>
                  <a:srgbClr val="3366FF"/>
                </a:solidFill>
              </a:rPr>
              <a:t>stack</a:t>
            </a:r>
            <a:r>
              <a:rPr lang="en-US" i="1" dirty="0" smtClean="0"/>
              <a:t> </a:t>
            </a:r>
            <a:r>
              <a:rPr lang="en-US" dirty="0" smtClean="0"/>
              <a:t>by the program and </a:t>
            </a:r>
            <a:r>
              <a:rPr lang="en-US" b="1" dirty="0" smtClean="0">
                <a:solidFill>
                  <a:srgbClr val="3366FF"/>
                </a:solidFill>
              </a:rPr>
              <a:t>popped</a:t>
            </a:r>
            <a:r>
              <a:rPr lang="en-US" i="1" dirty="0" smtClean="0"/>
              <a:t> </a:t>
            </a:r>
            <a:r>
              <a:rPr lang="en-US" dirty="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872</Words>
  <Application>Microsoft Office PowerPoint</Application>
  <PresentationFormat>Ekran Gösterisi (4:3)</PresentationFormat>
  <Paragraphs>99</Paragraphs>
  <Slides>18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Ofis Teması</vt:lpstr>
      <vt:lpstr>Operating-System Structures</vt:lpstr>
      <vt:lpstr>Operating System Services</vt:lpstr>
      <vt:lpstr>Operating System Services (Cont.)</vt:lpstr>
      <vt:lpstr>Operating System Services (Cont.)</vt:lpstr>
      <vt:lpstr>A View of Operating System Services</vt:lpstr>
      <vt:lpstr>System Calls</vt:lpstr>
      <vt:lpstr>Sys Calls</vt:lpstr>
      <vt:lpstr>System Calls</vt:lpstr>
      <vt:lpstr>System Call Parameter Passing</vt:lpstr>
      <vt:lpstr>Parameter Passing via Table</vt:lpstr>
      <vt:lpstr>Types of System Calls</vt:lpstr>
      <vt:lpstr>Types of System Calls</vt:lpstr>
      <vt:lpstr>Types of System Calls (Cont.)</vt:lpstr>
      <vt:lpstr>Examples of Windows and  Unix System Calls</vt:lpstr>
      <vt:lpstr>POSIX System Calls</vt:lpstr>
      <vt:lpstr>Standard C Library Example</vt:lpstr>
      <vt:lpstr>System programs</vt:lpstr>
      <vt:lpstr>System programs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Operating-System Structures</dc:title>
  <dc:creator>Sevinc Ilhan</dc:creator>
  <cp:lastModifiedBy>Sevinc Ilhan</cp:lastModifiedBy>
  <cp:revision>12</cp:revision>
  <dcterms:created xsi:type="dcterms:W3CDTF">2015-10-06T10:03:58Z</dcterms:created>
  <dcterms:modified xsi:type="dcterms:W3CDTF">2015-10-06T10:23:27Z</dcterms:modified>
</cp:coreProperties>
</file>