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81"/>
  </p:notesMasterIdLst>
  <p:sldIdLst>
    <p:sldId id="256" r:id="rId2"/>
    <p:sldId id="257" r:id="rId3"/>
    <p:sldId id="258" r:id="rId4"/>
    <p:sldId id="259" r:id="rId5"/>
    <p:sldId id="260" r:id="rId6"/>
    <p:sldId id="291" r:id="rId7"/>
    <p:sldId id="292" r:id="rId8"/>
    <p:sldId id="305" r:id="rId9"/>
    <p:sldId id="261" r:id="rId10"/>
    <p:sldId id="284" r:id="rId11"/>
    <p:sldId id="285" r:id="rId12"/>
    <p:sldId id="263" r:id="rId13"/>
    <p:sldId id="264" r:id="rId14"/>
    <p:sldId id="286" r:id="rId15"/>
    <p:sldId id="293" r:id="rId16"/>
    <p:sldId id="294" r:id="rId17"/>
    <p:sldId id="295" r:id="rId18"/>
    <p:sldId id="297" r:id="rId19"/>
    <p:sldId id="298" r:id="rId20"/>
    <p:sldId id="271" r:id="rId21"/>
    <p:sldId id="275" r:id="rId22"/>
    <p:sldId id="290" r:id="rId23"/>
    <p:sldId id="304" r:id="rId24"/>
    <p:sldId id="283" r:id="rId25"/>
    <p:sldId id="299" r:id="rId26"/>
    <p:sldId id="277" r:id="rId27"/>
    <p:sldId id="306" r:id="rId28"/>
    <p:sldId id="307" r:id="rId29"/>
    <p:sldId id="272" r:id="rId30"/>
    <p:sldId id="303" r:id="rId31"/>
    <p:sldId id="278" r:id="rId32"/>
    <p:sldId id="279" r:id="rId33"/>
    <p:sldId id="308" r:id="rId34"/>
    <p:sldId id="280" r:id="rId35"/>
    <p:sldId id="282"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55" r:id="rId73"/>
    <p:sldId id="346" r:id="rId74"/>
    <p:sldId id="347" r:id="rId75"/>
    <p:sldId id="348" r:id="rId76"/>
    <p:sldId id="349" r:id="rId77"/>
    <p:sldId id="352" r:id="rId78"/>
    <p:sldId id="353" r:id="rId79"/>
    <p:sldId id="354"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E42AC-3EEB-4D7C-B245-7B9B6252207A}" type="datetimeFigureOut">
              <a:rPr lang="tr-TR" smtClean="0"/>
              <a:t>08.12.2015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9B708-161A-4303-8570-A450067AC5C3}"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A03A56AB-2A29-475E-8CF6-436FADCB75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98206794-023D-4B70-9626-3C701E34C8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C0A9C10B-44CF-4955-9B96-B4DB64AC3FC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74675" y="304800"/>
            <a:ext cx="8001000" cy="1216025"/>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566738" y="1752600"/>
            <a:ext cx="3924300" cy="4267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3438" y="1752600"/>
            <a:ext cx="3924300" cy="4267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a:xfrm>
            <a:off x="609600" y="6245225"/>
            <a:ext cx="1981200" cy="476250"/>
          </a:xfrm>
        </p:spPr>
        <p:txBody>
          <a:bodyPr/>
          <a:lstStyle>
            <a:lvl1pPr>
              <a:defRPr/>
            </a:lvl1pPr>
          </a:lstStyle>
          <a:p>
            <a:endParaRPr lang="en-US"/>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6 Slayt Numarası Yer Tutucusu"/>
          <p:cNvSpPr>
            <a:spLocks noGrp="1"/>
          </p:cNvSpPr>
          <p:nvPr>
            <p:ph type="sldNum" sz="quarter" idx="12"/>
          </p:nvPr>
        </p:nvSpPr>
        <p:spPr>
          <a:xfrm>
            <a:off x="6553200" y="6245225"/>
            <a:ext cx="1981200" cy="476250"/>
          </a:xfrm>
        </p:spPr>
        <p:txBody>
          <a:bodyPr/>
          <a:lstStyle>
            <a:lvl1pPr>
              <a:defRPr/>
            </a:lvl1pPr>
          </a:lstStyle>
          <a:p>
            <a:fld id="{420AA38D-D47C-4EEC-9169-F833E2B44C0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574675" y="304800"/>
            <a:ext cx="8001000" cy="1216025"/>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566738" y="1752600"/>
            <a:ext cx="8001000" cy="4267200"/>
          </a:xfrm>
        </p:spPr>
        <p:txBody>
          <a:bodyPr rtlCol="0">
            <a:normAutofit/>
          </a:bodyPr>
          <a:lstStyle/>
          <a:p>
            <a:pPr lvl="0"/>
            <a:endParaRPr lang="tr-TR" noProof="0" smtClean="0"/>
          </a:p>
        </p:txBody>
      </p:sp>
      <p:sp>
        <p:nvSpPr>
          <p:cNvPr id="4" name="3 Veri Yer Tutucusu"/>
          <p:cNvSpPr>
            <a:spLocks noGrp="1"/>
          </p:cNvSpPr>
          <p:nvPr>
            <p:ph type="dt" sz="half" idx="10"/>
          </p:nvPr>
        </p:nvSpPr>
        <p:spPr/>
        <p:txBody>
          <a:bodyPr/>
          <a:lstStyle>
            <a:lvl1pPr>
              <a:defRPr/>
            </a:lvl1pPr>
          </a:lstStyle>
          <a:p>
            <a:pPr>
              <a:defRPr/>
            </a:pPr>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B7DD1B7D-B715-4D4C-836D-A9AF1A5D120D}"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DD38AC19-A7C1-4B5B-84FE-6152C18F0A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5F6D436F-F49F-49C1-AC4B-B049B00351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1C21A17C-6AD6-4AC7-BEB7-1AE2729659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53ADF04B-0610-45E6-B776-762F498B4B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73016BAC-E352-4F37-A885-C5C2A858B0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97B73B38-F715-4173-9D47-D1E20AF733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93887A5E-152F-4ECB-A494-2DC8AE5FBA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FCCA5E42-54EF-4D06-BC17-8BF34A94BE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01927-0889-4305-84A6-49F557E5D1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tr-TR"/>
              <a:t>BÖLÜM 7</a:t>
            </a:r>
            <a:endParaRPr lang="en-US"/>
          </a:p>
        </p:txBody>
      </p:sp>
      <p:sp>
        <p:nvSpPr>
          <p:cNvPr id="2051" name="Rectangle 3"/>
          <p:cNvSpPr>
            <a:spLocks noGrp="1" noChangeArrowheads="1"/>
          </p:cNvSpPr>
          <p:nvPr>
            <p:ph type="subTitle" idx="1"/>
          </p:nvPr>
        </p:nvSpPr>
        <p:spPr/>
        <p:txBody>
          <a:bodyPr/>
          <a:lstStyle/>
          <a:p>
            <a:r>
              <a:rPr lang="tr-TR" dirty="0"/>
              <a:t> </a:t>
            </a:r>
            <a:endParaRPr lang="en-US" dirty="0"/>
          </a:p>
        </p:txBody>
      </p:sp>
      <p:sp>
        <p:nvSpPr>
          <p:cNvPr id="2052" name="Rectangle 4"/>
          <p:cNvSpPr>
            <a:spLocks noChangeArrowheads="1"/>
          </p:cNvSpPr>
          <p:nvPr/>
        </p:nvSpPr>
        <p:spPr bwMode="auto">
          <a:xfrm>
            <a:off x="684213" y="3573463"/>
            <a:ext cx="7772400" cy="792162"/>
          </a:xfrm>
          <a:prstGeom prst="rect">
            <a:avLst/>
          </a:prstGeom>
          <a:noFill/>
          <a:ln w="9525">
            <a:noFill/>
            <a:miter lim="800000"/>
            <a:headEnd/>
            <a:tailEnd/>
          </a:ln>
          <a:effectLst/>
        </p:spPr>
        <p:txBody>
          <a:bodyPr anchor="b"/>
          <a:lstStyle/>
          <a:p>
            <a:pPr algn="ctr" eaLnBrk="1" hangingPunct="1"/>
            <a:r>
              <a:rPr lang="tr-TR" sz="4000" dirty="0">
                <a:solidFill>
                  <a:schemeClr val="tx2"/>
                </a:solidFill>
              </a:rPr>
              <a:t>Proses Senkronizasyonu</a:t>
            </a:r>
            <a:endParaRPr lang="en-US" sz="40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68313" y="304800"/>
            <a:ext cx="8675687" cy="1216025"/>
          </a:xfrm>
        </p:spPr>
        <p:txBody>
          <a:bodyPr/>
          <a:lstStyle/>
          <a:p>
            <a:r>
              <a:rPr lang="tr-TR"/>
              <a:t>Yarış Örneği: Print Spooler</a:t>
            </a:r>
            <a:endParaRPr lang="en-US"/>
          </a:p>
        </p:txBody>
      </p:sp>
      <p:sp>
        <p:nvSpPr>
          <p:cNvPr id="38915" name="Rectangle 3"/>
          <p:cNvSpPr>
            <a:spLocks noGrp="1" noChangeArrowheads="1"/>
          </p:cNvSpPr>
          <p:nvPr>
            <p:ph type="body" idx="4294967295"/>
          </p:nvPr>
        </p:nvSpPr>
        <p:spPr>
          <a:xfrm>
            <a:off x="611560" y="1844824"/>
            <a:ext cx="8001000" cy="4267200"/>
          </a:xfrm>
        </p:spPr>
        <p:txBody>
          <a:bodyPr/>
          <a:lstStyle/>
          <a:p>
            <a:pPr>
              <a:lnSpc>
                <a:spcPct val="80000"/>
              </a:lnSpc>
            </a:pPr>
            <a:r>
              <a:rPr lang="tr-TR" sz="2600" dirty="0"/>
              <a:t>Proses bir dosya yazdırmak istediğinde, dosyanın adını özel bir </a:t>
            </a:r>
            <a:r>
              <a:rPr lang="tr-TR" sz="2600" dirty="0" err="1"/>
              <a:t>spooler</a:t>
            </a:r>
            <a:r>
              <a:rPr lang="tr-TR" sz="2600" dirty="0"/>
              <a:t> dizine yazar. </a:t>
            </a:r>
          </a:p>
          <a:p>
            <a:pPr>
              <a:lnSpc>
                <a:spcPct val="80000"/>
              </a:lnSpc>
            </a:pPr>
            <a:r>
              <a:rPr lang="tr-TR" sz="2600" dirty="0"/>
              <a:t>Diğer proses(printer </a:t>
            </a:r>
            <a:r>
              <a:rPr lang="tr-TR" sz="2600" dirty="0" err="1"/>
              <a:t>daemon</a:t>
            </a:r>
            <a:r>
              <a:rPr lang="tr-TR" sz="2600" dirty="0"/>
              <a:t>) yazdırılacak dosya var mı diye sürekli çek eder. Varsa </a:t>
            </a:r>
            <a:r>
              <a:rPr lang="tr-TR" sz="2600" dirty="0" err="1"/>
              <a:t>print</a:t>
            </a:r>
            <a:r>
              <a:rPr lang="tr-TR" sz="2600" dirty="0"/>
              <a:t> eder ve isimlerini dizinden çıkarır.</a:t>
            </a:r>
          </a:p>
          <a:p>
            <a:pPr>
              <a:lnSpc>
                <a:spcPct val="80000"/>
              </a:lnSpc>
            </a:pPr>
            <a:r>
              <a:rPr lang="tr-TR" sz="2600" dirty="0" err="1"/>
              <a:t>Spooler</a:t>
            </a:r>
            <a:r>
              <a:rPr lang="tr-TR" sz="2600" dirty="0"/>
              <a:t> dizininin çok sayıda giriş içerdiğini düşünelim.</a:t>
            </a:r>
          </a:p>
          <a:p>
            <a:pPr>
              <a:lnSpc>
                <a:spcPct val="80000"/>
              </a:lnSpc>
            </a:pPr>
            <a:r>
              <a:rPr lang="tr-TR" sz="2600" dirty="0" err="1"/>
              <a:t>Out</a:t>
            </a:r>
            <a:r>
              <a:rPr lang="tr-TR" sz="2600" dirty="0"/>
              <a:t>: </a:t>
            </a:r>
            <a:r>
              <a:rPr lang="tr-TR" sz="2600" dirty="0" err="1"/>
              <a:t>print</a:t>
            </a:r>
            <a:r>
              <a:rPr lang="tr-TR" sz="2600" dirty="0"/>
              <a:t> edilecek bir sonraki dosyayı işaret eder.</a:t>
            </a:r>
          </a:p>
          <a:p>
            <a:pPr>
              <a:lnSpc>
                <a:spcPct val="80000"/>
              </a:lnSpc>
            </a:pPr>
            <a:r>
              <a:rPr lang="tr-TR" sz="2600" dirty="0" err="1"/>
              <a:t>In</a:t>
            </a:r>
            <a:r>
              <a:rPr lang="tr-TR" sz="2600" dirty="0"/>
              <a:t>: dizindeki bir sonraki boş </a:t>
            </a:r>
            <a:r>
              <a:rPr lang="tr-TR" sz="2600" dirty="0" err="1"/>
              <a:t>slotu</a:t>
            </a:r>
            <a:r>
              <a:rPr lang="tr-TR" sz="2600" dirty="0"/>
              <a:t> işaret eder.</a:t>
            </a:r>
          </a:p>
          <a:p>
            <a:pPr>
              <a:lnSpc>
                <a:spcPct val="80000"/>
              </a:lnSpc>
            </a:pPr>
            <a:endParaRPr lang="en-US"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Rectangle 8"/>
          <p:cNvSpPr>
            <a:spLocks noGrp="1" noChangeArrowheads="1"/>
          </p:cNvSpPr>
          <p:nvPr>
            <p:ph type="title"/>
          </p:nvPr>
        </p:nvSpPr>
        <p:spPr>
          <a:xfrm>
            <a:off x="574675" y="304800"/>
            <a:ext cx="8001000" cy="603250"/>
          </a:xfrm>
        </p:spPr>
        <p:txBody>
          <a:bodyPr>
            <a:normAutofit fontScale="90000"/>
          </a:bodyPr>
          <a:lstStyle/>
          <a:p>
            <a:r>
              <a:rPr lang="tr-TR" sz="3400"/>
              <a:t>…</a:t>
            </a:r>
            <a:endParaRPr lang="en-US" sz="3400"/>
          </a:p>
        </p:txBody>
      </p:sp>
      <p:sp>
        <p:nvSpPr>
          <p:cNvPr id="39939" name="Rectangle 3"/>
          <p:cNvSpPr>
            <a:spLocks noGrp="1" noChangeArrowheads="1"/>
          </p:cNvSpPr>
          <p:nvPr>
            <p:ph type="body" sz="half" idx="1"/>
          </p:nvPr>
        </p:nvSpPr>
        <p:spPr>
          <a:xfrm>
            <a:off x="539750" y="836613"/>
            <a:ext cx="8181975" cy="3671887"/>
          </a:xfrm>
        </p:spPr>
        <p:txBody>
          <a:bodyPr/>
          <a:lstStyle/>
          <a:p>
            <a:pPr>
              <a:lnSpc>
                <a:spcPct val="80000"/>
              </a:lnSpc>
            </a:pPr>
            <a:r>
              <a:rPr lang="tr-TR" sz="1700"/>
              <a:t>Proses A ve B dosya print etmek isterler. </a:t>
            </a:r>
          </a:p>
          <a:p>
            <a:pPr>
              <a:lnSpc>
                <a:spcPct val="80000"/>
              </a:lnSpc>
            </a:pPr>
            <a:r>
              <a:rPr lang="tr-TR" sz="1700"/>
              <a:t>A in’i okur ve 7’yi local değişkeninde saklar.</a:t>
            </a:r>
          </a:p>
          <a:p>
            <a:pPr>
              <a:lnSpc>
                <a:spcPct val="80000"/>
              </a:lnSpc>
            </a:pPr>
            <a:r>
              <a:rPr lang="tr-TR" sz="1700"/>
              <a:t>Clock interrupt oluşur ve CPU A prosesini yeterince uzun işlettiğini düşünür ve B prosesine atlar.</a:t>
            </a:r>
          </a:p>
          <a:p>
            <a:pPr>
              <a:lnSpc>
                <a:spcPct val="80000"/>
              </a:lnSpc>
            </a:pPr>
            <a:r>
              <a:rPr lang="tr-TR" sz="1700"/>
              <a:t>B in değişkenini okur ve 7’yi alır. </a:t>
            </a:r>
          </a:p>
          <a:p>
            <a:pPr>
              <a:lnSpc>
                <a:spcPct val="80000"/>
              </a:lnSpc>
            </a:pPr>
            <a:r>
              <a:rPr lang="tr-TR" sz="1700"/>
              <a:t>Bu durumda ikisi de birsonraki boş slotun 7 olduğunu düşünür. </a:t>
            </a:r>
          </a:p>
          <a:p>
            <a:pPr>
              <a:lnSpc>
                <a:spcPct val="80000"/>
              </a:lnSpc>
            </a:pPr>
            <a:r>
              <a:rPr lang="tr-TR" sz="1700"/>
              <a:t>B çalışmaya devam eder ve yazdıracağı dosya adını 7 ye yazar. İn değişkenini 8 yapar.</a:t>
            </a:r>
          </a:p>
          <a:p>
            <a:pPr>
              <a:lnSpc>
                <a:spcPct val="80000"/>
              </a:lnSpc>
            </a:pPr>
            <a:r>
              <a:rPr lang="tr-TR" sz="1700"/>
              <a:t>A kaldığı yerden işletileceği zaman dosya adını 7 ye yazmak ister. B nin eklediği dosya adını silerek kendi dosya adını yazar. </a:t>
            </a:r>
          </a:p>
          <a:p>
            <a:pPr>
              <a:lnSpc>
                <a:spcPct val="80000"/>
              </a:lnSpc>
            </a:pPr>
            <a:r>
              <a:rPr lang="tr-TR" sz="1700"/>
              <a:t>Printer daemon prosesi yanlış hiçbirşey farketmez ve çalışmaya devam eder.</a:t>
            </a:r>
          </a:p>
          <a:p>
            <a:pPr>
              <a:lnSpc>
                <a:spcPct val="80000"/>
              </a:lnSpc>
            </a:pPr>
            <a:r>
              <a:rPr lang="tr-TR" sz="1700"/>
              <a:t>B hiçbir zaman cevap alamaz.</a:t>
            </a:r>
          </a:p>
          <a:p>
            <a:pPr>
              <a:lnSpc>
                <a:spcPct val="80000"/>
              </a:lnSpc>
            </a:pPr>
            <a:endParaRPr lang="tr-TR" sz="1700"/>
          </a:p>
          <a:p>
            <a:pPr>
              <a:lnSpc>
                <a:spcPct val="80000"/>
              </a:lnSpc>
            </a:pPr>
            <a:endParaRPr lang="en-US" sz="1700"/>
          </a:p>
        </p:txBody>
      </p:sp>
      <p:pic>
        <p:nvPicPr>
          <p:cNvPr id="39943" name="Picture 7"/>
          <p:cNvPicPr>
            <a:picLocks noGrp="1" noChangeAspect="1" noChangeArrowheads="1"/>
          </p:cNvPicPr>
          <p:nvPr>
            <p:ph sz="half" idx="2"/>
          </p:nvPr>
        </p:nvPicPr>
        <p:blipFill>
          <a:blip r:embed="rId2" cstate="print"/>
          <a:srcRect/>
          <a:stretch>
            <a:fillRect/>
          </a:stretch>
        </p:blipFill>
        <p:spPr>
          <a:xfrm>
            <a:off x="1691680" y="3645024"/>
            <a:ext cx="5832475" cy="2852737"/>
          </a:xfr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tr-TR"/>
              <a:t>Kritik Kısım Problemi</a:t>
            </a:r>
            <a:endParaRPr lang="en-US"/>
          </a:p>
        </p:txBody>
      </p:sp>
      <p:sp>
        <p:nvSpPr>
          <p:cNvPr id="17411" name="Rectangle 3"/>
          <p:cNvSpPr>
            <a:spLocks noGrp="1" noChangeArrowheads="1"/>
          </p:cNvSpPr>
          <p:nvPr>
            <p:ph idx="1"/>
          </p:nvPr>
        </p:nvSpPr>
        <p:spPr>
          <a:xfrm>
            <a:off x="467544" y="1196752"/>
            <a:ext cx="8229600" cy="4525963"/>
          </a:xfrm>
        </p:spPr>
        <p:txBody>
          <a:bodyPr>
            <a:normAutofit/>
          </a:bodyPr>
          <a:lstStyle/>
          <a:p>
            <a:pPr>
              <a:lnSpc>
                <a:spcPct val="80000"/>
              </a:lnSpc>
            </a:pPr>
            <a:r>
              <a:rPr lang="tr-TR" sz="1800" dirty="0"/>
              <a:t>Bir sistemde n adet eşzamanlı proses olduğunu düşünelim. </a:t>
            </a:r>
            <a:endParaRPr lang="tr-TR" sz="1800" dirty="0" smtClean="0"/>
          </a:p>
          <a:p>
            <a:pPr lvl="1">
              <a:lnSpc>
                <a:spcPct val="80000"/>
              </a:lnSpc>
            </a:pPr>
            <a:r>
              <a:rPr lang="tr-TR" sz="1800" dirty="0" smtClean="0"/>
              <a:t>{P0,P1,…</a:t>
            </a:r>
            <a:r>
              <a:rPr lang="tr-TR" sz="1800" dirty="0" err="1" smtClean="0"/>
              <a:t>Pn</a:t>
            </a:r>
            <a:r>
              <a:rPr lang="tr-TR" sz="1800" dirty="0" smtClean="0"/>
              <a:t>-1}</a:t>
            </a:r>
          </a:p>
          <a:p>
            <a:pPr>
              <a:lnSpc>
                <a:spcPct val="80000"/>
              </a:lnSpc>
            </a:pPr>
            <a:r>
              <a:rPr lang="tr-TR" sz="1800" dirty="0" smtClean="0"/>
              <a:t>Her </a:t>
            </a:r>
            <a:r>
              <a:rPr lang="tr-TR" sz="1800" dirty="0"/>
              <a:t>proses işletimde diğerlerini etkileyecek bir </a:t>
            </a:r>
            <a:r>
              <a:rPr lang="tr-TR" sz="1800" dirty="0" smtClean="0"/>
              <a:t>işlem </a:t>
            </a:r>
            <a:r>
              <a:rPr lang="tr-TR" sz="1800" dirty="0"/>
              <a:t>yaparken diğer proseslerin bundan geçici bir süre etkilenmemesi için </a:t>
            </a:r>
            <a:r>
              <a:rPr lang="tr-TR" sz="1800" dirty="0" err="1"/>
              <a:t>critical</a:t>
            </a:r>
            <a:r>
              <a:rPr lang="tr-TR" sz="1800" dirty="0"/>
              <a:t> </a:t>
            </a:r>
            <a:r>
              <a:rPr lang="tr-TR" sz="1800" dirty="0" err="1"/>
              <a:t>section</a:t>
            </a:r>
            <a:r>
              <a:rPr lang="tr-TR" sz="1800" dirty="0"/>
              <a:t> denen bir bölüme girer. </a:t>
            </a:r>
          </a:p>
          <a:p>
            <a:pPr>
              <a:lnSpc>
                <a:spcPct val="80000"/>
              </a:lnSpc>
            </a:pPr>
            <a:r>
              <a:rPr lang="tr-TR" sz="1800" dirty="0"/>
              <a:t>İşlemlerin ortaklaşa kullandıkları veri alanlarına erişip veri okuma ve yazma işlemlerini yaptıkları program parçalarına kritik kısım (</a:t>
            </a:r>
            <a:r>
              <a:rPr lang="tr-TR" sz="1800" dirty="0" err="1"/>
              <a:t>critical</a:t>
            </a:r>
            <a:r>
              <a:rPr lang="tr-TR" sz="1800" dirty="0"/>
              <a:t> </a:t>
            </a:r>
            <a:r>
              <a:rPr lang="tr-TR" sz="1800" dirty="0" err="1"/>
              <a:t>section</a:t>
            </a:r>
            <a:r>
              <a:rPr lang="tr-TR" sz="1800" dirty="0"/>
              <a:t>) denilmektedir.</a:t>
            </a:r>
          </a:p>
          <a:p>
            <a:pPr>
              <a:lnSpc>
                <a:spcPct val="80000"/>
              </a:lnSpc>
            </a:pPr>
            <a:r>
              <a:rPr lang="tr-TR" sz="1800" dirty="0" smtClean="0"/>
              <a:t>İşletim sisteminin önemli özelliği: </a:t>
            </a:r>
          </a:p>
          <a:p>
            <a:pPr lvl="1">
              <a:lnSpc>
                <a:spcPct val="80000"/>
              </a:lnSpc>
            </a:pPr>
            <a:r>
              <a:rPr lang="tr-TR" sz="1800" dirty="0" smtClean="0"/>
              <a:t>bir </a:t>
            </a:r>
            <a:r>
              <a:rPr lang="tr-TR" sz="1800" dirty="0"/>
              <a:t>proses ilgili </a:t>
            </a:r>
            <a:r>
              <a:rPr lang="tr-TR" sz="1800" dirty="0" err="1"/>
              <a:t>critical</a:t>
            </a:r>
            <a:r>
              <a:rPr lang="tr-TR" sz="1800" dirty="0"/>
              <a:t> </a:t>
            </a:r>
            <a:r>
              <a:rPr lang="tr-TR" sz="1800" dirty="0" err="1"/>
              <a:t>section</a:t>
            </a:r>
            <a:r>
              <a:rPr lang="tr-TR" sz="1800" dirty="0"/>
              <a:t> ‘da iken aynı kaynağı kullanan diğer proseslerin kaynağı kullanımına izin verilmez. </a:t>
            </a:r>
          </a:p>
          <a:p>
            <a:pPr>
              <a:lnSpc>
                <a:spcPct val="80000"/>
              </a:lnSpc>
            </a:pPr>
            <a:r>
              <a:rPr lang="tr-TR" sz="1800" dirty="0" smtClean="0"/>
              <a:t>Her proses kritik kısmına </a:t>
            </a:r>
            <a:r>
              <a:rPr lang="tr-TR" sz="1800" dirty="0" err="1" smtClean="0"/>
              <a:t>girmden</a:t>
            </a:r>
            <a:r>
              <a:rPr lang="tr-TR" sz="1800" dirty="0" smtClean="0"/>
              <a:t> önce izin istemelidir(</a:t>
            </a:r>
            <a:r>
              <a:rPr lang="tr-TR" sz="1800" dirty="0" err="1" smtClean="0"/>
              <a:t>entry</a:t>
            </a:r>
            <a:r>
              <a:rPr lang="tr-TR" sz="1800" dirty="0" smtClean="0"/>
              <a:t> </a:t>
            </a:r>
            <a:r>
              <a:rPr lang="tr-TR" sz="1800" dirty="0" err="1" smtClean="0"/>
              <a:t>section</a:t>
            </a:r>
            <a:r>
              <a:rPr lang="tr-TR" sz="1800" dirty="0" smtClean="0"/>
              <a:t>). </a:t>
            </a:r>
            <a:r>
              <a:rPr lang="tr-TR" sz="1800" dirty="0" err="1" smtClean="0"/>
              <a:t>Critical</a:t>
            </a:r>
            <a:r>
              <a:rPr lang="tr-TR" sz="1800" dirty="0" smtClean="0"/>
              <a:t> </a:t>
            </a:r>
            <a:r>
              <a:rPr lang="tr-TR" sz="1800" dirty="0" err="1"/>
              <a:t>section</a:t>
            </a:r>
            <a:r>
              <a:rPr lang="tr-TR" sz="1800" dirty="0"/>
              <a:t> tamamlandıktan sonra </a:t>
            </a:r>
            <a:r>
              <a:rPr lang="tr-TR" sz="1800" dirty="0" err="1"/>
              <a:t>exit</a:t>
            </a:r>
            <a:r>
              <a:rPr lang="tr-TR" sz="1800" dirty="0"/>
              <a:t> </a:t>
            </a:r>
            <a:r>
              <a:rPr lang="tr-TR" sz="1800" dirty="0" err="1"/>
              <a:t>section</a:t>
            </a:r>
            <a:r>
              <a:rPr lang="tr-TR" sz="1800" dirty="0"/>
              <a:t> bunu izler. Daha sonra ise </a:t>
            </a:r>
            <a:r>
              <a:rPr lang="tr-TR" sz="1800" dirty="0" err="1"/>
              <a:t>remainder</a:t>
            </a:r>
            <a:r>
              <a:rPr lang="tr-TR" sz="1800" dirty="0"/>
              <a:t> (kalan) </a:t>
            </a:r>
            <a:r>
              <a:rPr lang="tr-TR" sz="1800" dirty="0" err="1"/>
              <a:t>section</a:t>
            </a:r>
            <a:r>
              <a:rPr lang="tr-TR" sz="1800" dirty="0"/>
              <a:t> bunu izler. Prosesler birbirlerinden haberdar olur. </a:t>
            </a:r>
            <a:endParaRPr lang="en-US" sz="1800" dirty="0"/>
          </a:p>
        </p:txBody>
      </p:sp>
      <p:pic>
        <p:nvPicPr>
          <p:cNvPr id="17412" name="Picture 4"/>
          <p:cNvPicPr>
            <a:picLocks noChangeAspect="1" noChangeArrowheads="1"/>
          </p:cNvPicPr>
          <p:nvPr/>
        </p:nvPicPr>
        <p:blipFill>
          <a:blip r:embed="rId2" cstate="print"/>
          <a:srcRect/>
          <a:stretch>
            <a:fillRect/>
          </a:stretch>
        </p:blipFill>
        <p:spPr bwMode="auto">
          <a:xfrm>
            <a:off x="3419872" y="4509119"/>
            <a:ext cx="2160240" cy="2261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tr-TR" sz="3400"/>
              <a:t>Kritik Kısım Problemine Çözümler</a:t>
            </a:r>
            <a:endParaRPr lang="en-US" sz="3400"/>
          </a:p>
        </p:txBody>
      </p:sp>
      <p:sp>
        <p:nvSpPr>
          <p:cNvPr id="18435" name="Rectangle 3"/>
          <p:cNvSpPr>
            <a:spLocks noGrp="1" noChangeArrowheads="1"/>
          </p:cNvSpPr>
          <p:nvPr>
            <p:ph idx="1"/>
          </p:nvPr>
        </p:nvSpPr>
        <p:spPr/>
        <p:txBody>
          <a:bodyPr/>
          <a:lstStyle/>
          <a:p>
            <a:pPr>
              <a:lnSpc>
                <a:spcPct val="80000"/>
              </a:lnSpc>
              <a:buFont typeface="Wingdings" pitchFamily="2" charset="2"/>
              <a:buNone/>
            </a:pPr>
            <a:r>
              <a:rPr lang="tr-TR" sz="2100" dirty="0"/>
              <a:t>Kritik Kısım Problemi Çözümleri aşağıdaki 3 Durumu</a:t>
            </a:r>
          </a:p>
          <a:p>
            <a:pPr>
              <a:lnSpc>
                <a:spcPct val="80000"/>
              </a:lnSpc>
              <a:buFont typeface="Wingdings" pitchFamily="2" charset="2"/>
              <a:buNone/>
            </a:pPr>
            <a:r>
              <a:rPr lang="tr-TR" sz="2100" dirty="0"/>
              <a:t>Karşılamalıdır:</a:t>
            </a:r>
          </a:p>
          <a:p>
            <a:pPr>
              <a:lnSpc>
                <a:spcPct val="80000"/>
              </a:lnSpc>
              <a:buFont typeface="Wingdings" pitchFamily="2" charset="2"/>
              <a:buNone/>
            </a:pPr>
            <a:endParaRPr lang="tr-TR" sz="2100" dirty="0"/>
          </a:p>
          <a:p>
            <a:pPr>
              <a:lnSpc>
                <a:spcPct val="80000"/>
              </a:lnSpc>
              <a:buFont typeface="Wingdings" pitchFamily="2" charset="2"/>
              <a:buNone/>
            </a:pPr>
            <a:r>
              <a:rPr lang="tr-TR" sz="2100" dirty="0"/>
              <a:t>1- </a:t>
            </a:r>
            <a:r>
              <a:rPr lang="tr-TR" sz="2100" dirty="0" err="1"/>
              <a:t>Mutual</a:t>
            </a:r>
            <a:r>
              <a:rPr lang="tr-TR" sz="2100" dirty="0"/>
              <a:t> </a:t>
            </a:r>
            <a:r>
              <a:rPr lang="tr-TR" sz="2100" dirty="0" err="1"/>
              <a:t>Exclusion</a:t>
            </a:r>
            <a:r>
              <a:rPr lang="tr-TR" sz="2100" dirty="0"/>
              <a:t> : (Karşılıklı dışlama , çıkarılma) Eğer bir proses bir kritik </a:t>
            </a:r>
            <a:r>
              <a:rPr lang="tr-TR" sz="2100" dirty="0" err="1"/>
              <a:t>sectionda</a:t>
            </a:r>
            <a:r>
              <a:rPr lang="tr-TR" sz="2100" dirty="0"/>
              <a:t> çalışıyorsa başka hiçbir proses </a:t>
            </a:r>
            <a:r>
              <a:rPr lang="tr-TR" sz="2100" dirty="0" err="1"/>
              <a:t>critical</a:t>
            </a:r>
            <a:r>
              <a:rPr lang="tr-TR" sz="2100" dirty="0"/>
              <a:t> </a:t>
            </a:r>
            <a:r>
              <a:rPr lang="tr-TR" sz="2100" dirty="0" err="1"/>
              <a:t>sectionda</a:t>
            </a:r>
            <a:r>
              <a:rPr lang="tr-TR" sz="2100" dirty="0"/>
              <a:t> çalışamaz. </a:t>
            </a:r>
          </a:p>
          <a:p>
            <a:pPr>
              <a:lnSpc>
                <a:spcPct val="80000"/>
              </a:lnSpc>
              <a:buFont typeface="Wingdings" pitchFamily="2" charset="2"/>
              <a:buNone/>
            </a:pPr>
            <a:r>
              <a:rPr lang="tr-TR" sz="2100" dirty="0"/>
              <a:t>2- </a:t>
            </a:r>
            <a:r>
              <a:rPr lang="tr-TR" sz="2100" dirty="0" err="1"/>
              <a:t>Progress</a:t>
            </a:r>
            <a:r>
              <a:rPr lang="tr-TR" sz="2100" dirty="0"/>
              <a:t> : (İlerleme) Hiçbir proses kritik </a:t>
            </a:r>
            <a:r>
              <a:rPr lang="tr-TR" sz="2100" dirty="0" err="1"/>
              <a:t>sectionda</a:t>
            </a:r>
            <a:r>
              <a:rPr lang="tr-TR" sz="2100" dirty="0"/>
              <a:t> çalışmıyorsa ve </a:t>
            </a:r>
            <a:r>
              <a:rPr lang="tr-TR" sz="2100" dirty="0" err="1"/>
              <a:t>critical</a:t>
            </a:r>
            <a:r>
              <a:rPr lang="tr-TR" sz="2100" dirty="0"/>
              <a:t> </a:t>
            </a:r>
            <a:r>
              <a:rPr lang="tr-TR" sz="2100" dirty="0" err="1"/>
              <a:t>sectiona</a:t>
            </a:r>
            <a:r>
              <a:rPr lang="tr-TR" sz="2100" dirty="0"/>
              <a:t> girmek isteyen birtakım </a:t>
            </a:r>
            <a:r>
              <a:rPr lang="tr-TR" sz="2100" dirty="0" err="1"/>
              <a:t>procesler</a:t>
            </a:r>
            <a:r>
              <a:rPr lang="tr-TR" sz="2100" dirty="0"/>
              <a:t> varsa bu prosesler sıra ile </a:t>
            </a:r>
            <a:r>
              <a:rPr lang="tr-TR" sz="2100" dirty="0" err="1"/>
              <a:t>critical</a:t>
            </a:r>
            <a:r>
              <a:rPr lang="tr-TR" sz="2100" dirty="0"/>
              <a:t> </a:t>
            </a:r>
            <a:r>
              <a:rPr lang="tr-TR" sz="2100" dirty="0" err="1"/>
              <a:t>sectiona</a:t>
            </a:r>
            <a:r>
              <a:rPr lang="tr-TR" sz="2100" dirty="0"/>
              <a:t> girer. İş önceliği sistemde bu iştedir. </a:t>
            </a:r>
            <a:r>
              <a:rPr lang="tr-TR" sz="2100" dirty="0" err="1"/>
              <a:t>Critical</a:t>
            </a:r>
            <a:r>
              <a:rPr lang="tr-TR" sz="2100" dirty="0"/>
              <a:t> </a:t>
            </a:r>
            <a:r>
              <a:rPr lang="tr-TR" sz="2100" dirty="0" err="1"/>
              <a:t>sectiona</a:t>
            </a:r>
            <a:r>
              <a:rPr lang="tr-TR" sz="2100" dirty="0"/>
              <a:t> girme isteği uzun bir süre ertelenemez. </a:t>
            </a:r>
          </a:p>
          <a:p>
            <a:pPr>
              <a:lnSpc>
                <a:spcPct val="80000"/>
              </a:lnSpc>
              <a:buFont typeface="Wingdings" pitchFamily="2" charset="2"/>
              <a:buNone/>
            </a:pPr>
            <a:r>
              <a:rPr lang="tr-TR" sz="2100" dirty="0"/>
              <a:t>3- </a:t>
            </a:r>
            <a:r>
              <a:rPr lang="tr-TR" sz="2100" dirty="0" err="1"/>
              <a:t>Bounded</a:t>
            </a:r>
            <a:r>
              <a:rPr lang="tr-TR" sz="2100" dirty="0"/>
              <a:t> </a:t>
            </a:r>
            <a:r>
              <a:rPr lang="tr-TR" sz="2100" dirty="0" err="1"/>
              <a:t>Waiting</a:t>
            </a:r>
            <a:r>
              <a:rPr lang="tr-TR" sz="2100" dirty="0"/>
              <a:t> : (Sınırlı bekleme) Bir proses beklerken diğer proseslerin </a:t>
            </a:r>
            <a:r>
              <a:rPr lang="tr-TR" sz="2100" dirty="0" err="1"/>
              <a:t>critical</a:t>
            </a:r>
            <a:r>
              <a:rPr lang="tr-TR" sz="2100" dirty="0"/>
              <a:t> </a:t>
            </a:r>
            <a:r>
              <a:rPr lang="tr-TR" sz="2100" dirty="0" err="1"/>
              <a:t>sectiona</a:t>
            </a:r>
            <a:r>
              <a:rPr lang="tr-TR" sz="2100" dirty="0"/>
              <a:t> girme sayısının  bir sınırı vardır. </a:t>
            </a:r>
            <a:endParaRPr lang="en-US"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title"/>
          </p:nvPr>
        </p:nvSpPr>
        <p:spPr/>
        <p:txBody>
          <a:bodyPr/>
          <a:lstStyle/>
          <a:p>
            <a:r>
              <a:rPr lang="tr-TR"/>
              <a:t>Karşılıklı Dışarlama</a:t>
            </a:r>
            <a:endParaRPr lang="en-US"/>
          </a:p>
        </p:txBody>
      </p:sp>
      <p:pic>
        <p:nvPicPr>
          <p:cNvPr id="43012" name="Picture 4"/>
          <p:cNvPicPr>
            <a:picLocks noGrp="1" noChangeAspect="1" noChangeArrowheads="1"/>
          </p:cNvPicPr>
          <p:nvPr>
            <p:ph idx="1"/>
          </p:nvPr>
        </p:nvPicPr>
        <p:blipFill>
          <a:blip r:embed="rId2" cstate="print"/>
          <a:stretch>
            <a:fillRect/>
          </a:stretch>
        </p:blipFill>
        <p:spPr>
          <a:xfrm>
            <a:off x="2003778" y="2344826"/>
            <a:ext cx="5136444" cy="3036711"/>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Kritik kısım problemi</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İşletim sistemlerinde Kritik kısım probleminin çözülmesi için iki genel yaklaşım kullanılır.</a:t>
            </a:r>
          </a:p>
          <a:p>
            <a:pPr lvl="1"/>
            <a:r>
              <a:rPr lang="tr-TR" b="1" dirty="0" err="1" smtClean="0"/>
              <a:t>Preemptive</a:t>
            </a:r>
            <a:r>
              <a:rPr lang="tr-TR" b="1" dirty="0" smtClean="0"/>
              <a:t> </a:t>
            </a:r>
            <a:r>
              <a:rPr lang="tr-TR" b="1" dirty="0" err="1" smtClean="0"/>
              <a:t>kernels</a:t>
            </a:r>
            <a:r>
              <a:rPr lang="tr-TR" b="1" dirty="0" smtClean="0"/>
              <a:t>: </a:t>
            </a:r>
            <a:r>
              <a:rPr lang="tr-TR" dirty="0" err="1" smtClean="0"/>
              <a:t>Preemtive</a:t>
            </a:r>
            <a:r>
              <a:rPr lang="tr-TR" dirty="0" smtClean="0"/>
              <a:t> bir </a:t>
            </a:r>
            <a:r>
              <a:rPr lang="tr-TR" dirty="0" err="1" smtClean="0"/>
              <a:t>kernel</a:t>
            </a:r>
            <a:r>
              <a:rPr lang="tr-TR" dirty="0" smtClean="0"/>
              <a:t>, </a:t>
            </a:r>
            <a:r>
              <a:rPr lang="tr-TR" dirty="0" err="1" smtClean="0"/>
              <a:t>kernel</a:t>
            </a:r>
            <a:r>
              <a:rPr lang="tr-TR" dirty="0" smtClean="0"/>
              <a:t> </a:t>
            </a:r>
            <a:r>
              <a:rPr lang="tr-TR" dirty="0" err="1" smtClean="0"/>
              <a:t>modda</a:t>
            </a:r>
            <a:r>
              <a:rPr lang="tr-TR" dirty="0" smtClean="0"/>
              <a:t> çalışan bir prosesin işletiminin kesilmesine izin verir. </a:t>
            </a:r>
          </a:p>
          <a:p>
            <a:pPr lvl="1"/>
            <a:r>
              <a:rPr lang="tr-TR" b="1" dirty="0" err="1" smtClean="0"/>
              <a:t>Nonpreemptive</a:t>
            </a:r>
            <a:r>
              <a:rPr lang="tr-TR" b="1" dirty="0" smtClean="0"/>
              <a:t> </a:t>
            </a:r>
            <a:r>
              <a:rPr lang="tr-TR" b="1" dirty="0" err="1" smtClean="0"/>
              <a:t>kernels</a:t>
            </a:r>
            <a:r>
              <a:rPr lang="tr-TR" b="1" dirty="0" smtClean="0"/>
              <a:t>: </a:t>
            </a:r>
            <a:r>
              <a:rPr lang="tr-TR" dirty="0" err="1" smtClean="0"/>
              <a:t>Nonpreemptive</a:t>
            </a:r>
            <a:r>
              <a:rPr lang="tr-TR" dirty="0" smtClean="0"/>
              <a:t> bir </a:t>
            </a:r>
            <a:r>
              <a:rPr lang="tr-TR" dirty="0" err="1" smtClean="0"/>
              <a:t>kernel</a:t>
            </a:r>
            <a:r>
              <a:rPr lang="tr-TR" dirty="0" smtClean="0"/>
              <a:t>, </a:t>
            </a:r>
            <a:r>
              <a:rPr lang="tr-TR" dirty="0" err="1" smtClean="0"/>
              <a:t>kernel</a:t>
            </a:r>
            <a:r>
              <a:rPr lang="tr-TR" dirty="0" smtClean="0"/>
              <a:t> </a:t>
            </a:r>
            <a:r>
              <a:rPr lang="tr-TR" dirty="0" err="1" smtClean="0"/>
              <a:t>modda</a:t>
            </a:r>
            <a:r>
              <a:rPr lang="tr-TR" dirty="0" smtClean="0"/>
              <a:t> çalışan bir prosesin işletiminin kesilmesine izin vermez.</a:t>
            </a:r>
          </a:p>
          <a:p>
            <a:r>
              <a:rPr lang="tr-TR" dirty="0" err="1" smtClean="0"/>
              <a:t>Nonpreemptive</a:t>
            </a:r>
            <a:r>
              <a:rPr lang="tr-TR" dirty="0" smtClean="0"/>
              <a:t> </a:t>
            </a:r>
            <a:r>
              <a:rPr lang="tr-TR" dirty="0" err="1" smtClean="0"/>
              <a:t>kernel</a:t>
            </a:r>
            <a:r>
              <a:rPr lang="tr-TR" dirty="0" smtClean="0"/>
              <a:t>, </a:t>
            </a:r>
            <a:r>
              <a:rPr lang="tr-TR" dirty="0" err="1" smtClean="0"/>
              <a:t>kernel</a:t>
            </a:r>
            <a:r>
              <a:rPr lang="tr-TR" dirty="0" smtClean="0"/>
              <a:t> veri yapılarına erişimde yarış durumu yaşanmasına izin vermez. Çünkü </a:t>
            </a:r>
            <a:r>
              <a:rPr lang="tr-TR" dirty="0" err="1" smtClean="0"/>
              <a:t>kernelde</a:t>
            </a:r>
            <a:r>
              <a:rPr lang="tr-TR" dirty="0" smtClean="0"/>
              <a:t> tek bir zamanda sadece tek bir proses aktiftir.</a:t>
            </a:r>
          </a:p>
          <a:p>
            <a:r>
              <a:rPr lang="tr-TR" dirty="0" smtClean="0"/>
              <a:t>Aynı durum </a:t>
            </a:r>
            <a:r>
              <a:rPr lang="tr-TR" dirty="0" err="1" smtClean="0"/>
              <a:t>preemptive</a:t>
            </a:r>
            <a:r>
              <a:rPr lang="tr-TR" dirty="0" smtClean="0"/>
              <a:t> </a:t>
            </a:r>
            <a:r>
              <a:rPr lang="tr-TR" dirty="0" err="1" smtClean="0"/>
              <a:t>kernel</a:t>
            </a:r>
            <a:r>
              <a:rPr lang="tr-TR" dirty="0" smtClean="0"/>
              <a:t> için geçerli değildir, o halde, paylaşılan </a:t>
            </a:r>
            <a:r>
              <a:rPr lang="tr-TR" dirty="0" err="1" smtClean="0"/>
              <a:t>kernel</a:t>
            </a:r>
            <a:r>
              <a:rPr lang="tr-TR" dirty="0" smtClean="0"/>
              <a:t> veri yapıları dizaynında dikkatli olunmalıdır. </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Peterson’s</a:t>
            </a:r>
            <a:r>
              <a:rPr lang="tr-TR" dirty="0" smtClean="0"/>
              <a:t> </a:t>
            </a:r>
            <a:r>
              <a:rPr lang="tr-TR" dirty="0" err="1" smtClean="0"/>
              <a:t>Solution</a:t>
            </a:r>
            <a:endParaRPr lang="tr-TR" dirty="0"/>
          </a:p>
        </p:txBody>
      </p:sp>
      <p:sp>
        <p:nvSpPr>
          <p:cNvPr id="3" name="2 İçerik Yer Tutucusu"/>
          <p:cNvSpPr>
            <a:spLocks noGrp="1"/>
          </p:cNvSpPr>
          <p:nvPr>
            <p:ph idx="1"/>
          </p:nvPr>
        </p:nvSpPr>
        <p:spPr/>
        <p:txBody>
          <a:bodyPr>
            <a:normAutofit/>
          </a:bodyPr>
          <a:lstStyle/>
          <a:p>
            <a:r>
              <a:rPr lang="tr-TR" sz="2800" dirty="0" smtClean="0"/>
              <a:t>Kritik kısım problemi için tasarlanmış bir software </a:t>
            </a:r>
            <a:r>
              <a:rPr lang="tr-TR" sz="2800" dirty="0" err="1" smtClean="0"/>
              <a:t>solution</a:t>
            </a:r>
            <a:endParaRPr lang="tr-TR" sz="2800" dirty="0" smtClean="0"/>
          </a:p>
          <a:p>
            <a:r>
              <a:rPr lang="tr-TR" sz="2800" dirty="0" err="1" smtClean="0"/>
              <a:t>Peterson</a:t>
            </a:r>
            <a:r>
              <a:rPr lang="tr-TR" sz="2800" dirty="0" smtClean="0"/>
              <a:t> çözümünde bir Pi proses </a:t>
            </a:r>
            <a:r>
              <a:rPr lang="tr-TR" sz="2800" dirty="0" err="1" smtClean="0"/>
              <a:t>structure</a:t>
            </a:r>
            <a:r>
              <a:rPr lang="tr-TR" sz="2800" dirty="0" smtClean="0"/>
              <a:t>:</a:t>
            </a:r>
            <a:endParaRPr lang="tr-TR" sz="2800" dirty="0"/>
          </a:p>
        </p:txBody>
      </p:sp>
      <p:pic>
        <p:nvPicPr>
          <p:cNvPr id="55298" name="Picture 2"/>
          <p:cNvPicPr>
            <a:picLocks noChangeAspect="1" noChangeArrowheads="1"/>
          </p:cNvPicPr>
          <p:nvPr/>
        </p:nvPicPr>
        <p:blipFill>
          <a:blip r:embed="rId2" cstate="print"/>
          <a:srcRect/>
          <a:stretch>
            <a:fillRect/>
          </a:stretch>
        </p:blipFill>
        <p:spPr bwMode="auto">
          <a:xfrm>
            <a:off x="2771800" y="2996952"/>
            <a:ext cx="3848100" cy="30289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Peterson’s</a:t>
            </a:r>
            <a:r>
              <a:rPr lang="tr-TR" dirty="0" smtClean="0"/>
              <a:t> </a:t>
            </a:r>
            <a:r>
              <a:rPr lang="tr-TR" dirty="0" err="1" smtClean="0"/>
              <a:t>Solution</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İki prosese ihtiyaç duyar ve iki proses 2 veri nesnesi paylaşır</a:t>
            </a:r>
          </a:p>
          <a:p>
            <a:endParaRPr lang="tr-TR" dirty="0"/>
          </a:p>
          <a:p>
            <a:r>
              <a:rPr lang="tr-TR" dirty="0" err="1" smtClean="0"/>
              <a:t>Turn</a:t>
            </a:r>
            <a:r>
              <a:rPr lang="tr-TR" dirty="0" smtClean="0"/>
              <a:t>: kritik kısma girmek için kimin sırasıdır?</a:t>
            </a:r>
          </a:p>
          <a:p>
            <a:r>
              <a:rPr lang="tr-TR" dirty="0" err="1" smtClean="0"/>
              <a:t>if</a:t>
            </a:r>
            <a:r>
              <a:rPr lang="tr-TR" dirty="0" smtClean="0"/>
              <a:t> </a:t>
            </a:r>
            <a:r>
              <a:rPr lang="tr-TR" dirty="0" err="1" smtClean="0"/>
              <a:t>turn</a:t>
            </a:r>
            <a:r>
              <a:rPr lang="tr-TR" dirty="0" smtClean="0"/>
              <a:t>==i </a:t>
            </a:r>
            <a:r>
              <a:rPr lang="tr-TR" dirty="0" err="1" smtClean="0"/>
              <a:t>then</a:t>
            </a:r>
            <a:r>
              <a:rPr lang="tr-TR" dirty="0" smtClean="0"/>
              <a:t> Pi kritik kısmına girebilir.</a:t>
            </a:r>
          </a:p>
          <a:p>
            <a:r>
              <a:rPr lang="tr-TR" dirty="0" err="1" smtClean="0"/>
              <a:t>Flag</a:t>
            </a:r>
            <a:r>
              <a:rPr lang="tr-TR" dirty="0" smtClean="0"/>
              <a:t> </a:t>
            </a:r>
            <a:r>
              <a:rPr lang="tr-TR" dirty="0" err="1" smtClean="0"/>
              <a:t>array</a:t>
            </a:r>
            <a:r>
              <a:rPr lang="tr-TR" dirty="0" smtClean="0"/>
              <a:t>: bir prosesin kritik kısma girmeye hazır olduğunu belirtir.</a:t>
            </a:r>
          </a:p>
          <a:p>
            <a:r>
              <a:rPr lang="tr-TR" dirty="0" err="1" smtClean="0"/>
              <a:t>if</a:t>
            </a:r>
            <a:r>
              <a:rPr lang="tr-TR" dirty="0" smtClean="0"/>
              <a:t> </a:t>
            </a:r>
            <a:r>
              <a:rPr lang="tr-TR" dirty="0" err="1" smtClean="0"/>
              <a:t>flag</a:t>
            </a:r>
            <a:r>
              <a:rPr lang="tr-TR" dirty="0" smtClean="0"/>
              <a:t>[i] is </a:t>
            </a:r>
            <a:r>
              <a:rPr lang="tr-TR" dirty="0" err="1" smtClean="0"/>
              <a:t>true</a:t>
            </a:r>
            <a:r>
              <a:rPr lang="tr-TR" dirty="0" smtClean="0"/>
              <a:t> </a:t>
            </a:r>
            <a:r>
              <a:rPr lang="tr-TR" dirty="0" err="1" smtClean="0"/>
              <a:t>then</a:t>
            </a:r>
            <a:r>
              <a:rPr lang="tr-TR" dirty="0" smtClean="0"/>
              <a:t> Pi kritik kısmına girmeye hazır.</a:t>
            </a:r>
          </a:p>
          <a:p>
            <a:pPr>
              <a:buNone/>
            </a:pPr>
            <a:endParaRPr lang="tr-TR" dirty="0"/>
          </a:p>
        </p:txBody>
      </p:sp>
      <p:pic>
        <p:nvPicPr>
          <p:cNvPr id="56322" name="Picture 2"/>
          <p:cNvPicPr>
            <a:picLocks noChangeAspect="1" noChangeArrowheads="1"/>
          </p:cNvPicPr>
          <p:nvPr/>
        </p:nvPicPr>
        <p:blipFill>
          <a:blip r:embed="rId2" cstate="print"/>
          <a:srcRect/>
          <a:stretch>
            <a:fillRect/>
          </a:stretch>
        </p:blipFill>
        <p:spPr bwMode="auto">
          <a:xfrm>
            <a:off x="3131839" y="2492896"/>
            <a:ext cx="2043397" cy="57606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Peterson</a:t>
            </a:r>
            <a:r>
              <a:rPr lang="tr-TR" dirty="0" smtClean="0"/>
              <a:t> Algoritması</a:t>
            </a:r>
            <a:endParaRPr lang="tr-TR" dirty="0"/>
          </a:p>
        </p:txBody>
      </p:sp>
      <p:sp>
        <p:nvSpPr>
          <p:cNvPr id="3" name="2 İçerik Yer Tutucusu"/>
          <p:cNvSpPr>
            <a:spLocks noGrp="1"/>
          </p:cNvSpPr>
          <p:nvPr>
            <p:ph idx="1"/>
          </p:nvPr>
        </p:nvSpPr>
        <p:spPr/>
        <p:txBody>
          <a:bodyPr>
            <a:noAutofit/>
          </a:bodyPr>
          <a:lstStyle/>
          <a:p>
            <a:r>
              <a:rPr lang="tr-TR" sz="1400" dirty="0" smtClean="0"/>
              <a:t>Çözümün doğruluğunu göstermek için şu şartlar sağlanmalıdır.</a:t>
            </a:r>
          </a:p>
          <a:p>
            <a:endParaRPr lang="tr-TR" sz="1400" dirty="0"/>
          </a:p>
          <a:p>
            <a:endParaRPr lang="tr-TR" sz="1400" dirty="0" smtClean="0"/>
          </a:p>
          <a:p>
            <a:endParaRPr lang="tr-TR" sz="1400" dirty="0" smtClean="0"/>
          </a:p>
          <a:p>
            <a:pPr>
              <a:buNone/>
            </a:pPr>
            <a:endParaRPr lang="tr-TR" sz="1400" dirty="0" smtClean="0"/>
          </a:p>
          <a:p>
            <a:r>
              <a:rPr lang="tr-TR" sz="1400" dirty="0" smtClean="0"/>
              <a:t>1. özellik için </a:t>
            </a:r>
          </a:p>
          <a:p>
            <a:pPr lvl="1"/>
            <a:r>
              <a:rPr lang="tr-TR" sz="1400" dirty="0" smtClean="0"/>
              <a:t>Pi sadece “</a:t>
            </a:r>
            <a:r>
              <a:rPr lang="tr-TR" sz="1400" dirty="0" err="1" smtClean="0"/>
              <a:t>flag</a:t>
            </a:r>
            <a:r>
              <a:rPr lang="tr-TR" sz="1400" dirty="0" smtClean="0"/>
              <a:t>[j]==</a:t>
            </a:r>
            <a:r>
              <a:rPr lang="tr-TR" sz="1400" dirty="0" err="1" smtClean="0"/>
              <a:t>false</a:t>
            </a:r>
            <a:r>
              <a:rPr lang="tr-TR" sz="1400" dirty="0" smtClean="0"/>
              <a:t> ve </a:t>
            </a:r>
            <a:r>
              <a:rPr lang="tr-TR" sz="1400" dirty="0" err="1" smtClean="0"/>
              <a:t>turn</a:t>
            </a:r>
            <a:r>
              <a:rPr lang="tr-TR" sz="1400" dirty="0" smtClean="0"/>
              <a:t>==i” ise kritik kısmına girebilir</a:t>
            </a:r>
          </a:p>
          <a:p>
            <a:pPr lvl="1"/>
            <a:r>
              <a:rPr lang="tr-TR" sz="1400" dirty="0" smtClean="0"/>
              <a:t>Eğer iki proses kritik kısımlarında işletiliyorsa </a:t>
            </a:r>
            <a:r>
              <a:rPr lang="tr-TR" sz="1400" dirty="0" err="1" smtClean="0"/>
              <a:t>flag</a:t>
            </a:r>
            <a:r>
              <a:rPr lang="tr-TR" sz="1400" dirty="0" smtClean="0"/>
              <a:t>[0]==</a:t>
            </a:r>
            <a:r>
              <a:rPr lang="tr-TR" sz="1400" dirty="0" err="1" smtClean="0"/>
              <a:t>flag</a:t>
            </a:r>
            <a:r>
              <a:rPr lang="tr-TR" sz="1400" dirty="0" smtClean="0"/>
              <a:t>[1]==</a:t>
            </a:r>
            <a:r>
              <a:rPr lang="tr-TR" sz="1400" dirty="0" err="1" smtClean="0"/>
              <a:t>true</a:t>
            </a:r>
            <a:endParaRPr lang="tr-TR" sz="1400" dirty="0" smtClean="0"/>
          </a:p>
          <a:p>
            <a:pPr lvl="1"/>
            <a:r>
              <a:rPr lang="tr-TR" sz="1400" dirty="0" err="1" smtClean="0"/>
              <a:t>Turn</a:t>
            </a:r>
            <a:r>
              <a:rPr lang="tr-TR" sz="1400" dirty="0" smtClean="0"/>
              <a:t> 0 veya 1 olabilir ancak iki birlikte olamaz</a:t>
            </a:r>
          </a:p>
          <a:p>
            <a:r>
              <a:rPr lang="tr-TR" sz="1400" dirty="0" smtClean="0"/>
              <a:t>2. ve 3. özellik için </a:t>
            </a:r>
          </a:p>
          <a:p>
            <a:pPr lvl="1"/>
            <a:r>
              <a:rPr lang="tr-TR" sz="1400" dirty="0" smtClean="0"/>
              <a:t>Pi kritik kısma girmeden “</a:t>
            </a:r>
            <a:r>
              <a:rPr lang="tr-TR" sz="1400" dirty="0" err="1" smtClean="0"/>
              <a:t>flag</a:t>
            </a:r>
            <a:r>
              <a:rPr lang="tr-TR" sz="1400" dirty="0" smtClean="0"/>
              <a:t>[j]==</a:t>
            </a:r>
            <a:r>
              <a:rPr lang="tr-TR" sz="1400" dirty="0" err="1" smtClean="0"/>
              <a:t>true</a:t>
            </a:r>
            <a:r>
              <a:rPr lang="tr-TR" sz="1400" dirty="0" smtClean="0"/>
              <a:t> </a:t>
            </a:r>
            <a:r>
              <a:rPr lang="tr-TR" sz="1400" dirty="0" err="1" smtClean="0"/>
              <a:t>and</a:t>
            </a:r>
            <a:r>
              <a:rPr lang="tr-TR" sz="1400" dirty="0" smtClean="0"/>
              <a:t> </a:t>
            </a:r>
            <a:r>
              <a:rPr lang="tr-TR" sz="1400" dirty="0" err="1" smtClean="0"/>
              <a:t>turn</a:t>
            </a:r>
            <a:r>
              <a:rPr lang="tr-TR" sz="1400" dirty="0" smtClean="0"/>
              <a:t>==j” koşulu üzerinde bekler. </a:t>
            </a:r>
          </a:p>
          <a:p>
            <a:pPr lvl="1"/>
            <a:r>
              <a:rPr lang="tr-TR" sz="1400" dirty="0" smtClean="0"/>
              <a:t>Eğer </a:t>
            </a:r>
            <a:r>
              <a:rPr lang="tr-TR" sz="1400" dirty="0" err="1" smtClean="0"/>
              <a:t>Pj</a:t>
            </a:r>
            <a:r>
              <a:rPr lang="tr-TR" sz="1400" dirty="0" smtClean="0"/>
              <a:t> kritik kısma girmeye hazır değilse o zaman </a:t>
            </a:r>
            <a:r>
              <a:rPr lang="tr-TR" sz="1400" dirty="0" err="1" smtClean="0"/>
              <a:t>flag</a:t>
            </a:r>
            <a:r>
              <a:rPr lang="tr-TR" sz="1400" dirty="0" smtClean="0"/>
              <a:t>[j]==</a:t>
            </a:r>
            <a:r>
              <a:rPr lang="tr-TR" sz="1400" dirty="0" err="1" smtClean="0"/>
              <a:t>false</a:t>
            </a:r>
            <a:r>
              <a:rPr lang="tr-TR" sz="1400" dirty="0" smtClean="0"/>
              <a:t> olur ve Pi kendi kritik kısmına girebilir.</a:t>
            </a:r>
          </a:p>
          <a:p>
            <a:pPr lvl="1"/>
            <a:r>
              <a:rPr lang="tr-TR" sz="1400" dirty="0" smtClean="0"/>
              <a:t>Eğer </a:t>
            </a:r>
            <a:r>
              <a:rPr lang="tr-TR" sz="1400" dirty="0" err="1" smtClean="0"/>
              <a:t>Pj</a:t>
            </a:r>
            <a:r>
              <a:rPr lang="tr-TR" sz="1400" dirty="0" smtClean="0"/>
              <a:t> </a:t>
            </a:r>
            <a:r>
              <a:rPr lang="tr-TR" sz="1400" dirty="0" err="1" smtClean="0"/>
              <a:t>flag</a:t>
            </a:r>
            <a:r>
              <a:rPr lang="tr-TR" sz="1400" dirty="0" smtClean="0"/>
              <a:t>[j]==</a:t>
            </a:r>
            <a:r>
              <a:rPr lang="tr-TR" sz="1400" dirty="0" err="1" smtClean="0"/>
              <a:t>true</a:t>
            </a:r>
            <a:r>
              <a:rPr lang="tr-TR" sz="1400" dirty="0" smtClean="0"/>
              <a:t> yaparsa: </a:t>
            </a:r>
            <a:r>
              <a:rPr lang="tr-TR" sz="1400" dirty="0" err="1" smtClean="0"/>
              <a:t>If</a:t>
            </a:r>
            <a:r>
              <a:rPr lang="tr-TR" sz="1400" dirty="0" smtClean="0"/>
              <a:t> </a:t>
            </a:r>
            <a:r>
              <a:rPr lang="tr-TR" sz="1400" dirty="0" err="1" smtClean="0"/>
              <a:t>turn</a:t>
            </a:r>
            <a:r>
              <a:rPr lang="tr-TR" sz="1400" dirty="0" smtClean="0"/>
              <a:t>==i </a:t>
            </a:r>
            <a:r>
              <a:rPr lang="tr-TR" sz="1400" dirty="0" err="1" smtClean="0"/>
              <a:t>then</a:t>
            </a:r>
            <a:r>
              <a:rPr lang="tr-TR" sz="1400" dirty="0" smtClean="0"/>
              <a:t> Pi kritik kısma girer, </a:t>
            </a:r>
            <a:r>
              <a:rPr lang="tr-TR" sz="1400" dirty="0" err="1" smtClean="0"/>
              <a:t>If</a:t>
            </a:r>
            <a:r>
              <a:rPr lang="tr-TR" sz="1400" dirty="0" smtClean="0"/>
              <a:t> </a:t>
            </a:r>
            <a:r>
              <a:rPr lang="tr-TR" sz="1400" dirty="0" err="1" smtClean="0"/>
              <a:t>turn</a:t>
            </a:r>
            <a:r>
              <a:rPr lang="tr-TR" sz="1400" dirty="0" smtClean="0"/>
              <a:t>==j </a:t>
            </a:r>
            <a:r>
              <a:rPr lang="tr-TR" sz="1400" dirty="0" err="1" smtClean="0"/>
              <a:t>then</a:t>
            </a:r>
            <a:r>
              <a:rPr lang="tr-TR" sz="1400" dirty="0" smtClean="0"/>
              <a:t> </a:t>
            </a:r>
            <a:r>
              <a:rPr lang="tr-TR" sz="1400" dirty="0" err="1" smtClean="0"/>
              <a:t>Pj</a:t>
            </a:r>
            <a:r>
              <a:rPr lang="tr-TR" sz="1400" dirty="0" smtClean="0"/>
              <a:t> kritik kısma girer.</a:t>
            </a:r>
          </a:p>
          <a:p>
            <a:pPr lvl="1"/>
            <a:r>
              <a:rPr lang="tr-TR" sz="1400" dirty="0" smtClean="0"/>
              <a:t>Eğer </a:t>
            </a:r>
            <a:r>
              <a:rPr lang="tr-TR" sz="1400" dirty="0" err="1" smtClean="0"/>
              <a:t>Pj</a:t>
            </a:r>
            <a:r>
              <a:rPr lang="tr-TR" sz="1400" dirty="0" smtClean="0"/>
              <a:t> kritik kısmından çıkarsa </a:t>
            </a:r>
            <a:r>
              <a:rPr lang="tr-TR" sz="1400" dirty="0" err="1" smtClean="0"/>
              <a:t>flag</a:t>
            </a:r>
            <a:r>
              <a:rPr lang="tr-TR" sz="1400" dirty="0" smtClean="0"/>
              <a:t>[j]==</a:t>
            </a:r>
            <a:r>
              <a:rPr lang="tr-TR" sz="1400" dirty="0" err="1" smtClean="0"/>
              <a:t>false</a:t>
            </a:r>
            <a:r>
              <a:rPr lang="tr-TR" sz="1400" dirty="0" smtClean="0"/>
              <a:t> yapar ve Pi </a:t>
            </a:r>
            <a:r>
              <a:rPr lang="tr-TR" sz="1400" dirty="0" err="1" smtClean="0"/>
              <a:t>nin</a:t>
            </a:r>
            <a:r>
              <a:rPr lang="tr-TR" sz="1400" dirty="0" smtClean="0"/>
              <a:t> kritik kısma girmesini sağlar. </a:t>
            </a:r>
          </a:p>
          <a:p>
            <a:pPr lvl="1"/>
            <a:r>
              <a:rPr lang="tr-TR" sz="1400" dirty="0" smtClean="0"/>
              <a:t>Eğer </a:t>
            </a:r>
            <a:r>
              <a:rPr lang="tr-TR" sz="1400" dirty="0" err="1" smtClean="0"/>
              <a:t>Pj</a:t>
            </a:r>
            <a:r>
              <a:rPr lang="tr-TR" sz="1400" dirty="0" smtClean="0"/>
              <a:t> </a:t>
            </a:r>
            <a:r>
              <a:rPr lang="tr-TR" sz="1400" dirty="0" err="1" smtClean="0"/>
              <a:t>flag</a:t>
            </a:r>
            <a:r>
              <a:rPr lang="tr-TR" sz="1400" dirty="0" smtClean="0"/>
              <a:t>[j]==</a:t>
            </a:r>
            <a:r>
              <a:rPr lang="tr-TR" sz="1400" dirty="0" err="1" smtClean="0"/>
              <a:t>true</a:t>
            </a:r>
            <a:r>
              <a:rPr lang="tr-TR" sz="1400" dirty="0" smtClean="0"/>
              <a:t> yaparsa aynı zamanda </a:t>
            </a:r>
            <a:r>
              <a:rPr lang="tr-TR" sz="1400" dirty="0" err="1" smtClean="0"/>
              <a:t>turn</a:t>
            </a:r>
            <a:r>
              <a:rPr lang="tr-TR" sz="1400" dirty="0" smtClean="0"/>
              <a:t>==i yapmalıdır. Bu durumda Pi </a:t>
            </a:r>
            <a:r>
              <a:rPr lang="tr-TR" sz="1400" dirty="0" err="1" smtClean="0"/>
              <a:t>turn</a:t>
            </a:r>
            <a:r>
              <a:rPr lang="tr-TR" sz="1400" dirty="0" smtClean="0"/>
              <a:t> değerini “</a:t>
            </a:r>
            <a:r>
              <a:rPr lang="tr-TR" sz="1400" dirty="0" err="1" smtClean="0"/>
              <a:t>while</a:t>
            </a:r>
            <a:r>
              <a:rPr lang="tr-TR" sz="1400" dirty="0" smtClean="0"/>
              <a:t> </a:t>
            </a:r>
            <a:r>
              <a:rPr lang="tr-TR" sz="1400" dirty="0" err="1" smtClean="0"/>
              <a:t>statement</a:t>
            </a:r>
            <a:r>
              <a:rPr lang="tr-TR" sz="1400" dirty="0" smtClean="0"/>
              <a:t>” üzerinde beklerken değiştiremez , Pi kendi kritik kısmına </a:t>
            </a:r>
            <a:r>
              <a:rPr lang="tr-TR" sz="1400" dirty="0" err="1" smtClean="0"/>
              <a:t>Pj</a:t>
            </a:r>
            <a:r>
              <a:rPr lang="tr-TR" sz="1400" dirty="0" smtClean="0"/>
              <a:t> </a:t>
            </a:r>
            <a:r>
              <a:rPr lang="tr-TR" sz="1400" dirty="0" err="1" smtClean="0"/>
              <a:t>nin</a:t>
            </a:r>
            <a:r>
              <a:rPr lang="tr-TR" sz="1400" dirty="0" smtClean="0"/>
              <a:t> bir kere işletilmesinden sonra girebilir. (</a:t>
            </a:r>
            <a:r>
              <a:rPr lang="tr-TR" sz="1400" dirty="0" err="1" smtClean="0"/>
              <a:t>bounded</a:t>
            </a:r>
            <a:r>
              <a:rPr lang="tr-TR" sz="1400" dirty="0" smtClean="0"/>
              <a:t> </a:t>
            </a:r>
            <a:r>
              <a:rPr lang="tr-TR" sz="1400" dirty="0" err="1" smtClean="0"/>
              <a:t>waiting</a:t>
            </a:r>
            <a:r>
              <a:rPr lang="tr-TR" sz="1400" dirty="0" smtClean="0"/>
              <a:t>)</a:t>
            </a:r>
            <a:endParaRPr lang="tr-TR" sz="1400" dirty="0"/>
          </a:p>
        </p:txBody>
      </p:sp>
      <p:pic>
        <p:nvPicPr>
          <p:cNvPr id="57346" name="Picture 2"/>
          <p:cNvPicPr>
            <a:picLocks noChangeAspect="1" noChangeArrowheads="1"/>
          </p:cNvPicPr>
          <p:nvPr/>
        </p:nvPicPr>
        <p:blipFill>
          <a:blip r:embed="rId2" cstate="print"/>
          <a:srcRect/>
          <a:stretch>
            <a:fillRect/>
          </a:stretch>
        </p:blipFill>
        <p:spPr bwMode="auto">
          <a:xfrm>
            <a:off x="2411760" y="1988840"/>
            <a:ext cx="3312368" cy="851529"/>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372200" y="0"/>
            <a:ext cx="2561492" cy="201622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Senkronizasyon Donanımı</a:t>
            </a:r>
            <a:endParaRPr lang="tr-TR" dirty="0"/>
          </a:p>
        </p:txBody>
      </p:sp>
      <p:sp>
        <p:nvSpPr>
          <p:cNvPr id="3" name="2 İçerik Yer Tutucusu"/>
          <p:cNvSpPr>
            <a:spLocks noGrp="1"/>
          </p:cNvSpPr>
          <p:nvPr>
            <p:ph idx="1"/>
          </p:nvPr>
        </p:nvSpPr>
        <p:spPr/>
        <p:txBody>
          <a:bodyPr>
            <a:normAutofit fontScale="85000" lnSpcReduction="10000"/>
          </a:bodyPr>
          <a:lstStyle/>
          <a:p>
            <a:r>
              <a:rPr lang="tr-TR" dirty="0" smtClean="0"/>
              <a:t>Donanım özellikleri herhangi bir programlama görevini daha kolay yapabilir ve sistemin efektifliğini artırabilir.</a:t>
            </a:r>
          </a:p>
          <a:p>
            <a:r>
              <a:rPr lang="tr-TR" dirty="0" smtClean="0"/>
              <a:t>Çoğu modern bilgisayar sistemi, bir </a:t>
            </a:r>
            <a:r>
              <a:rPr lang="tr-TR" dirty="0" err="1" smtClean="0"/>
              <a:t>word’ü</a:t>
            </a:r>
            <a:r>
              <a:rPr lang="tr-TR" dirty="0" smtClean="0"/>
              <a:t> test etmemizi/güncellememizi veya iki </a:t>
            </a:r>
            <a:r>
              <a:rPr lang="tr-TR" dirty="0" err="1" smtClean="0"/>
              <a:t>word’ü</a:t>
            </a:r>
            <a:r>
              <a:rPr lang="tr-TR" dirty="0" smtClean="0"/>
              <a:t> yer değiştirmemizi sağlayan özel donanım komutları sağlar. </a:t>
            </a:r>
          </a:p>
          <a:p>
            <a:r>
              <a:rPr lang="tr-TR" dirty="0" smtClean="0"/>
              <a:t>Bu işlemi tek bir </a:t>
            </a:r>
            <a:r>
              <a:rPr lang="en-US" b="1" dirty="0" smtClean="0"/>
              <a:t>uninterruptible</a:t>
            </a:r>
            <a:r>
              <a:rPr lang="tr-TR" b="1" dirty="0" smtClean="0"/>
              <a:t> </a:t>
            </a:r>
            <a:r>
              <a:rPr lang="en-US" dirty="0" smtClean="0"/>
              <a:t>unit</a:t>
            </a:r>
            <a:r>
              <a:rPr lang="tr-TR" dirty="0" smtClean="0"/>
              <a:t> olarak gerçekleştirir.</a:t>
            </a:r>
          </a:p>
          <a:p>
            <a:r>
              <a:rPr lang="tr-TR" dirty="0" smtClean="0"/>
              <a:t>Kritik kısım problemini çözmek için özel komutlar kullanabiliriz. </a:t>
            </a:r>
          </a:p>
          <a:p>
            <a:pPr lvl="1"/>
            <a:r>
              <a:rPr lang="en-US" dirty="0" smtClean="0"/>
              <a:t>test </a:t>
            </a:r>
            <a:r>
              <a:rPr lang="en-US" dirty="0"/>
              <a:t>and set</a:t>
            </a:r>
            <a:r>
              <a:rPr lang="en-US" dirty="0" smtClean="0"/>
              <a:t>()</a:t>
            </a:r>
            <a:endParaRPr lang="tr-TR" dirty="0" smtClean="0"/>
          </a:p>
          <a:p>
            <a:pPr lvl="1"/>
            <a:r>
              <a:rPr lang="en-US" dirty="0" smtClean="0"/>
              <a:t>swap()</a:t>
            </a:r>
            <a:r>
              <a:rPr lang="tr-TR" dirty="0" smtClean="0"/>
              <a:t> </a:t>
            </a:r>
            <a:r>
              <a:rPr lang="tr-TR" dirty="0" err="1" smtClean="0"/>
              <a:t>instructions</a:t>
            </a:r>
            <a:r>
              <a:rPr lang="tr-T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tr-TR"/>
              <a:t>İçerik</a:t>
            </a:r>
            <a:endParaRPr lang="en-US"/>
          </a:p>
        </p:txBody>
      </p:sp>
      <p:sp>
        <p:nvSpPr>
          <p:cNvPr id="3075" name="Rectangle 3"/>
          <p:cNvSpPr>
            <a:spLocks noGrp="1" noChangeArrowheads="1"/>
          </p:cNvSpPr>
          <p:nvPr>
            <p:ph idx="1"/>
          </p:nvPr>
        </p:nvSpPr>
        <p:spPr/>
        <p:txBody>
          <a:bodyPr/>
          <a:lstStyle/>
          <a:p>
            <a:pPr>
              <a:lnSpc>
                <a:spcPct val="90000"/>
              </a:lnSpc>
            </a:pPr>
            <a:r>
              <a:rPr lang="tr-TR" dirty="0" smtClean="0"/>
              <a:t>Yarış </a:t>
            </a:r>
            <a:r>
              <a:rPr lang="tr-TR" dirty="0"/>
              <a:t>Durumu</a:t>
            </a:r>
          </a:p>
          <a:p>
            <a:pPr>
              <a:lnSpc>
                <a:spcPct val="90000"/>
              </a:lnSpc>
            </a:pPr>
            <a:r>
              <a:rPr lang="tr-TR" dirty="0"/>
              <a:t>Kritik Kısım Problemi</a:t>
            </a:r>
            <a:endParaRPr lang="en-US" dirty="0"/>
          </a:p>
          <a:p>
            <a:pPr>
              <a:lnSpc>
                <a:spcPct val="90000"/>
              </a:lnSpc>
            </a:pPr>
            <a:r>
              <a:rPr lang="en-US" dirty="0"/>
              <a:t>S</a:t>
            </a:r>
            <a:r>
              <a:rPr lang="tr-TR" dirty="0" err="1"/>
              <a:t>enkronizasyon</a:t>
            </a:r>
            <a:r>
              <a:rPr lang="tr-TR" dirty="0"/>
              <a:t> Donanımı</a:t>
            </a:r>
          </a:p>
          <a:p>
            <a:pPr>
              <a:lnSpc>
                <a:spcPct val="90000"/>
              </a:lnSpc>
            </a:pPr>
            <a:r>
              <a:rPr lang="en-US" dirty="0" err="1" smtClean="0"/>
              <a:t>Semaphor</a:t>
            </a:r>
            <a:r>
              <a:rPr lang="tr-TR" dirty="0" smtClean="0"/>
              <a:t>es</a:t>
            </a:r>
            <a:endParaRPr lang="en-US" dirty="0"/>
          </a:p>
          <a:p>
            <a:pPr>
              <a:lnSpc>
                <a:spcPct val="90000"/>
              </a:lnSpc>
            </a:pPr>
            <a:r>
              <a:rPr lang="tr-TR" dirty="0"/>
              <a:t>Klasik Senkronizasyon Problemleri</a:t>
            </a:r>
          </a:p>
          <a:p>
            <a:pPr>
              <a:lnSpc>
                <a:spcPct val="90000"/>
              </a:lnSpc>
            </a:pPr>
            <a:r>
              <a:rPr lang="en-US" dirty="0" err="1"/>
              <a:t>Monit</a:t>
            </a:r>
            <a:r>
              <a:rPr lang="tr-TR" dirty="0" err="1"/>
              <a:t>örler</a:t>
            </a:r>
            <a:endParaRPr lang="en-US" dirty="0"/>
          </a:p>
          <a:p>
            <a:pPr>
              <a:lnSpc>
                <a:spcPct val="90000"/>
              </a:lnSpc>
              <a:buFont typeface="Wingdings" pitchFamily="2" charset="2"/>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tr-TR" b="1" dirty="0"/>
              <a:t>Test </a:t>
            </a:r>
            <a:r>
              <a:rPr lang="tr-TR" b="1" dirty="0" err="1"/>
              <a:t>and</a:t>
            </a:r>
            <a:r>
              <a:rPr lang="tr-TR" b="1" dirty="0"/>
              <a:t> </a:t>
            </a:r>
            <a:r>
              <a:rPr lang="tr-TR" b="1" dirty="0" smtClean="0"/>
              <a:t>Set </a:t>
            </a:r>
            <a:r>
              <a:rPr lang="tr-TR" b="1" dirty="0"/>
              <a:t>(</a:t>
            </a:r>
            <a:r>
              <a:rPr lang="tr-TR" b="1" dirty="0" smtClean="0"/>
              <a:t>TSL) </a:t>
            </a:r>
            <a:r>
              <a:rPr lang="tr-TR" b="1" dirty="0"/>
              <a:t>Deyimi</a:t>
            </a:r>
            <a:endParaRPr lang="en-US" b="1" dirty="0"/>
          </a:p>
        </p:txBody>
      </p:sp>
      <p:sp>
        <p:nvSpPr>
          <p:cNvPr id="25603" name="Rectangle 3"/>
          <p:cNvSpPr>
            <a:spLocks noGrp="1" noChangeArrowheads="1"/>
          </p:cNvSpPr>
          <p:nvPr>
            <p:ph idx="1"/>
          </p:nvPr>
        </p:nvSpPr>
        <p:spPr/>
        <p:txBody>
          <a:bodyPr>
            <a:normAutofit fontScale="85000" lnSpcReduction="20000"/>
          </a:bodyPr>
          <a:lstStyle/>
          <a:p>
            <a:r>
              <a:rPr lang="tr-TR" sz="2400" dirty="0"/>
              <a:t>Kilit amacıyla kullanılacak değişken üzerinde yapılacak işlemleri bölünemez işlemler olarak gerçekleştirebilirsek kilit değişkeninin tutarlı kullanılması sağlanabilecektir. </a:t>
            </a:r>
          </a:p>
          <a:p>
            <a:r>
              <a:rPr lang="tr-TR" sz="2400" dirty="0"/>
              <a:t>Bu maksatla TSL makine deyimi aşağıdaki gibi tanımlanmaktadır</a:t>
            </a:r>
            <a:r>
              <a:rPr lang="tr-TR" sz="2400" dirty="0" smtClean="0"/>
              <a:t>:</a:t>
            </a:r>
          </a:p>
          <a:p>
            <a:endParaRPr lang="tr-TR" sz="2400" dirty="0" smtClean="0"/>
          </a:p>
          <a:p>
            <a:endParaRPr lang="tr-TR" sz="2400" dirty="0" smtClean="0"/>
          </a:p>
          <a:p>
            <a:endParaRPr lang="tr-TR" sz="2400" dirty="0" smtClean="0"/>
          </a:p>
          <a:p>
            <a:endParaRPr lang="tr-TR" sz="2400" dirty="0" smtClean="0"/>
          </a:p>
          <a:p>
            <a:endParaRPr lang="tr-TR" sz="2400" dirty="0" smtClean="0"/>
          </a:p>
          <a:p>
            <a:endParaRPr lang="tr-TR" sz="2400" dirty="0" smtClean="0"/>
          </a:p>
          <a:p>
            <a:endParaRPr lang="tr-TR" sz="2400" dirty="0" smtClean="0"/>
          </a:p>
          <a:p>
            <a:r>
              <a:rPr lang="tr-TR" sz="2400" dirty="0" err="1" smtClean="0"/>
              <a:t>If</a:t>
            </a:r>
            <a:r>
              <a:rPr lang="tr-TR" sz="2400" dirty="0" smtClean="0"/>
              <a:t> </a:t>
            </a:r>
            <a:r>
              <a:rPr lang="tr-TR" sz="2400" dirty="0" err="1" smtClean="0"/>
              <a:t>lock</a:t>
            </a:r>
            <a:r>
              <a:rPr lang="tr-TR" sz="2400" dirty="0" smtClean="0"/>
              <a:t>==</a:t>
            </a:r>
            <a:r>
              <a:rPr lang="tr-TR" sz="2400" dirty="0" err="1" smtClean="0"/>
              <a:t>false</a:t>
            </a:r>
            <a:r>
              <a:rPr lang="tr-TR" sz="2400" dirty="0" smtClean="0"/>
              <a:t>  </a:t>
            </a:r>
            <a:r>
              <a:rPr lang="tr-TR" sz="2400" dirty="0" err="1" smtClean="0"/>
              <a:t>then</a:t>
            </a:r>
            <a:r>
              <a:rPr lang="tr-TR" sz="2400" dirty="0" smtClean="0"/>
              <a:t> TSL </a:t>
            </a:r>
            <a:r>
              <a:rPr lang="tr-TR" sz="2400" dirty="0" err="1" smtClean="0"/>
              <a:t>sets</a:t>
            </a:r>
            <a:r>
              <a:rPr lang="tr-TR" sz="2400" dirty="0" smtClean="0"/>
              <a:t> </a:t>
            </a:r>
            <a:r>
              <a:rPr lang="tr-TR" sz="2400" dirty="0" err="1" smtClean="0"/>
              <a:t>lock</a:t>
            </a:r>
            <a:r>
              <a:rPr lang="tr-TR" sz="2400" dirty="0" smtClean="0"/>
              <a:t>=</a:t>
            </a:r>
            <a:r>
              <a:rPr lang="tr-TR" sz="2400" dirty="0" err="1" smtClean="0"/>
              <a:t>true</a:t>
            </a:r>
            <a:r>
              <a:rPr lang="tr-TR" sz="2400" dirty="0" smtClean="0"/>
              <a:t>; </a:t>
            </a:r>
            <a:r>
              <a:rPr lang="tr-TR" sz="2400" dirty="0" err="1" smtClean="0"/>
              <a:t>lock</a:t>
            </a:r>
            <a:r>
              <a:rPr lang="tr-TR" sz="2400" dirty="0" smtClean="0"/>
              <a:t> is </a:t>
            </a:r>
            <a:r>
              <a:rPr lang="tr-TR" sz="2400" dirty="0" err="1" smtClean="0"/>
              <a:t>busy</a:t>
            </a:r>
            <a:endParaRPr lang="tr-TR" sz="2400" dirty="0" smtClean="0"/>
          </a:p>
          <a:p>
            <a:r>
              <a:rPr lang="tr-TR" sz="2400" dirty="0" err="1" smtClean="0"/>
              <a:t>If</a:t>
            </a:r>
            <a:r>
              <a:rPr lang="tr-TR" sz="2400" dirty="0" smtClean="0"/>
              <a:t> </a:t>
            </a:r>
            <a:r>
              <a:rPr lang="tr-TR" sz="2400" dirty="0" err="1" smtClean="0"/>
              <a:t>lock</a:t>
            </a:r>
            <a:r>
              <a:rPr lang="tr-TR" sz="2400" dirty="0" smtClean="0"/>
              <a:t>==</a:t>
            </a:r>
            <a:r>
              <a:rPr lang="tr-TR" sz="2400" dirty="0" err="1" smtClean="0"/>
              <a:t>true</a:t>
            </a:r>
            <a:r>
              <a:rPr lang="tr-TR" sz="2400" dirty="0" smtClean="0"/>
              <a:t>  </a:t>
            </a:r>
            <a:r>
              <a:rPr lang="tr-TR" sz="2400" dirty="0" err="1" smtClean="0"/>
              <a:t>then</a:t>
            </a:r>
            <a:r>
              <a:rPr lang="tr-TR" sz="2400" dirty="0" smtClean="0"/>
              <a:t> no </a:t>
            </a:r>
            <a:r>
              <a:rPr lang="tr-TR" sz="2400" dirty="0" err="1" smtClean="0"/>
              <a:t>change</a:t>
            </a:r>
            <a:r>
              <a:rPr lang="tr-TR" sz="2400" dirty="0" smtClean="0"/>
              <a:t> in </a:t>
            </a:r>
            <a:r>
              <a:rPr lang="tr-TR" sz="2400" dirty="0" err="1" smtClean="0"/>
              <a:t>lock</a:t>
            </a:r>
            <a:r>
              <a:rPr lang="tr-TR" sz="2400" dirty="0" smtClean="0"/>
              <a:t>: </a:t>
            </a:r>
            <a:r>
              <a:rPr lang="tr-TR" sz="2400" dirty="0" err="1" smtClean="0"/>
              <a:t>lock</a:t>
            </a:r>
            <a:r>
              <a:rPr lang="tr-TR" sz="2400" dirty="0" smtClean="0"/>
              <a:t>=</a:t>
            </a:r>
            <a:r>
              <a:rPr lang="tr-TR" sz="2400" dirty="0" err="1" smtClean="0"/>
              <a:t>ture</a:t>
            </a:r>
            <a:endParaRPr lang="tr-TR" sz="2400" dirty="0" smtClean="0"/>
          </a:p>
          <a:p>
            <a:r>
              <a:rPr lang="tr-TR" sz="2400" dirty="0" err="1" smtClean="0"/>
              <a:t>İf</a:t>
            </a:r>
            <a:r>
              <a:rPr lang="tr-TR" sz="2400" dirty="0" smtClean="0"/>
              <a:t> </a:t>
            </a:r>
            <a:r>
              <a:rPr lang="tr-TR" sz="2400" dirty="0" err="1" smtClean="0"/>
              <a:t>the</a:t>
            </a:r>
            <a:r>
              <a:rPr lang="tr-TR" sz="2400" dirty="0" smtClean="0"/>
              <a:t> </a:t>
            </a:r>
            <a:r>
              <a:rPr lang="tr-TR" sz="2400" dirty="0" err="1" smtClean="0"/>
              <a:t>results</a:t>
            </a:r>
            <a:r>
              <a:rPr lang="tr-TR" sz="2400" dirty="0" smtClean="0"/>
              <a:t> is </a:t>
            </a:r>
            <a:r>
              <a:rPr lang="tr-TR" sz="2400" dirty="0" err="1" smtClean="0"/>
              <a:t>false</a:t>
            </a:r>
            <a:r>
              <a:rPr lang="tr-TR" sz="2400" dirty="0" smtClean="0"/>
              <a:t> </a:t>
            </a:r>
            <a:r>
              <a:rPr lang="tr-TR" sz="2400" dirty="0" err="1" smtClean="0"/>
              <a:t>you</a:t>
            </a:r>
            <a:r>
              <a:rPr lang="tr-TR" sz="2400" dirty="0" smtClean="0"/>
              <a:t> </a:t>
            </a:r>
            <a:r>
              <a:rPr lang="tr-TR" sz="2400" dirty="0" err="1" smtClean="0"/>
              <a:t>win</a:t>
            </a:r>
            <a:endParaRPr lang="tr-TR" sz="2400" dirty="0" smtClean="0"/>
          </a:p>
          <a:p>
            <a:r>
              <a:rPr lang="tr-TR" sz="2400" dirty="0" err="1" smtClean="0"/>
              <a:t>İf</a:t>
            </a:r>
            <a:r>
              <a:rPr lang="tr-TR" sz="2400" dirty="0" smtClean="0"/>
              <a:t> </a:t>
            </a:r>
            <a:r>
              <a:rPr lang="tr-TR" sz="2400" dirty="0" err="1" smtClean="0"/>
              <a:t>the</a:t>
            </a:r>
            <a:r>
              <a:rPr lang="tr-TR" sz="2400" dirty="0" smtClean="0"/>
              <a:t> </a:t>
            </a:r>
            <a:r>
              <a:rPr lang="tr-TR" sz="2400" dirty="0" err="1" smtClean="0"/>
              <a:t>results</a:t>
            </a:r>
            <a:r>
              <a:rPr lang="tr-TR" sz="2400" dirty="0" smtClean="0"/>
              <a:t> is </a:t>
            </a:r>
            <a:r>
              <a:rPr lang="tr-TR" sz="2400" dirty="0" err="1" smtClean="0"/>
              <a:t>true</a:t>
            </a:r>
            <a:r>
              <a:rPr lang="tr-TR" sz="2400" dirty="0" smtClean="0"/>
              <a:t> </a:t>
            </a:r>
            <a:r>
              <a:rPr lang="tr-TR" sz="2400" dirty="0" err="1" smtClean="0"/>
              <a:t>you</a:t>
            </a:r>
            <a:r>
              <a:rPr lang="tr-TR" sz="2400" dirty="0" smtClean="0"/>
              <a:t> </a:t>
            </a:r>
            <a:r>
              <a:rPr lang="tr-TR" sz="2400" dirty="0" err="1" smtClean="0"/>
              <a:t>lose</a:t>
            </a:r>
            <a:endParaRPr lang="tr-TR" sz="2400" dirty="0" smtClean="0"/>
          </a:p>
          <a:p>
            <a:endParaRPr lang="tr-TR" sz="2400" dirty="0" smtClean="0"/>
          </a:p>
          <a:p>
            <a:pPr>
              <a:buNone/>
            </a:pPr>
            <a:endParaRPr lang="en-US" sz="2400" dirty="0"/>
          </a:p>
        </p:txBody>
      </p:sp>
      <p:pic>
        <p:nvPicPr>
          <p:cNvPr id="25604" name="Picture 4"/>
          <p:cNvPicPr>
            <a:picLocks noChangeAspect="1" noChangeArrowheads="1"/>
          </p:cNvPicPr>
          <p:nvPr/>
        </p:nvPicPr>
        <p:blipFill>
          <a:blip r:embed="rId2" cstate="print"/>
          <a:srcRect/>
          <a:stretch>
            <a:fillRect/>
          </a:stretch>
        </p:blipFill>
        <p:spPr bwMode="auto">
          <a:xfrm>
            <a:off x="2267744" y="2780928"/>
            <a:ext cx="4536504" cy="177400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tr-TR" sz="3400"/>
              <a:t>TSL ile Karşılıklı Dışarlama Çözümü</a:t>
            </a:r>
            <a:endParaRPr lang="en-US" sz="3400"/>
          </a:p>
        </p:txBody>
      </p:sp>
      <p:sp>
        <p:nvSpPr>
          <p:cNvPr id="29699" name="Rectangle 3"/>
          <p:cNvSpPr>
            <a:spLocks noGrp="1" noChangeArrowheads="1"/>
          </p:cNvSpPr>
          <p:nvPr>
            <p:ph idx="1"/>
          </p:nvPr>
        </p:nvSpPr>
        <p:spPr/>
        <p:txBody>
          <a:bodyPr/>
          <a:lstStyle/>
          <a:p>
            <a:pPr>
              <a:lnSpc>
                <a:spcPct val="80000"/>
              </a:lnSpc>
            </a:pPr>
            <a:r>
              <a:rPr lang="tr-TR" sz="2000" dirty="0" smtClean="0"/>
              <a:t>Eğer makine TSL </a:t>
            </a:r>
            <a:r>
              <a:rPr lang="tr-TR" sz="2000" dirty="0" err="1" smtClean="0"/>
              <a:t>instruction</a:t>
            </a:r>
            <a:r>
              <a:rPr lang="tr-TR" sz="2000" dirty="0" smtClean="0"/>
              <a:t> destekler ise karşılıklı </a:t>
            </a:r>
            <a:r>
              <a:rPr lang="tr-TR" sz="2000" dirty="0" err="1" smtClean="0"/>
              <a:t>dışarlamayı</a:t>
            </a:r>
            <a:r>
              <a:rPr lang="tr-TR" sz="2000" dirty="0" smtClean="0"/>
              <a:t>(</a:t>
            </a:r>
            <a:r>
              <a:rPr lang="tr-TR" sz="2000" dirty="0" err="1" smtClean="0"/>
              <a:t>mutual</a:t>
            </a:r>
            <a:r>
              <a:rPr lang="tr-TR" sz="2000" dirty="0" smtClean="0"/>
              <a:t> </a:t>
            </a:r>
            <a:r>
              <a:rPr lang="tr-TR" sz="2000" dirty="0" err="1" smtClean="0"/>
              <a:t>exclusion</a:t>
            </a:r>
            <a:r>
              <a:rPr lang="tr-TR" sz="2000" dirty="0" smtClean="0"/>
              <a:t>) bir </a:t>
            </a:r>
            <a:r>
              <a:rPr lang="tr-TR" sz="2000" dirty="0" err="1" smtClean="0"/>
              <a:t>lock</a:t>
            </a:r>
            <a:r>
              <a:rPr lang="tr-TR" sz="2000" dirty="0" smtClean="0"/>
              <a:t>=</a:t>
            </a:r>
            <a:r>
              <a:rPr lang="tr-TR" sz="2000" dirty="0" err="1" smtClean="0"/>
              <a:t>false</a:t>
            </a:r>
            <a:r>
              <a:rPr lang="tr-TR" sz="2000" dirty="0" smtClean="0"/>
              <a:t> değişkeni ile sağlayabiliriz.</a:t>
            </a:r>
            <a:endParaRPr lang="en-US" sz="2000" dirty="0"/>
          </a:p>
          <a:p>
            <a:pPr>
              <a:lnSpc>
                <a:spcPct val="80000"/>
              </a:lnSpc>
            </a:pPr>
            <a:r>
              <a:rPr lang="tr-TR" sz="2000" dirty="0"/>
              <a:t>Çözüm</a:t>
            </a:r>
            <a:r>
              <a:rPr lang="en-US" sz="2000" dirty="0" smtClean="0"/>
              <a:t>:</a:t>
            </a:r>
            <a:r>
              <a:rPr lang="tr-TR" sz="2000" dirty="0" smtClean="0"/>
              <a:t>Pi prosesi yapısı:</a:t>
            </a:r>
            <a:endParaRPr lang="en-US" sz="2000" dirty="0"/>
          </a:p>
          <a:p>
            <a:pPr>
              <a:lnSpc>
                <a:spcPct val="80000"/>
              </a:lnSpc>
              <a:buFont typeface="Wingdings" pitchFamily="2" charset="2"/>
              <a:buNone/>
            </a:pPr>
            <a:r>
              <a:rPr lang="en-US" sz="2000" dirty="0"/>
              <a:t>          </a:t>
            </a:r>
          </a:p>
          <a:p>
            <a:pPr>
              <a:lnSpc>
                <a:spcPct val="80000"/>
              </a:lnSpc>
            </a:pPr>
            <a:endParaRPr lang="en-US" sz="2000" dirty="0"/>
          </a:p>
        </p:txBody>
      </p:sp>
      <p:pic>
        <p:nvPicPr>
          <p:cNvPr id="29701" name="Picture 5"/>
          <p:cNvPicPr>
            <a:picLocks noChangeAspect="1" noChangeArrowheads="1"/>
          </p:cNvPicPr>
          <p:nvPr/>
        </p:nvPicPr>
        <p:blipFill>
          <a:blip r:embed="rId2" cstate="print"/>
          <a:srcRect/>
          <a:stretch>
            <a:fillRect/>
          </a:stretch>
        </p:blipFill>
        <p:spPr bwMode="auto">
          <a:xfrm>
            <a:off x="1547664" y="2492896"/>
            <a:ext cx="5353050" cy="27432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2267744" y="5365585"/>
            <a:ext cx="3816424" cy="149241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tr-TR" sz="3400" noProof="1"/>
              <a:t>Bounded-waiting and Mutual Exclusion with TSL</a:t>
            </a:r>
          </a:p>
        </p:txBody>
      </p:sp>
      <p:sp>
        <p:nvSpPr>
          <p:cNvPr id="51203" name="Rectangle 3"/>
          <p:cNvSpPr>
            <a:spLocks noGrp="1" noChangeArrowheads="1"/>
          </p:cNvSpPr>
          <p:nvPr>
            <p:ph idx="1"/>
          </p:nvPr>
        </p:nvSpPr>
        <p:spPr/>
        <p:txBody>
          <a:bodyPr/>
          <a:lstStyle/>
          <a:p>
            <a:pPr>
              <a:lnSpc>
                <a:spcPct val="80000"/>
              </a:lnSpc>
            </a:pPr>
            <a:r>
              <a:rPr lang="tr-TR" sz="1700" noProof="1" smtClean="0"/>
              <a:t> </a:t>
            </a:r>
            <a:endParaRPr lang="tr-TR" sz="1700" noProof="1"/>
          </a:p>
        </p:txBody>
      </p:sp>
      <p:pic>
        <p:nvPicPr>
          <p:cNvPr id="1026" name="Picture 2"/>
          <p:cNvPicPr>
            <a:picLocks noChangeAspect="1" noChangeArrowheads="1"/>
          </p:cNvPicPr>
          <p:nvPr/>
        </p:nvPicPr>
        <p:blipFill>
          <a:blip r:embed="rId2" cstate="print"/>
          <a:srcRect/>
          <a:stretch>
            <a:fillRect/>
          </a:stretch>
        </p:blipFill>
        <p:spPr bwMode="auto">
          <a:xfrm>
            <a:off x="0" y="1340768"/>
            <a:ext cx="6120680" cy="5285351"/>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5327576" y="2996952"/>
            <a:ext cx="3816424" cy="149241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TSL</a:t>
            </a:r>
            <a:endParaRPr lang="tr-TR" dirty="0"/>
          </a:p>
        </p:txBody>
      </p:sp>
      <p:sp>
        <p:nvSpPr>
          <p:cNvPr id="3" name="2 İçerik Yer Tutucusu"/>
          <p:cNvSpPr>
            <a:spLocks noGrp="1"/>
          </p:cNvSpPr>
          <p:nvPr>
            <p:ph idx="1"/>
          </p:nvPr>
        </p:nvSpPr>
        <p:spPr>
          <a:xfrm>
            <a:off x="467544" y="1340768"/>
            <a:ext cx="8229600" cy="4525963"/>
          </a:xfrm>
        </p:spPr>
        <p:txBody>
          <a:bodyPr>
            <a:noAutofit/>
          </a:bodyPr>
          <a:lstStyle/>
          <a:p>
            <a:r>
              <a:rPr lang="tr-TR" sz="1600" dirty="0" err="1" smtClean="0"/>
              <a:t>Common</a:t>
            </a:r>
            <a:r>
              <a:rPr lang="tr-TR" sz="1600" dirty="0" smtClean="0"/>
              <a:t> data </a:t>
            </a:r>
            <a:r>
              <a:rPr lang="tr-TR" sz="1600" dirty="0" err="1" smtClean="0"/>
              <a:t>structures</a:t>
            </a:r>
            <a:r>
              <a:rPr lang="tr-TR" sz="1600" dirty="0" smtClean="0"/>
              <a:t>:</a:t>
            </a:r>
          </a:p>
          <a:p>
            <a:endParaRPr lang="tr-TR" sz="1600" dirty="0" smtClean="0"/>
          </a:p>
          <a:p>
            <a:pPr>
              <a:buNone/>
            </a:pPr>
            <a:endParaRPr lang="tr-TR" sz="1600" dirty="0" smtClean="0"/>
          </a:p>
          <a:p>
            <a:pPr lvl="1"/>
            <a:r>
              <a:rPr lang="tr-TR" sz="1200" dirty="0" smtClean="0"/>
              <a:t>veri yapılarının başlangıç değerleri: </a:t>
            </a:r>
            <a:r>
              <a:rPr lang="tr-TR" sz="1200" dirty="0" err="1" smtClean="0"/>
              <a:t>false</a:t>
            </a:r>
            <a:r>
              <a:rPr lang="en-US" sz="1200" dirty="0" smtClean="0"/>
              <a:t> </a:t>
            </a:r>
            <a:endParaRPr lang="tr-TR" sz="1200" dirty="0" smtClean="0"/>
          </a:p>
          <a:p>
            <a:r>
              <a:rPr lang="tr-TR" sz="1600" b="1" dirty="0" err="1" smtClean="0"/>
              <a:t>mutual</a:t>
            </a:r>
            <a:r>
              <a:rPr lang="tr-TR" sz="1600" b="1" dirty="0" smtClean="0"/>
              <a:t>-</a:t>
            </a:r>
            <a:r>
              <a:rPr lang="tr-TR" sz="1600" b="1" dirty="0" err="1" smtClean="0"/>
              <a:t>exclusion</a:t>
            </a:r>
            <a:r>
              <a:rPr lang="tr-TR" sz="1600" b="1" dirty="0" smtClean="0"/>
              <a:t> gereksinimi için:</a:t>
            </a:r>
          </a:p>
          <a:p>
            <a:r>
              <a:rPr lang="tr-TR" sz="1600" dirty="0" smtClean="0"/>
              <a:t>Pi kritik kısmına yalnızca </a:t>
            </a:r>
            <a:r>
              <a:rPr lang="en-US" sz="1600" dirty="0" smtClean="0"/>
              <a:t>waiting[</a:t>
            </a:r>
            <a:r>
              <a:rPr lang="en-US" sz="1600" dirty="0" err="1" smtClean="0"/>
              <a:t>i</a:t>
            </a:r>
            <a:r>
              <a:rPr lang="en-US" sz="1600" dirty="0" smtClean="0"/>
              <a:t>] == false </a:t>
            </a:r>
            <a:r>
              <a:rPr lang="tr-TR" sz="1600" dirty="0" smtClean="0"/>
              <a:t>ve</a:t>
            </a:r>
            <a:r>
              <a:rPr lang="en-US" sz="1600" dirty="0" smtClean="0"/>
              <a:t> key == </a:t>
            </a:r>
            <a:r>
              <a:rPr lang="en-US" sz="1600" dirty="0" err="1" smtClean="0"/>
              <a:t>fals</a:t>
            </a:r>
            <a:r>
              <a:rPr lang="tr-TR" sz="1600" dirty="0" smtClean="0"/>
              <a:t>e koşulu sağlanırsa girebilir.</a:t>
            </a:r>
          </a:p>
          <a:p>
            <a:r>
              <a:rPr lang="tr-TR" sz="1600" dirty="0" err="1" smtClean="0"/>
              <a:t>Key</a:t>
            </a:r>
            <a:r>
              <a:rPr lang="tr-TR" sz="1600" dirty="0" smtClean="0"/>
              <a:t> değeri sadece Test </a:t>
            </a:r>
            <a:r>
              <a:rPr lang="tr-TR" sz="1600" dirty="0" err="1" smtClean="0"/>
              <a:t>and</a:t>
            </a:r>
            <a:r>
              <a:rPr lang="tr-TR" sz="1600" dirty="0" smtClean="0"/>
              <a:t> Set çalıştırılırsa </a:t>
            </a:r>
            <a:r>
              <a:rPr lang="tr-TR" sz="1600" dirty="0" err="1" smtClean="0"/>
              <a:t>false</a:t>
            </a:r>
            <a:r>
              <a:rPr lang="tr-TR" sz="1600" dirty="0" smtClean="0"/>
              <a:t> olabilir.</a:t>
            </a:r>
            <a:r>
              <a:rPr lang="en-US" sz="1600" dirty="0" smtClean="0"/>
              <a:t> </a:t>
            </a:r>
            <a:endParaRPr lang="tr-TR" sz="1600" dirty="0" smtClean="0"/>
          </a:p>
          <a:p>
            <a:r>
              <a:rPr lang="tr-TR" sz="1600" dirty="0" smtClean="0"/>
              <a:t>Test </a:t>
            </a:r>
            <a:r>
              <a:rPr lang="tr-TR" sz="1600" dirty="0" err="1" smtClean="0"/>
              <a:t>and</a:t>
            </a:r>
            <a:r>
              <a:rPr lang="tr-TR" sz="1600" dirty="0" smtClean="0"/>
              <a:t> set deyimini işletecek ilk proses </a:t>
            </a:r>
            <a:r>
              <a:rPr lang="tr-TR" sz="1600" dirty="0" err="1" smtClean="0"/>
              <a:t>key</a:t>
            </a:r>
            <a:r>
              <a:rPr lang="tr-TR" sz="1600" dirty="0" smtClean="0"/>
              <a:t>==</a:t>
            </a:r>
            <a:r>
              <a:rPr lang="tr-TR" sz="1600" dirty="0" err="1" smtClean="0"/>
              <a:t>false</a:t>
            </a:r>
            <a:r>
              <a:rPr lang="tr-TR" sz="1600" dirty="0" smtClean="0"/>
              <a:t> olduğunu bulur; tüm diğer prosesler bekler.</a:t>
            </a:r>
            <a:r>
              <a:rPr lang="en-US" sz="1600" dirty="0" smtClean="0"/>
              <a:t> </a:t>
            </a:r>
            <a:endParaRPr lang="tr-TR" sz="1600" dirty="0" smtClean="0"/>
          </a:p>
          <a:p>
            <a:r>
              <a:rPr lang="en-US" sz="1600" dirty="0" smtClean="0"/>
              <a:t>waiting[</a:t>
            </a:r>
            <a:r>
              <a:rPr lang="en-US" sz="1600" dirty="0" err="1" smtClean="0"/>
              <a:t>i</a:t>
            </a:r>
            <a:r>
              <a:rPr lang="en-US" sz="1600" dirty="0" smtClean="0"/>
              <a:t>] </a:t>
            </a:r>
            <a:r>
              <a:rPr lang="tr-TR" sz="1600" dirty="0" smtClean="0"/>
              <a:t>değişkeni sadece başka bir proses kritik kısmından ayrılır ise </a:t>
            </a:r>
            <a:r>
              <a:rPr lang="tr-TR" sz="1600" dirty="0" err="1" smtClean="0"/>
              <a:t>false</a:t>
            </a:r>
            <a:r>
              <a:rPr lang="tr-TR" sz="1600" dirty="0" smtClean="0"/>
              <a:t> olur</a:t>
            </a:r>
            <a:r>
              <a:rPr lang="en-US" sz="1600" dirty="0" smtClean="0"/>
              <a:t>; </a:t>
            </a:r>
            <a:r>
              <a:rPr lang="tr-TR" sz="1600" dirty="0" err="1" smtClean="0"/>
              <a:t>mutual</a:t>
            </a:r>
            <a:r>
              <a:rPr lang="tr-TR" sz="1600" dirty="0" smtClean="0"/>
              <a:t>-</a:t>
            </a:r>
            <a:r>
              <a:rPr lang="tr-TR" sz="1600" dirty="0" err="1" smtClean="0"/>
              <a:t>exclusion</a:t>
            </a:r>
            <a:r>
              <a:rPr lang="tr-TR" sz="1600" dirty="0" smtClean="0"/>
              <a:t> gereksinimini karşılamak için sadece tek bir</a:t>
            </a:r>
            <a:r>
              <a:rPr lang="en-US" sz="1600" dirty="0" smtClean="0"/>
              <a:t> waiting[</a:t>
            </a:r>
            <a:r>
              <a:rPr lang="en-US" sz="1600" dirty="0" err="1" smtClean="0"/>
              <a:t>i</a:t>
            </a:r>
            <a:r>
              <a:rPr lang="en-US" sz="1600" dirty="0" smtClean="0"/>
              <a:t>] false</a:t>
            </a:r>
            <a:r>
              <a:rPr lang="tr-TR" sz="1600" dirty="0" smtClean="0"/>
              <a:t> yapılır.</a:t>
            </a:r>
          </a:p>
          <a:p>
            <a:r>
              <a:rPr lang="en-US" sz="1600" b="1" dirty="0" smtClean="0"/>
              <a:t>Progress</a:t>
            </a:r>
            <a:r>
              <a:rPr lang="tr-TR" sz="1600" b="1" dirty="0" smtClean="0"/>
              <a:t> gereksinimi için:</a:t>
            </a:r>
            <a:r>
              <a:rPr lang="en-US" sz="1600" b="1" dirty="0" smtClean="0"/>
              <a:t> </a:t>
            </a:r>
            <a:endParaRPr lang="tr-TR" sz="1600" b="1" dirty="0" smtClean="0"/>
          </a:p>
          <a:p>
            <a:r>
              <a:rPr lang="tr-TR" sz="1600" dirty="0" smtClean="0"/>
              <a:t>bir proses kritik kısmından çıkarken </a:t>
            </a:r>
            <a:r>
              <a:rPr lang="tr-TR" sz="1600" dirty="0" err="1" smtClean="0"/>
              <a:t>lock</a:t>
            </a:r>
            <a:r>
              <a:rPr lang="tr-TR" sz="1600" dirty="0" smtClean="0"/>
              <a:t>=</a:t>
            </a:r>
            <a:r>
              <a:rPr lang="tr-TR" sz="1600" dirty="0" err="1" smtClean="0"/>
              <a:t>false</a:t>
            </a:r>
            <a:r>
              <a:rPr lang="tr-TR" sz="1600" dirty="0" smtClean="0"/>
              <a:t> yada </a:t>
            </a:r>
            <a:r>
              <a:rPr lang="tr-TR" sz="1600" dirty="0" err="1" smtClean="0"/>
              <a:t>waiting</a:t>
            </a:r>
            <a:r>
              <a:rPr lang="tr-TR" sz="1600" dirty="0" smtClean="0"/>
              <a:t>[j]=</a:t>
            </a:r>
            <a:r>
              <a:rPr lang="tr-TR" sz="1600" dirty="0" err="1" smtClean="0"/>
              <a:t>false</a:t>
            </a:r>
            <a:r>
              <a:rPr lang="tr-TR" sz="1600" dirty="0" smtClean="0"/>
              <a:t> yapar.</a:t>
            </a:r>
            <a:r>
              <a:rPr lang="en-US" sz="1600" dirty="0" smtClean="0"/>
              <a:t> </a:t>
            </a:r>
            <a:r>
              <a:rPr lang="tr-TR" sz="1600" dirty="0" smtClean="0"/>
              <a:t>İki güncelleme de kritik kısmına girmek için bekleyen bir prosesin ilerlemesini sağlar.</a:t>
            </a:r>
          </a:p>
          <a:p>
            <a:r>
              <a:rPr lang="en-US" sz="1600" b="1" dirty="0" smtClean="0"/>
              <a:t>bounded-waiting </a:t>
            </a:r>
            <a:r>
              <a:rPr lang="tr-TR" sz="1600" b="1" dirty="0" smtClean="0"/>
              <a:t>gereksinimi için: </a:t>
            </a:r>
          </a:p>
          <a:p>
            <a:r>
              <a:rPr lang="tr-TR" sz="1600" dirty="0" smtClean="0"/>
              <a:t>ne zaman bir proses kritik kısmından ayrıldı, dairesel sıradaki </a:t>
            </a:r>
            <a:r>
              <a:rPr lang="en-US" sz="1600" dirty="0" smtClean="0"/>
              <a:t> (</a:t>
            </a:r>
            <a:r>
              <a:rPr lang="en-US" sz="1600" i="1" dirty="0" err="1" smtClean="0"/>
              <a:t>i</a:t>
            </a:r>
            <a:r>
              <a:rPr lang="en-US" sz="1600" i="1" dirty="0" smtClean="0"/>
              <a:t> + 1, </a:t>
            </a:r>
            <a:r>
              <a:rPr lang="en-US" sz="1600" i="1" dirty="0" err="1" smtClean="0"/>
              <a:t>i</a:t>
            </a:r>
            <a:r>
              <a:rPr lang="en-US" sz="1600" i="1" dirty="0" smtClean="0"/>
              <a:t> + 2, ..., n − 1, 0, ..., </a:t>
            </a:r>
            <a:r>
              <a:rPr lang="en-US" sz="1600" i="1" dirty="0" err="1" smtClean="0"/>
              <a:t>i</a:t>
            </a:r>
            <a:r>
              <a:rPr lang="en-US" sz="1600" i="1" dirty="0" smtClean="0"/>
              <a:t> − 1)</a:t>
            </a:r>
            <a:r>
              <a:rPr lang="tr-TR" sz="1600" i="1" dirty="0" smtClean="0"/>
              <a:t> dizisini tarar</a:t>
            </a:r>
            <a:r>
              <a:rPr lang="en-US" sz="1600" i="1" dirty="0" smtClean="0"/>
              <a:t>. </a:t>
            </a:r>
            <a:r>
              <a:rPr lang="tr-TR" sz="1600" i="1" dirty="0" smtClean="0"/>
              <a:t>Bu sıralamadaki </a:t>
            </a:r>
            <a:r>
              <a:rPr lang="en-US" sz="1600" dirty="0" smtClean="0"/>
              <a:t>entry section (waiting[j] == true)</a:t>
            </a:r>
            <a:r>
              <a:rPr lang="tr-TR" sz="1600" dirty="0" smtClean="0"/>
              <a:t> da bulunan</a:t>
            </a:r>
            <a:r>
              <a:rPr lang="tr-TR" sz="1600" i="1" dirty="0" smtClean="0"/>
              <a:t> ilk prosesi, bir sonraki kritik kısma girecek proses olarak belirler. Kendi kritik kısmına girmek isteyen herhangi bir proses var ise n-1 sıra sonra girebilir.</a:t>
            </a:r>
            <a:endParaRPr lang="tr-TR" sz="1600" dirty="0"/>
          </a:p>
        </p:txBody>
      </p:sp>
      <p:pic>
        <p:nvPicPr>
          <p:cNvPr id="2050" name="Picture 2"/>
          <p:cNvPicPr>
            <a:picLocks noChangeAspect="1" noChangeArrowheads="1"/>
          </p:cNvPicPr>
          <p:nvPr/>
        </p:nvPicPr>
        <p:blipFill>
          <a:blip r:embed="rId2" cstate="print"/>
          <a:srcRect/>
          <a:stretch>
            <a:fillRect/>
          </a:stretch>
        </p:blipFill>
        <p:spPr bwMode="auto">
          <a:xfrm>
            <a:off x="1115616" y="1700808"/>
            <a:ext cx="1872208" cy="44168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tr-TR"/>
              <a:t>TSL makina deyimi</a:t>
            </a:r>
          </a:p>
        </p:txBody>
      </p:sp>
      <p:sp>
        <p:nvSpPr>
          <p:cNvPr id="37891" name="Rectangle 3"/>
          <p:cNvSpPr>
            <a:spLocks noGrp="1" noChangeArrowheads="1"/>
          </p:cNvSpPr>
          <p:nvPr>
            <p:ph idx="1"/>
          </p:nvPr>
        </p:nvSpPr>
        <p:spPr/>
        <p:txBody>
          <a:bodyPr/>
          <a:lstStyle/>
          <a:p>
            <a:r>
              <a:rPr lang="tr-TR" sz="2000"/>
              <a:t>KritikKısmaGir</a:t>
            </a:r>
            <a:br>
              <a:rPr lang="tr-TR" sz="2000"/>
            </a:br>
            <a:r>
              <a:rPr lang="tr-TR" sz="2000"/>
              <a:t>       TSL register, flag ; </a:t>
            </a:r>
            <a:r>
              <a:rPr lang="tr-TR" sz="1400"/>
              <a:t>//flag reg saklayıcıya kopyalanır ve sonra otomatik olarak 1 yapılır. </a:t>
            </a:r>
            <a:br>
              <a:rPr lang="tr-TR" sz="1400"/>
            </a:br>
            <a:r>
              <a:rPr lang="tr-TR" sz="2000"/>
              <a:t>       CMP register, #0 ; </a:t>
            </a:r>
            <a:r>
              <a:rPr lang="tr-TR" sz="1400"/>
              <a:t>//flag=0 mı?</a:t>
            </a:r>
            <a:br>
              <a:rPr lang="tr-TR" sz="1400"/>
            </a:br>
            <a:r>
              <a:rPr lang="tr-TR" sz="2000"/>
              <a:t>       JNZ KritikKısmaGir; </a:t>
            </a:r>
            <a:r>
              <a:rPr lang="tr-TR" sz="1400"/>
              <a:t>//reg 0 değilse kritik kısma gir </a:t>
            </a:r>
            <a:br>
              <a:rPr lang="tr-TR" sz="1400"/>
            </a:br>
            <a:r>
              <a:rPr lang="tr-TR" sz="2000"/>
              <a:t>       RET 		         ; </a:t>
            </a:r>
            <a:r>
              <a:rPr lang="tr-TR" sz="1400"/>
              <a:t>//geri dön </a:t>
            </a:r>
          </a:p>
          <a:p>
            <a:r>
              <a:rPr lang="tr-TR" sz="2000"/>
              <a:t>KritikKısımdanAyrıl	</a:t>
            </a:r>
            <a:br>
              <a:rPr lang="tr-TR" sz="2000"/>
            </a:br>
            <a:r>
              <a:rPr lang="tr-TR" sz="2000"/>
              <a:t>       MOV flag, #0 	; </a:t>
            </a:r>
            <a:r>
              <a:rPr lang="tr-TR" sz="1400"/>
              <a:t>//flag = 0</a:t>
            </a:r>
            <a:br>
              <a:rPr lang="tr-TR" sz="1400"/>
            </a:br>
            <a:r>
              <a:rPr lang="tr-TR" sz="2000"/>
              <a:t>       RET 		; </a:t>
            </a:r>
            <a:r>
              <a:rPr lang="tr-TR" sz="1400"/>
              <a:t>//geri dön</a:t>
            </a:r>
          </a:p>
          <a:p>
            <a:endParaRPr lang="tr-T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SWAP</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58370" name="Picture 2"/>
          <p:cNvPicPr>
            <a:picLocks noChangeAspect="1" noChangeArrowheads="1"/>
          </p:cNvPicPr>
          <p:nvPr/>
        </p:nvPicPr>
        <p:blipFill>
          <a:blip r:embed="rId2" cstate="print"/>
          <a:srcRect/>
          <a:stretch>
            <a:fillRect/>
          </a:stretch>
        </p:blipFill>
        <p:spPr bwMode="auto">
          <a:xfrm>
            <a:off x="1187624" y="2708920"/>
            <a:ext cx="6800850" cy="2209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tr-TR" sz="3400"/>
              <a:t>Swap ile Karşılıklı Dışarlama Çözümü</a:t>
            </a:r>
            <a:endParaRPr lang="en-US" sz="3400"/>
          </a:p>
        </p:txBody>
      </p:sp>
      <p:sp>
        <p:nvSpPr>
          <p:cNvPr id="31747" name="Rectangle 3"/>
          <p:cNvSpPr>
            <a:spLocks noGrp="1" noChangeArrowheads="1"/>
          </p:cNvSpPr>
          <p:nvPr>
            <p:ph idx="1"/>
          </p:nvPr>
        </p:nvSpPr>
        <p:spPr/>
        <p:txBody>
          <a:bodyPr/>
          <a:lstStyle/>
          <a:p>
            <a:r>
              <a:rPr lang="tr-TR" sz="1700" dirty="0"/>
              <a:t>Paylaşılan değişken:</a:t>
            </a:r>
            <a:r>
              <a:rPr lang="en-US" sz="1700" dirty="0"/>
              <a:t> </a:t>
            </a:r>
            <a:r>
              <a:rPr lang="tr-TR" sz="1700" dirty="0"/>
              <a:t>global bir </a:t>
            </a:r>
            <a:r>
              <a:rPr lang="en-US" sz="1700" dirty="0"/>
              <a:t>lock</a:t>
            </a:r>
            <a:r>
              <a:rPr lang="tr-TR" sz="1700" dirty="0"/>
              <a:t> değişkeni 0 yapılır. </a:t>
            </a:r>
            <a:endParaRPr lang="tr-TR" sz="1700" dirty="0" smtClean="0"/>
          </a:p>
          <a:p>
            <a:r>
              <a:rPr lang="en-US" sz="1700" dirty="0" smtClean="0"/>
              <a:t>compare </a:t>
            </a:r>
            <a:r>
              <a:rPr lang="en-US" sz="1700" dirty="0"/>
              <a:t>and swap() </a:t>
            </a:r>
            <a:r>
              <a:rPr lang="tr-TR" sz="1700" dirty="0" smtClean="0"/>
              <a:t>metodunu </a:t>
            </a:r>
            <a:r>
              <a:rPr lang="tr-TR" sz="1700" dirty="0"/>
              <a:t>ilk çağıran proses </a:t>
            </a:r>
            <a:r>
              <a:rPr lang="en-US" sz="1700" dirty="0"/>
              <a:t>lock</a:t>
            </a:r>
            <a:r>
              <a:rPr lang="tr-TR" sz="1700" dirty="0"/>
              <a:t>=1 yapar. Ve sonra kritik kısmına girebilir, çünkü </a:t>
            </a:r>
            <a:r>
              <a:rPr lang="tr-TR" sz="1700" dirty="0" err="1"/>
              <a:t>lock</a:t>
            </a:r>
            <a:r>
              <a:rPr lang="tr-TR" sz="1700" dirty="0"/>
              <a:t> orijinal(başlangıç) değeri 0 dır. </a:t>
            </a:r>
            <a:endParaRPr lang="tr-TR" sz="1700" dirty="0" smtClean="0"/>
          </a:p>
          <a:p>
            <a:r>
              <a:rPr lang="tr-TR" sz="1700" dirty="0" err="1" smtClean="0"/>
              <a:t>compare</a:t>
            </a:r>
            <a:r>
              <a:rPr lang="tr-TR" sz="1700" dirty="0" smtClean="0"/>
              <a:t> </a:t>
            </a:r>
            <a:r>
              <a:rPr lang="tr-TR" sz="1700" dirty="0" err="1"/>
              <a:t>and</a:t>
            </a:r>
            <a:r>
              <a:rPr lang="tr-TR" sz="1700" dirty="0"/>
              <a:t> swap() için </a:t>
            </a:r>
            <a:r>
              <a:rPr lang="tr-TR" sz="1700" dirty="0" err="1"/>
              <a:t>Subsequent</a:t>
            </a:r>
            <a:r>
              <a:rPr lang="tr-TR" sz="1700" dirty="0"/>
              <a:t> çağrılar cevaplanamaz, çünkü </a:t>
            </a:r>
            <a:r>
              <a:rPr lang="tr-TR" sz="1700" dirty="0" err="1"/>
              <a:t>lock</a:t>
            </a:r>
            <a:r>
              <a:rPr lang="tr-TR" sz="1700" dirty="0"/>
              <a:t> beklenen 0 değerinde değildir. </a:t>
            </a:r>
            <a:endParaRPr lang="tr-TR" sz="1700" dirty="0" smtClean="0"/>
          </a:p>
          <a:p>
            <a:r>
              <a:rPr lang="tr-TR" sz="1700" dirty="0" smtClean="0"/>
              <a:t>Ne </a:t>
            </a:r>
            <a:r>
              <a:rPr lang="tr-TR" sz="1700" dirty="0"/>
              <a:t>zaman bir proses kendi kritik </a:t>
            </a:r>
            <a:r>
              <a:rPr lang="tr-TR" sz="1700" dirty="0" smtClean="0"/>
              <a:t>kısmından çıktı </a:t>
            </a:r>
            <a:r>
              <a:rPr lang="tr-TR" sz="1700" dirty="0" err="1"/>
              <a:t>lock</a:t>
            </a:r>
            <a:r>
              <a:rPr lang="tr-TR" sz="1700" dirty="0"/>
              <a:t> değerini tekrar 0 yapar ve böylece başka bir prosesin kritik kısmına girebilmesini sağlar.</a:t>
            </a:r>
            <a:endParaRPr lang="en-US" sz="1700" dirty="0"/>
          </a:p>
          <a:p>
            <a:pPr>
              <a:lnSpc>
                <a:spcPct val="80000"/>
              </a:lnSpc>
            </a:pPr>
            <a:r>
              <a:rPr lang="tr-TR" sz="1700" dirty="0"/>
              <a:t>Çözüm</a:t>
            </a:r>
            <a:r>
              <a:rPr lang="en-US" sz="1700" dirty="0"/>
              <a:t>:</a:t>
            </a:r>
          </a:p>
          <a:p>
            <a:pPr>
              <a:lnSpc>
                <a:spcPct val="80000"/>
              </a:lnSpc>
              <a:buFont typeface="Wingdings" pitchFamily="2" charset="2"/>
              <a:buNone/>
            </a:pPr>
            <a:r>
              <a:rPr lang="en-US" sz="1700" dirty="0"/>
              <a:t>          </a:t>
            </a:r>
          </a:p>
        </p:txBody>
      </p:sp>
      <p:pic>
        <p:nvPicPr>
          <p:cNvPr id="31748" name="Picture 4"/>
          <p:cNvPicPr>
            <a:picLocks noChangeAspect="1" noChangeArrowheads="1"/>
          </p:cNvPicPr>
          <p:nvPr/>
        </p:nvPicPr>
        <p:blipFill>
          <a:blip r:embed="rId2" cstate="print"/>
          <a:srcRect/>
          <a:stretch>
            <a:fillRect/>
          </a:stretch>
        </p:blipFill>
        <p:spPr bwMode="auto">
          <a:xfrm>
            <a:off x="1835696" y="3861048"/>
            <a:ext cx="6086475" cy="28575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Mutex</a:t>
            </a:r>
            <a:r>
              <a:rPr lang="tr-TR" dirty="0" smtClean="0"/>
              <a:t> </a:t>
            </a:r>
            <a:r>
              <a:rPr lang="tr-TR" dirty="0" err="1" smtClean="0"/>
              <a:t>Locks</a:t>
            </a:r>
            <a:endParaRPr lang="tr-TR" dirty="0"/>
          </a:p>
        </p:txBody>
      </p:sp>
      <p:sp>
        <p:nvSpPr>
          <p:cNvPr id="3" name="2 İçerik Yer Tutucusu"/>
          <p:cNvSpPr>
            <a:spLocks noGrp="1"/>
          </p:cNvSpPr>
          <p:nvPr>
            <p:ph idx="1"/>
          </p:nvPr>
        </p:nvSpPr>
        <p:spPr/>
        <p:txBody>
          <a:bodyPr>
            <a:normAutofit/>
          </a:bodyPr>
          <a:lstStyle/>
          <a:p>
            <a:r>
              <a:rPr lang="tr-TR" sz="1600" dirty="0" smtClean="0"/>
              <a:t>Donanım çözümleri yerine OS dizaynırları, kritik kısım problemini çözmek için </a:t>
            </a:r>
            <a:r>
              <a:rPr lang="en-US" sz="1600" dirty="0" smtClean="0"/>
              <a:t>software </a:t>
            </a:r>
            <a:r>
              <a:rPr lang="tr-TR" sz="1600" dirty="0" smtClean="0"/>
              <a:t>araçları yapılandırmıştır. </a:t>
            </a:r>
          </a:p>
          <a:p>
            <a:r>
              <a:rPr lang="tr-TR" sz="1600" dirty="0" smtClean="0"/>
              <a:t>Bu araçların en basiti:</a:t>
            </a:r>
            <a:r>
              <a:rPr lang="en-US" sz="1600" b="1" dirty="0" err="1" smtClean="0"/>
              <a:t>mutex</a:t>
            </a:r>
            <a:r>
              <a:rPr lang="tr-TR" sz="1600" b="1" dirty="0" smtClean="0"/>
              <a:t> </a:t>
            </a:r>
            <a:r>
              <a:rPr lang="en-US" sz="1600" b="1" dirty="0" smtClean="0"/>
              <a:t>lock</a:t>
            </a:r>
            <a:r>
              <a:rPr lang="en-US" sz="1600" dirty="0" smtClean="0"/>
              <a:t>. </a:t>
            </a:r>
            <a:endParaRPr lang="tr-TR" sz="1600" dirty="0" smtClean="0"/>
          </a:p>
          <a:p>
            <a:r>
              <a:rPr lang="tr-TR" sz="1600" dirty="0" err="1" smtClean="0"/>
              <a:t>Mutex</a:t>
            </a:r>
            <a:r>
              <a:rPr lang="tr-TR" sz="1600" dirty="0" smtClean="0"/>
              <a:t> </a:t>
            </a:r>
            <a:r>
              <a:rPr lang="tr-TR" sz="1600" dirty="0" err="1" smtClean="0"/>
              <a:t>lock</a:t>
            </a:r>
            <a:r>
              <a:rPr lang="tr-TR" sz="1600" dirty="0" smtClean="0"/>
              <a:t> kritik kısımları korumak ve yarış koşullarını engellemek üzere kullanılır.</a:t>
            </a:r>
          </a:p>
          <a:p>
            <a:r>
              <a:rPr lang="tr-TR" sz="1600" dirty="0" smtClean="0"/>
              <a:t>Bir proses, kritik kısmına girmeden önce bir </a:t>
            </a:r>
            <a:r>
              <a:rPr lang="tr-TR" sz="1600" dirty="0" err="1" smtClean="0"/>
              <a:t>lock</a:t>
            </a:r>
            <a:r>
              <a:rPr lang="tr-TR" sz="1600" dirty="0" smtClean="0"/>
              <a:t> talep etmelidir. Kritik kısımdan ayrılınca </a:t>
            </a:r>
            <a:r>
              <a:rPr lang="tr-TR" sz="1600" dirty="0" err="1" smtClean="0"/>
              <a:t>lock</a:t>
            </a:r>
            <a:r>
              <a:rPr lang="tr-TR" sz="1600" dirty="0" smtClean="0"/>
              <a:t> değişkenini serbest bırakmalıdır. </a:t>
            </a:r>
          </a:p>
          <a:p>
            <a:r>
              <a:rPr lang="en-US" sz="1600" dirty="0" smtClean="0"/>
              <a:t>acquire()</a:t>
            </a:r>
            <a:r>
              <a:rPr lang="tr-TR" sz="1600" dirty="0" smtClean="0"/>
              <a:t>fonksiyonu </a:t>
            </a:r>
            <a:r>
              <a:rPr lang="tr-TR" sz="1600" dirty="0" err="1" smtClean="0"/>
              <a:t>lock</a:t>
            </a:r>
            <a:r>
              <a:rPr lang="tr-TR" sz="1600" dirty="0" smtClean="0"/>
              <a:t> kilit elde eder ve </a:t>
            </a:r>
            <a:r>
              <a:rPr lang="en-US" sz="1600" dirty="0" smtClean="0"/>
              <a:t>release() </a:t>
            </a:r>
            <a:r>
              <a:rPr lang="tr-TR" sz="1600" dirty="0" smtClean="0"/>
              <a:t>fonksiyonu </a:t>
            </a:r>
            <a:r>
              <a:rPr lang="tr-TR" sz="1600" dirty="0" err="1" smtClean="0"/>
              <a:t>kiliti</a:t>
            </a:r>
            <a:r>
              <a:rPr lang="tr-TR" sz="1600" dirty="0" smtClean="0"/>
              <a:t> serbest bırakır. </a:t>
            </a:r>
          </a:p>
          <a:p>
            <a:r>
              <a:rPr lang="tr-TR" sz="1600" dirty="0" err="1" smtClean="0"/>
              <a:t>Lock</a:t>
            </a:r>
            <a:r>
              <a:rPr lang="tr-TR" sz="1600" dirty="0" smtClean="0"/>
              <a:t> erişime uygun ise </a:t>
            </a:r>
            <a:r>
              <a:rPr lang="tr-TR" sz="1600" dirty="0" err="1" smtClean="0"/>
              <a:t>acquire</a:t>
            </a:r>
            <a:r>
              <a:rPr lang="tr-TR" sz="1600" dirty="0" smtClean="0"/>
              <a:t>() başarılı şekilde geri döner. </a:t>
            </a:r>
            <a:r>
              <a:rPr lang="en-US" sz="1600" b="1" dirty="0" smtClean="0"/>
              <a:t/>
            </a:r>
            <a:br>
              <a:rPr lang="en-US" sz="1600" b="1" dirty="0" smtClean="0"/>
            </a:br>
            <a:r>
              <a:rPr lang="en-US" sz="1600" b="1" dirty="0" smtClean="0"/>
              <a:t/>
            </a:r>
            <a:br>
              <a:rPr lang="en-US" sz="1600" b="1" dirty="0" smtClean="0"/>
            </a:br>
            <a:endParaRPr lang="tr-TR" sz="1600" dirty="0"/>
          </a:p>
        </p:txBody>
      </p:sp>
      <p:pic>
        <p:nvPicPr>
          <p:cNvPr id="2050" name="Picture 2"/>
          <p:cNvPicPr>
            <a:picLocks noChangeAspect="1" noChangeArrowheads="1"/>
          </p:cNvPicPr>
          <p:nvPr/>
        </p:nvPicPr>
        <p:blipFill>
          <a:blip r:embed="rId2" cstate="print"/>
          <a:srcRect/>
          <a:stretch>
            <a:fillRect/>
          </a:stretch>
        </p:blipFill>
        <p:spPr bwMode="auto">
          <a:xfrm>
            <a:off x="683568" y="4725143"/>
            <a:ext cx="2376264" cy="1102391"/>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572000" y="4635252"/>
            <a:ext cx="2234571" cy="2222748"/>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827584" y="5949280"/>
            <a:ext cx="2304256" cy="88625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Mutex</a:t>
            </a:r>
            <a:r>
              <a:rPr lang="tr-TR" dirty="0" smtClean="0"/>
              <a:t> </a:t>
            </a:r>
            <a:r>
              <a:rPr lang="tr-TR" dirty="0" err="1" smtClean="0"/>
              <a:t>Locks</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Buradaki temel sorun: </a:t>
            </a:r>
            <a:r>
              <a:rPr lang="tr-TR" b="1" dirty="0" err="1" smtClean="0"/>
              <a:t>busy</a:t>
            </a:r>
            <a:r>
              <a:rPr lang="tr-TR" b="1" dirty="0" smtClean="0"/>
              <a:t> </a:t>
            </a:r>
            <a:r>
              <a:rPr lang="tr-TR" b="1" dirty="0" err="1" smtClean="0"/>
              <a:t>waiting</a:t>
            </a:r>
            <a:r>
              <a:rPr lang="tr-TR" b="1" dirty="0" smtClean="0"/>
              <a:t> </a:t>
            </a:r>
            <a:r>
              <a:rPr lang="tr-TR" dirty="0" smtClean="0"/>
              <a:t>döngüsüdür. </a:t>
            </a:r>
          </a:p>
          <a:p>
            <a:r>
              <a:rPr lang="tr-TR" dirty="0" smtClean="0"/>
              <a:t>Bir proses kritik kısmında iken kritik kısımlarına girmek isteyen diğer prosesler </a:t>
            </a:r>
            <a:r>
              <a:rPr lang="tr-TR" dirty="0" err="1" smtClean="0"/>
              <a:t>acquire</a:t>
            </a:r>
            <a:r>
              <a:rPr lang="tr-TR" dirty="0" smtClean="0"/>
              <a:t>() fonksiyonu içinde döngüde sürekli işlem görürler. </a:t>
            </a:r>
          </a:p>
          <a:p>
            <a:r>
              <a:rPr lang="tr-TR" dirty="0" smtClean="0"/>
              <a:t>İşletim sistemlerinde Bu tip bir </a:t>
            </a:r>
            <a:r>
              <a:rPr lang="tr-TR" dirty="0" err="1" smtClean="0"/>
              <a:t>mutex</a:t>
            </a:r>
            <a:r>
              <a:rPr lang="tr-TR" dirty="0" smtClean="0"/>
              <a:t> </a:t>
            </a:r>
            <a:r>
              <a:rPr lang="tr-TR" dirty="0" err="1" smtClean="0"/>
              <a:t>lock</a:t>
            </a:r>
            <a:r>
              <a:rPr lang="tr-TR" dirty="0" smtClean="0"/>
              <a:t> mekanizması </a:t>
            </a:r>
            <a:r>
              <a:rPr lang="tr-TR" b="1" dirty="0" err="1" smtClean="0"/>
              <a:t>Spinlock</a:t>
            </a:r>
            <a:r>
              <a:rPr lang="tr-TR" dirty="0" smtClean="0"/>
              <a:t> olarak adlandırılır. </a:t>
            </a:r>
          </a:p>
          <a:p>
            <a:r>
              <a:rPr lang="tr-TR" dirty="0" smtClean="0"/>
              <a:t>Eğer </a:t>
            </a:r>
            <a:r>
              <a:rPr lang="tr-TR" dirty="0" err="1" smtClean="0"/>
              <a:t>lock’lar</a:t>
            </a:r>
            <a:r>
              <a:rPr lang="tr-TR" dirty="0" smtClean="0"/>
              <a:t> prosesler tarafından kısa zaman periyotlarında tutulacak ise </a:t>
            </a:r>
            <a:r>
              <a:rPr lang="tr-TR" dirty="0" err="1" smtClean="0"/>
              <a:t>spinlock</a:t>
            </a:r>
            <a:r>
              <a:rPr lang="tr-TR" dirty="0" smtClean="0"/>
              <a:t> mekanizması kullanışlıdır. Genelde çok işlemcili sistemlerde uygulanırlar. Bir </a:t>
            </a:r>
            <a:r>
              <a:rPr lang="tr-TR" dirty="0" err="1" smtClean="0"/>
              <a:t>thread</a:t>
            </a:r>
            <a:r>
              <a:rPr lang="tr-TR" dirty="0" smtClean="0"/>
              <a:t> bir işlemci üzerinde “</a:t>
            </a:r>
            <a:r>
              <a:rPr lang="tr-TR" dirty="0" err="1" smtClean="0"/>
              <a:t>spin</a:t>
            </a:r>
            <a:r>
              <a:rPr lang="tr-TR" dirty="0" smtClean="0"/>
              <a:t>” durumunda iken diğeri başka bir işlemci üzerinde kritik kısmında işletilebilir.	</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dirty="0" smtClean="0"/>
              <a:t>Semafor(</a:t>
            </a:r>
            <a:r>
              <a:rPr lang="tr-TR" dirty="0" err="1" smtClean="0"/>
              <a:t>Djkastra</a:t>
            </a:r>
            <a:r>
              <a:rPr lang="tr-TR" smtClean="0"/>
              <a:t>)</a:t>
            </a:r>
            <a:endParaRPr lang="en-US"/>
          </a:p>
        </p:txBody>
      </p:sp>
      <p:sp>
        <p:nvSpPr>
          <p:cNvPr id="26627" name="Rectangle 3"/>
          <p:cNvSpPr>
            <a:spLocks noGrp="1" noChangeArrowheads="1"/>
          </p:cNvSpPr>
          <p:nvPr>
            <p:ph idx="1"/>
          </p:nvPr>
        </p:nvSpPr>
        <p:spPr/>
        <p:txBody>
          <a:bodyPr/>
          <a:lstStyle/>
          <a:p>
            <a:pPr>
              <a:lnSpc>
                <a:spcPct val="90000"/>
              </a:lnSpc>
            </a:pPr>
            <a:r>
              <a:rPr lang="tr-TR" sz="2100" dirty="0"/>
              <a:t>1965 de </a:t>
            </a:r>
            <a:r>
              <a:rPr lang="tr-TR" sz="2100" dirty="0" err="1"/>
              <a:t>Dijkastra</a:t>
            </a:r>
            <a:r>
              <a:rPr lang="tr-TR" sz="2100" dirty="0"/>
              <a:t> tarafından tanımlanmıştır.</a:t>
            </a:r>
          </a:p>
          <a:p>
            <a:pPr>
              <a:lnSpc>
                <a:spcPct val="90000"/>
              </a:lnSpc>
            </a:pPr>
            <a:r>
              <a:rPr lang="tr-TR" sz="2100" dirty="0"/>
              <a:t>Genelleştirilmiş kilitlerdir.</a:t>
            </a:r>
          </a:p>
          <a:p>
            <a:pPr>
              <a:lnSpc>
                <a:spcPct val="90000"/>
              </a:lnSpc>
            </a:pPr>
            <a:r>
              <a:rPr lang="tr-TR" sz="2100" dirty="0"/>
              <a:t>UNIX işletim sisteminin temel senkronizasyon alt yapısını oluştururlar.</a:t>
            </a:r>
          </a:p>
          <a:p>
            <a:pPr>
              <a:lnSpc>
                <a:spcPct val="90000"/>
              </a:lnSpc>
            </a:pPr>
            <a:r>
              <a:rPr lang="tr-TR" sz="2100" dirty="0"/>
              <a:t>Bir prosesin kaynağı kullanıp kullanmadığını sürekli olarak kontrol etmek performans düşüşüne neden olur</a:t>
            </a:r>
            <a:r>
              <a:rPr lang="tr-TR" sz="2100" dirty="0" smtClean="0"/>
              <a:t>.(</a:t>
            </a:r>
            <a:r>
              <a:rPr lang="tr-TR" sz="2100" b="1" dirty="0" err="1" smtClean="0"/>
              <a:t>busy</a:t>
            </a:r>
            <a:r>
              <a:rPr lang="tr-TR" sz="2100" b="1" dirty="0" smtClean="0"/>
              <a:t> </a:t>
            </a:r>
            <a:r>
              <a:rPr lang="tr-TR" sz="2100" b="1" dirty="0" err="1" smtClean="0"/>
              <a:t>waiting</a:t>
            </a:r>
            <a:r>
              <a:rPr lang="tr-TR" sz="2100" dirty="0" smtClean="0"/>
              <a:t>)</a:t>
            </a:r>
            <a:endParaRPr lang="tr-TR" sz="2100" dirty="0"/>
          </a:p>
          <a:p>
            <a:pPr>
              <a:lnSpc>
                <a:spcPct val="90000"/>
              </a:lnSpc>
            </a:pPr>
            <a:r>
              <a:rPr lang="tr-TR" sz="2100" dirty="0"/>
              <a:t>Gerçek işletimlerde, bu test işlemleri CPU </a:t>
            </a:r>
            <a:r>
              <a:rPr lang="tr-TR" sz="2100" dirty="0" err="1"/>
              <a:t>yu</a:t>
            </a:r>
            <a:r>
              <a:rPr lang="tr-TR" sz="2100" dirty="0"/>
              <a:t> yorar.</a:t>
            </a:r>
          </a:p>
          <a:p>
            <a:pPr>
              <a:lnSpc>
                <a:spcPct val="90000"/>
              </a:lnSpc>
            </a:pPr>
            <a:r>
              <a:rPr lang="tr-TR" sz="2100" dirty="0"/>
              <a:t>Bunu önlemek için Semafor adı verilen değişken tanımlanır.</a:t>
            </a:r>
          </a:p>
          <a:p>
            <a:pPr>
              <a:lnSpc>
                <a:spcPct val="90000"/>
              </a:lnSpc>
            </a:pPr>
            <a:r>
              <a:rPr lang="tr-TR" sz="2100" dirty="0"/>
              <a:t>Bu değişken gelecek işletim için </a:t>
            </a:r>
            <a:r>
              <a:rPr lang="tr-TR" sz="2100" dirty="0" err="1"/>
              <a:t>wakeup</a:t>
            </a:r>
            <a:r>
              <a:rPr lang="tr-TR" sz="2100" dirty="0"/>
              <a:t> sayısını sayar. Değer O ise hiç </a:t>
            </a:r>
            <a:r>
              <a:rPr lang="tr-TR" sz="2100" dirty="0" err="1"/>
              <a:t>Wakeup</a:t>
            </a:r>
            <a:r>
              <a:rPr lang="tr-TR" sz="2100" dirty="0"/>
              <a:t> gerçekleşmedi. Yada pozitif değer sayısı kadar </a:t>
            </a:r>
            <a:r>
              <a:rPr lang="tr-TR" sz="2100" dirty="0" err="1"/>
              <a:t>Wakeup</a:t>
            </a:r>
            <a:r>
              <a:rPr lang="tr-TR" sz="2100" dirty="0"/>
              <a:t> gerçekleşti.</a:t>
            </a:r>
          </a:p>
          <a:p>
            <a:pPr>
              <a:lnSpc>
                <a:spcPct val="90000"/>
              </a:lnSpc>
              <a:buFont typeface="Wingdings" pitchFamily="2" charset="2"/>
              <a:buNone/>
            </a:pPr>
            <a:endParaRPr lang="en-US"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tr-TR"/>
              <a:t>Background</a:t>
            </a:r>
            <a:endParaRPr lang="en-US"/>
          </a:p>
        </p:txBody>
      </p:sp>
      <p:sp>
        <p:nvSpPr>
          <p:cNvPr id="4099" name="Rectangle 3"/>
          <p:cNvSpPr>
            <a:spLocks noGrp="1" noChangeArrowheads="1"/>
          </p:cNvSpPr>
          <p:nvPr>
            <p:ph idx="1"/>
          </p:nvPr>
        </p:nvSpPr>
        <p:spPr/>
        <p:txBody>
          <a:bodyPr/>
          <a:lstStyle/>
          <a:p>
            <a:r>
              <a:rPr lang="tr-TR"/>
              <a:t>Proses Etkileşimi: Bazı kaynakların ortak kullanımı.</a:t>
            </a:r>
          </a:p>
          <a:p>
            <a:r>
              <a:rPr lang="tr-TR"/>
              <a:t>Üretici-Tüketici proseslerin durumu.</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Semaforlar</a:t>
            </a:r>
            <a:endParaRPr lang="tr-TR" dirty="0"/>
          </a:p>
        </p:txBody>
      </p:sp>
      <p:sp>
        <p:nvSpPr>
          <p:cNvPr id="3" name="2 İçerik Yer Tutucusu"/>
          <p:cNvSpPr>
            <a:spLocks noGrp="1"/>
          </p:cNvSpPr>
          <p:nvPr>
            <p:ph idx="1"/>
          </p:nvPr>
        </p:nvSpPr>
        <p:spPr/>
        <p:txBody>
          <a:bodyPr/>
          <a:lstStyle/>
          <a:p>
            <a:pPr>
              <a:lnSpc>
                <a:spcPct val="90000"/>
              </a:lnSpc>
            </a:pPr>
            <a:r>
              <a:rPr lang="tr-TR" sz="2100" noProof="1" smtClean="0"/>
              <a:t>Tamsayı değişkenlerdir</a:t>
            </a:r>
          </a:p>
          <a:p>
            <a:pPr>
              <a:lnSpc>
                <a:spcPct val="90000"/>
              </a:lnSpc>
            </a:pPr>
            <a:r>
              <a:rPr lang="tr-TR" sz="2100" noProof="1" smtClean="0"/>
              <a:t>İşlemin başlangıç deyiminden itibaren wait ve signal işlemleri ile değeri değiştirilebilen bir değişkendir. </a:t>
            </a:r>
          </a:p>
          <a:p>
            <a:pPr>
              <a:lnSpc>
                <a:spcPct val="90000"/>
              </a:lnSpc>
            </a:pPr>
            <a:r>
              <a:rPr lang="tr-TR" sz="2100" noProof="1" smtClean="0"/>
              <a:t>Semafora ait değişkenler</a:t>
            </a:r>
          </a:p>
          <a:p>
            <a:pPr lvl="1">
              <a:lnSpc>
                <a:spcPct val="90000"/>
              </a:lnSpc>
            </a:pPr>
            <a:r>
              <a:rPr lang="tr-TR" sz="2000" noProof="1" smtClean="0"/>
              <a:t>Konumları: wait() ve signal()</a:t>
            </a:r>
          </a:p>
          <a:p>
            <a:pPr lvl="1">
              <a:lnSpc>
                <a:spcPct val="90000"/>
              </a:lnSpc>
            </a:pPr>
            <a:r>
              <a:rPr lang="tr-TR" sz="2000" noProof="1" smtClean="0"/>
              <a:t>Proses listesi (wait state proses kuyruğu)</a:t>
            </a:r>
          </a:p>
          <a:p>
            <a:pPr>
              <a:lnSpc>
                <a:spcPct val="90000"/>
              </a:lnSpc>
            </a:pPr>
            <a:r>
              <a:rPr lang="tr-TR" sz="2100" noProof="1" smtClean="0"/>
              <a:t>Kaynak dolu ise:</a:t>
            </a:r>
          </a:p>
          <a:p>
            <a:pPr lvl="1">
              <a:lnSpc>
                <a:spcPct val="90000"/>
              </a:lnSpc>
            </a:pPr>
            <a:r>
              <a:rPr lang="tr-TR" sz="2000" noProof="1" smtClean="0"/>
              <a:t>proses wait konumu alır. (bloke olur) </a:t>
            </a:r>
          </a:p>
          <a:p>
            <a:pPr lvl="1">
              <a:lnSpc>
                <a:spcPct val="90000"/>
              </a:lnSpc>
            </a:pPr>
            <a:r>
              <a:rPr lang="tr-TR" sz="2000" noProof="1" smtClean="0"/>
              <a:t>Sadece aktif proses incelenir.</a:t>
            </a:r>
          </a:p>
          <a:p>
            <a:pPr lvl="1">
              <a:lnSpc>
                <a:spcPct val="90000"/>
              </a:lnSpc>
            </a:pPr>
            <a:r>
              <a:rPr lang="tr-TR" sz="2000" noProof="1" smtClean="0"/>
              <a:t>Aktif proses işini bitirdiğinde semaforun değeri signal olur.</a:t>
            </a:r>
          </a:p>
          <a:p>
            <a:pPr lvl="1">
              <a:lnSpc>
                <a:spcPct val="90000"/>
              </a:lnSpc>
            </a:pPr>
            <a:r>
              <a:rPr lang="tr-TR" sz="2000" noProof="1" smtClean="0"/>
              <a:t>Wait state kuyruğundaki sıradaki proses silinir.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tr-TR"/>
              <a:t>...</a:t>
            </a:r>
            <a:endParaRPr lang="en-US"/>
          </a:p>
        </p:txBody>
      </p:sp>
      <p:sp>
        <p:nvSpPr>
          <p:cNvPr id="32771" name="Rectangle 3"/>
          <p:cNvSpPr>
            <a:spLocks noGrp="1" noChangeArrowheads="1"/>
          </p:cNvSpPr>
          <p:nvPr>
            <p:ph idx="1"/>
          </p:nvPr>
        </p:nvSpPr>
        <p:spPr/>
        <p:txBody>
          <a:bodyPr/>
          <a:lstStyle/>
          <a:p>
            <a:pPr>
              <a:lnSpc>
                <a:spcPct val="90000"/>
              </a:lnSpc>
            </a:pPr>
            <a:r>
              <a:rPr lang="tr-TR" sz="2600" dirty="0"/>
              <a:t>Bir </a:t>
            </a:r>
            <a:r>
              <a:rPr lang="tr-TR" sz="2600" dirty="0" err="1"/>
              <a:t>flag</a:t>
            </a:r>
            <a:r>
              <a:rPr lang="tr-TR" sz="2600" dirty="0"/>
              <a:t> </a:t>
            </a:r>
            <a:r>
              <a:rPr lang="tr-TR" sz="2600" dirty="0" err="1"/>
              <a:t>dir</a:t>
            </a:r>
            <a:r>
              <a:rPr lang="tr-TR" sz="2600" dirty="0"/>
              <a:t>. Konumları: </a:t>
            </a:r>
            <a:r>
              <a:rPr lang="tr-TR" sz="2600" dirty="0" err="1"/>
              <a:t>wait</a:t>
            </a:r>
            <a:r>
              <a:rPr lang="tr-TR" sz="2600" dirty="0"/>
              <a:t>() ve </a:t>
            </a:r>
            <a:r>
              <a:rPr lang="tr-TR" sz="2600" dirty="0" err="1"/>
              <a:t>signal</a:t>
            </a:r>
            <a:r>
              <a:rPr lang="tr-TR" sz="2600" dirty="0"/>
              <a:t>()</a:t>
            </a:r>
          </a:p>
          <a:p>
            <a:pPr>
              <a:lnSpc>
                <a:spcPct val="90000"/>
              </a:lnSpc>
            </a:pPr>
            <a:r>
              <a:rPr lang="tr-TR" sz="2600" dirty="0"/>
              <a:t>Semafora ait diğer bir değişken: </a:t>
            </a:r>
          </a:p>
          <a:p>
            <a:pPr lvl="1">
              <a:lnSpc>
                <a:spcPct val="90000"/>
              </a:lnSpc>
            </a:pPr>
            <a:r>
              <a:rPr lang="tr-TR" sz="2200" dirty="0"/>
              <a:t>Proses listesi (</a:t>
            </a:r>
            <a:r>
              <a:rPr lang="tr-TR" sz="2200" dirty="0" err="1"/>
              <a:t>wait</a:t>
            </a:r>
            <a:r>
              <a:rPr lang="tr-TR" sz="2200" dirty="0"/>
              <a:t> </a:t>
            </a:r>
            <a:r>
              <a:rPr lang="tr-TR" sz="2200" dirty="0" err="1"/>
              <a:t>state</a:t>
            </a:r>
            <a:r>
              <a:rPr lang="tr-TR" sz="2200" dirty="0"/>
              <a:t> proses kuyruğu)</a:t>
            </a:r>
          </a:p>
          <a:p>
            <a:pPr>
              <a:lnSpc>
                <a:spcPct val="90000"/>
              </a:lnSpc>
            </a:pPr>
            <a:r>
              <a:rPr lang="tr-TR" sz="2600" dirty="0"/>
              <a:t>Kaynak dolu ise proses </a:t>
            </a:r>
            <a:r>
              <a:rPr lang="tr-TR" sz="2600" dirty="0" err="1"/>
              <a:t>wait</a:t>
            </a:r>
            <a:r>
              <a:rPr lang="tr-TR" sz="2600" dirty="0"/>
              <a:t> konumu alır. (bloke olur)</a:t>
            </a:r>
          </a:p>
          <a:p>
            <a:pPr>
              <a:lnSpc>
                <a:spcPct val="90000"/>
              </a:lnSpc>
            </a:pPr>
            <a:r>
              <a:rPr lang="tr-TR" sz="2600" dirty="0"/>
              <a:t>Sadece aktif proses incelenir.</a:t>
            </a:r>
          </a:p>
          <a:p>
            <a:pPr>
              <a:lnSpc>
                <a:spcPct val="90000"/>
              </a:lnSpc>
            </a:pPr>
            <a:r>
              <a:rPr lang="tr-TR" sz="2600" dirty="0"/>
              <a:t>Aktif proses işini bitirdiğinde semaforun değeri </a:t>
            </a:r>
            <a:r>
              <a:rPr lang="tr-TR" sz="2600" dirty="0" err="1"/>
              <a:t>signal</a:t>
            </a:r>
            <a:r>
              <a:rPr lang="tr-TR" sz="2600" dirty="0"/>
              <a:t> olur.</a:t>
            </a:r>
          </a:p>
          <a:p>
            <a:pPr>
              <a:lnSpc>
                <a:spcPct val="90000"/>
              </a:lnSpc>
            </a:pPr>
            <a:r>
              <a:rPr lang="tr-TR" sz="2600" dirty="0" err="1"/>
              <a:t>Wait</a:t>
            </a:r>
            <a:r>
              <a:rPr lang="tr-TR" sz="2600" dirty="0"/>
              <a:t> </a:t>
            </a:r>
            <a:r>
              <a:rPr lang="tr-TR" sz="2600" dirty="0" err="1"/>
              <a:t>state</a:t>
            </a:r>
            <a:r>
              <a:rPr lang="tr-TR" sz="2600" dirty="0"/>
              <a:t> kuyruğundaki sıradaki proses silinir.</a:t>
            </a:r>
            <a:endParaRPr lang="en-US" sz="2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tr-TR" dirty="0" err="1" smtClean="0"/>
              <a:t>Wait</a:t>
            </a:r>
            <a:r>
              <a:rPr lang="tr-TR" dirty="0"/>
              <a:t>()</a:t>
            </a:r>
            <a:endParaRPr lang="en-US" dirty="0"/>
          </a:p>
        </p:txBody>
      </p:sp>
      <p:pic>
        <p:nvPicPr>
          <p:cNvPr id="33800" name="Picture 8"/>
          <p:cNvPicPr>
            <a:picLocks noChangeAspect="1" noChangeArrowheads="1"/>
          </p:cNvPicPr>
          <p:nvPr/>
        </p:nvPicPr>
        <p:blipFill>
          <a:blip r:embed="rId2" cstate="print"/>
          <a:srcRect/>
          <a:stretch>
            <a:fillRect/>
          </a:stretch>
        </p:blipFill>
        <p:spPr bwMode="auto">
          <a:xfrm>
            <a:off x="3131840" y="2564904"/>
            <a:ext cx="2928342" cy="152227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tr-TR" smtClean="0"/>
              <a:t>Signal()</a:t>
            </a:r>
            <a:endParaRPr lang="en-US" smtClean="0"/>
          </a:p>
        </p:txBody>
      </p:sp>
      <p:sp>
        <p:nvSpPr>
          <p:cNvPr id="7171" name="Rectangle 3"/>
          <p:cNvSpPr>
            <a:spLocks noGrp="1" noChangeArrowheads="1"/>
          </p:cNvSpPr>
          <p:nvPr>
            <p:ph idx="1"/>
          </p:nvPr>
        </p:nvSpPr>
        <p:spPr>
          <a:xfrm>
            <a:off x="1042988" y="1989138"/>
            <a:ext cx="7129462" cy="1871662"/>
          </a:xfrm>
          <a:ln>
            <a:solidFill>
              <a:srgbClr val="FF0000"/>
            </a:solidFill>
          </a:ln>
        </p:spPr>
        <p:txBody>
          <a:bodyPr/>
          <a:lstStyle/>
          <a:p>
            <a:pPr eaLnBrk="1" hangingPunct="1">
              <a:buFont typeface="Arial" charset="0"/>
              <a:buNone/>
            </a:pPr>
            <a:r>
              <a:rPr lang="tr-TR" sz="2000" noProof="1" smtClean="0"/>
              <a:t>	Signal(sem): </a:t>
            </a:r>
          </a:p>
          <a:p>
            <a:pPr eaLnBrk="1" hangingPunct="1">
              <a:buFont typeface="Wingdings" pitchFamily="2" charset="2"/>
              <a:buNone/>
            </a:pPr>
            <a:r>
              <a:rPr lang="tr-TR" sz="2000" noProof="1" smtClean="0"/>
              <a:t>	if  sem üzerinde bekleyen bir işlem varsa 	Then</a:t>
            </a:r>
          </a:p>
          <a:p>
            <a:pPr eaLnBrk="1" hangingPunct="1">
              <a:buFont typeface="Wingdings" pitchFamily="2" charset="2"/>
              <a:buNone/>
            </a:pPr>
            <a:r>
              <a:rPr lang="tr-TR" sz="2000" noProof="1" smtClean="0"/>
              <a:t>		bu işlemi uyandır</a:t>
            </a:r>
          </a:p>
          <a:p>
            <a:pPr eaLnBrk="1" hangingPunct="1">
              <a:buFont typeface="Wingdings" pitchFamily="2" charset="2"/>
              <a:buNone/>
            </a:pPr>
            <a:r>
              <a:rPr lang="tr-TR" sz="2000" noProof="1" smtClean="0"/>
              <a:t>      Else</a:t>
            </a:r>
          </a:p>
          <a:p>
            <a:pPr lvl="2" eaLnBrk="1" hangingPunct="1">
              <a:buFont typeface="Arial" charset="0"/>
              <a:buNone/>
            </a:pPr>
            <a:r>
              <a:rPr lang="tr-TR" sz="2000" noProof="1" smtClean="0"/>
              <a:t>sem=sem+1</a:t>
            </a:r>
          </a:p>
        </p:txBody>
      </p:sp>
      <p:pic>
        <p:nvPicPr>
          <p:cNvPr id="7172" name="Picture 4"/>
          <p:cNvPicPr>
            <a:picLocks noChangeAspect="1" noChangeArrowheads="1"/>
          </p:cNvPicPr>
          <p:nvPr/>
        </p:nvPicPr>
        <p:blipFill>
          <a:blip r:embed="rId2" cstate="print"/>
          <a:srcRect/>
          <a:stretch>
            <a:fillRect/>
          </a:stretch>
        </p:blipFill>
        <p:spPr bwMode="auto">
          <a:xfrm>
            <a:off x="3563938" y="4365625"/>
            <a:ext cx="1476375" cy="8286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tr-TR" dirty="0" err="1" smtClean="0"/>
              <a:t>wait</a:t>
            </a:r>
            <a:r>
              <a:rPr lang="tr-TR" dirty="0" smtClean="0"/>
              <a:t> ()</a:t>
            </a:r>
            <a:endParaRPr lang="en-US" dirty="0"/>
          </a:p>
        </p:txBody>
      </p:sp>
      <p:sp>
        <p:nvSpPr>
          <p:cNvPr id="34819" name="Rectangle 3"/>
          <p:cNvSpPr>
            <a:spLocks noGrp="1" noChangeArrowheads="1"/>
          </p:cNvSpPr>
          <p:nvPr>
            <p:ph idx="1"/>
          </p:nvPr>
        </p:nvSpPr>
        <p:spPr/>
        <p:txBody>
          <a:bodyPr/>
          <a:lstStyle/>
          <a:p>
            <a:pPr>
              <a:lnSpc>
                <a:spcPct val="90000"/>
              </a:lnSpc>
            </a:pPr>
            <a:r>
              <a:rPr lang="tr-TR" dirty="0" err="1" smtClean="0"/>
              <a:t>wait</a:t>
            </a:r>
            <a:r>
              <a:rPr lang="tr-TR" dirty="0" smtClean="0"/>
              <a:t> </a:t>
            </a:r>
            <a:r>
              <a:rPr lang="tr-TR" dirty="0"/>
              <a:t>kendisine parametre olarak geçirilen semafor değişken değerini kontrol eder. </a:t>
            </a:r>
          </a:p>
          <a:p>
            <a:pPr>
              <a:lnSpc>
                <a:spcPct val="90000"/>
              </a:lnSpc>
            </a:pPr>
            <a:r>
              <a:rPr lang="tr-TR" dirty="0"/>
              <a:t>Eğer sem&gt;0 ise 1 azaltılır ve işlem </a:t>
            </a:r>
            <a:r>
              <a:rPr lang="tr-TR" dirty="0" err="1" smtClean="0"/>
              <a:t>wait</a:t>
            </a:r>
            <a:r>
              <a:rPr lang="tr-TR" dirty="0" smtClean="0"/>
              <a:t> </a:t>
            </a:r>
            <a:r>
              <a:rPr lang="tr-TR" dirty="0"/>
              <a:t>fonksiyonundan başarılı olarak geri döner. İşletimine devam eder. </a:t>
            </a:r>
          </a:p>
          <a:p>
            <a:pPr>
              <a:lnSpc>
                <a:spcPct val="90000"/>
              </a:lnSpc>
            </a:pPr>
            <a:r>
              <a:rPr lang="tr-TR" dirty="0"/>
              <a:t>Eğer 0 ise işlem çalışma durumundan blok durumuna geçer ve </a:t>
            </a:r>
            <a:r>
              <a:rPr lang="tr-TR" dirty="0" smtClean="0"/>
              <a:t>semafor </a:t>
            </a:r>
            <a:r>
              <a:rPr lang="tr-TR" dirty="0"/>
              <a:t>değişkeni üzerinde bekler.</a:t>
            </a:r>
          </a:p>
          <a:p>
            <a:pPr>
              <a:lnSpc>
                <a:spcPct val="90000"/>
              </a:lnSpc>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tr-TR" dirty="0" err="1" smtClean="0"/>
              <a:t>Signal</a:t>
            </a:r>
            <a:r>
              <a:rPr lang="tr-TR" dirty="0" smtClean="0"/>
              <a:t>()</a:t>
            </a:r>
            <a:endParaRPr lang="en-US" dirty="0"/>
          </a:p>
        </p:txBody>
      </p:sp>
      <p:sp>
        <p:nvSpPr>
          <p:cNvPr id="36867" name="Rectangle 3"/>
          <p:cNvSpPr>
            <a:spLocks noGrp="1" noChangeArrowheads="1"/>
          </p:cNvSpPr>
          <p:nvPr>
            <p:ph idx="1"/>
          </p:nvPr>
        </p:nvSpPr>
        <p:spPr/>
        <p:txBody>
          <a:bodyPr/>
          <a:lstStyle/>
          <a:p>
            <a:r>
              <a:rPr lang="tr-TR" dirty="0"/>
              <a:t>Kendisine parametre olarak geçirilen semafor değişkeni üzerinde bekleyen işlem varsa bu işlemi uyandırır.</a:t>
            </a:r>
          </a:p>
          <a:p>
            <a:r>
              <a:rPr lang="tr-TR" dirty="0"/>
              <a:t>Yani işlemin blok durumdan hazır duruma geçmesini sağlar.</a:t>
            </a:r>
          </a:p>
          <a:p>
            <a:r>
              <a:rPr lang="tr-TR" dirty="0" err="1" smtClean="0"/>
              <a:t>wait</a:t>
            </a:r>
            <a:r>
              <a:rPr lang="tr-TR" dirty="0" smtClean="0"/>
              <a:t> </a:t>
            </a:r>
            <a:r>
              <a:rPr lang="tr-TR" dirty="0"/>
              <a:t>ve </a:t>
            </a:r>
            <a:r>
              <a:rPr lang="tr-TR" dirty="0" err="1" smtClean="0"/>
              <a:t>signal</a:t>
            </a:r>
            <a:r>
              <a:rPr lang="tr-TR" dirty="0" smtClean="0"/>
              <a:t> </a:t>
            </a:r>
            <a:r>
              <a:rPr lang="tr-TR" dirty="0"/>
              <a:t>bölünmez atomik olarak işletilir.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p:cNvSpPr>
            <a:spLocks noGrp="1"/>
          </p:cNvSpPr>
          <p:nvPr>
            <p:ph type="title"/>
          </p:nvPr>
        </p:nvSpPr>
        <p:spPr>
          <a:xfrm>
            <a:off x="395288" y="333375"/>
            <a:ext cx="8229600" cy="1143000"/>
          </a:xfrm>
        </p:spPr>
        <p:txBody>
          <a:bodyPr/>
          <a:lstStyle/>
          <a:p>
            <a:pPr eaLnBrk="1" hangingPunct="1"/>
            <a:r>
              <a:rPr lang="tr-TR" smtClean="0"/>
              <a:t>Semafor Kullanımı</a:t>
            </a:r>
          </a:p>
        </p:txBody>
      </p:sp>
      <p:sp>
        <p:nvSpPr>
          <p:cNvPr id="3" name="2 İçerik Yer Tutucusu"/>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tr-TR" dirty="0" smtClean="0"/>
              <a:t>Semaforlar çok farklı senkronizasyon problemleri için kullanılabilirler</a:t>
            </a:r>
            <a:endParaRPr lang="en-US" dirty="0" smtClean="0"/>
          </a:p>
          <a:p>
            <a:pPr eaLnBrk="1" fontAlgn="auto" hangingPunct="1">
              <a:spcAft>
                <a:spcPts val="0"/>
              </a:spcAft>
              <a:buFont typeface="Arial" pitchFamily="34" charset="0"/>
              <a:buChar char="•"/>
              <a:defRPr/>
            </a:pPr>
            <a:r>
              <a:rPr lang="tr-TR" dirty="0" smtClean="0"/>
              <a:t>Örnek: Eş zamanlı çalışan iki proses</a:t>
            </a:r>
            <a:r>
              <a:rPr lang="en-US" dirty="0" smtClean="0"/>
              <a:t> </a:t>
            </a:r>
            <a:endParaRPr lang="tr-TR" dirty="0" smtClean="0"/>
          </a:p>
          <a:p>
            <a:pPr lvl="1" eaLnBrk="1" fontAlgn="auto" hangingPunct="1">
              <a:spcAft>
                <a:spcPts val="0"/>
              </a:spcAft>
              <a:buFont typeface="Arial" pitchFamily="34" charset="0"/>
              <a:buChar char="–"/>
              <a:defRPr/>
            </a:pPr>
            <a:r>
              <a:rPr lang="en-US" i="1" dirty="0" smtClean="0"/>
              <a:t>P1 with a statement</a:t>
            </a:r>
            <a:r>
              <a:rPr lang="tr-TR" i="1" dirty="0" smtClean="0"/>
              <a:t> </a:t>
            </a:r>
            <a:r>
              <a:rPr lang="en-US" i="1" dirty="0" smtClean="0"/>
              <a:t>S1 </a:t>
            </a:r>
            <a:endParaRPr lang="tr-TR" i="1" dirty="0" smtClean="0"/>
          </a:p>
          <a:p>
            <a:pPr lvl="1" eaLnBrk="1" fontAlgn="auto" hangingPunct="1">
              <a:spcAft>
                <a:spcPts val="0"/>
              </a:spcAft>
              <a:buFont typeface="Arial" pitchFamily="34" charset="0"/>
              <a:buChar char="–"/>
              <a:defRPr/>
            </a:pPr>
            <a:r>
              <a:rPr lang="en-US" i="1" dirty="0" smtClean="0"/>
              <a:t>P2 with a statement S2</a:t>
            </a:r>
            <a:endParaRPr lang="tr-TR" i="1" dirty="0" smtClean="0"/>
          </a:p>
          <a:p>
            <a:pPr lvl="1" eaLnBrk="1" fontAlgn="auto" hangingPunct="1">
              <a:spcAft>
                <a:spcPts val="0"/>
              </a:spcAft>
              <a:buFont typeface="Arial" pitchFamily="34" charset="0"/>
              <a:buChar char="–"/>
              <a:defRPr/>
            </a:pPr>
            <a:r>
              <a:rPr lang="tr-TR" i="1" dirty="0" smtClean="0"/>
              <a:t>varsayalım ki </a:t>
            </a:r>
            <a:r>
              <a:rPr lang="en-US" i="1" dirty="0" smtClean="0"/>
              <a:t>S2</a:t>
            </a:r>
            <a:r>
              <a:rPr lang="tr-TR" i="1" dirty="0" smtClean="0"/>
              <a:t> sadece S1 tamamlandıktan sonra işletilebilir.</a:t>
            </a:r>
            <a:r>
              <a:rPr lang="en-US" i="1" dirty="0" smtClean="0"/>
              <a:t> </a:t>
            </a:r>
            <a:endParaRPr lang="tr-TR" i="1" dirty="0" smtClean="0"/>
          </a:p>
          <a:p>
            <a:pPr lvl="1" eaLnBrk="1" fontAlgn="auto" hangingPunct="1">
              <a:spcAft>
                <a:spcPts val="0"/>
              </a:spcAft>
              <a:buFont typeface="Arial" pitchFamily="34" charset="0"/>
              <a:buChar char="–"/>
              <a:defRPr/>
            </a:pPr>
            <a:r>
              <a:rPr lang="tr-TR" i="1" dirty="0" smtClean="0"/>
              <a:t>Bu senaryo paylaşılan </a:t>
            </a:r>
            <a:r>
              <a:rPr lang="en-US" i="1" dirty="0" smtClean="0"/>
              <a:t>synch</a:t>
            </a:r>
            <a:r>
              <a:rPr lang="tr-TR" i="1" dirty="0" smtClean="0"/>
              <a:t> semaforu ile çözülebilir</a:t>
            </a:r>
            <a:r>
              <a:rPr lang="en-US" i="1" dirty="0" smtClean="0"/>
              <a:t>, </a:t>
            </a:r>
            <a:r>
              <a:rPr lang="tr-TR" i="1" dirty="0" smtClean="0"/>
              <a:t>başlangıçta </a:t>
            </a:r>
            <a:r>
              <a:rPr lang="en-US" i="1" dirty="0" smtClean="0"/>
              <a:t>synch</a:t>
            </a:r>
            <a:r>
              <a:rPr lang="tr-TR" i="1" dirty="0" smtClean="0"/>
              <a:t>=0</a:t>
            </a:r>
          </a:p>
          <a:p>
            <a:pPr lvl="1" eaLnBrk="1" fontAlgn="auto" hangingPunct="1">
              <a:spcAft>
                <a:spcPts val="0"/>
              </a:spcAft>
              <a:buFont typeface="Arial" pitchFamily="34" charset="0"/>
              <a:buNone/>
              <a:defRPr/>
            </a:pPr>
            <a:endParaRPr lang="tr-TR" i="1" dirty="0" smtClean="0"/>
          </a:p>
          <a:p>
            <a:pPr lvl="1" eaLnBrk="1" fontAlgn="auto" hangingPunct="1">
              <a:spcAft>
                <a:spcPts val="0"/>
              </a:spcAft>
              <a:buFont typeface="Arial" pitchFamily="34" charset="0"/>
              <a:buChar char="–"/>
              <a:defRPr/>
            </a:pPr>
            <a:r>
              <a:rPr lang="tr-TR" i="1" dirty="0" smtClean="0"/>
              <a:t>P1:</a:t>
            </a:r>
          </a:p>
          <a:p>
            <a:pPr lvl="1" eaLnBrk="1" fontAlgn="auto" hangingPunct="1">
              <a:spcAft>
                <a:spcPts val="0"/>
              </a:spcAft>
              <a:buFont typeface="Arial" pitchFamily="34" charset="0"/>
              <a:buChar char="–"/>
              <a:defRPr/>
            </a:pPr>
            <a:endParaRPr lang="tr-TR" i="1" dirty="0" smtClean="0"/>
          </a:p>
          <a:p>
            <a:pPr lvl="1" eaLnBrk="1" fontAlgn="auto" hangingPunct="1">
              <a:spcAft>
                <a:spcPts val="0"/>
              </a:spcAft>
              <a:buFont typeface="Arial" pitchFamily="34" charset="0"/>
              <a:buChar char="–"/>
              <a:defRPr/>
            </a:pPr>
            <a:r>
              <a:rPr lang="tr-TR" i="1" dirty="0" smtClean="0"/>
              <a:t>P2:</a:t>
            </a:r>
            <a:endParaRPr lang="tr-TR" dirty="0" smtClean="0"/>
          </a:p>
        </p:txBody>
      </p:sp>
      <p:pic>
        <p:nvPicPr>
          <p:cNvPr id="11268" name="Picture 2"/>
          <p:cNvPicPr>
            <a:picLocks noChangeAspect="1" noChangeArrowheads="1"/>
          </p:cNvPicPr>
          <p:nvPr/>
        </p:nvPicPr>
        <p:blipFill>
          <a:blip r:embed="rId2" cstate="print"/>
          <a:srcRect/>
          <a:stretch>
            <a:fillRect/>
          </a:stretch>
        </p:blipFill>
        <p:spPr bwMode="auto">
          <a:xfrm>
            <a:off x="2124075" y="4724400"/>
            <a:ext cx="1619250" cy="533400"/>
          </a:xfrm>
          <a:prstGeom prst="rect">
            <a:avLst/>
          </a:prstGeom>
          <a:noFill/>
          <a:ln w="9525">
            <a:noFill/>
            <a:miter lim="800000"/>
            <a:headEnd/>
            <a:tailEnd/>
          </a:ln>
        </p:spPr>
      </p:pic>
      <p:pic>
        <p:nvPicPr>
          <p:cNvPr id="11269" name="Picture 3"/>
          <p:cNvPicPr>
            <a:picLocks noChangeAspect="1" noChangeArrowheads="1"/>
          </p:cNvPicPr>
          <p:nvPr/>
        </p:nvPicPr>
        <p:blipFill>
          <a:blip r:embed="rId3" cstate="print"/>
          <a:srcRect/>
          <a:stretch>
            <a:fillRect/>
          </a:stretch>
        </p:blipFill>
        <p:spPr bwMode="auto">
          <a:xfrm>
            <a:off x="2195513" y="5516563"/>
            <a:ext cx="1390650" cy="4667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tr-TR" smtClean="0"/>
              <a:t>Mutex</a:t>
            </a:r>
            <a:endParaRPr lang="en-US" smtClean="0"/>
          </a:p>
        </p:txBody>
      </p:sp>
      <p:sp>
        <p:nvSpPr>
          <p:cNvPr id="12291" name="Rectangle 3"/>
          <p:cNvSpPr>
            <a:spLocks noGrp="1" noChangeArrowheads="1"/>
          </p:cNvSpPr>
          <p:nvPr>
            <p:ph idx="1"/>
          </p:nvPr>
        </p:nvSpPr>
        <p:spPr/>
        <p:txBody>
          <a:bodyPr/>
          <a:lstStyle/>
          <a:p>
            <a:pPr eaLnBrk="1" hangingPunct="1"/>
            <a:r>
              <a:rPr lang="tr-TR" sz="2600" noProof="1" smtClean="0"/>
              <a:t>Karşılıklı dışarlama için kullanılan semafordur.</a:t>
            </a:r>
          </a:p>
          <a:p>
            <a:pPr eaLnBrk="1" hangingPunct="1"/>
            <a:r>
              <a:rPr lang="tr-TR" sz="2600" noProof="1" smtClean="0"/>
              <a:t>Kaynağın locked ya da unlocked olduğunu belirtmek üzere iki durumu vardır.</a:t>
            </a:r>
          </a:p>
          <a:p>
            <a:pPr eaLnBrk="1" hangingPunct="1"/>
            <a:r>
              <a:rPr lang="tr-TR" sz="2600" noProof="1" smtClean="0"/>
              <a:t>Mutex le beraber 2 prosedür kullanılır. Tred yada proses kritik kısmına girmek istediğinde mutex_lock u çağırır.</a:t>
            </a:r>
          </a:p>
          <a:p>
            <a:pPr eaLnBrk="1" hangingPunct="1"/>
            <a:r>
              <a:rPr lang="tr-TR" sz="2600" noProof="1" smtClean="0"/>
              <a:t>Mutex zaten unlocked ise (kritik kısımda) mutex_unlock çağrılır.</a:t>
            </a:r>
          </a:p>
          <a:p>
            <a:pPr eaLnBrk="1" hangingPunct="1"/>
            <a:endParaRPr lang="tr-TR" sz="2600" noProof="1"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smtClean="0"/>
              <a:t>Mutex </a:t>
            </a:r>
            <a:endParaRPr lang="en-US" smtClean="0"/>
          </a:p>
        </p:txBody>
      </p:sp>
      <p:pic>
        <p:nvPicPr>
          <p:cNvPr id="13315" name="Picture 3"/>
          <p:cNvPicPr>
            <a:picLocks noGrp="1" noChangeAspect="1" noChangeArrowheads="1"/>
          </p:cNvPicPr>
          <p:nvPr>
            <p:ph idx="1"/>
          </p:nvPr>
        </p:nvPicPr>
        <p:blipFill>
          <a:blip r:embed="rId2" cstate="print"/>
          <a:srcRect/>
          <a:stretch>
            <a:fillRect/>
          </a:stretch>
        </p:blipFill>
        <p:spPr>
          <a:xfrm>
            <a:off x="1042988" y="2060575"/>
            <a:ext cx="7321550" cy="3206750"/>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r-TR" smtClean="0"/>
              <a:t>Semaforla Karşılıklı Dışarlama</a:t>
            </a:r>
          </a:p>
        </p:txBody>
      </p:sp>
      <p:sp>
        <p:nvSpPr>
          <p:cNvPr id="14339" name="Rectangle 3"/>
          <p:cNvSpPr>
            <a:spLocks noGrp="1" noChangeArrowheads="1"/>
          </p:cNvSpPr>
          <p:nvPr>
            <p:ph idx="1"/>
          </p:nvPr>
        </p:nvSpPr>
        <p:spPr/>
        <p:txBody>
          <a:bodyPr/>
          <a:lstStyle/>
          <a:p>
            <a:pPr eaLnBrk="1" hangingPunct="1">
              <a:lnSpc>
                <a:spcPct val="90000"/>
              </a:lnSpc>
              <a:buFont typeface="Wingdings" pitchFamily="2" charset="2"/>
              <a:buNone/>
            </a:pPr>
            <a:r>
              <a:rPr lang="tr-TR" sz="2600" noProof="1" smtClean="0"/>
              <a:t>Bir semafor değişkeni (mutex) n proses tarafından paylaşılır ve başlangıç değeri 1 dir.</a:t>
            </a:r>
          </a:p>
          <a:p>
            <a:pPr eaLnBrk="1" hangingPunct="1">
              <a:lnSpc>
                <a:spcPct val="90000"/>
              </a:lnSpc>
              <a:buFont typeface="Wingdings" pitchFamily="2" charset="2"/>
              <a:buNone/>
            </a:pPr>
            <a:r>
              <a:rPr lang="tr-TR" sz="2600" noProof="1" smtClean="0"/>
              <a:t>Her bir proses şu şekilde yapılandırılır:</a:t>
            </a:r>
          </a:p>
          <a:p>
            <a:pPr lvl="2" eaLnBrk="1" hangingPunct="1">
              <a:lnSpc>
                <a:spcPct val="90000"/>
              </a:lnSpc>
            </a:pPr>
            <a:endParaRPr lang="tr-TR" sz="2100" noProof="1" smtClean="0"/>
          </a:p>
          <a:p>
            <a:pPr lvl="2" eaLnBrk="1" hangingPunct="1">
              <a:lnSpc>
                <a:spcPct val="90000"/>
              </a:lnSpc>
              <a:buFont typeface="Wingdings" pitchFamily="2" charset="2"/>
              <a:buNone/>
            </a:pPr>
            <a:endParaRPr lang="tr-TR" sz="2100" noProof="1" smtClean="0"/>
          </a:p>
        </p:txBody>
      </p:sp>
      <p:sp>
        <p:nvSpPr>
          <p:cNvPr id="14340" name="Rectangle 4"/>
          <p:cNvSpPr>
            <a:spLocks noChangeArrowheads="1"/>
          </p:cNvSpPr>
          <p:nvPr/>
        </p:nvSpPr>
        <p:spPr bwMode="auto">
          <a:xfrm>
            <a:off x="2411413" y="3213100"/>
            <a:ext cx="4608512" cy="2447925"/>
          </a:xfrm>
          <a:prstGeom prst="rect">
            <a:avLst/>
          </a:prstGeom>
          <a:solidFill>
            <a:schemeClr val="accent1">
              <a:alpha val="0"/>
            </a:schemeClr>
          </a:solidFill>
          <a:ln w="9525">
            <a:solidFill>
              <a:schemeClr val="tx1"/>
            </a:solidFill>
            <a:miter lim="800000"/>
            <a:headEnd/>
            <a:tailEnd/>
          </a:ln>
        </p:spPr>
        <p:txBody>
          <a:bodyPr wrap="none" anchor="ctr"/>
          <a:lstStyle/>
          <a:p>
            <a:pPr>
              <a:lnSpc>
                <a:spcPct val="90000"/>
              </a:lnSpc>
              <a:buFont typeface="Wingdings" pitchFamily="2" charset="2"/>
              <a:buNone/>
            </a:pPr>
            <a:r>
              <a:rPr lang="tr-TR" sz="2000" noProof="1"/>
              <a:t>Do {</a:t>
            </a:r>
          </a:p>
          <a:p>
            <a:pPr lvl="1">
              <a:lnSpc>
                <a:spcPct val="90000"/>
              </a:lnSpc>
            </a:pPr>
            <a:r>
              <a:rPr lang="tr-TR" sz="2000" noProof="1"/>
              <a:t>Wait(mutex)</a:t>
            </a:r>
          </a:p>
          <a:p>
            <a:pPr lvl="2">
              <a:lnSpc>
                <a:spcPct val="90000"/>
              </a:lnSpc>
              <a:buFont typeface="Wingdings" pitchFamily="2" charset="2"/>
              <a:buNone/>
            </a:pPr>
            <a:r>
              <a:rPr lang="tr-TR" sz="2000" noProof="1"/>
              <a:t>	// Critical section</a:t>
            </a:r>
          </a:p>
          <a:p>
            <a:pPr lvl="1">
              <a:lnSpc>
                <a:spcPct val="90000"/>
              </a:lnSpc>
            </a:pPr>
            <a:r>
              <a:rPr lang="tr-TR" sz="2000" noProof="1"/>
              <a:t>Signal(mutex)</a:t>
            </a:r>
          </a:p>
          <a:p>
            <a:pPr lvl="2">
              <a:lnSpc>
                <a:spcPct val="90000"/>
              </a:lnSpc>
              <a:buFont typeface="Wingdings" pitchFamily="2" charset="2"/>
              <a:buNone/>
            </a:pPr>
            <a:r>
              <a:rPr lang="tr-TR" sz="2000" noProof="1"/>
              <a:t>	// Remainder section</a:t>
            </a:r>
          </a:p>
          <a:p>
            <a:pPr>
              <a:lnSpc>
                <a:spcPct val="90000"/>
              </a:lnSpc>
              <a:buFont typeface="Wingdings" pitchFamily="2" charset="2"/>
              <a:buNone/>
            </a:pPr>
            <a:r>
              <a:rPr lang="tr-TR" sz="2000" noProof="1"/>
              <a:t>}while (True);</a:t>
            </a:r>
          </a:p>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Üretici Proses</a:t>
            </a:r>
            <a:endParaRPr lang="en-US"/>
          </a:p>
        </p:txBody>
      </p:sp>
      <p:sp>
        <p:nvSpPr>
          <p:cNvPr id="13315" name="Rectangle 3"/>
          <p:cNvSpPr>
            <a:spLocks noGrp="1" noChangeArrowheads="1"/>
          </p:cNvSpPr>
          <p:nvPr>
            <p:ph idx="1"/>
          </p:nvPr>
        </p:nvSpPr>
        <p:spPr/>
        <p:txBody>
          <a:bodyPr/>
          <a:lstStyle/>
          <a:p>
            <a:pPr>
              <a:lnSpc>
                <a:spcPct val="90000"/>
              </a:lnSpc>
              <a:buFont typeface="Wingdings" pitchFamily="2" charset="2"/>
              <a:buNone/>
            </a:pPr>
            <a:r>
              <a:rPr lang="tr-TR" sz="2600" dirty="0" err="1" smtClean="0">
                <a:solidFill>
                  <a:srgbClr val="0000FF"/>
                </a:solidFill>
              </a:rPr>
              <a:t>int</a:t>
            </a:r>
            <a:r>
              <a:rPr lang="tr-TR" sz="2600" dirty="0" smtClean="0">
                <a:solidFill>
                  <a:srgbClr val="0000FF"/>
                </a:solidFill>
              </a:rPr>
              <a:t> </a:t>
            </a:r>
            <a:r>
              <a:rPr lang="tr-TR" sz="2600" dirty="0" err="1" smtClean="0">
                <a:solidFill>
                  <a:srgbClr val="0000FF"/>
                </a:solidFill>
              </a:rPr>
              <a:t>counter</a:t>
            </a:r>
            <a:r>
              <a:rPr lang="tr-TR" sz="2600" dirty="0" smtClean="0">
                <a:solidFill>
                  <a:srgbClr val="0000FF"/>
                </a:solidFill>
              </a:rPr>
              <a:t>=0;</a:t>
            </a:r>
          </a:p>
          <a:p>
            <a:pPr>
              <a:lnSpc>
                <a:spcPct val="90000"/>
              </a:lnSpc>
              <a:buFont typeface="Wingdings" pitchFamily="2" charset="2"/>
              <a:buNone/>
            </a:pPr>
            <a:r>
              <a:rPr lang="en-US" sz="2600" dirty="0" smtClean="0">
                <a:solidFill>
                  <a:srgbClr val="0000FF"/>
                </a:solidFill>
              </a:rPr>
              <a:t>while </a:t>
            </a:r>
            <a:r>
              <a:rPr lang="en-US" sz="2600" dirty="0">
                <a:solidFill>
                  <a:srgbClr val="0000FF"/>
                </a:solidFill>
              </a:rPr>
              <a:t>(true) </a:t>
            </a:r>
          </a:p>
          <a:p>
            <a:pPr>
              <a:lnSpc>
                <a:spcPct val="90000"/>
              </a:lnSpc>
              <a:buFont typeface="Wingdings" pitchFamily="2" charset="2"/>
              <a:buNone/>
            </a:pPr>
            <a:r>
              <a:rPr lang="en-US" sz="2600" dirty="0">
                <a:solidFill>
                  <a:srgbClr val="0000FF"/>
                </a:solidFill>
              </a:rPr>
              <a:t>     </a:t>
            </a:r>
          </a:p>
          <a:p>
            <a:pPr>
              <a:lnSpc>
                <a:spcPct val="90000"/>
              </a:lnSpc>
              <a:buFont typeface="Wingdings" pitchFamily="2" charset="2"/>
              <a:buNone/>
            </a:pPr>
            <a:r>
              <a:rPr lang="en-US" sz="2600" dirty="0">
                <a:solidFill>
                  <a:srgbClr val="0000FF"/>
                </a:solidFill>
              </a:rPr>
              <a:t>  /* produce an item and put in </a:t>
            </a:r>
            <a:r>
              <a:rPr lang="en-US" sz="2600" dirty="0" err="1">
                <a:solidFill>
                  <a:srgbClr val="0000FF"/>
                </a:solidFill>
              </a:rPr>
              <a:t>nextProduced</a:t>
            </a:r>
            <a:endParaRPr lang="en-US" sz="2600" dirty="0">
              <a:solidFill>
                <a:srgbClr val="0000FF"/>
              </a:solidFill>
            </a:endParaRPr>
          </a:p>
          <a:p>
            <a:pPr>
              <a:lnSpc>
                <a:spcPct val="90000"/>
              </a:lnSpc>
              <a:buFont typeface="Wingdings" pitchFamily="2" charset="2"/>
              <a:buNone/>
            </a:pPr>
            <a:r>
              <a:rPr lang="en-US" sz="2600" dirty="0">
                <a:solidFill>
                  <a:srgbClr val="0000FF"/>
                </a:solidFill>
              </a:rPr>
              <a:t>			while (count == BUFFER_SIZE); </a:t>
            </a:r>
            <a:endParaRPr lang="tr-TR" sz="2600" dirty="0">
              <a:solidFill>
                <a:srgbClr val="0000FF"/>
              </a:solidFill>
            </a:endParaRPr>
          </a:p>
          <a:p>
            <a:pPr>
              <a:lnSpc>
                <a:spcPct val="90000"/>
              </a:lnSpc>
              <a:buFont typeface="Wingdings" pitchFamily="2" charset="2"/>
              <a:buNone/>
            </a:pPr>
            <a:r>
              <a:rPr lang="tr-TR" sz="2600" dirty="0">
                <a:solidFill>
                  <a:srgbClr val="0000FF"/>
                </a:solidFill>
              </a:rPr>
              <a:t>				</a:t>
            </a:r>
            <a:r>
              <a:rPr lang="en-US" sz="2600" dirty="0">
                <a:solidFill>
                  <a:srgbClr val="0000FF"/>
                </a:solidFill>
              </a:rPr>
              <a:t>// do nothing</a:t>
            </a:r>
          </a:p>
          <a:p>
            <a:pPr>
              <a:lnSpc>
                <a:spcPct val="90000"/>
              </a:lnSpc>
              <a:buFont typeface="Wingdings" pitchFamily="2" charset="2"/>
              <a:buNone/>
            </a:pPr>
            <a:r>
              <a:rPr lang="en-US" sz="2600" dirty="0">
                <a:solidFill>
                  <a:srgbClr val="0000FF"/>
                </a:solidFill>
              </a:rPr>
              <a:t>			buffer [in] = </a:t>
            </a:r>
            <a:r>
              <a:rPr lang="en-US" sz="2600" dirty="0" err="1">
                <a:solidFill>
                  <a:srgbClr val="0000FF"/>
                </a:solidFill>
              </a:rPr>
              <a:t>nextProduced</a:t>
            </a:r>
            <a:r>
              <a:rPr lang="en-US" sz="2600" dirty="0">
                <a:solidFill>
                  <a:srgbClr val="0000FF"/>
                </a:solidFill>
              </a:rPr>
              <a:t>;</a:t>
            </a:r>
          </a:p>
          <a:p>
            <a:pPr>
              <a:lnSpc>
                <a:spcPct val="90000"/>
              </a:lnSpc>
              <a:buFont typeface="Wingdings" pitchFamily="2" charset="2"/>
              <a:buNone/>
            </a:pPr>
            <a:r>
              <a:rPr lang="en-US" sz="2600" dirty="0">
                <a:solidFill>
                  <a:srgbClr val="0000FF"/>
                </a:solidFill>
              </a:rPr>
              <a:t>			in = (in + 1) % BUFFER_SIZE;</a:t>
            </a:r>
          </a:p>
          <a:p>
            <a:pPr>
              <a:lnSpc>
                <a:spcPct val="90000"/>
              </a:lnSpc>
              <a:buFont typeface="Wingdings" pitchFamily="2" charset="2"/>
              <a:buNone/>
            </a:pPr>
            <a:r>
              <a:rPr lang="en-US" sz="2600" dirty="0">
                <a:solidFill>
                  <a:srgbClr val="0000FF"/>
                </a:solidFill>
              </a:rPr>
              <a:t>			count++;</a:t>
            </a:r>
          </a:p>
          <a:p>
            <a:pPr>
              <a:lnSpc>
                <a:spcPct val="90000"/>
              </a:lnSpc>
              <a:buFont typeface="Wingdings" pitchFamily="2" charset="2"/>
              <a:buNone/>
            </a:pPr>
            <a:r>
              <a:rPr lang="en-US" sz="2600" dirty="0">
                <a:solidFill>
                  <a:srgbClr val="0000FF"/>
                </a:solidFill>
              </a:rPr>
              <a:t>	}   </a:t>
            </a:r>
          </a:p>
          <a:p>
            <a:pPr>
              <a:lnSpc>
                <a:spcPct val="90000"/>
              </a:lnSpc>
            </a:pPr>
            <a:endParaRPr 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tr-TR" smtClean="0"/>
              <a:t>Semafor Uygulaması</a:t>
            </a:r>
          </a:p>
        </p:txBody>
      </p:sp>
      <p:sp>
        <p:nvSpPr>
          <p:cNvPr id="15363" name="Rectangle 3"/>
          <p:cNvSpPr>
            <a:spLocks noGrp="1" noChangeArrowheads="1"/>
          </p:cNvSpPr>
          <p:nvPr>
            <p:ph idx="1"/>
          </p:nvPr>
        </p:nvSpPr>
        <p:spPr/>
        <p:txBody>
          <a:bodyPr/>
          <a:lstStyle/>
          <a:p>
            <a:pPr eaLnBrk="1" hangingPunct="1">
              <a:lnSpc>
                <a:spcPct val="90000"/>
              </a:lnSpc>
            </a:pPr>
            <a:r>
              <a:rPr lang="tr-TR" smtClean="0"/>
              <a:t>Bir proses kritik kısmındayken, diğerleri kritik kısma girme isteklerini belirttikten sonra, kendi giriş kısımlarında bekletilirler. </a:t>
            </a:r>
          </a:p>
          <a:p>
            <a:pPr eaLnBrk="1" hangingPunct="1">
              <a:lnSpc>
                <a:spcPct val="90000"/>
              </a:lnSpc>
            </a:pPr>
            <a:r>
              <a:rPr lang="tr-TR" smtClean="0"/>
              <a:t>Bu bekleme(busy waiting) gerçek çok görevli sistemlerde problem oluşturur.</a:t>
            </a:r>
          </a:p>
          <a:p>
            <a:pPr eaLnBrk="1" hangingPunct="1">
              <a:lnSpc>
                <a:spcPct val="90000"/>
              </a:lnSpc>
            </a:pPr>
            <a:r>
              <a:rPr lang="tr-TR" smtClean="0"/>
              <a:t>Bu beklemenin üstesinden gelmek için wait ve signal operasyonlarında değişiklik yapılır.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tr-TR" smtClean="0"/>
              <a:t>Semafor uygulaması</a:t>
            </a:r>
          </a:p>
        </p:txBody>
      </p:sp>
      <p:sp>
        <p:nvSpPr>
          <p:cNvPr id="16387" name="Rectangle 3"/>
          <p:cNvSpPr>
            <a:spLocks noGrp="1" noChangeArrowheads="1"/>
          </p:cNvSpPr>
          <p:nvPr>
            <p:ph idx="1"/>
          </p:nvPr>
        </p:nvSpPr>
        <p:spPr/>
        <p:txBody>
          <a:bodyPr/>
          <a:lstStyle/>
          <a:p>
            <a:pPr eaLnBrk="1" hangingPunct="1">
              <a:lnSpc>
                <a:spcPct val="80000"/>
              </a:lnSpc>
            </a:pPr>
            <a:r>
              <a:rPr lang="tr-TR" sz="1800" noProof="1" smtClean="0"/>
              <a:t>Bir proses, wait operasyonunu işletirse ve semaforun değerinin pozitif olmadığını bulursa beklemelidir (busy waiting).</a:t>
            </a:r>
          </a:p>
          <a:p>
            <a:pPr eaLnBrk="1" hangingPunct="1">
              <a:lnSpc>
                <a:spcPct val="80000"/>
              </a:lnSpc>
            </a:pPr>
            <a:r>
              <a:rPr lang="tr-TR" sz="1800" noProof="1" smtClean="0"/>
              <a:t>Meşgul bekleme yerine kendini bloke eder. Bloke edilen proses semaforla ilişkilendirilir ve durumu “bekler” konumuna getirilir. Bloke edilen proses semafor ile ilişkili bir bekleme kuyruğuna yazılır.</a:t>
            </a:r>
          </a:p>
          <a:p>
            <a:pPr eaLnBrk="1" hangingPunct="1">
              <a:lnSpc>
                <a:spcPct val="80000"/>
              </a:lnSpc>
            </a:pPr>
            <a:r>
              <a:rPr lang="tr-TR" sz="1800" noProof="1" smtClean="0"/>
              <a:t>Semafor S in üzerinde bekleyen, bloke edilmiş olan proses, diğer proseslerden bazıları signal operasyonu işlettiklerinde yeniden başlatılabilir.</a:t>
            </a:r>
          </a:p>
          <a:p>
            <a:pPr eaLnBrk="1" hangingPunct="1">
              <a:lnSpc>
                <a:spcPct val="80000"/>
              </a:lnSpc>
            </a:pPr>
            <a:r>
              <a:rPr lang="tr-TR" sz="1800" noProof="1" smtClean="0"/>
              <a:t>Proses bir “wake up” operasyonu ile restart edilir. Bu prosesin durumunu beklerden hazıra geçirir.</a:t>
            </a:r>
          </a:p>
          <a:p>
            <a:pPr eaLnBrk="1" hangingPunct="1">
              <a:lnSpc>
                <a:spcPct val="80000"/>
              </a:lnSpc>
            </a:pPr>
            <a:r>
              <a:rPr lang="tr-TR" sz="1800" noProof="1" smtClean="0"/>
              <a:t>Kernel tarafından kullanılan 2 operasyon vardır.</a:t>
            </a:r>
          </a:p>
          <a:p>
            <a:pPr eaLnBrk="1" hangingPunct="1">
              <a:lnSpc>
                <a:spcPct val="80000"/>
              </a:lnSpc>
            </a:pPr>
            <a:r>
              <a:rPr lang="tr-TR" sz="1800" noProof="1" smtClean="0"/>
              <a:t>Block</a:t>
            </a:r>
            <a:r>
              <a:rPr lang="tr-TR" sz="1800" smtClean="0"/>
              <a:t>()</a:t>
            </a:r>
            <a:endParaRPr lang="tr-TR" sz="1800" noProof="1" smtClean="0"/>
          </a:p>
          <a:p>
            <a:pPr lvl="1" eaLnBrk="1" hangingPunct="1">
              <a:lnSpc>
                <a:spcPct val="80000"/>
              </a:lnSpc>
            </a:pPr>
            <a:r>
              <a:rPr lang="tr-TR" sz="1600" noProof="1" smtClean="0"/>
              <a:t>Prosesin durumunu running den waiting e </a:t>
            </a:r>
            <a:r>
              <a:rPr lang="tr-TR" sz="1600" smtClean="0"/>
              <a:t>ç</a:t>
            </a:r>
            <a:r>
              <a:rPr lang="tr-TR" sz="1600" noProof="1" smtClean="0"/>
              <a:t>evirir.</a:t>
            </a:r>
          </a:p>
          <a:p>
            <a:pPr lvl="1" eaLnBrk="1" hangingPunct="1">
              <a:lnSpc>
                <a:spcPct val="80000"/>
              </a:lnSpc>
            </a:pPr>
            <a:r>
              <a:rPr lang="tr-TR" sz="1600" noProof="1" smtClean="0"/>
              <a:t>Prosesi bekler</a:t>
            </a:r>
            <a:r>
              <a:rPr lang="tr-TR" sz="1600" smtClean="0"/>
              <a:t>(waiting)</a:t>
            </a:r>
            <a:r>
              <a:rPr lang="tr-TR" sz="1600" noProof="1" smtClean="0"/>
              <a:t> kuyru</a:t>
            </a:r>
            <a:r>
              <a:rPr lang="tr-TR" sz="1600" smtClean="0"/>
              <a:t>ğ</a:t>
            </a:r>
            <a:r>
              <a:rPr lang="tr-TR" sz="1600" noProof="1" smtClean="0"/>
              <a:t>una yerle</a:t>
            </a:r>
            <a:r>
              <a:rPr lang="tr-TR" sz="1600" smtClean="0"/>
              <a:t>ş</a:t>
            </a:r>
            <a:r>
              <a:rPr lang="tr-TR" sz="1600" noProof="1" smtClean="0"/>
              <a:t>tirir.</a:t>
            </a:r>
          </a:p>
          <a:p>
            <a:pPr eaLnBrk="1" hangingPunct="1">
              <a:lnSpc>
                <a:spcPct val="80000"/>
              </a:lnSpc>
            </a:pPr>
            <a:r>
              <a:rPr lang="tr-TR" sz="1800" noProof="1" smtClean="0"/>
              <a:t>Wake up</a:t>
            </a:r>
            <a:r>
              <a:rPr lang="tr-TR" sz="1800" smtClean="0"/>
              <a:t>()</a:t>
            </a:r>
            <a:endParaRPr lang="tr-TR" sz="1800" noProof="1" smtClean="0"/>
          </a:p>
          <a:p>
            <a:pPr lvl="1" eaLnBrk="1" hangingPunct="1">
              <a:lnSpc>
                <a:spcPct val="80000"/>
              </a:lnSpc>
            </a:pPr>
            <a:r>
              <a:rPr lang="tr-TR" sz="1600" noProof="1" smtClean="0"/>
              <a:t>Bekler kuyru</a:t>
            </a:r>
            <a:r>
              <a:rPr lang="tr-TR" sz="1600" smtClean="0"/>
              <a:t>ğ</a:t>
            </a:r>
            <a:r>
              <a:rPr lang="tr-TR" sz="1600" noProof="1" smtClean="0"/>
              <a:t>undan semaforla ili</a:t>
            </a:r>
            <a:r>
              <a:rPr lang="tr-TR" sz="1600" smtClean="0"/>
              <a:t>ş</a:t>
            </a:r>
            <a:r>
              <a:rPr lang="tr-TR" sz="1600" noProof="1" smtClean="0"/>
              <a:t>kili olan 1 prosesi </a:t>
            </a:r>
            <a:r>
              <a:rPr lang="tr-TR" sz="1600" smtClean="0"/>
              <a:t>çıkarır</a:t>
            </a:r>
            <a:r>
              <a:rPr lang="tr-TR" sz="1600" noProof="1" smtClean="0"/>
              <a:t> ve haz</a:t>
            </a:r>
            <a:r>
              <a:rPr lang="tr-TR" sz="1600" smtClean="0"/>
              <a:t>ı</a:t>
            </a:r>
            <a:r>
              <a:rPr lang="tr-TR" sz="1600" noProof="1" smtClean="0"/>
              <a:t>r kuyru</a:t>
            </a:r>
            <a:r>
              <a:rPr lang="tr-TR" sz="1600" smtClean="0"/>
              <a:t>ğ</a:t>
            </a:r>
            <a:r>
              <a:rPr lang="tr-TR" sz="1600" noProof="1" smtClean="0"/>
              <a:t>una koyar</a:t>
            </a:r>
            <a:r>
              <a:rPr lang="tr-TR" sz="1600" smtClean="0"/>
              <a:t>.</a:t>
            </a:r>
            <a:endParaRPr lang="tr-TR" sz="1600" noProof="1" smtClean="0"/>
          </a:p>
          <a:p>
            <a:pPr eaLnBrk="1" hangingPunct="1">
              <a:lnSpc>
                <a:spcPct val="80000"/>
              </a:lnSpc>
            </a:pPr>
            <a:endParaRPr lang="tr-TR" sz="1800" noProof="1"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tr-TR" smtClean="0"/>
              <a:t>Semafor Tanımı</a:t>
            </a:r>
          </a:p>
        </p:txBody>
      </p:sp>
      <p:sp>
        <p:nvSpPr>
          <p:cNvPr id="17411" name="Rectangle 3"/>
          <p:cNvSpPr>
            <a:spLocks noGrp="1" noChangeArrowheads="1"/>
          </p:cNvSpPr>
          <p:nvPr>
            <p:ph idx="1"/>
          </p:nvPr>
        </p:nvSpPr>
        <p:spPr/>
        <p:txBody>
          <a:bodyPr/>
          <a:lstStyle/>
          <a:p>
            <a:pPr eaLnBrk="1" hangingPunct="1">
              <a:buFont typeface="Wingdings" pitchFamily="2" charset="2"/>
              <a:buNone/>
            </a:pPr>
            <a:r>
              <a:rPr lang="tr-TR" smtClean="0"/>
              <a:t> </a:t>
            </a:r>
          </a:p>
        </p:txBody>
      </p:sp>
      <p:pic>
        <p:nvPicPr>
          <p:cNvPr id="17412" name="Picture 4"/>
          <p:cNvPicPr>
            <a:picLocks noChangeAspect="1" noChangeArrowheads="1"/>
          </p:cNvPicPr>
          <p:nvPr/>
        </p:nvPicPr>
        <p:blipFill>
          <a:blip r:embed="rId2" cstate="print"/>
          <a:srcRect/>
          <a:stretch>
            <a:fillRect/>
          </a:stretch>
        </p:blipFill>
        <p:spPr bwMode="auto">
          <a:xfrm>
            <a:off x="3114675" y="2636838"/>
            <a:ext cx="3602038" cy="1330325"/>
          </a:xfrm>
          <a:prstGeom prst="rect">
            <a:avLst/>
          </a:prstGeom>
          <a:noFill/>
          <a:ln w="9525">
            <a:noFill/>
            <a:miter lim="800000"/>
            <a:headEnd/>
            <a:tailEnd/>
          </a:ln>
        </p:spPr>
      </p:pic>
      <p:sp>
        <p:nvSpPr>
          <p:cNvPr id="17413" name="4 Dikdörtgen"/>
          <p:cNvSpPr>
            <a:spLocks noChangeArrowheads="1"/>
          </p:cNvSpPr>
          <p:nvPr/>
        </p:nvSpPr>
        <p:spPr bwMode="auto">
          <a:xfrm>
            <a:off x="684213" y="4508500"/>
            <a:ext cx="7920037" cy="1477963"/>
          </a:xfrm>
          <a:prstGeom prst="rect">
            <a:avLst/>
          </a:prstGeom>
          <a:noFill/>
          <a:ln w="9525">
            <a:noFill/>
            <a:miter lim="800000"/>
            <a:headEnd/>
            <a:tailEnd/>
          </a:ln>
        </p:spPr>
        <p:txBody>
          <a:bodyPr>
            <a:spAutoFit/>
          </a:bodyPr>
          <a:lstStyle/>
          <a:p>
            <a:r>
              <a:rPr lang="tr-TR"/>
              <a:t>Her semafor integer bir değere ve bu semafor üzerinde bekleyen proses listesine sahip (PCB listesine bir pointer kaydı).</a:t>
            </a:r>
          </a:p>
          <a:p>
            <a:r>
              <a:rPr lang="tr-TR"/>
              <a:t>Bir proses bir semafor üzerinde beklemeli ise semaforun proses listesine eklenir.</a:t>
            </a:r>
          </a:p>
          <a:p>
            <a:r>
              <a:rPr lang="tr-TR"/>
              <a:t>Signal operasyonu prosesi semafor listesinden çıkarır.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tr-TR" smtClean="0"/>
              <a:t>Wait()</a:t>
            </a:r>
          </a:p>
        </p:txBody>
      </p:sp>
      <p:pic>
        <p:nvPicPr>
          <p:cNvPr id="18435" name="Picture 4"/>
          <p:cNvPicPr>
            <a:picLocks noGrp="1" noChangeAspect="1" noChangeArrowheads="1"/>
          </p:cNvPicPr>
          <p:nvPr>
            <p:ph idx="1"/>
          </p:nvPr>
        </p:nvPicPr>
        <p:blipFill>
          <a:blip r:embed="rId2" cstate="print"/>
          <a:srcRect/>
          <a:stretch>
            <a:fillRect/>
          </a:stretch>
        </p:blipFill>
        <p:spPr>
          <a:xfrm>
            <a:off x="2109788" y="2982913"/>
            <a:ext cx="4924425" cy="1762125"/>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smtClean="0"/>
              <a:t>Signal()</a:t>
            </a:r>
          </a:p>
        </p:txBody>
      </p:sp>
      <p:pic>
        <p:nvPicPr>
          <p:cNvPr id="19459" name="Picture 4"/>
          <p:cNvPicPr>
            <a:picLocks noGrp="1" noChangeAspect="1" noChangeArrowheads="1"/>
          </p:cNvPicPr>
          <p:nvPr>
            <p:ph idx="1"/>
          </p:nvPr>
        </p:nvPicPr>
        <p:blipFill>
          <a:blip r:embed="rId2" cstate="print"/>
          <a:srcRect/>
          <a:stretch>
            <a:fillRect/>
          </a:stretch>
        </p:blipFill>
        <p:spPr>
          <a:xfrm>
            <a:off x="2051050" y="1844675"/>
            <a:ext cx="4972050" cy="1762125"/>
          </a:xfrm>
          <a:noFill/>
        </p:spPr>
      </p:pic>
      <p:sp>
        <p:nvSpPr>
          <p:cNvPr id="19460" name="3 Dikdörtgen"/>
          <p:cNvSpPr>
            <a:spLocks noChangeArrowheads="1"/>
          </p:cNvSpPr>
          <p:nvPr/>
        </p:nvSpPr>
        <p:spPr bwMode="auto">
          <a:xfrm>
            <a:off x="468313" y="3933825"/>
            <a:ext cx="8064500" cy="2800350"/>
          </a:xfrm>
          <a:prstGeom prst="rect">
            <a:avLst/>
          </a:prstGeom>
          <a:noFill/>
          <a:ln w="9525">
            <a:noFill/>
            <a:miter lim="800000"/>
            <a:headEnd/>
            <a:tailEnd/>
          </a:ln>
        </p:spPr>
        <p:txBody>
          <a:bodyPr>
            <a:spAutoFit/>
          </a:bodyPr>
          <a:lstStyle/>
          <a:p>
            <a:pPr>
              <a:buFont typeface="Arial" charset="0"/>
              <a:buChar char="•"/>
            </a:pPr>
            <a:r>
              <a:rPr lang="tr-TR" sz="1600" dirty="0"/>
              <a:t> </a:t>
            </a:r>
            <a:r>
              <a:rPr lang="tr-TR" sz="1600" dirty="0" err="1"/>
              <a:t>Block</a:t>
            </a:r>
            <a:r>
              <a:rPr lang="tr-TR" sz="1600" dirty="0"/>
              <a:t>() ve </a:t>
            </a:r>
            <a:r>
              <a:rPr lang="tr-TR" sz="1600" dirty="0" err="1"/>
              <a:t>wakeup</a:t>
            </a:r>
            <a:r>
              <a:rPr lang="tr-TR" sz="1600" dirty="0" smtClean="0"/>
              <a:t>(): </a:t>
            </a:r>
            <a:r>
              <a:rPr lang="tr-TR" sz="1600" dirty="0"/>
              <a:t>işletim sistemine ait standart sistem çağrıları ile sağlanır.</a:t>
            </a:r>
          </a:p>
          <a:p>
            <a:pPr>
              <a:buFont typeface="Arial" charset="0"/>
              <a:buChar char="•"/>
            </a:pPr>
            <a:r>
              <a:rPr lang="tr-TR" sz="1600" dirty="0"/>
              <a:t> Semafor operasyonları bölünmez şekilde işletilmelidir.</a:t>
            </a:r>
          </a:p>
          <a:p>
            <a:pPr>
              <a:buFont typeface="Arial" charset="0"/>
              <a:buChar char="•"/>
            </a:pPr>
            <a:r>
              <a:rPr lang="tr-TR" sz="1600" dirty="0"/>
              <a:t> Hiçbir iki prosesin aynı anda </a:t>
            </a:r>
            <a:r>
              <a:rPr lang="tr-TR" sz="1600" dirty="0" err="1"/>
              <a:t>wait</a:t>
            </a:r>
            <a:r>
              <a:rPr lang="tr-TR" sz="1600" dirty="0"/>
              <a:t>() ve </a:t>
            </a:r>
            <a:r>
              <a:rPr lang="tr-TR" sz="1600" dirty="0" err="1"/>
              <a:t>signal</a:t>
            </a:r>
            <a:r>
              <a:rPr lang="tr-TR" sz="1600" dirty="0"/>
              <a:t>() operasyonlarını aynı semafor üzerinde aynı anda işletemez.</a:t>
            </a:r>
          </a:p>
          <a:p>
            <a:pPr>
              <a:buFont typeface="Arial" charset="0"/>
              <a:buChar char="•"/>
            </a:pPr>
            <a:r>
              <a:rPr lang="tr-TR" sz="1600" dirty="0"/>
              <a:t> Bu </a:t>
            </a:r>
            <a:r>
              <a:rPr lang="tr-TR" sz="1600" dirty="0" smtClean="0"/>
              <a:t>gereksinim kesmelerin engellenmesi </a:t>
            </a:r>
            <a:r>
              <a:rPr lang="tr-TR" sz="1600" dirty="0"/>
              <a:t>ile sağlanabilir.</a:t>
            </a:r>
          </a:p>
          <a:p>
            <a:pPr>
              <a:buFont typeface="Arial" charset="0"/>
              <a:buChar char="•"/>
            </a:pPr>
            <a:r>
              <a:rPr lang="tr-TR" sz="1600" dirty="0"/>
              <a:t> </a:t>
            </a:r>
            <a:r>
              <a:rPr lang="tr-TR" sz="1600" dirty="0" smtClean="0"/>
              <a:t>“</a:t>
            </a:r>
            <a:r>
              <a:rPr lang="tr-TR" sz="1600" dirty="0" err="1" smtClean="0"/>
              <a:t>busy</a:t>
            </a:r>
            <a:r>
              <a:rPr lang="tr-TR" sz="1600" dirty="0" smtClean="0"/>
              <a:t> </a:t>
            </a:r>
            <a:r>
              <a:rPr lang="tr-TR" sz="1600" dirty="0" err="1" smtClean="0"/>
              <a:t>waiting</a:t>
            </a:r>
            <a:r>
              <a:rPr lang="tr-TR" sz="1600" dirty="0" smtClean="0"/>
              <a:t>” </a:t>
            </a:r>
            <a:r>
              <a:rPr lang="tr-TR" sz="1600" dirty="0"/>
              <a:t>döngüsünü </a:t>
            </a:r>
            <a:r>
              <a:rPr lang="tr-TR" sz="1600" dirty="0" err="1"/>
              <a:t>wait</a:t>
            </a:r>
            <a:r>
              <a:rPr lang="tr-TR" sz="1600" dirty="0"/>
              <a:t>() ve </a:t>
            </a:r>
            <a:r>
              <a:rPr lang="tr-TR" sz="1600" dirty="0" err="1"/>
              <a:t>signal</a:t>
            </a:r>
            <a:r>
              <a:rPr lang="tr-TR" sz="1600" dirty="0"/>
              <a:t>() operasyonları ile tam olarak çözemedik, sadece </a:t>
            </a:r>
            <a:r>
              <a:rPr lang="tr-TR" sz="1600" dirty="0" err="1"/>
              <a:t>busy</a:t>
            </a:r>
            <a:r>
              <a:rPr lang="tr-TR" sz="1600" dirty="0"/>
              <a:t> </a:t>
            </a:r>
            <a:r>
              <a:rPr lang="tr-TR" sz="1600" dirty="0" err="1"/>
              <a:t>waiting’i</a:t>
            </a:r>
            <a:r>
              <a:rPr lang="tr-TR" sz="1600" dirty="0"/>
              <a:t> </a:t>
            </a:r>
            <a:r>
              <a:rPr lang="tr-TR" sz="1600" dirty="0" err="1"/>
              <a:t>entry</a:t>
            </a:r>
            <a:r>
              <a:rPr lang="tr-TR" sz="1600" dirty="0"/>
              <a:t> </a:t>
            </a:r>
            <a:r>
              <a:rPr lang="tr-TR" sz="1600" dirty="0" err="1"/>
              <a:t>section’dan</a:t>
            </a:r>
            <a:r>
              <a:rPr lang="tr-TR" sz="1600" dirty="0"/>
              <a:t> </a:t>
            </a:r>
            <a:r>
              <a:rPr lang="tr-TR" sz="1600" dirty="0" err="1"/>
              <a:t>critical</a:t>
            </a:r>
            <a:r>
              <a:rPr lang="tr-TR" sz="1600" dirty="0"/>
              <a:t> </a:t>
            </a:r>
            <a:r>
              <a:rPr lang="tr-TR" sz="1600" dirty="0" err="1"/>
              <a:t>section’a</a:t>
            </a:r>
            <a:r>
              <a:rPr lang="tr-TR" sz="1600" dirty="0"/>
              <a:t> (</a:t>
            </a:r>
            <a:r>
              <a:rPr lang="tr-TR" sz="1600" dirty="0" err="1"/>
              <a:t>critical</a:t>
            </a:r>
            <a:r>
              <a:rPr lang="tr-TR" sz="1600" dirty="0"/>
              <a:t> </a:t>
            </a:r>
            <a:r>
              <a:rPr lang="tr-TR" sz="1600" dirty="0" err="1"/>
              <a:t>sections</a:t>
            </a:r>
            <a:r>
              <a:rPr lang="tr-TR" sz="1600" dirty="0"/>
              <a:t> of </a:t>
            </a:r>
            <a:r>
              <a:rPr lang="tr-TR" sz="1600" dirty="0" err="1"/>
              <a:t>wait</a:t>
            </a:r>
            <a:r>
              <a:rPr lang="tr-TR" sz="1600" dirty="0"/>
              <a:t> </a:t>
            </a:r>
            <a:r>
              <a:rPr lang="tr-TR" sz="1600" dirty="0" err="1"/>
              <a:t>and</a:t>
            </a:r>
            <a:r>
              <a:rPr lang="tr-TR" sz="1600" dirty="0"/>
              <a:t> </a:t>
            </a:r>
            <a:r>
              <a:rPr lang="tr-TR" sz="1600" dirty="0" err="1"/>
              <a:t>signal</a:t>
            </a:r>
            <a:r>
              <a:rPr lang="tr-TR" sz="1600" dirty="0"/>
              <a:t>) taşıdık.  </a:t>
            </a:r>
          </a:p>
          <a:p>
            <a:pPr>
              <a:buFont typeface="Arial" charset="0"/>
              <a:buChar char="•"/>
            </a:pPr>
            <a:r>
              <a:rPr lang="tr-TR" sz="1600" dirty="0"/>
              <a:t>Bu sebeple </a:t>
            </a:r>
            <a:r>
              <a:rPr lang="tr-TR" sz="1600" dirty="0" err="1"/>
              <a:t>wait</a:t>
            </a:r>
            <a:r>
              <a:rPr lang="tr-TR" sz="1600" dirty="0"/>
              <a:t>() ve </a:t>
            </a:r>
            <a:r>
              <a:rPr lang="tr-TR" sz="1600" dirty="0" err="1"/>
              <a:t>signal</a:t>
            </a:r>
            <a:r>
              <a:rPr lang="tr-TR" sz="1600" dirty="0"/>
              <a:t>() operasyonları kısa olmalı (düzgün kodlandığında 10 </a:t>
            </a:r>
            <a:r>
              <a:rPr lang="tr-TR" sz="1600" dirty="0" err="1"/>
              <a:t>instruction</a:t>
            </a:r>
            <a:r>
              <a:rPr lang="tr-TR" sz="1600" dirty="0"/>
              <a:t> dan daha fazla olmamalı)</a:t>
            </a:r>
            <a:endParaRPr lang="en-US"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p:txBody>
          <a:bodyPr/>
          <a:lstStyle/>
          <a:p>
            <a:pPr eaLnBrk="1" hangingPunct="1"/>
            <a:r>
              <a:rPr lang="tr-TR" smtClean="0"/>
              <a:t>Deadlocks and Starvation</a:t>
            </a:r>
          </a:p>
        </p:txBody>
      </p:sp>
      <p:sp>
        <p:nvSpPr>
          <p:cNvPr id="20483" name="2 İçerik Yer Tutucusu"/>
          <p:cNvSpPr>
            <a:spLocks noGrp="1"/>
          </p:cNvSpPr>
          <p:nvPr>
            <p:ph idx="1"/>
          </p:nvPr>
        </p:nvSpPr>
        <p:spPr>
          <a:xfrm>
            <a:off x="468313" y="1412875"/>
            <a:ext cx="8351837" cy="4525963"/>
          </a:xfrm>
        </p:spPr>
        <p:txBody>
          <a:bodyPr/>
          <a:lstStyle/>
          <a:p>
            <a:pPr eaLnBrk="1" hangingPunct="1"/>
            <a:r>
              <a:rPr lang="tr-TR" sz="1600" b="1" noProof="1" smtClean="0"/>
              <a:t>Deadlock</a:t>
            </a:r>
            <a:r>
              <a:rPr lang="tr-TR" sz="1600" noProof="1" smtClean="0"/>
              <a:t> iki prosesin işlerini tamamlamaları için birbirinin kaynaklarına ihtiyaç duyması ve bunun sürekli bir hal almasıdır. Bu durum bir kilitlenme yaratır. </a:t>
            </a:r>
          </a:p>
          <a:p>
            <a:pPr eaLnBrk="1" hangingPunct="1"/>
            <a:r>
              <a:rPr lang="tr-TR" sz="1600" b="1" noProof="1" smtClean="0"/>
              <a:t>Starvation</a:t>
            </a:r>
            <a:r>
              <a:rPr lang="tr-TR" sz="1600" noProof="1" smtClean="0"/>
              <a:t> ise bir prosesin çeşitli nedenlerle sürekli geriye itilip prosesin tamamlanamamasıdır. </a:t>
            </a:r>
            <a:endParaRPr lang="tr-TR" sz="1600" smtClean="0"/>
          </a:p>
          <a:p>
            <a:pPr eaLnBrk="1" hangingPunct="1"/>
            <a:r>
              <a:rPr lang="tr-TR" sz="1600" smtClean="0"/>
              <a:t>Deadlock durumu:</a:t>
            </a:r>
          </a:p>
          <a:p>
            <a:pPr lvl="1" eaLnBrk="1" hangingPunct="1"/>
            <a:r>
              <a:rPr lang="tr-TR" sz="1600" smtClean="0"/>
              <a:t>P0: S semaforunu kullanır</a:t>
            </a:r>
          </a:p>
          <a:p>
            <a:pPr lvl="1" eaLnBrk="1" hangingPunct="1"/>
            <a:r>
              <a:rPr lang="tr-TR" sz="1600" smtClean="0"/>
              <a:t>P1:Q semaforunu kullanır</a:t>
            </a:r>
          </a:p>
          <a:p>
            <a:pPr lvl="1" eaLnBrk="1" hangingPunct="1"/>
            <a:r>
              <a:rPr lang="tr-TR" sz="1600" smtClean="0"/>
              <a:t>Q=S=1</a:t>
            </a:r>
          </a:p>
          <a:p>
            <a:pPr lvl="1" eaLnBrk="1" hangingPunct="1"/>
            <a:r>
              <a:rPr lang="tr-TR" sz="1600" smtClean="0"/>
              <a:t>T1 zamanında : P0 executes wait(S)</a:t>
            </a:r>
          </a:p>
          <a:p>
            <a:pPr lvl="1" eaLnBrk="1" hangingPunct="1"/>
            <a:r>
              <a:rPr lang="tr-TR" sz="1600" smtClean="0"/>
              <a:t>T2 zamanında: P1 executes wait(Q)</a:t>
            </a:r>
          </a:p>
          <a:p>
            <a:pPr eaLnBrk="1" hangingPunct="1"/>
            <a:r>
              <a:rPr lang="tr-TR" sz="1600" smtClean="0"/>
              <a:t>Bu durumda P0 wait(Q) yu işlettiğinde P1’in signal(Q)’yu işletmesini beklemeye başlamıştır.</a:t>
            </a:r>
          </a:p>
          <a:p>
            <a:pPr eaLnBrk="1" hangingPunct="1"/>
            <a:r>
              <a:rPr lang="tr-TR" sz="1600" smtClean="0"/>
              <a:t>Aynı şekilde P1 wait(S) işlettiğinde P0’ın signal(S) işletmesini beklemeye başlamıştır.</a:t>
            </a:r>
          </a:p>
          <a:p>
            <a:pPr eaLnBrk="1" hangingPunct="1"/>
            <a:endParaRPr lang="tr-TR" sz="1600" smtClean="0"/>
          </a:p>
        </p:txBody>
      </p:sp>
      <p:pic>
        <p:nvPicPr>
          <p:cNvPr id="20484" name="Picture 2"/>
          <p:cNvPicPr>
            <a:picLocks noChangeAspect="1" noChangeArrowheads="1"/>
          </p:cNvPicPr>
          <p:nvPr/>
        </p:nvPicPr>
        <p:blipFill>
          <a:blip r:embed="rId2" cstate="print"/>
          <a:srcRect/>
          <a:stretch>
            <a:fillRect/>
          </a:stretch>
        </p:blipFill>
        <p:spPr bwMode="auto">
          <a:xfrm>
            <a:off x="2987675" y="4868863"/>
            <a:ext cx="2520950" cy="17938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p:txBody>
          <a:bodyPr/>
          <a:lstStyle/>
          <a:p>
            <a:pPr eaLnBrk="1" hangingPunct="1"/>
            <a:r>
              <a:rPr lang="tr-TR" smtClean="0"/>
              <a:t>Priority Inversion</a:t>
            </a:r>
          </a:p>
        </p:txBody>
      </p:sp>
      <p:sp>
        <p:nvSpPr>
          <p:cNvPr id="21507" name="2 İçerik Yer Tutucusu"/>
          <p:cNvSpPr>
            <a:spLocks noGrp="1"/>
          </p:cNvSpPr>
          <p:nvPr>
            <p:ph idx="1"/>
          </p:nvPr>
        </p:nvSpPr>
        <p:spPr/>
        <p:txBody>
          <a:bodyPr>
            <a:normAutofit fontScale="92500" lnSpcReduction="10000"/>
          </a:bodyPr>
          <a:lstStyle/>
          <a:p>
            <a:pPr eaLnBrk="1" hangingPunct="1"/>
            <a:r>
              <a:rPr lang="tr-TR" sz="1800" dirty="0" smtClean="0"/>
              <a:t>Yüksek seviyeli bir proses düşük seviyeli bir prosesin ele geçirmiş olduğu </a:t>
            </a:r>
            <a:r>
              <a:rPr lang="tr-TR" sz="1800" dirty="0" err="1" smtClean="0"/>
              <a:t>kernel</a:t>
            </a:r>
            <a:r>
              <a:rPr lang="tr-TR" sz="1800" dirty="0" smtClean="0"/>
              <a:t> verisine erişmek isteyebilir.</a:t>
            </a:r>
          </a:p>
          <a:p>
            <a:pPr eaLnBrk="1" hangingPunct="1"/>
            <a:r>
              <a:rPr lang="tr-TR" sz="1800" dirty="0" err="1" smtClean="0"/>
              <a:t>Kernel</a:t>
            </a:r>
            <a:r>
              <a:rPr lang="tr-TR" sz="1800" dirty="0" smtClean="0"/>
              <a:t> verisi, bir </a:t>
            </a:r>
            <a:r>
              <a:rPr lang="tr-TR" sz="1800" b="1" dirty="0" smtClean="0"/>
              <a:t>kilit değişken </a:t>
            </a:r>
            <a:r>
              <a:rPr lang="tr-TR" sz="1800" dirty="0" smtClean="0"/>
              <a:t>ile korunduğundan kaynak serbest kalana kadar </a:t>
            </a:r>
            <a:r>
              <a:rPr lang="tr-TR" sz="1800" b="1" dirty="0" smtClean="0"/>
              <a:t>yüksek öncelikli proses düşük öncelikli prosesi bekler</a:t>
            </a:r>
            <a:r>
              <a:rPr lang="tr-TR" sz="1800" dirty="0" smtClean="0"/>
              <a:t>. </a:t>
            </a:r>
            <a:r>
              <a:rPr lang="tr-TR" sz="1800" dirty="0" smtClean="0"/>
              <a:t>Bu durum eğer düşük öncelikli proses ertelenirse daha karmaşık hale gelir.</a:t>
            </a:r>
            <a:endParaRPr lang="tr-TR" sz="1800" dirty="0" smtClean="0"/>
          </a:p>
          <a:p>
            <a:pPr eaLnBrk="1" hangingPunct="1"/>
            <a:r>
              <a:rPr lang="tr-TR" sz="1800" dirty="0" smtClean="0"/>
              <a:t>3 </a:t>
            </a:r>
            <a:r>
              <a:rPr lang="tr-TR" sz="1800" dirty="0" smtClean="0"/>
              <a:t>proses:</a:t>
            </a:r>
          </a:p>
          <a:p>
            <a:pPr lvl="1" eaLnBrk="1" hangingPunct="1"/>
            <a:r>
              <a:rPr lang="en-US" sz="1800" i="1" dirty="0" smtClean="0"/>
              <a:t>L, M,</a:t>
            </a:r>
            <a:r>
              <a:rPr lang="tr-TR" sz="1800" i="1" dirty="0" smtClean="0"/>
              <a:t> </a:t>
            </a:r>
            <a:r>
              <a:rPr lang="en-US" sz="1800" i="1" dirty="0" smtClean="0"/>
              <a:t>H</a:t>
            </a:r>
            <a:r>
              <a:rPr lang="tr-TR" sz="1800" i="1" dirty="0" smtClean="0"/>
              <a:t> sıra ile öncelikleri</a:t>
            </a:r>
            <a:r>
              <a:rPr lang="en-US" sz="1800" dirty="0" smtClean="0"/>
              <a:t> </a:t>
            </a:r>
            <a:r>
              <a:rPr lang="en-US" sz="1800" i="1" dirty="0" smtClean="0"/>
              <a:t>L &lt; M &lt; H. </a:t>
            </a:r>
            <a:endParaRPr lang="tr-TR" sz="1800" i="1" dirty="0" smtClean="0"/>
          </a:p>
          <a:p>
            <a:pPr eaLnBrk="1" hangingPunct="1"/>
            <a:r>
              <a:rPr lang="tr-TR" sz="1800" i="1" dirty="0" smtClean="0"/>
              <a:t>H: L prosesinde olan R kaynağını talep eder. </a:t>
            </a:r>
            <a:endParaRPr lang="tr-TR" sz="1800" i="1" dirty="0" smtClean="0"/>
          </a:p>
          <a:p>
            <a:pPr eaLnBrk="1" hangingPunct="1"/>
            <a:r>
              <a:rPr lang="tr-TR" sz="1800" i="1" dirty="0" smtClean="0"/>
              <a:t>Olağan </a:t>
            </a:r>
            <a:r>
              <a:rPr lang="tr-TR" sz="1800" i="1" dirty="0" smtClean="0"/>
              <a:t>durumda H, L </a:t>
            </a:r>
            <a:r>
              <a:rPr lang="tr-TR" sz="1800" i="1" dirty="0" smtClean="0"/>
              <a:t>prosesinin </a:t>
            </a:r>
            <a:r>
              <a:rPr lang="tr-TR" sz="1800" i="1" dirty="0" smtClean="0"/>
              <a:t>kaynağı </a:t>
            </a:r>
            <a:r>
              <a:rPr lang="tr-TR" sz="1800" i="1" dirty="0" smtClean="0"/>
              <a:t>serbest </a:t>
            </a:r>
            <a:r>
              <a:rPr lang="tr-TR" sz="1800" i="1" dirty="0" err="1" smtClean="0"/>
              <a:t>bırakamasını</a:t>
            </a:r>
            <a:r>
              <a:rPr lang="tr-TR" sz="1800" i="1" dirty="0" smtClean="0"/>
              <a:t> beklemek zorunda.</a:t>
            </a:r>
            <a:endParaRPr lang="tr-TR" sz="1800" i="1" dirty="0" smtClean="0"/>
          </a:p>
          <a:p>
            <a:pPr eaLnBrk="1" hangingPunct="1"/>
            <a:r>
              <a:rPr lang="tr-TR" sz="1800" i="1" dirty="0" smtClean="0"/>
              <a:t>Varsayalım ki bu sırada, M prosesi çalıştırılabilir hale gelir; L prosesine göre işlem önceliğini kullanır ve L prosesinin sırasını ele geçirir.</a:t>
            </a:r>
          </a:p>
          <a:p>
            <a:pPr eaLnBrk="1" hangingPunct="1"/>
            <a:r>
              <a:rPr lang="tr-TR" sz="1800" i="1" dirty="0" smtClean="0"/>
              <a:t>Dolaylı olarak daha </a:t>
            </a:r>
            <a:r>
              <a:rPr lang="tr-TR" sz="1800" i="1" dirty="0" smtClean="0"/>
              <a:t>düşük öncelikli bir proses (M), H prosesinin L prosesini </a:t>
            </a:r>
            <a:r>
              <a:rPr lang="tr-TR" sz="1800" i="1" dirty="0" smtClean="0"/>
              <a:t>ne </a:t>
            </a:r>
            <a:r>
              <a:rPr lang="tr-TR" sz="1800" i="1" dirty="0" smtClean="0"/>
              <a:t>kadar uzun </a:t>
            </a:r>
            <a:r>
              <a:rPr lang="tr-TR" sz="1800" i="1" dirty="0" smtClean="0"/>
              <a:t>süre beklediğinden </a:t>
            </a:r>
            <a:r>
              <a:rPr lang="tr-TR" sz="1800" i="1" dirty="0" smtClean="0"/>
              <a:t>etkilenmiştir.</a:t>
            </a:r>
          </a:p>
          <a:p>
            <a:pPr eaLnBrk="1" hangingPunct="1"/>
            <a:r>
              <a:rPr lang="tr-TR" sz="1800" i="1" dirty="0" smtClean="0"/>
              <a:t>Bu problem </a:t>
            </a:r>
            <a:r>
              <a:rPr lang="tr-TR" sz="1800" i="1" dirty="0" err="1" smtClean="0"/>
              <a:t>priority</a:t>
            </a:r>
            <a:r>
              <a:rPr lang="tr-TR" sz="1800" i="1" dirty="0" smtClean="0"/>
              <a:t> </a:t>
            </a:r>
            <a:r>
              <a:rPr lang="tr-TR" sz="1800" i="1" dirty="0" err="1" smtClean="0"/>
              <a:t>inversion</a:t>
            </a:r>
            <a:r>
              <a:rPr lang="tr-TR" sz="1800" i="1" dirty="0" smtClean="0"/>
              <a:t> problemidir. İşletim sisteminde </a:t>
            </a:r>
            <a:r>
              <a:rPr lang="tr-TR" sz="1800" b="1" i="1" dirty="0" smtClean="0"/>
              <a:t>2 den fazla öncelik seviyesi tanımlı ise oluşabilir.</a:t>
            </a:r>
            <a:r>
              <a:rPr lang="tr-TR" sz="1800" i="1" dirty="0" smtClean="0"/>
              <a:t> Sadece 2 öncelik seviyesi tanımlanması ile çözülebilir ancak bu pratikte geçerli çözüm değildir.</a:t>
            </a:r>
          </a:p>
          <a:p>
            <a:pPr eaLnBrk="1" hangingPunct="1"/>
            <a:r>
              <a:rPr lang="tr-TR" sz="1800" i="1" dirty="0" smtClean="0"/>
              <a:t>Çözüm </a:t>
            </a:r>
            <a:r>
              <a:rPr lang="tr-TR" sz="1800" b="1" dirty="0" err="1" smtClean="0"/>
              <a:t>priority</a:t>
            </a:r>
            <a:r>
              <a:rPr lang="tr-TR" sz="1800" b="1" dirty="0" smtClean="0"/>
              <a:t>-</a:t>
            </a:r>
            <a:r>
              <a:rPr lang="tr-TR" sz="1800" b="1" dirty="0" err="1" smtClean="0"/>
              <a:t>inheritance</a:t>
            </a:r>
            <a:r>
              <a:rPr lang="tr-TR" sz="1800" b="1" dirty="0" smtClean="0"/>
              <a:t> </a:t>
            </a:r>
            <a:r>
              <a:rPr lang="tr-TR" sz="1800" b="1" dirty="0" err="1" smtClean="0"/>
              <a:t>protocol</a:t>
            </a:r>
            <a:r>
              <a:rPr lang="tr-TR" sz="1800" b="1" dirty="0" smtClean="0"/>
              <a:t> </a:t>
            </a:r>
            <a:r>
              <a:rPr lang="tr-TR" sz="1800" dirty="0" smtClean="0"/>
              <a:t>uygulanması</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p:txBody>
          <a:bodyPr>
            <a:normAutofit fontScale="90000"/>
          </a:bodyPr>
          <a:lstStyle/>
          <a:p>
            <a:pPr eaLnBrk="1" hangingPunct="1"/>
            <a:r>
              <a:rPr lang="tr-TR" smtClean="0"/>
              <a:t>priority-inheritance</a:t>
            </a:r>
            <a:br>
              <a:rPr lang="tr-TR" smtClean="0"/>
            </a:br>
            <a:r>
              <a:rPr lang="tr-TR" smtClean="0"/>
              <a:t>protocol</a:t>
            </a:r>
          </a:p>
        </p:txBody>
      </p:sp>
      <p:sp>
        <p:nvSpPr>
          <p:cNvPr id="22531" name="2 İçerik Yer Tutucusu"/>
          <p:cNvSpPr>
            <a:spLocks noGrp="1"/>
          </p:cNvSpPr>
          <p:nvPr>
            <p:ph idx="1"/>
          </p:nvPr>
        </p:nvSpPr>
        <p:spPr/>
        <p:txBody>
          <a:bodyPr/>
          <a:lstStyle/>
          <a:p>
            <a:pPr eaLnBrk="1" hangingPunct="1"/>
            <a:r>
              <a:rPr lang="tr-TR" sz="2000" dirty="0" smtClean="0"/>
              <a:t>Bu </a:t>
            </a:r>
            <a:r>
              <a:rPr lang="tr-TR" sz="2000" b="1" dirty="0" smtClean="0"/>
              <a:t>protokole</a:t>
            </a:r>
            <a:r>
              <a:rPr lang="tr-TR" sz="2000" dirty="0" smtClean="0"/>
              <a:t> göre:</a:t>
            </a:r>
          </a:p>
          <a:p>
            <a:pPr eaLnBrk="1" hangingPunct="1"/>
            <a:r>
              <a:rPr lang="tr-TR" sz="2000" dirty="0" smtClean="0"/>
              <a:t>Yüksek öncelikli prosesin ihtiyaç duyduğu kaynağa erişmiş olan tüm prosesler kaynakları kullanmayı bitirene kadar </a:t>
            </a:r>
            <a:r>
              <a:rPr lang="tr-TR" sz="2000" b="1" dirty="0" smtClean="0"/>
              <a:t>yüksek önceliği devralırlar</a:t>
            </a:r>
            <a:r>
              <a:rPr lang="tr-TR" sz="2000" dirty="0" smtClean="0"/>
              <a:t>. </a:t>
            </a:r>
          </a:p>
          <a:p>
            <a:pPr eaLnBrk="1" hangingPunct="1"/>
            <a:r>
              <a:rPr lang="tr-TR" sz="2000" dirty="0" smtClean="0"/>
              <a:t>Sonlandıkları zaman, öncelikleri kendi orijinal değerlerine geri döndürülür.</a:t>
            </a:r>
          </a:p>
          <a:p>
            <a:pPr eaLnBrk="1" hangingPunct="1"/>
            <a:r>
              <a:rPr lang="tr-TR" sz="2000" dirty="0" smtClean="0"/>
              <a:t>Yukarıdaki örnekte, bir </a:t>
            </a:r>
            <a:r>
              <a:rPr lang="en-US" sz="2000" dirty="0" smtClean="0"/>
              <a:t>priority-inheritance</a:t>
            </a:r>
            <a:r>
              <a:rPr lang="tr-TR" sz="2000" dirty="0" smtClean="0"/>
              <a:t> </a:t>
            </a:r>
            <a:r>
              <a:rPr lang="en-US" sz="2000" dirty="0" smtClean="0"/>
              <a:t>protocol</a:t>
            </a:r>
            <a:r>
              <a:rPr lang="tr-TR" sz="2000" dirty="0" smtClean="0"/>
              <a:t>’ü L prosesinin H prosesin öncelik değerini geçici olarak almasına olanak verebilirdi.</a:t>
            </a:r>
          </a:p>
          <a:p>
            <a:pPr eaLnBrk="1" hangingPunct="1"/>
            <a:r>
              <a:rPr lang="tr-TR" sz="2000" dirty="0" smtClean="0"/>
              <a:t>L prosesi R kaynağını kullanmayı tamamladığında kendi </a:t>
            </a:r>
            <a:r>
              <a:rPr lang="tr-TR" sz="2000" dirty="0" err="1" smtClean="0"/>
              <a:t>H’dan</a:t>
            </a:r>
            <a:r>
              <a:rPr lang="tr-TR" sz="2000" dirty="0" smtClean="0"/>
              <a:t> aldığı </a:t>
            </a:r>
            <a:r>
              <a:rPr lang="tr-TR" sz="2000" dirty="0" err="1" smtClean="0"/>
              <a:t>inhereted</a:t>
            </a:r>
            <a:r>
              <a:rPr lang="tr-TR" sz="2000" dirty="0" smtClean="0"/>
              <a:t> </a:t>
            </a:r>
            <a:r>
              <a:rPr lang="tr-TR" sz="2000" dirty="0" err="1" smtClean="0"/>
              <a:t>priority’sini</a:t>
            </a:r>
            <a:r>
              <a:rPr lang="tr-TR" sz="2000" dirty="0" smtClean="0"/>
              <a:t> bırakabilirdi ve kendi orijinal önceliğine dönebilirdi.</a:t>
            </a:r>
          </a:p>
          <a:p>
            <a:pPr eaLnBrk="1" hangingPunct="1"/>
            <a:r>
              <a:rPr lang="tr-TR" sz="2000" dirty="0" smtClean="0"/>
              <a:t>R kaynağı serbest olunca M prosesi değil H prosesi bir sonraki çalıştırılacak olan proses olurdu.</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pPr eaLnBrk="1" hangingPunct="1"/>
            <a:r>
              <a:rPr lang="tr-TR" smtClean="0"/>
              <a:t>Klasik Senkronizasyon Problemleri</a:t>
            </a:r>
          </a:p>
        </p:txBody>
      </p:sp>
      <p:sp>
        <p:nvSpPr>
          <p:cNvPr id="23555" name="2 İçerik Yer Tutucusu"/>
          <p:cNvSpPr>
            <a:spLocks noGrp="1"/>
          </p:cNvSpPr>
          <p:nvPr>
            <p:ph idx="1"/>
          </p:nvPr>
        </p:nvSpPr>
        <p:spPr/>
        <p:txBody>
          <a:bodyPr/>
          <a:lstStyle/>
          <a:p>
            <a:pPr eaLnBrk="1" hangingPunct="1"/>
            <a:r>
              <a:rPr lang="tr-TR" smtClean="0"/>
              <a:t>The Bounded-Buffer Problem</a:t>
            </a:r>
          </a:p>
          <a:p>
            <a:pPr eaLnBrk="1" hangingPunct="1"/>
            <a:r>
              <a:rPr lang="tr-TR" smtClean="0"/>
              <a:t>The Readers–Writers Problem</a:t>
            </a:r>
          </a:p>
          <a:p>
            <a:pPr eaLnBrk="1" hangingPunct="1"/>
            <a:r>
              <a:rPr lang="tr-TR" smtClean="0"/>
              <a:t>The Dining-Philosophers Problem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tr-TR" sz="3400" smtClean="0"/>
              <a:t>Semafor ile Üretici-Tüketici Problemi</a:t>
            </a:r>
          </a:p>
        </p:txBody>
      </p:sp>
      <p:sp>
        <p:nvSpPr>
          <p:cNvPr id="24579" name="Rectangle 3"/>
          <p:cNvSpPr>
            <a:spLocks noGrp="1" noChangeArrowheads="1"/>
          </p:cNvSpPr>
          <p:nvPr>
            <p:ph idx="1"/>
          </p:nvPr>
        </p:nvSpPr>
        <p:spPr/>
        <p:txBody>
          <a:bodyPr/>
          <a:lstStyle/>
          <a:p>
            <a:pPr eaLnBrk="1" hangingPunct="1">
              <a:lnSpc>
                <a:spcPct val="90000"/>
              </a:lnSpc>
            </a:pPr>
            <a:r>
              <a:rPr lang="tr-TR" sz="2100" noProof="1" smtClean="0"/>
              <a:t>Semafor kullanarak üretici tüketici probleminin, sınırlı Buffer durumunda çözümü. </a:t>
            </a:r>
          </a:p>
          <a:p>
            <a:pPr eaLnBrk="1" hangingPunct="1">
              <a:lnSpc>
                <a:spcPct val="90000"/>
              </a:lnSpc>
            </a:pPr>
            <a:r>
              <a:rPr lang="tr-TR" sz="2100" noProof="1" smtClean="0"/>
              <a:t>Üretici ve tüketici birer işlem olarak yaratılmaktadır. Burada 3 önemli kısıtlama vardır: </a:t>
            </a:r>
          </a:p>
          <a:p>
            <a:pPr lvl="1" eaLnBrk="1" hangingPunct="1">
              <a:lnSpc>
                <a:spcPct val="90000"/>
              </a:lnSpc>
            </a:pPr>
            <a:r>
              <a:rPr lang="tr-TR" sz="2000" noProof="1" smtClean="0"/>
              <a:t>Buffer’a aynı anda sadece bir işlem erişebilir (karşılıklı dışarlama). Bu maksatla mutex isimli ikili semafor kullanılacaktır. </a:t>
            </a:r>
          </a:p>
          <a:p>
            <a:pPr lvl="1" eaLnBrk="1" hangingPunct="1">
              <a:lnSpc>
                <a:spcPct val="90000"/>
              </a:lnSpc>
            </a:pPr>
            <a:r>
              <a:rPr lang="tr-TR" sz="2000" noProof="1" smtClean="0"/>
              <a:t>Eğer Buffer boş ise tüketici üreticinin Buffer’a veri girmesini bekler. Üretici ve tüketici empty isimli semaforu senkronizasyon amacıyla kullanacaklardır. </a:t>
            </a:r>
          </a:p>
          <a:p>
            <a:pPr lvl="1" eaLnBrk="1" hangingPunct="1">
              <a:lnSpc>
                <a:spcPct val="90000"/>
              </a:lnSpc>
            </a:pPr>
            <a:r>
              <a:rPr lang="tr-TR" sz="2000" noProof="1" smtClean="0"/>
              <a:t>Eğer Buffer dolu ise üretici tüketicin Buffer’dan veri almasını bekler. Üretici ve tüketici full isimli semaforu senkronizasyon amacıyla kullanacaklardır.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tr-TR"/>
              <a:t>Tüketici Proses</a:t>
            </a:r>
            <a:endParaRPr lang="en-US"/>
          </a:p>
        </p:txBody>
      </p:sp>
      <p:sp>
        <p:nvSpPr>
          <p:cNvPr id="14339" name="Rectangle 3"/>
          <p:cNvSpPr>
            <a:spLocks noGrp="1" noChangeArrowheads="1"/>
          </p:cNvSpPr>
          <p:nvPr>
            <p:ph idx="1"/>
          </p:nvPr>
        </p:nvSpPr>
        <p:spPr/>
        <p:txBody>
          <a:bodyPr/>
          <a:lstStyle/>
          <a:p>
            <a:pPr>
              <a:lnSpc>
                <a:spcPct val="90000"/>
              </a:lnSpc>
              <a:buFont typeface="Wingdings" pitchFamily="2" charset="2"/>
              <a:buNone/>
            </a:pPr>
            <a:r>
              <a:rPr lang="en-US" sz="2600">
                <a:solidFill>
                  <a:srgbClr val="0000FF"/>
                </a:solidFill>
              </a:rPr>
              <a:t>while (1) </a:t>
            </a:r>
          </a:p>
          <a:p>
            <a:pPr>
              <a:lnSpc>
                <a:spcPct val="90000"/>
              </a:lnSpc>
              <a:buFont typeface="Wingdings" pitchFamily="2" charset="2"/>
              <a:buNone/>
            </a:pPr>
            <a:r>
              <a:rPr lang="en-US" sz="2600">
                <a:solidFill>
                  <a:srgbClr val="0000FF"/>
                </a:solidFill>
              </a:rPr>
              <a:t>      {</a:t>
            </a:r>
          </a:p>
          <a:p>
            <a:pPr>
              <a:lnSpc>
                <a:spcPct val="90000"/>
              </a:lnSpc>
              <a:buFont typeface="Wingdings" pitchFamily="2" charset="2"/>
              <a:buNone/>
            </a:pPr>
            <a:r>
              <a:rPr lang="en-US" sz="2600">
                <a:solidFill>
                  <a:srgbClr val="0000FF"/>
                </a:solidFill>
              </a:rPr>
              <a:t>			while (count == 0); </a:t>
            </a:r>
            <a:endParaRPr lang="tr-TR" sz="2600">
              <a:solidFill>
                <a:srgbClr val="0000FF"/>
              </a:solidFill>
            </a:endParaRPr>
          </a:p>
          <a:p>
            <a:pPr>
              <a:lnSpc>
                <a:spcPct val="90000"/>
              </a:lnSpc>
              <a:buFont typeface="Wingdings" pitchFamily="2" charset="2"/>
              <a:buNone/>
            </a:pPr>
            <a:r>
              <a:rPr lang="tr-TR" sz="2600">
                <a:solidFill>
                  <a:srgbClr val="0000FF"/>
                </a:solidFill>
              </a:rPr>
              <a:t>				</a:t>
            </a:r>
            <a:r>
              <a:rPr lang="en-US" sz="2600">
                <a:solidFill>
                  <a:srgbClr val="0000FF"/>
                </a:solidFill>
              </a:rPr>
              <a:t>// do nothing</a:t>
            </a:r>
          </a:p>
          <a:p>
            <a:pPr>
              <a:lnSpc>
                <a:spcPct val="90000"/>
              </a:lnSpc>
              <a:buFont typeface="Wingdings" pitchFamily="2" charset="2"/>
              <a:buNone/>
            </a:pPr>
            <a:r>
              <a:rPr lang="en-US" sz="2600">
                <a:solidFill>
                  <a:srgbClr val="0000FF"/>
                </a:solidFill>
              </a:rPr>
              <a:t>			nextConsumed =  buffer[out];</a:t>
            </a:r>
          </a:p>
          <a:p>
            <a:pPr>
              <a:lnSpc>
                <a:spcPct val="90000"/>
              </a:lnSpc>
              <a:buFont typeface="Wingdings" pitchFamily="2" charset="2"/>
              <a:buNone/>
            </a:pPr>
            <a:r>
              <a:rPr lang="en-US" sz="2600">
                <a:solidFill>
                  <a:srgbClr val="0000FF"/>
                </a:solidFill>
              </a:rPr>
              <a:t>			out = (out + 1) % BUFFER_SIZE;</a:t>
            </a:r>
          </a:p>
          <a:p>
            <a:pPr>
              <a:lnSpc>
                <a:spcPct val="90000"/>
              </a:lnSpc>
              <a:buFont typeface="Wingdings" pitchFamily="2" charset="2"/>
              <a:buNone/>
            </a:pPr>
            <a:r>
              <a:rPr lang="en-US" sz="2600">
                <a:solidFill>
                  <a:srgbClr val="0000FF"/>
                </a:solidFill>
              </a:rPr>
              <a:t>			count--;</a:t>
            </a:r>
          </a:p>
          <a:p>
            <a:pPr>
              <a:lnSpc>
                <a:spcPct val="90000"/>
              </a:lnSpc>
              <a:buFont typeface="Wingdings" pitchFamily="2" charset="2"/>
              <a:buNone/>
            </a:pPr>
            <a:r>
              <a:rPr lang="en-US" sz="2600">
                <a:solidFill>
                  <a:srgbClr val="0000FF"/>
                </a:solidFill>
              </a:rPr>
              <a:t>		/*  consume the item in nextConsumed</a:t>
            </a:r>
          </a:p>
          <a:p>
            <a:pPr>
              <a:lnSpc>
                <a:spcPct val="90000"/>
              </a:lnSpc>
              <a:buFont typeface="Wingdings" pitchFamily="2" charset="2"/>
              <a:buNone/>
            </a:pPr>
            <a:r>
              <a:rPr lang="en-US" sz="2600">
                <a:solidFill>
                  <a:srgbClr val="0000FF"/>
                </a:solidFill>
              </a:rPr>
              <a:t>	}</a:t>
            </a:r>
          </a:p>
          <a:p>
            <a:pPr>
              <a:lnSpc>
                <a:spcPct val="90000"/>
              </a:lnSpc>
            </a:pPr>
            <a:endParaRPr lang="en-US" sz="2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tr-TR" smtClean="0"/>
              <a:t>Üretici-Tüketici Problemi Çözümü</a:t>
            </a:r>
          </a:p>
        </p:txBody>
      </p:sp>
      <p:sp>
        <p:nvSpPr>
          <p:cNvPr id="25603" name="Rectangle 3"/>
          <p:cNvSpPr>
            <a:spLocks noGrp="1" noChangeArrowheads="1"/>
          </p:cNvSpPr>
          <p:nvPr>
            <p:ph idx="1"/>
          </p:nvPr>
        </p:nvSpPr>
        <p:spPr/>
        <p:txBody>
          <a:bodyPr/>
          <a:lstStyle/>
          <a:p>
            <a:pPr eaLnBrk="1" hangingPunct="1">
              <a:lnSpc>
                <a:spcPct val="90000"/>
              </a:lnSpc>
            </a:pPr>
            <a:r>
              <a:rPr lang="tr-TR" sz="2600" noProof="1" smtClean="0"/>
              <a:t> </a:t>
            </a:r>
          </a:p>
        </p:txBody>
      </p:sp>
      <p:graphicFrame>
        <p:nvGraphicFramePr>
          <p:cNvPr id="4" name="3 Tablo"/>
          <p:cNvGraphicFramePr>
            <a:graphicFrameLocks noGrp="1"/>
          </p:cNvGraphicFramePr>
          <p:nvPr/>
        </p:nvGraphicFramePr>
        <p:xfrm>
          <a:off x="2124075" y="1252538"/>
          <a:ext cx="4751388" cy="5202238"/>
        </p:xfrm>
        <a:graphic>
          <a:graphicData uri="http://schemas.openxmlformats.org/drawingml/2006/table">
            <a:tbl>
              <a:tblPr/>
              <a:tblGrid>
                <a:gridCol w="1943100"/>
                <a:gridCol w="2808288"/>
              </a:tblGrid>
              <a:tr h="5202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define N 100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define TRUE 1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typedef</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int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semaphore;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semaphore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mutex</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1;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semaphore empty = N;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semaphore full = 0;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producer()</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int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item;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while (TRUE) {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produce_item</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(&amp;item);</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down(empty);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down(</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mutex</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enter_item</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(item);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up(</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mutex</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up(full);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consumer(){</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int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item;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while (TRUE) {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down(full);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down(</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mutex</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remove_item</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(&amp;item);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up(</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mutex</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up(empty);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consume_item</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(item);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a:t>
                      </a:r>
                      <a:endParaRPr kumimoji="0" lang="tr-TR"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0404" marR="60404" marT="60404" marB="60404" anchor="ctr" horzOverflow="overflow">
                    <a:lnL>
                      <a:noFill/>
                    </a:lnL>
                    <a:lnR>
                      <a:noFill/>
                    </a:lnR>
                    <a:lnT>
                      <a:noFill/>
                    </a:lnT>
                    <a:lnB>
                      <a:noFill/>
                    </a:lnB>
                    <a:lnTlToBr>
                      <a:noFill/>
                    </a:lnTlToBr>
                    <a:lnBlToTr>
                      <a:noFill/>
                    </a:lnBlToTr>
                    <a:solidFill>
                      <a:srgbClr val="EBEE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Buffer’daki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eleman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sayısı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Semaforlar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int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bir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tür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olarak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tanımlanıyor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kritik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kısmı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karşılıklı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dışarlamak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Buffer’daki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boş</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yer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sayısı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Buffer’daki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dolu</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yer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sayısı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yerel</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değişken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konulacak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veri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oluşturuluyor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Buffer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dolu</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ise</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bekle</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yoksa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bos</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yer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sayısını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1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azalt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Kritik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kısma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girebilmek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için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vize</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al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Veriyi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gir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Kritik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Kısım</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Kritik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Kısımdan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çıktığını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belirt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Bekleyen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tüketici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varsa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uyandır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yoksa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Buffer’daki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dolu</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yer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sayısını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1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arttır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yerel</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değişken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Buffer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boş</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ise</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bekle</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yoksa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dolu</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yer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sayısını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1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azalt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Kritik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kısma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girebilmek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için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vize</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al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Veriyi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Buffer’dan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al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Kritik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Kısım</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Kritik</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Kısımdan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çıktığını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belirt</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Bekleyen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üretici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varsa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uyandır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yoksa</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Buffer’daki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dolu</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boş</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sayısını</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1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arttır</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b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b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Buffer’dan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alınan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veriyi</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r>
                        <a:rPr kumimoji="0" lang="en-US" sz="1000" b="0" i="0" u="none" strike="noStrike" cap="none" normalizeH="0" baseline="0" dirty="0" err="1" smtClean="0">
                          <a:ln>
                            <a:noFill/>
                          </a:ln>
                          <a:solidFill>
                            <a:srgbClr val="252D52"/>
                          </a:solidFill>
                          <a:effectLst/>
                          <a:latin typeface="Times New Roman" pitchFamily="18" charset="0"/>
                          <a:cs typeface="Times New Roman" pitchFamily="18" charset="0"/>
                        </a:rPr>
                        <a:t>kullan</a:t>
                      </a:r>
                      <a:r>
                        <a:rPr kumimoji="0" lang="en-US" sz="1000" b="0" i="0" u="none" strike="noStrike" cap="none" normalizeH="0" baseline="0" dirty="0" smtClean="0">
                          <a:ln>
                            <a:noFill/>
                          </a:ln>
                          <a:solidFill>
                            <a:srgbClr val="252D52"/>
                          </a:solidFill>
                          <a:effectLst/>
                          <a:latin typeface="Times New Roman" pitchFamily="18" charset="0"/>
                          <a:cs typeface="Times New Roman" pitchFamily="18" charset="0"/>
                        </a:rPr>
                        <a:t> */</a:t>
                      </a:r>
                      <a:endParaRPr kumimoji="0" lang="tr-TR"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0404" marR="60404" marT="60404" marB="60404" anchor="ctr" horzOverflow="overflow">
                    <a:lnL>
                      <a:noFill/>
                    </a:lnL>
                    <a:lnR>
                      <a:noFill/>
                    </a:lnR>
                    <a:lnT>
                      <a:noFill/>
                    </a:lnT>
                    <a:lnB>
                      <a:noFill/>
                    </a:lnB>
                    <a:lnTlToBr>
                      <a:noFill/>
                    </a:lnTlToBr>
                    <a:lnBlToTr>
                      <a:noFill/>
                    </a:lnBlToTr>
                    <a:solidFill>
                      <a:srgbClr val="EBEEF3"/>
                    </a:solid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p:txBody>
          <a:bodyPr/>
          <a:lstStyle/>
          <a:p>
            <a:pPr eaLnBrk="1" hangingPunct="1"/>
            <a:r>
              <a:rPr lang="tr-TR" smtClean="0"/>
              <a:t>Mutex Calls</a:t>
            </a:r>
            <a:endParaRPr lang="en-US" smtClean="0"/>
          </a:p>
        </p:txBody>
      </p:sp>
      <p:pic>
        <p:nvPicPr>
          <p:cNvPr id="26627" name="Picture 4"/>
          <p:cNvPicPr>
            <a:picLocks noGrp="1" noChangeAspect="1" noChangeArrowheads="1"/>
          </p:cNvPicPr>
          <p:nvPr>
            <p:ph idx="1"/>
          </p:nvPr>
        </p:nvPicPr>
        <p:blipFill>
          <a:blip r:embed="rId2" cstate="print"/>
          <a:srcRect/>
          <a:stretch>
            <a:fillRect/>
          </a:stretch>
        </p:blipFill>
        <p:spPr>
          <a:xfrm>
            <a:off x="2051720" y="2204864"/>
            <a:ext cx="4895825" cy="2531371"/>
          </a:xfr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smtClean="0"/>
              <a:t>Condition Calls</a:t>
            </a:r>
            <a:endParaRPr lang="en-US" smtClean="0"/>
          </a:p>
        </p:txBody>
      </p:sp>
      <p:pic>
        <p:nvPicPr>
          <p:cNvPr id="27651" name="Picture 4"/>
          <p:cNvPicPr>
            <a:picLocks noGrp="1" noChangeAspect="1" noChangeArrowheads="1"/>
          </p:cNvPicPr>
          <p:nvPr>
            <p:ph idx="1"/>
          </p:nvPr>
        </p:nvPicPr>
        <p:blipFill>
          <a:blip r:embed="rId2" cstate="print"/>
          <a:srcRect/>
          <a:stretch>
            <a:fillRect/>
          </a:stretch>
        </p:blipFill>
        <p:spPr>
          <a:xfrm>
            <a:off x="1547664" y="2348880"/>
            <a:ext cx="6481340" cy="2380450"/>
          </a:xfr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1331913" y="304800"/>
            <a:ext cx="7243762" cy="315913"/>
          </a:xfrm>
        </p:spPr>
        <p:txBody>
          <a:bodyPr rtlCol="0">
            <a:normAutofit fontScale="90000"/>
          </a:bodyPr>
          <a:lstStyle/>
          <a:p>
            <a:pPr eaLnBrk="1" fontAlgn="auto" hangingPunct="1">
              <a:spcAft>
                <a:spcPts val="0"/>
              </a:spcAft>
              <a:defRPr/>
            </a:pPr>
            <a:r>
              <a:rPr lang="tr-TR" sz="3400" smtClean="0"/>
              <a:t> </a:t>
            </a:r>
            <a:endParaRPr lang="en-US" sz="3400" smtClean="0"/>
          </a:p>
        </p:txBody>
      </p:sp>
      <p:pic>
        <p:nvPicPr>
          <p:cNvPr id="28675" name="Picture 4"/>
          <p:cNvPicPr>
            <a:picLocks noGrp="1" noChangeAspect="1" noChangeArrowheads="1"/>
          </p:cNvPicPr>
          <p:nvPr>
            <p:ph idx="1"/>
          </p:nvPr>
        </p:nvPicPr>
        <p:blipFill>
          <a:blip r:embed="rId2" cstate="print"/>
          <a:srcRect/>
          <a:stretch>
            <a:fillRect/>
          </a:stretch>
        </p:blipFill>
        <p:spPr>
          <a:xfrm>
            <a:off x="539750" y="260350"/>
            <a:ext cx="7848600" cy="6597650"/>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tr-TR" smtClean="0"/>
              <a:t>Sınırlı Buffer Problemi</a:t>
            </a:r>
          </a:p>
        </p:txBody>
      </p:sp>
      <p:sp>
        <p:nvSpPr>
          <p:cNvPr id="30723" name="Rectangle 3"/>
          <p:cNvSpPr>
            <a:spLocks noGrp="1" noChangeArrowheads="1"/>
          </p:cNvSpPr>
          <p:nvPr>
            <p:ph idx="1"/>
          </p:nvPr>
        </p:nvSpPr>
        <p:spPr/>
        <p:txBody>
          <a:bodyPr>
            <a:normAutofit lnSpcReduction="10000"/>
          </a:bodyPr>
          <a:lstStyle/>
          <a:p>
            <a:pPr eaLnBrk="1" hangingPunct="1">
              <a:lnSpc>
                <a:spcPct val="90000"/>
              </a:lnSpc>
            </a:pPr>
            <a:r>
              <a:rPr lang="tr-TR" sz="2100" noProof="1" smtClean="0"/>
              <a:t>Senkronizasyon temellerini örneklemek için verilen bir problem örneğidir.</a:t>
            </a:r>
          </a:p>
          <a:p>
            <a:pPr eaLnBrk="1" hangingPunct="1">
              <a:lnSpc>
                <a:spcPct val="90000"/>
              </a:lnSpc>
            </a:pPr>
            <a:r>
              <a:rPr lang="tr-TR" sz="2100" noProof="1" smtClean="0"/>
              <a:t>Problemde üretici ve tüketicinin paylaştığı veri yapıları</a:t>
            </a:r>
          </a:p>
          <a:p>
            <a:pPr eaLnBrk="1" hangingPunct="1">
              <a:lnSpc>
                <a:spcPct val="90000"/>
              </a:lnSpc>
            </a:pPr>
            <a:endParaRPr lang="tr-TR" sz="2100" noProof="1" smtClean="0"/>
          </a:p>
          <a:p>
            <a:pPr eaLnBrk="1" hangingPunct="1">
              <a:lnSpc>
                <a:spcPct val="90000"/>
              </a:lnSpc>
            </a:pPr>
            <a:endParaRPr lang="tr-TR" sz="2100" noProof="1" smtClean="0"/>
          </a:p>
          <a:p>
            <a:pPr eaLnBrk="1" hangingPunct="1">
              <a:lnSpc>
                <a:spcPct val="90000"/>
              </a:lnSpc>
            </a:pPr>
            <a:endParaRPr lang="tr-TR" sz="2100" noProof="1" smtClean="0"/>
          </a:p>
          <a:p>
            <a:pPr eaLnBrk="1" hangingPunct="1">
              <a:lnSpc>
                <a:spcPct val="90000"/>
              </a:lnSpc>
            </a:pPr>
            <a:r>
              <a:rPr lang="tr-TR" sz="2100" noProof="1" smtClean="0"/>
              <a:t>Buffer pool n adet buffer dan oluştuğunu düşünürsek her buffer 1 işlem(nesne) tutar dersek sınırlı bir buffer problemi yaratılmış olur. </a:t>
            </a:r>
          </a:p>
          <a:p>
            <a:pPr eaLnBrk="1" hangingPunct="1">
              <a:lnSpc>
                <a:spcPct val="90000"/>
              </a:lnSpc>
            </a:pPr>
            <a:r>
              <a:rPr lang="tr-TR" sz="2100" noProof="1" smtClean="0"/>
              <a:t>“mutex” semafor:</a:t>
            </a:r>
          </a:p>
          <a:p>
            <a:pPr lvl="1" eaLnBrk="1" hangingPunct="1">
              <a:lnSpc>
                <a:spcPct val="90000"/>
              </a:lnSpc>
            </a:pPr>
            <a:r>
              <a:rPr lang="tr-TR" sz="1900" noProof="1" smtClean="0"/>
              <a:t>karşılıklı dışarlamayı sağlamak için kullanılır</a:t>
            </a:r>
          </a:p>
          <a:p>
            <a:pPr lvl="1" eaLnBrk="1" hangingPunct="1">
              <a:lnSpc>
                <a:spcPct val="90000"/>
              </a:lnSpc>
            </a:pPr>
            <a:r>
              <a:rPr lang="tr-TR" sz="1900" noProof="1" smtClean="0"/>
              <a:t>başlangıç değeri 1’dir. </a:t>
            </a:r>
          </a:p>
          <a:p>
            <a:pPr eaLnBrk="1" hangingPunct="1">
              <a:lnSpc>
                <a:spcPct val="90000"/>
              </a:lnSpc>
            </a:pPr>
            <a:r>
              <a:rPr lang="tr-TR" sz="2100" noProof="1" smtClean="0"/>
              <a:t>“empty” ve “full” semaforlar </a:t>
            </a:r>
          </a:p>
          <a:p>
            <a:pPr lvl="1" eaLnBrk="1" hangingPunct="1">
              <a:lnSpc>
                <a:spcPct val="90000"/>
              </a:lnSpc>
            </a:pPr>
            <a:r>
              <a:rPr lang="tr-TR" sz="1900" noProof="1" smtClean="0"/>
              <a:t>dolu ve boş bufferları sayar</a:t>
            </a:r>
          </a:p>
          <a:p>
            <a:pPr lvl="1" eaLnBrk="1" hangingPunct="1">
              <a:lnSpc>
                <a:spcPct val="90000"/>
              </a:lnSpc>
            </a:pPr>
            <a:r>
              <a:rPr lang="tr-TR" sz="1900" noProof="1" smtClean="0"/>
              <a:t>Başlangıçta empty=n; full=0.</a:t>
            </a:r>
          </a:p>
        </p:txBody>
      </p:sp>
      <p:pic>
        <p:nvPicPr>
          <p:cNvPr id="30724" name="Picture 4"/>
          <p:cNvPicPr>
            <a:picLocks noChangeAspect="1" noChangeArrowheads="1"/>
          </p:cNvPicPr>
          <p:nvPr/>
        </p:nvPicPr>
        <p:blipFill>
          <a:blip r:embed="rId2" cstate="print"/>
          <a:srcRect/>
          <a:stretch>
            <a:fillRect/>
          </a:stretch>
        </p:blipFill>
        <p:spPr bwMode="auto">
          <a:xfrm>
            <a:off x="2700338" y="2636838"/>
            <a:ext cx="22193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tr-TR" smtClean="0"/>
              <a:t>Üretici			  Tüketici</a:t>
            </a:r>
          </a:p>
        </p:txBody>
      </p:sp>
      <p:sp>
        <p:nvSpPr>
          <p:cNvPr id="31747" name="4 İçerik Yer Tutucusu"/>
          <p:cNvSpPr>
            <a:spLocks noGrp="1"/>
          </p:cNvSpPr>
          <p:nvPr>
            <p:ph idx="1"/>
          </p:nvPr>
        </p:nvSpPr>
        <p:spPr>
          <a:xfrm>
            <a:off x="468313" y="1196975"/>
            <a:ext cx="8229600" cy="4525963"/>
          </a:xfrm>
        </p:spPr>
        <p:txBody>
          <a:bodyPr/>
          <a:lstStyle/>
          <a:p>
            <a:pPr eaLnBrk="1" hangingPunct="1"/>
            <a:r>
              <a:rPr lang="tr-TR" smtClean="0"/>
              <a:t> </a:t>
            </a:r>
          </a:p>
        </p:txBody>
      </p:sp>
      <p:pic>
        <p:nvPicPr>
          <p:cNvPr id="31748" name="Picture 5"/>
          <p:cNvPicPr>
            <a:picLocks noChangeAspect="1" noChangeArrowheads="1"/>
          </p:cNvPicPr>
          <p:nvPr/>
        </p:nvPicPr>
        <p:blipFill>
          <a:blip r:embed="rId2" cstate="print"/>
          <a:srcRect/>
          <a:stretch>
            <a:fillRect/>
          </a:stretch>
        </p:blipFill>
        <p:spPr bwMode="auto">
          <a:xfrm>
            <a:off x="467544" y="2780928"/>
            <a:ext cx="3889375" cy="3133725"/>
          </a:xfrm>
          <a:prstGeom prst="rect">
            <a:avLst/>
          </a:prstGeom>
          <a:noFill/>
          <a:ln w="9525">
            <a:noFill/>
            <a:miter lim="800000"/>
            <a:headEnd/>
            <a:tailEnd/>
          </a:ln>
        </p:spPr>
      </p:pic>
      <p:pic>
        <p:nvPicPr>
          <p:cNvPr id="31749" name="Picture 6"/>
          <p:cNvPicPr>
            <a:picLocks noChangeAspect="1" noChangeArrowheads="1"/>
          </p:cNvPicPr>
          <p:nvPr/>
        </p:nvPicPr>
        <p:blipFill>
          <a:blip r:embed="rId3" cstate="print"/>
          <a:srcRect/>
          <a:stretch>
            <a:fillRect/>
          </a:stretch>
        </p:blipFill>
        <p:spPr bwMode="auto">
          <a:xfrm>
            <a:off x="4475163" y="2852936"/>
            <a:ext cx="4668837" cy="3095625"/>
          </a:xfrm>
          <a:prstGeom prst="rect">
            <a:avLst/>
          </a:prstGeom>
          <a:noFill/>
          <a:ln w="9525">
            <a:noFill/>
            <a:miter lim="800000"/>
            <a:headEnd/>
            <a:tailEnd/>
          </a:ln>
        </p:spPr>
      </p:pic>
      <p:pic>
        <p:nvPicPr>
          <p:cNvPr id="31750" name="Picture 4"/>
          <p:cNvPicPr>
            <a:picLocks noChangeAspect="1" noChangeArrowheads="1"/>
          </p:cNvPicPr>
          <p:nvPr/>
        </p:nvPicPr>
        <p:blipFill>
          <a:blip r:embed="rId4" cstate="print"/>
          <a:srcRect/>
          <a:stretch>
            <a:fillRect/>
          </a:stretch>
        </p:blipFill>
        <p:spPr bwMode="auto">
          <a:xfrm>
            <a:off x="3563888" y="1628800"/>
            <a:ext cx="22193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tr-TR" smtClean="0"/>
              <a:t>Readers-Writers Problemi</a:t>
            </a:r>
          </a:p>
        </p:txBody>
      </p:sp>
      <p:sp>
        <p:nvSpPr>
          <p:cNvPr id="32771" name="Rectangle 3"/>
          <p:cNvSpPr>
            <a:spLocks noGrp="1" noChangeArrowheads="1"/>
          </p:cNvSpPr>
          <p:nvPr>
            <p:ph idx="1"/>
          </p:nvPr>
        </p:nvSpPr>
        <p:spPr/>
        <p:txBody>
          <a:bodyPr/>
          <a:lstStyle/>
          <a:p>
            <a:pPr eaLnBrk="1" hangingPunct="1">
              <a:lnSpc>
                <a:spcPct val="80000"/>
              </a:lnSpc>
            </a:pPr>
            <a:r>
              <a:rPr lang="tr-TR" sz="1700" noProof="1" smtClean="0"/>
              <a:t>Varsayalım ki bir veri tabanı birden fazla proses arasında paylaşılmış durumda </a:t>
            </a:r>
          </a:p>
          <a:p>
            <a:pPr eaLnBrk="1" hangingPunct="1">
              <a:lnSpc>
                <a:spcPct val="80000"/>
              </a:lnSpc>
            </a:pPr>
            <a:r>
              <a:rPr lang="tr-TR" sz="1700" noProof="1" smtClean="0"/>
              <a:t>Bazı işlemler verileri sadece okumak isterken bazıları veriler üzerinde değişiklik yapmak isteyeceklerdir. (Readers ve Writes)</a:t>
            </a:r>
          </a:p>
          <a:p>
            <a:pPr eaLnBrk="1" hangingPunct="1">
              <a:lnSpc>
                <a:spcPct val="80000"/>
              </a:lnSpc>
            </a:pPr>
            <a:r>
              <a:rPr lang="tr-TR" sz="1700" noProof="1" smtClean="0"/>
              <a:t>İki işlem aynı anda okuma yapmak isterse problem oluşmaz fakat, bir writer, reader yada writer ile aynı anda veriye erişir ise problem oluşabilir.</a:t>
            </a:r>
          </a:p>
          <a:p>
            <a:pPr eaLnBrk="1" hangingPunct="1">
              <a:lnSpc>
                <a:spcPct val="80000"/>
              </a:lnSpc>
            </a:pPr>
            <a:r>
              <a:rPr lang="tr-TR" sz="1700" noProof="1" smtClean="0"/>
              <a:t>Bu problemin önüne geçmek için writer prosesler erişimde ayrıcalıklı olmalıdır.  Bu senkronizasyon problemi Readers/Writers problemi olarak adlandırılır.</a:t>
            </a:r>
          </a:p>
          <a:p>
            <a:pPr eaLnBrk="1" hangingPunct="1">
              <a:lnSpc>
                <a:spcPct val="80000"/>
              </a:lnSpc>
            </a:pPr>
            <a:r>
              <a:rPr lang="tr-TR" sz="1700" noProof="1" smtClean="0"/>
              <a:t>Readers/Writers Problemi:</a:t>
            </a:r>
          </a:p>
          <a:p>
            <a:pPr lvl="1" eaLnBrk="1" hangingPunct="1">
              <a:lnSpc>
                <a:spcPct val="80000"/>
              </a:lnSpc>
            </a:pPr>
            <a:r>
              <a:rPr lang="tr-TR" sz="1500" noProof="1" smtClean="0"/>
              <a:t>İlk reader/writer probleminde, reader işlem beklemez iken, writer işlem, veri üzerinde işlem yapmak için izin istemek zorundadır.</a:t>
            </a:r>
          </a:p>
          <a:p>
            <a:pPr lvl="1" eaLnBrk="1" hangingPunct="1">
              <a:lnSpc>
                <a:spcPct val="80000"/>
              </a:lnSpc>
            </a:pPr>
            <a:r>
              <a:rPr lang="tr-TR" sz="1500" noProof="1" smtClean="0"/>
              <a:t>İkinci problemde, eğer bir writer veriye erişmek için bekliyorsa, hiçbir yeni reader okuma işlemine başlayamaz.</a:t>
            </a:r>
          </a:p>
          <a:p>
            <a:pPr eaLnBrk="1" hangingPunct="1">
              <a:lnSpc>
                <a:spcPct val="80000"/>
              </a:lnSpc>
            </a:pPr>
            <a:r>
              <a:rPr lang="tr-TR" sz="1700" noProof="1" smtClean="0"/>
              <a:t>İki şekilde de reader ve writer işlemler beklemek(starvation) zorunda kalacaklardır.</a:t>
            </a:r>
          </a:p>
          <a:p>
            <a:pPr lvl="1" eaLnBrk="1" hangingPunct="1">
              <a:lnSpc>
                <a:spcPct val="80000"/>
              </a:lnSpc>
            </a:pPr>
            <a:r>
              <a:rPr lang="tr-TR" sz="1300" noProof="1" smtClean="0"/>
              <a:t>İlk problemde writer prosesler gecikebilir. </a:t>
            </a:r>
          </a:p>
          <a:p>
            <a:pPr lvl="1" eaLnBrk="1" hangingPunct="1">
              <a:lnSpc>
                <a:spcPct val="80000"/>
              </a:lnSpc>
            </a:pPr>
            <a:r>
              <a:rPr lang="tr-TR" sz="1300" noProof="1" smtClean="0"/>
              <a:t>İkinci problemde reader prosesler gecikebilir.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tr-TR" smtClean="0"/>
              <a:t>İlk Readers-writers problemi</a:t>
            </a:r>
          </a:p>
        </p:txBody>
      </p:sp>
      <p:sp>
        <p:nvSpPr>
          <p:cNvPr id="33795" name="Rectangle 3"/>
          <p:cNvSpPr>
            <a:spLocks noGrp="1" noChangeArrowheads="1"/>
          </p:cNvSpPr>
          <p:nvPr>
            <p:ph idx="1"/>
          </p:nvPr>
        </p:nvSpPr>
        <p:spPr/>
        <p:txBody>
          <a:bodyPr>
            <a:normAutofit lnSpcReduction="10000"/>
          </a:bodyPr>
          <a:lstStyle/>
          <a:p>
            <a:pPr eaLnBrk="1" hangingPunct="1">
              <a:lnSpc>
                <a:spcPct val="80000"/>
              </a:lnSpc>
            </a:pPr>
            <a:r>
              <a:rPr lang="tr-TR" sz="1600" noProof="1" smtClean="0"/>
              <a:t>Reader proseslerin paylaştığı veri yapıları</a:t>
            </a:r>
          </a:p>
          <a:p>
            <a:pPr eaLnBrk="1" hangingPunct="1">
              <a:lnSpc>
                <a:spcPct val="80000"/>
              </a:lnSpc>
            </a:pPr>
            <a:endParaRPr lang="tr-TR" sz="1600" noProof="1" smtClean="0"/>
          </a:p>
          <a:p>
            <a:pPr eaLnBrk="1" hangingPunct="1">
              <a:lnSpc>
                <a:spcPct val="80000"/>
              </a:lnSpc>
            </a:pPr>
            <a:endParaRPr lang="tr-TR" sz="1600" noProof="1" smtClean="0"/>
          </a:p>
          <a:p>
            <a:pPr eaLnBrk="1" hangingPunct="1">
              <a:lnSpc>
                <a:spcPct val="80000"/>
              </a:lnSpc>
            </a:pPr>
            <a:endParaRPr lang="tr-TR" sz="1600" noProof="1" smtClean="0"/>
          </a:p>
          <a:p>
            <a:pPr eaLnBrk="1" hangingPunct="1">
              <a:lnSpc>
                <a:spcPct val="80000"/>
              </a:lnSpc>
            </a:pPr>
            <a:endParaRPr lang="tr-TR" sz="1600" noProof="1" smtClean="0"/>
          </a:p>
          <a:p>
            <a:pPr eaLnBrk="1" hangingPunct="1">
              <a:lnSpc>
                <a:spcPct val="80000"/>
              </a:lnSpc>
            </a:pPr>
            <a:r>
              <a:rPr lang="tr-TR" sz="1600" noProof="1" smtClean="0"/>
              <a:t>Başlangıç değerleri</a:t>
            </a:r>
          </a:p>
          <a:p>
            <a:pPr lvl="1" eaLnBrk="1" hangingPunct="1">
              <a:lnSpc>
                <a:spcPct val="80000"/>
              </a:lnSpc>
            </a:pPr>
            <a:r>
              <a:rPr lang="tr-TR" sz="1600" dirty="0" smtClean="0"/>
              <a:t>m</a:t>
            </a:r>
            <a:r>
              <a:rPr lang="en-US" sz="1600" dirty="0" err="1" smtClean="0"/>
              <a:t>utex</a:t>
            </a:r>
            <a:r>
              <a:rPr lang="tr-TR" sz="1600" dirty="0" smtClean="0"/>
              <a:t>=1; </a:t>
            </a:r>
            <a:r>
              <a:rPr lang="en-US" sz="1600" dirty="0" err="1" smtClean="0"/>
              <a:t>rw</a:t>
            </a:r>
            <a:r>
              <a:rPr lang="tr-TR" sz="1600" dirty="0" smtClean="0"/>
              <a:t>_</a:t>
            </a:r>
            <a:r>
              <a:rPr lang="en-US" sz="1600" dirty="0" err="1" smtClean="0"/>
              <a:t>mutex</a:t>
            </a:r>
            <a:r>
              <a:rPr lang="tr-TR" sz="1600" dirty="0" smtClean="0"/>
              <a:t>=1</a:t>
            </a:r>
            <a:r>
              <a:rPr lang="en-US" sz="1600" dirty="0" smtClean="0"/>
              <a:t>; </a:t>
            </a:r>
            <a:r>
              <a:rPr lang="en-US" sz="1600" noProof="1" smtClean="0"/>
              <a:t>readcount=0</a:t>
            </a:r>
          </a:p>
          <a:p>
            <a:pPr eaLnBrk="1" hangingPunct="1"/>
            <a:r>
              <a:rPr lang="en-US" sz="1600" dirty="0" smtClean="0"/>
              <a:t>semaphore </a:t>
            </a:r>
            <a:r>
              <a:rPr lang="en-US" sz="1600" dirty="0" err="1" smtClean="0"/>
              <a:t>rw</a:t>
            </a:r>
            <a:r>
              <a:rPr lang="tr-TR" sz="1600" dirty="0" smtClean="0"/>
              <a:t>_</a:t>
            </a:r>
            <a:r>
              <a:rPr lang="en-US" sz="1600" dirty="0" err="1" smtClean="0"/>
              <a:t>mutex</a:t>
            </a:r>
            <a:r>
              <a:rPr lang="tr-TR" sz="1600" dirty="0" smtClean="0"/>
              <a:t>:</a:t>
            </a:r>
            <a:r>
              <a:rPr lang="en-US" sz="1600" dirty="0" smtClean="0"/>
              <a:t> </a:t>
            </a:r>
            <a:r>
              <a:rPr lang="en-US" sz="1600" dirty="0" smtClean="0"/>
              <a:t>reader</a:t>
            </a:r>
            <a:r>
              <a:rPr lang="tr-TR" sz="1600" dirty="0" smtClean="0"/>
              <a:t> ve </a:t>
            </a:r>
            <a:r>
              <a:rPr lang="en-US" sz="1600" dirty="0" smtClean="0"/>
              <a:t>writer pro</a:t>
            </a:r>
            <a:r>
              <a:rPr lang="tr-TR" sz="1600" dirty="0" smtClean="0"/>
              <a:t>sesler için ortak</a:t>
            </a:r>
          </a:p>
          <a:p>
            <a:pPr eaLnBrk="1" hangingPunct="1"/>
            <a:r>
              <a:rPr lang="en-US" sz="1600" dirty="0" err="1" smtClean="0"/>
              <a:t>mutex</a:t>
            </a:r>
            <a:r>
              <a:rPr lang="en-US" sz="1600" dirty="0" smtClean="0"/>
              <a:t> semaphore </a:t>
            </a:r>
            <a:r>
              <a:rPr lang="tr-TR" sz="1600" dirty="0" err="1" smtClean="0"/>
              <a:t>read</a:t>
            </a:r>
            <a:r>
              <a:rPr lang="tr-TR" sz="1600" dirty="0" smtClean="0"/>
              <a:t> </a:t>
            </a:r>
            <a:r>
              <a:rPr lang="tr-TR" sz="1600" dirty="0" err="1" smtClean="0"/>
              <a:t>count</a:t>
            </a:r>
            <a:r>
              <a:rPr lang="tr-TR" sz="1600" dirty="0" smtClean="0"/>
              <a:t> değeri güncellendiğinde karşılıklı </a:t>
            </a:r>
            <a:r>
              <a:rPr lang="tr-TR" sz="1600" dirty="0" err="1" smtClean="0"/>
              <a:t>dışarlamayı</a:t>
            </a:r>
            <a:r>
              <a:rPr lang="tr-TR" sz="1600" dirty="0" smtClean="0"/>
              <a:t> sağlar.</a:t>
            </a:r>
          </a:p>
          <a:p>
            <a:pPr eaLnBrk="1" hangingPunct="1"/>
            <a:r>
              <a:rPr lang="en-US" sz="1600" dirty="0" smtClean="0"/>
              <a:t>read count </a:t>
            </a:r>
            <a:r>
              <a:rPr lang="tr-TR" sz="1600" dirty="0" smtClean="0"/>
              <a:t>değişkeni o anda veri nesnesini kaç prosesin okuduğunu saklar.</a:t>
            </a:r>
          </a:p>
          <a:p>
            <a:pPr eaLnBrk="1" hangingPunct="1"/>
            <a:r>
              <a:rPr lang="en-US" sz="1600" dirty="0" smtClean="0"/>
              <a:t>semaphore </a:t>
            </a:r>
            <a:r>
              <a:rPr lang="en-US" sz="1600" dirty="0" err="1" smtClean="0"/>
              <a:t>rw</a:t>
            </a:r>
            <a:r>
              <a:rPr lang="tr-TR" sz="1600" dirty="0" smtClean="0"/>
              <a:t>_</a:t>
            </a:r>
            <a:r>
              <a:rPr lang="en-US" sz="1600" dirty="0" err="1" smtClean="0"/>
              <a:t>mutex</a:t>
            </a:r>
            <a:r>
              <a:rPr lang="tr-TR" sz="1600" dirty="0" smtClean="0"/>
              <a:t>: </a:t>
            </a:r>
            <a:r>
              <a:rPr lang="tr-TR" sz="1600" dirty="0" err="1" smtClean="0"/>
              <a:t>writer</a:t>
            </a:r>
            <a:r>
              <a:rPr lang="tr-TR" sz="1600" dirty="0" smtClean="0"/>
              <a:t> prosesler için karşılıklı </a:t>
            </a:r>
            <a:r>
              <a:rPr lang="tr-TR" sz="1600" dirty="0" err="1" smtClean="0"/>
              <a:t>dışarlama</a:t>
            </a:r>
            <a:r>
              <a:rPr lang="tr-TR" sz="1600" dirty="0" smtClean="0"/>
              <a:t> semaforudur. Aynı zamanda kritik kısmına giren veya kritik kısmından çıkan ilk ve son </a:t>
            </a:r>
            <a:r>
              <a:rPr lang="tr-TR" sz="1600" dirty="0" err="1" smtClean="0"/>
              <a:t>reader</a:t>
            </a:r>
            <a:r>
              <a:rPr lang="tr-TR" sz="1600" dirty="0" smtClean="0"/>
              <a:t> proses tarafından kullanılır. Diğer </a:t>
            </a:r>
            <a:r>
              <a:rPr lang="tr-TR" sz="1600" dirty="0" err="1" smtClean="0"/>
              <a:t>reader</a:t>
            </a:r>
            <a:r>
              <a:rPr lang="tr-TR" sz="1600" dirty="0" smtClean="0"/>
              <a:t> prosesler kritik kısımlarında iken giren veya çıkan </a:t>
            </a:r>
            <a:r>
              <a:rPr lang="tr-TR" sz="1600" dirty="0" err="1" smtClean="0"/>
              <a:t>reader</a:t>
            </a:r>
            <a:r>
              <a:rPr lang="tr-TR" sz="1600" dirty="0" smtClean="0"/>
              <a:t> prosesler tarafından kullanılmaz.</a:t>
            </a:r>
            <a:r>
              <a:rPr lang="en-US" sz="1600" dirty="0" smtClean="0"/>
              <a:t> </a:t>
            </a:r>
            <a:endParaRPr lang="tr-TR" sz="1600" dirty="0" smtClean="0"/>
          </a:p>
          <a:p>
            <a:pPr eaLnBrk="1" hangingPunct="1"/>
            <a:r>
              <a:rPr lang="tr-TR" sz="1600" noProof="1" smtClean="0"/>
              <a:t>Eğer 1 writer kritik kısmında ise ve n tane reader bekliyor ise: 1 tane reader </a:t>
            </a:r>
            <a:r>
              <a:rPr lang="tr-TR" sz="1600" noProof="1" smtClean="0"/>
              <a:t>proses </a:t>
            </a:r>
            <a:r>
              <a:rPr lang="tr-TR" sz="1600" dirty="0" err="1" smtClean="0"/>
              <a:t>rw</a:t>
            </a:r>
            <a:r>
              <a:rPr lang="tr-TR" sz="1600" dirty="0" smtClean="0"/>
              <a:t>_</a:t>
            </a:r>
            <a:r>
              <a:rPr lang="tr-TR" sz="1600" dirty="0" err="1" smtClean="0"/>
              <a:t>mutex</a:t>
            </a:r>
            <a:r>
              <a:rPr lang="tr-TR" sz="1600" noProof="1" smtClean="0"/>
              <a:t> </a:t>
            </a:r>
            <a:r>
              <a:rPr lang="tr-TR" sz="1600" noProof="1" smtClean="0"/>
              <a:t>üzerinde kuyruğa geçer kalan n-1 tane reader proses mutex semaforu üzerinde kuyruğa geçer.</a:t>
            </a:r>
          </a:p>
          <a:p>
            <a:pPr eaLnBrk="1" hangingPunct="1"/>
            <a:r>
              <a:rPr lang="tr-TR" sz="1600" dirty="0" smtClean="0"/>
              <a:t>Ne zaman bir </a:t>
            </a:r>
            <a:r>
              <a:rPr lang="tr-TR" sz="1600" dirty="0" err="1" smtClean="0"/>
              <a:t>writer</a:t>
            </a:r>
            <a:r>
              <a:rPr lang="tr-TR" sz="1600" dirty="0" smtClean="0"/>
              <a:t> proses </a:t>
            </a:r>
            <a:r>
              <a:rPr lang="en-US" sz="1600" dirty="0" smtClean="0"/>
              <a:t>signal(</a:t>
            </a:r>
            <a:r>
              <a:rPr lang="en-US" sz="1600" dirty="0" err="1" smtClean="0"/>
              <a:t>rw</a:t>
            </a:r>
            <a:r>
              <a:rPr lang="tr-TR" sz="1600" dirty="0" smtClean="0"/>
              <a:t>_</a:t>
            </a:r>
            <a:r>
              <a:rPr lang="en-US" sz="1600" dirty="0" err="1" smtClean="0"/>
              <a:t>mutex</a:t>
            </a:r>
            <a:r>
              <a:rPr lang="en-US" sz="1600" dirty="0" smtClean="0"/>
              <a:t>)</a:t>
            </a:r>
            <a:r>
              <a:rPr lang="tr-TR" sz="1600" dirty="0" smtClean="0"/>
              <a:t> çağrısını yapsa, bekleyen </a:t>
            </a:r>
            <a:r>
              <a:rPr lang="tr-TR" sz="1600" dirty="0" err="1" smtClean="0"/>
              <a:t>reader</a:t>
            </a:r>
            <a:r>
              <a:rPr lang="tr-TR" sz="1600" dirty="0" smtClean="0"/>
              <a:t> prosesleri yada tekil bekleyen bir </a:t>
            </a:r>
            <a:r>
              <a:rPr lang="tr-TR" sz="1600" dirty="0" err="1" smtClean="0"/>
              <a:t>writer</a:t>
            </a:r>
            <a:r>
              <a:rPr lang="tr-TR" sz="1600" dirty="0" smtClean="0"/>
              <a:t> prosesin çalışması sürdürülür. Seçim </a:t>
            </a:r>
            <a:r>
              <a:rPr lang="tr-TR" sz="1600" dirty="0" smtClean="0"/>
              <a:t>CPU düzenleyici(</a:t>
            </a:r>
            <a:r>
              <a:rPr lang="tr-TR" sz="1600" dirty="0" err="1" smtClean="0"/>
              <a:t>sc</a:t>
            </a:r>
            <a:r>
              <a:rPr lang="en-US" sz="1600" dirty="0" err="1" smtClean="0"/>
              <a:t>heduler</a:t>
            </a:r>
            <a:r>
              <a:rPr lang="tr-TR" sz="1600" dirty="0" smtClean="0"/>
              <a:t> </a:t>
            </a:r>
            <a:r>
              <a:rPr lang="tr-TR" sz="1600" dirty="0" err="1" smtClean="0"/>
              <a:t>process</a:t>
            </a:r>
            <a:r>
              <a:rPr lang="tr-TR" sz="1600" dirty="0" smtClean="0"/>
              <a:t>) </a:t>
            </a:r>
            <a:r>
              <a:rPr lang="tr-TR" sz="1600" dirty="0" smtClean="0"/>
              <a:t>tarafından yapılır.</a:t>
            </a:r>
            <a:endParaRPr lang="tr-TR" sz="1600" noProof="1" smtClean="0"/>
          </a:p>
        </p:txBody>
      </p:sp>
      <p:pic>
        <p:nvPicPr>
          <p:cNvPr id="33796" name="Picture 4"/>
          <p:cNvPicPr>
            <a:picLocks noChangeAspect="1" noChangeArrowheads="1"/>
          </p:cNvPicPr>
          <p:nvPr/>
        </p:nvPicPr>
        <p:blipFill>
          <a:blip r:embed="rId2" cstate="print"/>
          <a:srcRect/>
          <a:stretch>
            <a:fillRect/>
          </a:stretch>
        </p:blipFill>
        <p:spPr bwMode="auto">
          <a:xfrm>
            <a:off x="2411413" y="2060575"/>
            <a:ext cx="2160587" cy="57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noProof="1" smtClean="0"/>
              <a:t>Writer proses</a:t>
            </a:r>
          </a:p>
        </p:txBody>
      </p:sp>
      <p:sp>
        <p:nvSpPr>
          <p:cNvPr id="34819" name="Rectangle 3"/>
          <p:cNvSpPr>
            <a:spLocks noGrp="1" noChangeArrowheads="1"/>
          </p:cNvSpPr>
          <p:nvPr>
            <p:ph idx="1"/>
          </p:nvPr>
        </p:nvSpPr>
        <p:spPr/>
        <p:txBody>
          <a:bodyPr/>
          <a:lstStyle/>
          <a:p>
            <a:pPr eaLnBrk="1" hangingPunct="1">
              <a:lnSpc>
                <a:spcPct val="90000"/>
              </a:lnSpc>
              <a:buFont typeface="Wingdings" pitchFamily="2" charset="2"/>
              <a:buNone/>
            </a:pPr>
            <a:r>
              <a:rPr lang="tr-TR" noProof="1" smtClean="0"/>
              <a:t> </a:t>
            </a:r>
          </a:p>
        </p:txBody>
      </p:sp>
      <p:pic>
        <p:nvPicPr>
          <p:cNvPr id="34820" name="Picture 4"/>
          <p:cNvPicPr>
            <a:picLocks noChangeAspect="1" noChangeArrowheads="1"/>
          </p:cNvPicPr>
          <p:nvPr/>
        </p:nvPicPr>
        <p:blipFill>
          <a:blip r:embed="rId2" cstate="print"/>
          <a:srcRect/>
          <a:stretch>
            <a:fillRect/>
          </a:stretch>
        </p:blipFill>
        <p:spPr bwMode="auto">
          <a:xfrm>
            <a:off x="2771800" y="2924944"/>
            <a:ext cx="3619500" cy="2076450"/>
          </a:xfrm>
          <a:prstGeom prst="rect">
            <a:avLst/>
          </a:prstGeom>
          <a:noFill/>
          <a:ln w="9525">
            <a:noFill/>
            <a:miter lim="800000"/>
            <a:headEnd/>
            <a:tailEnd/>
          </a:ln>
        </p:spPr>
      </p:pic>
      <p:pic>
        <p:nvPicPr>
          <p:cNvPr id="34821" name="Picture 4"/>
          <p:cNvPicPr>
            <a:picLocks noChangeAspect="1" noChangeArrowheads="1"/>
          </p:cNvPicPr>
          <p:nvPr/>
        </p:nvPicPr>
        <p:blipFill>
          <a:blip r:embed="rId3" cstate="print"/>
          <a:srcRect/>
          <a:stretch>
            <a:fillRect/>
          </a:stretch>
        </p:blipFill>
        <p:spPr bwMode="auto">
          <a:xfrm>
            <a:off x="3491880" y="1628800"/>
            <a:ext cx="2160588" cy="57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tr-TR" smtClean="0"/>
              <a:t>Reader proses</a:t>
            </a:r>
          </a:p>
        </p:txBody>
      </p:sp>
      <p:sp>
        <p:nvSpPr>
          <p:cNvPr id="35843" name="Rectangle 3"/>
          <p:cNvSpPr>
            <a:spLocks noGrp="1" noChangeArrowheads="1"/>
          </p:cNvSpPr>
          <p:nvPr>
            <p:ph idx="1"/>
          </p:nvPr>
        </p:nvSpPr>
        <p:spPr/>
        <p:txBody>
          <a:bodyPr/>
          <a:lstStyle/>
          <a:p>
            <a:pPr eaLnBrk="1" hangingPunct="1">
              <a:lnSpc>
                <a:spcPct val="80000"/>
              </a:lnSpc>
              <a:buFont typeface="Wingdings" pitchFamily="2" charset="2"/>
              <a:buNone/>
            </a:pPr>
            <a:r>
              <a:rPr lang="tr-TR" sz="1500" noProof="1" smtClean="0"/>
              <a:t>Do</a:t>
            </a:r>
          </a:p>
          <a:p>
            <a:pPr eaLnBrk="1" hangingPunct="1">
              <a:lnSpc>
                <a:spcPct val="80000"/>
              </a:lnSpc>
              <a:buFont typeface="Wingdings" pitchFamily="2" charset="2"/>
              <a:buNone/>
            </a:pPr>
            <a:r>
              <a:rPr lang="tr-TR" sz="1500" noProof="1" smtClean="0"/>
              <a:t>{		wait(mutex)	: reader mutex üzerinde bekliyor</a:t>
            </a:r>
          </a:p>
          <a:p>
            <a:pPr eaLnBrk="1" hangingPunct="1">
              <a:lnSpc>
                <a:spcPct val="80000"/>
              </a:lnSpc>
              <a:buFont typeface="Wingdings" pitchFamily="2" charset="2"/>
              <a:buNone/>
            </a:pPr>
            <a:r>
              <a:rPr lang="tr-TR" sz="1500" noProof="1" smtClean="0"/>
              <a:t>		read_count++	: okuma yapmak isteyen proc sayısı </a:t>
            </a:r>
          </a:p>
          <a:p>
            <a:pPr eaLnBrk="1" hangingPunct="1">
              <a:lnSpc>
                <a:spcPct val="80000"/>
              </a:lnSpc>
              <a:buFont typeface="Wingdings" pitchFamily="2" charset="2"/>
              <a:buNone/>
            </a:pPr>
            <a:r>
              <a:rPr lang="tr-TR" sz="1500" noProof="1" smtClean="0"/>
              <a:t>		if (read_count==1)  	:</a:t>
            </a:r>
            <a:r>
              <a:rPr lang="tr-TR" sz="1500" noProof="1" smtClean="0"/>
              <a:t>ilk </a:t>
            </a:r>
            <a:r>
              <a:rPr lang="tr-TR" sz="1500" noProof="1" smtClean="0"/>
              <a:t>reader </a:t>
            </a:r>
            <a:r>
              <a:rPr lang="tr-TR" sz="1500" noProof="1" smtClean="0"/>
              <a:t>ise</a:t>
            </a:r>
            <a:r>
              <a:rPr lang="tr-TR" sz="1500" dirty="0" smtClean="0"/>
              <a:t> </a:t>
            </a:r>
            <a:r>
              <a:rPr lang="tr-TR" sz="1500" noProof="1" smtClean="0"/>
              <a:t>			</a:t>
            </a:r>
            <a:endParaRPr lang="tr-TR" sz="1500" dirty="0" smtClean="0"/>
          </a:p>
          <a:p>
            <a:pPr eaLnBrk="1" hangingPunct="1">
              <a:lnSpc>
                <a:spcPct val="80000"/>
              </a:lnSpc>
              <a:buFont typeface="Wingdings" pitchFamily="2" charset="2"/>
              <a:buNone/>
            </a:pPr>
            <a:r>
              <a:rPr lang="tr-TR" sz="1500" dirty="0" smtClean="0"/>
              <a:t>		        </a:t>
            </a:r>
            <a:r>
              <a:rPr lang="tr-TR" sz="1500" noProof="1" smtClean="0"/>
              <a:t>wait(rw_mutex);  	:1 </a:t>
            </a:r>
            <a:r>
              <a:rPr lang="tr-TR" sz="1500" noProof="1" smtClean="0"/>
              <a:t>reader </a:t>
            </a:r>
            <a:r>
              <a:rPr lang="tr-TR" sz="1500" noProof="1" smtClean="0"/>
              <a:t>bekliyor</a:t>
            </a:r>
            <a:endParaRPr lang="tr-TR" sz="1500" noProof="1" smtClean="0"/>
          </a:p>
          <a:p>
            <a:pPr eaLnBrk="1" hangingPunct="1">
              <a:lnSpc>
                <a:spcPct val="80000"/>
              </a:lnSpc>
              <a:buFont typeface="Wingdings" pitchFamily="2" charset="2"/>
              <a:buNone/>
            </a:pPr>
            <a:r>
              <a:rPr lang="tr-TR" sz="1500" noProof="1" smtClean="0"/>
              <a:t>		signal(mutex)	     </a:t>
            </a:r>
          </a:p>
          <a:p>
            <a:pPr eaLnBrk="1" hangingPunct="1">
              <a:lnSpc>
                <a:spcPct val="80000"/>
              </a:lnSpc>
              <a:buFont typeface="Wingdings" pitchFamily="2" charset="2"/>
              <a:buNone/>
            </a:pPr>
            <a:r>
              <a:rPr lang="tr-TR" sz="1500" noProof="1" smtClean="0"/>
              <a:t>		......</a:t>
            </a:r>
          </a:p>
          <a:p>
            <a:pPr eaLnBrk="1" hangingPunct="1">
              <a:lnSpc>
                <a:spcPct val="80000"/>
              </a:lnSpc>
              <a:buFont typeface="Wingdings" pitchFamily="2" charset="2"/>
              <a:buNone/>
            </a:pPr>
            <a:r>
              <a:rPr lang="tr-TR" sz="1500" noProof="1" smtClean="0"/>
              <a:t>		</a:t>
            </a:r>
            <a:r>
              <a:rPr lang="tr-TR" sz="1500" dirty="0" smtClean="0"/>
              <a:t>//</a:t>
            </a:r>
            <a:r>
              <a:rPr lang="tr-TR" sz="1500" noProof="1" smtClean="0"/>
              <a:t>okuma işlemini yap</a:t>
            </a:r>
          </a:p>
          <a:p>
            <a:pPr eaLnBrk="1" hangingPunct="1">
              <a:lnSpc>
                <a:spcPct val="80000"/>
              </a:lnSpc>
              <a:buFont typeface="Wingdings" pitchFamily="2" charset="2"/>
              <a:buNone/>
            </a:pPr>
            <a:r>
              <a:rPr lang="tr-TR" sz="1500" noProof="1" smtClean="0"/>
              <a:t>		.......</a:t>
            </a:r>
          </a:p>
          <a:p>
            <a:pPr eaLnBrk="1" hangingPunct="1">
              <a:lnSpc>
                <a:spcPct val="80000"/>
              </a:lnSpc>
              <a:buFont typeface="Wingdings" pitchFamily="2" charset="2"/>
              <a:buNone/>
            </a:pPr>
            <a:r>
              <a:rPr lang="tr-TR" sz="1500" noProof="1" smtClean="0"/>
              <a:t>		wait(mutex)	:n-1 reader mutex üzerinde bekliyor	</a:t>
            </a:r>
          </a:p>
          <a:p>
            <a:pPr eaLnBrk="1" hangingPunct="1">
              <a:lnSpc>
                <a:spcPct val="80000"/>
              </a:lnSpc>
              <a:buFont typeface="Wingdings" pitchFamily="2" charset="2"/>
              <a:buNone/>
            </a:pPr>
            <a:r>
              <a:rPr lang="tr-TR" sz="1500" noProof="1" smtClean="0"/>
              <a:t>		read_count--	: 1 reader okuma işlemini bitirdi			</a:t>
            </a:r>
          </a:p>
          <a:p>
            <a:pPr eaLnBrk="1" hangingPunct="1">
              <a:lnSpc>
                <a:spcPct val="80000"/>
              </a:lnSpc>
              <a:buFont typeface="Wingdings" pitchFamily="2" charset="2"/>
              <a:buNone/>
            </a:pPr>
            <a:r>
              <a:rPr lang="tr-TR" sz="1500" noProof="1" smtClean="0"/>
              <a:t>		if (read_count==0 )  	:son reader ise	</a:t>
            </a:r>
          </a:p>
          <a:p>
            <a:pPr eaLnBrk="1" hangingPunct="1">
              <a:lnSpc>
                <a:spcPct val="80000"/>
              </a:lnSpc>
              <a:buFont typeface="Wingdings" pitchFamily="2" charset="2"/>
              <a:buNone/>
            </a:pPr>
            <a:r>
              <a:rPr lang="tr-TR" sz="1500" noProof="1" smtClean="0"/>
              <a:t>		       signal(rw_mutex)</a:t>
            </a:r>
          </a:p>
          <a:p>
            <a:pPr eaLnBrk="1" hangingPunct="1">
              <a:lnSpc>
                <a:spcPct val="80000"/>
              </a:lnSpc>
              <a:buFont typeface="Wingdings" pitchFamily="2" charset="2"/>
              <a:buNone/>
            </a:pPr>
            <a:r>
              <a:rPr lang="tr-TR" sz="1500" noProof="1" smtClean="0"/>
              <a:t>		signal(mutex)</a:t>
            </a:r>
          </a:p>
          <a:p>
            <a:pPr eaLnBrk="1" hangingPunct="1">
              <a:lnSpc>
                <a:spcPct val="80000"/>
              </a:lnSpc>
              <a:buFont typeface="Wingdings" pitchFamily="2" charset="2"/>
              <a:buNone/>
            </a:pPr>
            <a:r>
              <a:rPr lang="tr-TR" sz="1500" noProof="1" smtClean="0"/>
              <a:t>}While (true);</a:t>
            </a:r>
          </a:p>
          <a:p>
            <a:pPr eaLnBrk="1" hangingPunct="1">
              <a:lnSpc>
                <a:spcPct val="80000"/>
              </a:lnSpc>
              <a:buFont typeface="Wingdings" pitchFamily="2" charset="2"/>
              <a:buNone/>
            </a:pPr>
            <a:r>
              <a:rPr lang="tr-TR" sz="1500" noProof="1" smtClean="0"/>
              <a:t>Okunan veriyi kullan 	      	: kritik kısım dışında</a:t>
            </a:r>
          </a:p>
        </p:txBody>
      </p:sp>
      <p:pic>
        <p:nvPicPr>
          <p:cNvPr id="35844" name="Picture 4"/>
          <p:cNvPicPr>
            <a:picLocks noChangeAspect="1" noChangeArrowheads="1"/>
          </p:cNvPicPr>
          <p:nvPr/>
        </p:nvPicPr>
        <p:blipFill>
          <a:blip r:embed="rId2" cstate="print"/>
          <a:srcRect/>
          <a:stretch>
            <a:fillRect/>
          </a:stretch>
        </p:blipFill>
        <p:spPr bwMode="auto">
          <a:xfrm>
            <a:off x="0" y="6283325"/>
            <a:ext cx="2160588" cy="57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normAutofit/>
          </a:bodyPr>
          <a:lstStyle/>
          <a:p>
            <a:r>
              <a:rPr lang="tr-TR" sz="2400" dirty="0" smtClean="0"/>
              <a:t>Yukarıda belirtilen üretici/tüketici rutinleri ayrı ayrı doğru görünseler dahi eş zamanlı işletildiklerinde doğru çalışmayabilirler. Örnek: başlangıçta </a:t>
            </a:r>
            <a:r>
              <a:rPr lang="tr-TR" sz="2400" dirty="0" err="1" smtClean="0"/>
              <a:t>counter</a:t>
            </a:r>
            <a:r>
              <a:rPr lang="tr-TR" sz="2400" dirty="0" smtClean="0"/>
              <a:t>=5</a:t>
            </a:r>
          </a:p>
          <a:p>
            <a:r>
              <a:rPr lang="tr-TR" sz="2400" dirty="0" smtClean="0"/>
              <a:t>“</a:t>
            </a:r>
            <a:r>
              <a:rPr lang="tr-TR" sz="2400" dirty="0" err="1"/>
              <a:t>c</a:t>
            </a:r>
            <a:r>
              <a:rPr lang="tr-TR" sz="2400" dirty="0" err="1" smtClean="0"/>
              <a:t>ounter</a:t>
            </a:r>
            <a:r>
              <a:rPr lang="tr-TR" sz="2400" dirty="0" smtClean="0"/>
              <a:t>++” şu şekilde gerçeklensin:</a:t>
            </a:r>
          </a:p>
          <a:p>
            <a:endParaRPr lang="tr-TR" sz="2400" dirty="0" smtClean="0"/>
          </a:p>
          <a:p>
            <a:endParaRPr lang="tr-TR" sz="2400" dirty="0" smtClean="0"/>
          </a:p>
          <a:p>
            <a:r>
              <a:rPr lang="tr-TR" sz="2400" dirty="0" smtClean="0"/>
              <a:t>“</a:t>
            </a:r>
            <a:r>
              <a:rPr lang="tr-TR" sz="2400" dirty="0" err="1" smtClean="0"/>
              <a:t>counter</a:t>
            </a:r>
            <a:r>
              <a:rPr lang="tr-TR" sz="2400" dirty="0" smtClean="0"/>
              <a:t> - -”</a:t>
            </a:r>
          </a:p>
          <a:p>
            <a:endParaRPr lang="tr-TR" sz="2400" dirty="0" smtClean="0"/>
          </a:p>
          <a:p>
            <a:endParaRPr lang="tr-TR" sz="2400" dirty="0" smtClean="0"/>
          </a:p>
          <a:p>
            <a:r>
              <a:rPr lang="tr-TR" sz="2400" dirty="0" smtClean="0"/>
              <a:t>Register1 ve register2: </a:t>
            </a:r>
            <a:r>
              <a:rPr lang="tr-TR" sz="2400" dirty="0" err="1" smtClean="0"/>
              <a:t>local</a:t>
            </a:r>
            <a:r>
              <a:rPr lang="tr-TR" sz="2400" dirty="0" smtClean="0"/>
              <a:t> CPU </a:t>
            </a:r>
            <a:r>
              <a:rPr lang="tr-TR" sz="2400" dirty="0" err="1" smtClean="0"/>
              <a:t>registers</a:t>
            </a:r>
            <a:endParaRPr lang="tr-TR" sz="2400" dirty="0"/>
          </a:p>
        </p:txBody>
      </p:sp>
      <p:pic>
        <p:nvPicPr>
          <p:cNvPr id="53250" name="Picture 2"/>
          <p:cNvPicPr>
            <a:picLocks noChangeAspect="1" noChangeArrowheads="1"/>
          </p:cNvPicPr>
          <p:nvPr/>
        </p:nvPicPr>
        <p:blipFill>
          <a:blip r:embed="rId2" cstate="print"/>
          <a:srcRect/>
          <a:stretch>
            <a:fillRect/>
          </a:stretch>
        </p:blipFill>
        <p:spPr bwMode="auto">
          <a:xfrm>
            <a:off x="1979712" y="4581128"/>
            <a:ext cx="1990725" cy="704850"/>
          </a:xfrm>
          <a:prstGeom prst="rect">
            <a:avLst/>
          </a:prstGeom>
          <a:noFill/>
          <a:ln w="9525">
            <a:no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1979712" y="3284984"/>
            <a:ext cx="2028825" cy="71437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tr-TR" smtClean="0"/>
              <a:t>The Dining-Philosophers Problem</a:t>
            </a:r>
            <a:endParaRPr lang="en-US" smtClean="0"/>
          </a:p>
        </p:txBody>
      </p:sp>
      <p:sp>
        <p:nvSpPr>
          <p:cNvPr id="36867" name="3 İçerik Yer Tutucusu"/>
          <p:cNvSpPr>
            <a:spLocks noGrp="1"/>
          </p:cNvSpPr>
          <p:nvPr>
            <p:ph idx="1"/>
          </p:nvPr>
        </p:nvSpPr>
        <p:spPr/>
        <p:txBody>
          <a:bodyPr/>
          <a:lstStyle/>
          <a:p>
            <a:pPr eaLnBrk="1" hangingPunct="1"/>
            <a:r>
              <a:rPr lang="tr-TR" smtClean="0"/>
              <a:t> </a:t>
            </a:r>
          </a:p>
        </p:txBody>
      </p:sp>
      <p:pic>
        <p:nvPicPr>
          <p:cNvPr id="36868" name="Picture 4"/>
          <p:cNvPicPr>
            <a:picLocks noChangeAspect="1" noChangeArrowheads="1"/>
          </p:cNvPicPr>
          <p:nvPr/>
        </p:nvPicPr>
        <p:blipFill>
          <a:blip r:embed="rId2" cstate="print"/>
          <a:srcRect/>
          <a:stretch>
            <a:fillRect/>
          </a:stretch>
        </p:blipFill>
        <p:spPr bwMode="auto">
          <a:xfrm>
            <a:off x="1908175" y="1773238"/>
            <a:ext cx="4938713"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tr-TR" smtClean="0"/>
              <a:t>Yemek Yiyen Filozoflar</a:t>
            </a:r>
          </a:p>
        </p:txBody>
      </p:sp>
      <p:sp>
        <p:nvSpPr>
          <p:cNvPr id="37891" name="Rectangle 3"/>
          <p:cNvSpPr>
            <a:spLocks noGrp="1" noChangeArrowheads="1"/>
          </p:cNvSpPr>
          <p:nvPr>
            <p:ph idx="1"/>
          </p:nvPr>
        </p:nvSpPr>
        <p:spPr/>
        <p:txBody>
          <a:bodyPr/>
          <a:lstStyle/>
          <a:p>
            <a:pPr eaLnBrk="1" hangingPunct="1">
              <a:lnSpc>
                <a:spcPct val="80000"/>
              </a:lnSpc>
            </a:pPr>
            <a:r>
              <a:rPr lang="tr-TR" sz="1500" smtClean="0"/>
              <a:t>5 filozof , düşünür ve pirinç yerler. </a:t>
            </a:r>
          </a:p>
          <a:p>
            <a:pPr eaLnBrk="1" hangingPunct="1">
              <a:lnSpc>
                <a:spcPct val="80000"/>
              </a:lnSpc>
            </a:pPr>
            <a:r>
              <a:rPr lang="tr-TR" sz="1500" smtClean="0"/>
              <a:t>5 sandalye , 5 tabak , 5 çubuk. </a:t>
            </a:r>
          </a:p>
          <a:p>
            <a:pPr eaLnBrk="1" hangingPunct="1">
              <a:lnSpc>
                <a:spcPct val="80000"/>
              </a:lnSpc>
            </a:pPr>
            <a:r>
              <a:rPr lang="tr-TR" sz="1500" smtClean="0"/>
              <a:t>1 filozof 2 çubukla yemek yiyebilir.</a:t>
            </a:r>
          </a:p>
          <a:p>
            <a:pPr eaLnBrk="1" hangingPunct="1">
              <a:lnSpc>
                <a:spcPct val="80000"/>
              </a:lnSpc>
            </a:pPr>
            <a:r>
              <a:rPr lang="tr-TR" sz="1500" smtClean="0"/>
              <a:t>Filozoflar düşünürken birbirlerinden etkilenmezler.</a:t>
            </a:r>
          </a:p>
          <a:p>
            <a:pPr eaLnBrk="1" hangingPunct="1">
              <a:lnSpc>
                <a:spcPct val="80000"/>
              </a:lnSpc>
            </a:pPr>
            <a:r>
              <a:rPr lang="tr-TR" sz="1500" smtClean="0"/>
              <a:t>1 filozof yerken en az bir komşusunun çubuğunu kullanır. O arada komşusu düşünmek zorundadır. İki çubuğu ele geçiren filozof ara vermeden yemeğini yer, çubukları bırakır ve düşünmeye devam eder.</a:t>
            </a:r>
          </a:p>
          <a:p>
            <a:pPr eaLnBrk="1" hangingPunct="1">
              <a:lnSpc>
                <a:spcPct val="80000"/>
              </a:lnSpc>
            </a:pPr>
            <a:r>
              <a:rPr lang="tr-TR" sz="1500" smtClean="0"/>
              <a:t>Bu klasik bir senkronizasyon problemi ile özdeşleştirilir. </a:t>
            </a:r>
          </a:p>
          <a:p>
            <a:pPr eaLnBrk="1" hangingPunct="1">
              <a:lnSpc>
                <a:spcPct val="80000"/>
              </a:lnSpc>
            </a:pPr>
            <a:r>
              <a:rPr lang="tr-TR" sz="1500" smtClean="0"/>
              <a:t>Basit çözümde her çubuk semafor ile temsil edilir. </a:t>
            </a:r>
          </a:p>
          <a:p>
            <a:pPr eaLnBrk="1" hangingPunct="1">
              <a:lnSpc>
                <a:spcPct val="80000"/>
              </a:lnSpc>
            </a:pPr>
            <a:r>
              <a:rPr lang="tr-TR" sz="1500" smtClean="0"/>
              <a:t>Bir filozof çubuk üzerinde wait operasyonunu işleterek çubuğu yani semaforu ele geçirir. </a:t>
            </a:r>
          </a:p>
          <a:p>
            <a:pPr eaLnBrk="1" hangingPunct="1">
              <a:lnSpc>
                <a:spcPct val="80000"/>
              </a:lnSpc>
            </a:pPr>
            <a:r>
              <a:rPr lang="tr-TR" sz="1500" smtClean="0"/>
              <a:t>Aynı şekilde çubukları signal operasyonu ile bırakır.</a:t>
            </a:r>
          </a:p>
          <a:p>
            <a:pPr eaLnBrk="1" hangingPunct="1">
              <a:lnSpc>
                <a:spcPct val="80000"/>
              </a:lnSpc>
            </a:pPr>
            <a:r>
              <a:rPr lang="tr-TR" sz="1500" smtClean="0"/>
              <a:t>Bunların organizasyonu ve senkronizasyonu verimliliği getirir. Hepsi aynı anda sol ellerine sol taraftaki çubukları alırlarsa hepsi sonsuza dek aç kalır. Çözüm için : </a:t>
            </a:r>
          </a:p>
          <a:p>
            <a:pPr lvl="1" eaLnBrk="1" hangingPunct="1">
              <a:lnSpc>
                <a:spcPct val="80000"/>
              </a:lnSpc>
            </a:pPr>
            <a:r>
              <a:rPr lang="tr-TR" sz="1300" smtClean="0"/>
              <a:t>Aynı anda en fazla 2 filozofun masaya oturmasına izin verilebilir .</a:t>
            </a:r>
          </a:p>
          <a:p>
            <a:pPr lvl="1" eaLnBrk="1" hangingPunct="1">
              <a:lnSpc>
                <a:spcPct val="80000"/>
              </a:lnSpc>
            </a:pPr>
            <a:r>
              <a:rPr lang="tr-TR" sz="1300" smtClean="0"/>
              <a:t>Bir filozofun yemek yemeye başlamasına sadece her iki çubuk da boş mu diye bakılır. Boşsa izin verilebilir. </a:t>
            </a:r>
          </a:p>
          <a:p>
            <a:pPr lvl="1" eaLnBrk="1" hangingPunct="1">
              <a:lnSpc>
                <a:spcPct val="80000"/>
              </a:lnSpc>
            </a:pPr>
            <a:r>
              <a:rPr lang="tr-TR" sz="1300" smtClean="0"/>
              <a:t>Tek filozoflara yemek yedirilir. Çiftlere yedirilmez gibi çözümler türetilebilir. </a:t>
            </a:r>
            <a:endParaRPr lang="tr-TR" sz="1500" smtClean="0"/>
          </a:p>
          <a:p>
            <a:pPr eaLnBrk="1" hangingPunct="1">
              <a:lnSpc>
                <a:spcPct val="80000"/>
              </a:lnSpc>
            </a:pPr>
            <a:endParaRPr lang="tr-TR" sz="1500" smtClean="0"/>
          </a:p>
          <a:p>
            <a:pPr eaLnBrk="1" hangingPunct="1">
              <a:lnSpc>
                <a:spcPct val="80000"/>
              </a:lnSpc>
            </a:pPr>
            <a:r>
              <a:rPr lang="tr-TR" sz="1500" smtClean="0"/>
              <a:t>Paylaşılan veri:</a:t>
            </a:r>
          </a:p>
        </p:txBody>
      </p:sp>
      <p:pic>
        <p:nvPicPr>
          <p:cNvPr id="37892" name="Picture 4"/>
          <p:cNvPicPr>
            <a:picLocks noChangeAspect="1" noChangeArrowheads="1"/>
          </p:cNvPicPr>
          <p:nvPr/>
        </p:nvPicPr>
        <p:blipFill>
          <a:blip r:embed="rId2" cstate="print"/>
          <a:srcRect/>
          <a:stretch>
            <a:fillRect/>
          </a:stretch>
        </p:blipFill>
        <p:spPr bwMode="auto">
          <a:xfrm>
            <a:off x="2268538" y="5589588"/>
            <a:ext cx="2374900" cy="27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tr-TR" smtClean="0"/>
              <a:t>Filozof i</a:t>
            </a:r>
          </a:p>
        </p:txBody>
      </p:sp>
      <p:sp>
        <p:nvSpPr>
          <p:cNvPr id="38915" name="Rectangle 3"/>
          <p:cNvSpPr>
            <a:spLocks noGrp="1" noChangeArrowheads="1"/>
          </p:cNvSpPr>
          <p:nvPr>
            <p:ph idx="1"/>
          </p:nvPr>
        </p:nvSpPr>
        <p:spPr/>
        <p:txBody>
          <a:bodyPr/>
          <a:lstStyle/>
          <a:p>
            <a:pPr eaLnBrk="1" hangingPunct="1">
              <a:lnSpc>
                <a:spcPct val="80000"/>
              </a:lnSpc>
              <a:buFont typeface="Wingdings" pitchFamily="2" charset="2"/>
              <a:buNone/>
            </a:pPr>
            <a:endParaRPr lang="tr-TR" sz="2000" noProof="1" smtClean="0"/>
          </a:p>
        </p:txBody>
      </p:sp>
      <p:pic>
        <p:nvPicPr>
          <p:cNvPr id="38916" name="Picture 4"/>
          <p:cNvPicPr>
            <a:picLocks noChangeAspect="1" noChangeArrowheads="1"/>
          </p:cNvPicPr>
          <p:nvPr/>
        </p:nvPicPr>
        <p:blipFill>
          <a:blip r:embed="rId2" cstate="print"/>
          <a:srcRect/>
          <a:stretch>
            <a:fillRect/>
          </a:stretch>
        </p:blipFill>
        <p:spPr bwMode="auto">
          <a:xfrm>
            <a:off x="2719388" y="1833563"/>
            <a:ext cx="3705225" cy="319087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tr-TR" smtClean="0"/>
              <a:t>Monitörler</a:t>
            </a:r>
          </a:p>
        </p:txBody>
      </p:sp>
      <p:sp>
        <p:nvSpPr>
          <p:cNvPr id="39939" name="Rectangle 3"/>
          <p:cNvSpPr>
            <a:spLocks noGrp="1" noChangeArrowheads="1"/>
          </p:cNvSpPr>
          <p:nvPr>
            <p:ph idx="1"/>
          </p:nvPr>
        </p:nvSpPr>
        <p:spPr/>
        <p:txBody>
          <a:bodyPr/>
          <a:lstStyle/>
          <a:p>
            <a:pPr eaLnBrk="1" hangingPunct="1">
              <a:lnSpc>
                <a:spcPct val="80000"/>
              </a:lnSpc>
            </a:pPr>
            <a:r>
              <a:rPr lang="tr-TR" sz="2100" smtClean="0"/>
              <a:t>İzleyici Programlardır.</a:t>
            </a:r>
          </a:p>
          <a:p>
            <a:pPr eaLnBrk="1" hangingPunct="1">
              <a:lnSpc>
                <a:spcPct val="80000"/>
              </a:lnSpc>
            </a:pPr>
            <a:r>
              <a:rPr lang="tr-TR" sz="2100" smtClean="0"/>
              <a:t>Senkronizasyonda doğru programların yazılmasını kolaylaştırmak adına Brinch Hansen (1973) ve Hoare (1974) yüksek seviyeli senkronizasyon yapıları geliştirmişlerdir.</a:t>
            </a:r>
          </a:p>
          <a:p>
            <a:pPr eaLnBrk="1" hangingPunct="1">
              <a:lnSpc>
                <a:spcPct val="80000"/>
              </a:lnSpc>
            </a:pPr>
            <a:r>
              <a:rPr lang="tr-TR" sz="2100" smtClean="0"/>
              <a:t>Monitör programları paylaşılan nesneye ulaşmada meydana gelebilecek problemleri ortadan kaldırmaya yönelik geliştirilmiştir.</a:t>
            </a:r>
          </a:p>
          <a:p>
            <a:pPr lvl="1" eaLnBrk="1" hangingPunct="1">
              <a:lnSpc>
                <a:spcPct val="80000"/>
              </a:lnSpc>
            </a:pPr>
            <a:r>
              <a:rPr lang="tr-TR" sz="2000" smtClean="0"/>
              <a:t>Paylaşılan nesneyi oluşturan veri,</a:t>
            </a:r>
          </a:p>
          <a:p>
            <a:pPr lvl="1" eaLnBrk="1" hangingPunct="1">
              <a:lnSpc>
                <a:spcPct val="80000"/>
              </a:lnSpc>
            </a:pPr>
            <a:r>
              <a:rPr lang="tr-TR" sz="2000" smtClean="0"/>
              <a:t>Bu nesneye ulaşmak için kullanılan bir grup procedure,</a:t>
            </a:r>
          </a:p>
          <a:p>
            <a:pPr lvl="1" eaLnBrk="1" hangingPunct="1">
              <a:lnSpc>
                <a:spcPct val="80000"/>
              </a:lnSpc>
            </a:pPr>
            <a:r>
              <a:rPr lang="tr-TR" sz="2000" smtClean="0"/>
              <a:t>Nesneyi başlangıç konumuna getiren bir program parçasından </a:t>
            </a:r>
          </a:p>
          <a:p>
            <a:pPr lvl="1" eaLnBrk="1" hangingPunct="1">
              <a:lnSpc>
                <a:spcPct val="80000"/>
              </a:lnSpc>
              <a:buFont typeface="Wingdings" pitchFamily="2" charset="2"/>
              <a:buNone/>
            </a:pPr>
            <a:r>
              <a:rPr lang="tr-TR" sz="2000" smtClean="0"/>
              <a:t>oluşmaktadır.</a:t>
            </a:r>
          </a:p>
          <a:p>
            <a:pPr eaLnBrk="1" hangingPunct="1">
              <a:lnSpc>
                <a:spcPct val="80000"/>
              </a:lnSpc>
            </a:pPr>
            <a:endParaRPr lang="tr-TR" sz="210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p:txBody>
          <a:bodyPr/>
          <a:lstStyle/>
          <a:p>
            <a:pPr eaLnBrk="1" hangingPunct="1"/>
            <a:r>
              <a:rPr lang="tr-TR" smtClean="0"/>
              <a:t>Monitörler</a:t>
            </a:r>
          </a:p>
        </p:txBody>
      </p:sp>
      <p:sp>
        <p:nvSpPr>
          <p:cNvPr id="40963" name="2 İçerik Yer Tutucusu"/>
          <p:cNvSpPr>
            <a:spLocks noGrp="1"/>
          </p:cNvSpPr>
          <p:nvPr>
            <p:ph idx="1"/>
          </p:nvPr>
        </p:nvSpPr>
        <p:spPr/>
        <p:txBody>
          <a:bodyPr/>
          <a:lstStyle/>
          <a:p>
            <a:pPr eaLnBrk="1" hangingPunct="1"/>
            <a:r>
              <a:rPr lang="tr-TR" sz="2000" smtClean="0"/>
              <a:t>Semafor ile senkronizasyon çözümleri zamana bağlı hatalar nedeni ile yetersiz olabilir.</a:t>
            </a:r>
          </a:p>
          <a:p>
            <a:pPr eaLnBrk="1" hangingPunct="1"/>
            <a:r>
              <a:rPr lang="tr-TR" sz="2000" smtClean="0"/>
              <a:t>Bir prosesin wait()ve signal</a:t>
            </a:r>
            <a:r>
              <a:rPr lang="tr-TR" sz="2000" smtClean="0">
                <a:sym typeface="Wingdings" pitchFamily="2" charset="2"/>
              </a:rPr>
              <a:t>() sırasını değiştirmesinden dolayı b</a:t>
            </a:r>
            <a:r>
              <a:rPr lang="tr-TR" sz="2000" smtClean="0"/>
              <a:t>irden fazla proses aynı anda kritik kısımlarına girerler.</a:t>
            </a:r>
          </a:p>
          <a:p>
            <a:pPr eaLnBrk="1" hangingPunct="1"/>
            <a:endParaRPr lang="tr-TR" sz="2000" smtClean="0"/>
          </a:p>
          <a:p>
            <a:pPr eaLnBrk="1" hangingPunct="1"/>
            <a:endParaRPr lang="tr-TR" sz="2000" smtClean="0"/>
          </a:p>
          <a:p>
            <a:pPr eaLnBrk="1" hangingPunct="1"/>
            <a:endParaRPr lang="tr-TR" sz="2000" smtClean="0"/>
          </a:p>
          <a:p>
            <a:pPr eaLnBrk="1" hangingPunct="1"/>
            <a:endParaRPr lang="tr-TR" sz="2000" smtClean="0"/>
          </a:p>
          <a:p>
            <a:pPr eaLnBrk="1" hangingPunct="1"/>
            <a:r>
              <a:rPr lang="tr-TR" sz="2000" smtClean="0"/>
              <a:t>Bir proses signal() ve wait() yer değiştirir ise deadlock oluşur. </a:t>
            </a:r>
          </a:p>
        </p:txBody>
      </p:sp>
      <p:pic>
        <p:nvPicPr>
          <p:cNvPr id="40964" name="Picture 2"/>
          <p:cNvPicPr>
            <a:picLocks noChangeAspect="1" noChangeArrowheads="1"/>
          </p:cNvPicPr>
          <p:nvPr/>
        </p:nvPicPr>
        <p:blipFill>
          <a:blip r:embed="rId2" cstate="print"/>
          <a:srcRect/>
          <a:stretch>
            <a:fillRect/>
          </a:stretch>
        </p:blipFill>
        <p:spPr bwMode="auto">
          <a:xfrm>
            <a:off x="3851275" y="2997200"/>
            <a:ext cx="1571625" cy="1123950"/>
          </a:xfrm>
          <a:prstGeom prst="rect">
            <a:avLst/>
          </a:prstGeom>
          <a:noFill/>
          <a:ln w="9525">
            <a:noFill/>
            <a:miter lim="800000"/>
            <a:headEnd/>
            <a:tailEnd/>
          </a:ln>
        </p:spPr>
      </p:pic>
      <p:pic>
        <p:nvPicPr>
          <p:cNvPr id="40965" name="Picture 3"/>
          <p:cNvPicPr>
            <a:picLocks noChangeAspect="1" noChangeArrowheads="1"/>
          </p:cNvPicPr>
          <p:nvPr/>
        </p:nvPicPr>
        <p:blipFill>
          <a:blip r:embed="rId3" cstate="print"/>
          <a:srcRect/>
          <a:stretch>
            <a:fillRect/>
          </a:stretch>
        </p:blipFill>
        <p:spPr bwMode="auto">
          <a:xfrm>
            <a:off x="3851275" y="4941888"/>
            <a:ext cx="1543050" cy="10477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tr-TR" smtClean="0"/>
              <a:t>Monitörler</a:t>
            </a:r>
          </a:p>
        </p:txBody>
      </p:sp>
      <p:sp>
        <p:nvSpPr>
          <p:cNvPr id="44035" name="Rectangle 3"/>
          <p:cNvSpPr>
            <a:spLocks noGrp="1" noChangeArrowheads="1"/>
          </p:cNvSpPr>
          <p:nvPr>
            <p:ph idx="1"/>
          </p:nvPr>
        </p:nvSpPr>
        <p:spPr/>
        <p:txBody>
          <a:bodyPr/>
          <a:lstStyle/>
          <a:p>
            <a:pPr marL="342900" lvl="2" indent="-342900" eaLnBrk="1" hangingPunct="1">
              <a:lnSpc>
                <a:spcPct val="80000"/>
              </a:lnSpc>
              <a:defRPr/>
            </a:pPr>
            <a:r>
              <a:rPr lang="tr-TR" sz="1600" dirty="0" smtClean="0"/>
              <a:t>Programcılar semaforları kullanırlarken bu tip basit hatalar ile senkronizasyon bozulabilir.  Bu hataların önüne geçmek için yüksek seviyeli programlama yapıları geliştirilmiştir. </a:t>
            </a:r>
          </a:p>
          <a:p>
            <a:pPr marL="800100" lvl="3" indent="-342900" eaLnBrk="1" hangingPunct="1">
              <a:lnSpc>
                <a:spcPct val="80000"/>
              </a:lnSpc>
              <a:defRPr/>
            </a:pPr>
            <a:r>
              <a:rPr lang="tr-TR" sz="1600" dirty="0" smtClean="0"/>
              <a:t>Örneğin monitör kilidi herhangi bir C++ sınıfından gerçekleştirilecek bir yordam çağrımıyla otomatik olarak elde edilir. </a:t>
            </a:r>
          </a:p>
          <a:p>
            <a:pPr marL="342900" lvl="1" indent="-342900" eaLnBrk="1" hangingPunct="1">
              <a:buFont typeface="Arial" charset="0"/>
              <a:buChar char="•"/>
              <a:defRPr/>
            </a:pPr>
            <a:r>
              <a:rPr lang="tr-TR" sz="1600" dirty="0" err="1" smtClean="0"/>
              <a:t>high</a:t>
            </a:r>
            <a:r>
              <a:rPr lang="tr-TR" sz="1600" dirty="0" smtClean="0"/>
              <a:t>-</a:t>
            </a:r>
            <a:r>
              <a:rPr lang="tr-TR" sz="1600" dirty="0" err="1" smtClean="0"/>
              <a:t>level</a:t>
            </a:r>
            <a:r>
              <a:rPr lang="tr-TR" sz="1600" dirty="0" smtClean="0"/>
              <a:t> </a:t>
            </a:r>
            <a:r>
              <a:rPr lang="tr-TR" sz="1600" dirty="0" err="1" smtClean="0"/>
              <a:t>synchronization</a:t>
            </a:r>
            <a:r>
              <a:rPr lang="tr-TR" sz="1600" dirty="0" smtClean="0"/>
              <a:t> </a:t>
            </a:r>
            <a:r>
              <a:rPr lang="tr-TR" sz="1600" dirty="0" err="1" smtClean="0"/>
              <a:t>construct</a:t>
            </a:r>
            <a:r>
              <a:rPr lang="tr-TR" sz="1600" dirty="0" smtClean="0"/>
              <a:t>: </a:t>
            </a:r>
            <a:r>
              <a:rPr lang="tr-TR" sz="1600" dirty="0" err="1" smtClean="0"/>
              <a:t>the</a:t>
            </a:r>
            <a:r>
              <a:rPr lang="tr-TR" sz="1600" dirty="0" smtClean="0"/>
              <a:t> </a:t>
            </a:r>
            <a:r>
              <a:rPr lang="tr-TR" sz="1600" b="1" dirty="0" err="1" smtClean="0"/>
              <a:t>monitor</a:t>
            </a:r>
            <a:r>
              <a:rPr lang="tr-TR" sz="1600" b="1" dirty="0" smtClean="0"/>
              <a:t> </a:t>
            </a:r>
            <a:r>
              <a:rPr lang="tr-TR" sz="1600" b="1" dirty="0" err="1" smtClean="0"/>
              <a:t>type</a:t>
            </a:r>
            <a:endParaRPr lang="tr-TR" sz="1600" b="1" dirty="0" smtClean="0"/>
          </a:p>
          <a:p>
            <a:pPr eaLnBrk="1" hangingPunct="1">
              <a:lnSpc>
                <a:spcPct val="80000"/>
              </a:lnSpc>
              <a:defRPr/>
            </a:pPr>
            <a:r>
              <a:rPr lang="tr-TR" sz="1600" dirty="0" err="1" smtClean="0"/>
              <a:t>Monitor</a:t>
            </a:r>
            <a:r>
              <a:rPr lang="tr-TR" sz="1600" dirty="0" smtClean="0"/>
              <a:t> bir kilittir, ve 0 veya daha fazla sayıda koşul değişkeninin ortaklaşa kullanılan veri veya kaynaklara paralel erişimi koordine etmek maksadıyla kullanılmaktadır. </a:t>
            </a:r>
          </a:p>
          <a:p>
            <a:pPr eaLnBrk="1" hangingPunct="1">
              <a:lnSpc>
                <a:spcPct val="80000"/>
              </a:lnSpc>
              <a:defRPr/>
            </a:pPr>
            <a:r>
              <a:rPr lang="tr-TR" sz="1600" dirty="0" smtClean="0"/>
              <a:t>Semaforlar monitörlere nazaran daha sisteme yakın yapılardır ve karşılıklı </a:t>
            </a:r>
            <a:r>
              <a:rPr lang="tr-TR" sz="1600" dirty="0" err="1" smtClean="0"/>
              <a:t>dışarlama</a:t>
            </a:r>
            <a:r>
              <a:rPr lang="tr-TR" sz="1600" dirty="0" smtClean="0"/>
              <a:t> ve senkronizasyon amaçlı </a:t>
            </a:r>
            <a:r>
              <a:rPr lang="tr-TR" sz="1600" dirty="0" err="1" smtClean="0"/>
              <a:t>dual</a:t>
            </a:r>
            <a:r>
              <a:rPr lang="tr-TR" sz="1600" dirty="0" smtClean="0"/>
              <a:t> kullanılırlar. Bu sebeple semaforlarla kod yazmak daha fazla detayla uğraşmayı gerektirir. Yazılan kodun okunması ve doğru olarak ne yapıldığının anlaşılması daha güçtür.</a:t>
            </a:r>
          </a:p>
          <a:p>
            <a:pPr eaLnBrk="1" hangingPunct="1">
              <a:lnSpc>
                <a:spcPct val="80000"/>
              </a:lnSpc>
              <a:defRPr/>
            </a:pPr>
            <a:r>
              <a:rPr lang="tr-TR" sz="1600" dirty="0" smtClean="0"/>
              <a:t>Monitörde herhangi bir zamanda sadece tek bir proses aktif olabilir. Bu da monitörleri karşılıklı </a:t>
            </a:r>
            <a:r>
              <a:rPr lang="tr-TR" sz="1600" dirty="0" err="1" smtClean="0"/>
              <a:t>dışarlama</a:t>
            </a:r>
            <a:r>
              <a:rPr lang="tr-TR" sz="1600" dirty="0" smtClean="0"/>
              <a:t> probleminde etkin kılar.</a:t>
            </a:r>
          </a:p>
          <a:p>
            <a:pPr eaLnBrk="1" hangingPunct="1">
              <a:lnSpc>
                <a:spcPct val="80000"/>
              </a:lnSpc>
              <a:defRPr/>
            </a:pPr>
            <a:r>
              <a:rPr lang="tr-TR" sz="1600" dirty="0" smtClean="0"/>
              <a:t>Monitör programları:</a:t>
            </a:r>
          </a:p>
          <a:p>
            <a:pPr lvl="1" eaLnBrk="1" hangingPunct="1">
              <a:lnSpc>
                <a:spcPct val="80000"/>
              </a:lnSpc>
              <a:defRPr/>
            </a:pPr>
            <a:r>
              <a:rPr lang="tr-TR" sz="1600" dirty="0" err="1" smtClean="0"/>
              <a:t>wait</a:t>
            </a:r>
            <a:r>
              <a:rPr lang="tr-TR" sz="1600" dirty="0" smtClean="0"/>
              <a:t> ve </a:t>
            </a:r>
            <a:r>
              <a:rPr lang="tr-TR" sz="1600" dirty="0" err="1" smtClean="0"/>
              <a:t>signal</a:t>
            </a:r>
            <a:r>
              <a:rPr lang="tr-TR" sz="1600" dirty="0" smtClean="0"/>
              <a:t> işlemleri yanlış gerçekleştirildiğinde oluşan sistem kilitlenmelerini engeller.</a:t>
            </a:r>
          </a:p>
          <a:p>
            <a:pPr lvl="1" eaLnBrk="1" hangingPunct="1">
              <a:lnSpc>
                <a:spcPct val="80000"/>
              </a:lnSpc>
              <a:defRPr/>
            </a:pPr>
            <a:r>
              <a:rPr lang="tr-TR" sz="1600" dirty="0" smtClean="0"/>
              <a:t>Semaforlarla işlemler arası kombinasyonu sağlarlar </a:t>
            </a:r>
          </a:p>
          <a:p>
            <a:pPr lvl="1" eaLnBrk="1" hangingPunct="1">
              <a:lnSpc>
                <a:spcPct val="80000"/>
              </a:lnSpc>
              <a:defRPr/>
            </a:pPr>
            <a:r>
              <a:rPr lang="tr-TR" sz="1600" dirty="0" smtClean="0"/>
              <a:t>ve </a:t>
            </a:r>
            <a:r>
              <a:rPr lang="tr-TR" sz="1600" dirty="0" err="1" smtClean="0"/>
              <a:t>wait</a:t>
            </a:r>
            <a:r>
              <a:rPr lang="tr-TR" sz="1600" dirty="0" smtClean="0"/>
              <a:t>-</a:t>
            </a:r>
            <a:r>
              <a:rPr lang="tr-TR" sz="1600" dirty="0" err="1" smtClean="0"/>
              <a:t>signal</a:t>
            </a:r>
            <a:r>
              <a:rPr lang="tr-TR" sz="1600" dirty="0" smtClean="0"/>
              <a:t> işlemleri arasındaki kombinasyonu sağlarlar.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tr-TR" smtClean="0"/>
              <a:t>Monitör Söz Dizimi</a:t>
            </a:r>
          </a:p>
        </p:txBody>
      </p:sp>
      <p:sp>
        <p:nvSpPr>
          <p:cNvPr id="43011" name="Rectangle 3"/>
          <p:cNvSpPr>
            <a:spLocks noGrp="1" noChangeArrowheads="1"/>
          </p:cNvSpPr>
          <p:nvPr>
            <p:ph idx="1"/>
          </p:nvPr>
        </p:nvSpPr>
        <p:spPr/>
        <p:txBody>
          <a:bodyPr/>
          <a:lstStyle/>
          <a:p>
            <a:pPr eaLnBrk="1" hangingPunct="1">
              <a:buFont typeface="Wingdings" pitchFamily="2" charset="2"/>
              <a:buNone/>
            </a:pPr>
            <a:r>
              <a:rPr lang="tr-TR" smtClean="0"/>
              <a:t> </a:t>
            </a:r>
          </a:p>
          <a:p>
            <a:pPr lvl="1" eaLnBrk="1" hangingPunct="1"/>
            <a:endParaRPr lang="tr-TR" smtClean="0"/>
          </a:p>
          <a:p>
            <a:pPr lvl="3" eaLnBrk="1" hangingPunct="1">
              <a:buFont typeface="Wingdings" pitchFamily="2" charset="2"/>
              <a:buNone/>
            </a:pPr>
            <a:endParaRPr lang="tr-TR" smtClean="0"/>
          </a:p>
        </p:txBody>
      </p:sp>
      <p:pic>
        <p:nvPicPr>
          <p:cNvPr id="43012" name="Picture 4"/>
          <p:cNvPicPr>
            <a:picLocks noChangeAspect="1" noChangeArrowheads="1"/>
          </p:cNvPicPr>
          <p:nvPr/>
        </p:nvPicPr>
        <p:blipFill>
          <a:blip r:embed="rId2" cstate="print"/>
          <a:srcRect/>
          <a:stretch>
            <a:fillRect/>
          </a:stretch>
        </p:blipFill>
        <p:spPr bwMode="auto">
          <a:xfrm>
            <a:off x="2484438" y="1341438"/>
            <a:ext cx="4032250" cy="5348287"/>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p:txBody>
          <a:bodyPr/>
          <a:lstStyle/>
          <a:p>
            <a:pPr eaLnBrk="1" hangingPunct="1"/>
            <a:r>
              <a:rPr lang="tr-TR" smtClean="0"/>
              <a:t>Monitöre ait Şematik Gösterim</a:t>
            </a:r>
            <a:endParaRPr lang="en-US" smtClean="0"/>
          </a:p>
        </p:txBody>
      </p:sp>
      <p:pic>
        <p:nvPicPr>
          <p:cNvPr id="44035" name="Picture 4"/>
          <p:cNvPicPr>
            <a:picLocks noGrp="1" noChangeAspect="1" noChangeArrowheads="1"/>
          </p:cNvPicPr>
          <p:nvPr>
            <p:ph idx="1"/>
          </p:nvPr>
        </p:nvPicPr>
        <p:blipFill>
          <a:blip r:embed="rId2" cstate="print"/>
          <a:srcRect/>
          <a:stretch>
            <a:fillRect/>
          </a:stretch>
        </p:blipFill>
        <p:spPr>
          <a:xfrm>
            <a:off x="1554163" y="1600200"/>
            <a:ext cx="6035675" cy="4525963"/>
          </a:xfrm>
          <a:noFill/>
          <a:ln w="38100" cmpd="dbl">
            <a:solidFill>
              <a:srgbClr val="CC6600"/>
            </a:solid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tr-TR" smtClean="0"/>
              <a:t>Monitörler</a:t>
            </a:r>
          </a:p>
        </p:txBody>
      </p:sp>
      <p:sp>
        <p:nvSpPr>
          <p:cNvPr id="45059" name="Rectangle 3"/>
          <p:cNvSpPr>
            <a:spLocks noGrp="1" noChangeArrowheads="1"/>
          </p:cNvSpPr>
          <p:nvPr>
            <p:ph idx="1"/>
          </p:nvPr>
        </p:nvSpPr>
        <p:spPr/>
        <p:txBody>
          <a:bodyPr/>
          <a:lstStyle/>
          <a:p>
            <a:pPr eaLnBrk="1" hangingPunct="1">
              <a:lnSpc>
                <a:spcPct val="80000"/>
              </a:lnSpc>
            </a:pPr>
            <a:r>
              <a:rPr lang="tr-TR" sz="1800" b="1" smtClean="0"/>
              <a:t>Kilit</a:t>
            </a:r>
            <a:endParaRPr lang="tr-TR" sz="1800" smtClean="0"/>
          </a:p>
          <a:p>
            <a:pPr eaLnBrk="1" hangingPunct="1">
              <a:lnSpc>
                <a:spcPct val="80000"/>
              </a:lnSpc>
            </a:pPr>
            <a:r>
              <a:rPr lang="tr-TR" sz="1800" smtClean="0"/>
              <a:t>Kritik kısmın karşılıklı dışarlanmasını sağlar. </a:t>
            </a:r>
          </a:p>
          <a:p>
            <a:pPr eaLnBrk="1" hangingPunct="1">
              <a:lnSpc>
                <a:spcPct val="80000"/>
              </a:lnSpc>
            </a:pPr>
            <a:r>
              <a:rPr lang="tr-TR" sz="1800" smtClean="0"/>
              <a:t>Monitör yordam yapısı içersinde sadece 1 işlem aktif olabilir. </a:t>
            </a:r>
          </a:p>
          <a:p>
            <a:pPr eaLnBrk="1" hangingPunct="1">
              <a:lnSpc>
                <a:spcPct val="80000"/>
              </a:lnSpc>
            </a:pPr>
            <a:r>
              <a:rPr lang="tr-TR" sz="1800" smtClean="0"/>
              <a:t>Monitöre girişte kilit otomatik olarak alınır, çıkışta ise iade edilir.</a:t>
            </a:r>
            <a:br>
              <a:rPr lang="tr-TR" sz="1800" smtClean="0"/>
            </a:br>
            <a:endParaRPr lang="tr-TR" sz="1800" smtClean="0"/>
          </a:p>
          <a:p>
            <a:pPr eaLnBrk="1" hangingPunct="1">
              <a:lnSpc>
                <a:spcPct val="80000"/>
              </a:lnSpc>
            </a:pPr>
            <a:r>
              <a:rPr lang="tr-TR" sz="1800" b="1" smtClean="0"/>
              <a:t>Koşul Değişkenleri</a:t>
            </a:r>
          </a:p>
          <a:p>
            <a:pPr eaLnBrk="1" hangingPunct="1">
              <a:lnSpc>
                <a:spcPct val="80000"/>
              </a:lnSpc>
            </a:pPr>
            <a:r>
              <a:rPr lang="tr-TR" sz="1800" smtClean="0"/>
              <a:t>Kritik kısımda senkronizasyon gereği beklemek gerektiğinde, kilidin bir başka işleme geçebilmesine olanak vermek için kullanılan değişkenlerdir. </a:t>
            </a:r>
          </a:p>
          <a:p>
            <a:pPr eaLnBrk="1" hangingPunct="1">
              <a:lnSpc>
                <a:spcPct val="80000"/>
              </a:lnSpc>
            </a:pPr>
            <a:r>
              <a:rPr lang="tr-TR" sz="1800" smtClean="0"/>
              <a:t>Semaforlar ile aynı değillerdir. İnteger sayılar ile işaretlenmezler.</a:t>
            </a:r>
          </a:p>
          <a:p>
            <a:pPr eaLnBrk="1" hangingPunct="1">
              <a:lnSpc>
                <a:spcPct val="80000"/>
              </a:lnSpc>
            </a:pPr>
            <a:r>
              <a:rPr lang="tr-TR" sz="1800" smtClean="0"/>
              <a:t>Koşul değişkenleri için tanımlanan işlemler:</a:t>
            </a:r>
          </a:p>
          <a:p>
            <a:pPr lvl="1" eaLnBrk="1" hangingPunct="1">
              <a:lnSpc>
                <a:spcPct val="80000"/>
              </a:lnSpc>
            </a:pPr>
            <a:r>
              <a:rPr lang="tr-TR" sz="1700" smtClean="0"/>
              <a:t>Wait() – kilidi bırak, koşul değişkeni üzerinde blok duruma geç </a:t>
            </a:r>
          </a:p>
          <a:p>
            <a:pPr lvl="1" eaLnBrk="1" hangingPunct="1">
              <a:lnSpc>
                <a:spcPct val="80000"/>
              </a:lnSpc>
            </a:pPr>
            <a:r>
              <a:rPr lang="tr-TR" sz="1700" smtClean="0"/>
              <a:t>Signal() – koşul değişkeni üzerinde bekleyen işlem varsa uyandır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p:txBody>
          <a:bodyPr/>
          <a:lstStyle/>
          <a:p>
            <a:pPr eaLnBrk="1" hangingPunct="1"/>
            <a:r>
              <a:rPr lang="tr-TR" smtClean="0"/>
              <a:t>Koşul Değişkenleri ile Monitör</a:t>
            </a:r>
            <a:endParaRPr lang="en-US" smtClean="0"/>
          </a:p>
        </p:txBody>
      </p:sp>
      <p:pic>
        <p:nvPicPr>
          <p:cNvPr id="46083" name="Picture 4"/>
          <p:cNvPicPr>
            <a:picLocks noGrp="1" noChangeAspect="1" noChangeArrowheads="1"/>
          </p:cNvPicPr>
          <p:nvPr>
            <p:ph idx="1"/>
          </p:nvPr>
        </p:nvPicPr>
        <p:blipFill>
          <a:blip r:embed="rId2" cstate="print"/>
          <a:srcRect/>
          <a:stretch>
            <a:fillRect/>
          </a:stretch>
        </p:blipFill>
        <p:spPr>
          <a:xfrm>
            <a:off x="1554163" y="1600200"/>
            <a:ext cx="6035675" cy="4525963"/>
          </a:xfrm>
          <a:noFill/>
          <a:ln w="38100" cmpd="dbl">
            <a:solidFill>
              <a:srgbClr val="CC6600"/>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a:t>
            </a:r>
            <a:endParaRPr lang="tr-TR" dirty="0"/>
          </a:p>
        </p:txBody>
      </p:sp>
      <p:sp>
        <p:nvSpPr>
          <p:cNvPr id="3" name="2 İçerik Yer Tutucusu"/>
          <p:cNvSpPr>
            <a:spLocks noGrp="1"/>
          </p:cNvSpPr>
          <p:nvPr>
            <p:ph idx="1"/>
          </p:nvPr>
        </p:nvSpPr>
        <p:spPr/>
        <p:txBody>
          <a:bodyPr>
            <a:normAutofit/>
          </a:bodyPr>
          <a:lstStyle/>
          <a:p>
            <a:r>
              <a:rPr lang="tr-TR" sz="2400" dirty="0" smtClean="0"/>
              <a:t>Aşağıdaki sıra ile üretici tüketici çalıştığında</a:t>
            </a:r>
          </a:p>
          <a:p>
            <a:endParaRPr lang="tr-TR" sz="2400" dirty="0"/>
          </a:p>
          <a:p>
            <a:endParaRPr lang="tr-TR" sz="2400" dirty="0" smtClean="0"/>
          </a:p>
          <a:p>
            <a:endParaRPr lang="tr-TR" sz="2400" dirty="0"/>
          </a:p>
          <a:p>
            <a:endParaRPr lang="tr-TR" sz="2400" dirty="0" smtClean="0"/>
          </a:p>
          <a:p>
            <a:r>
              <a:rPr lang="tr-TR" sz="2400" dirty="0" smtClean="0"/>
              <a:t>T4 ve T5 yer değiştirdiğinde </a:t>
            </a:r>
            <a:r>
              <a:rPr lang="tr-TR" sz="2400" dirty="0" err="1" smtClean="0"/>
              <a:t>counter</a:t>
            </a:r>
            <a:r>
              <a:rPr lang="tr-TR" sz="2400" dirty="0" smtClean="0"/>
              <a:t> değeri 4 değil 6 olacaktır. </a:t>
            </a:r>
          </a:p>
          <a:p>
            <a:r>
              <a:rPr lang="tr-TR" sz="2400" dirty="0" smtClean="0"/>
              <a:t>Bu yanlış duruma gelinmiştir, nedeni de iki prosesin </a:t>
            </a:r>
            <a:r>
              <a:rPr lang="tr-TR" sz="2400" dirty="0" err="1" smtClean="0"/>
              <a:t>counter</a:t>
            </a:r>
            <a:r>
              <a:rPr lang="tr-TR" sz="2400" dirty="0" smtClean="0"/>
              <a:t> değişkenini eş zamanlı olarak güncellemelerine izin verilmesidir.</a:t>
            </a:r>
          </a:p>
          <a:p>
            <a:endParaRPr lang="tr-TR" sz="2400" dirty="0"/>
          </a:p>
        </p:txBody>
      </p:sp>
      <p:pic>
        <p:nvPicPr>
          <p:cNvPr id="54275" name="Picture 3"/>
          <p:cNvPicPr>
            <a:picLocks noChangeAspect="1" noChangeArrowheads="1"/>
          </p:cNvPicPr>
          <p:nvPr/>
        </p:nvPicPr>
        <p:blipFill>
          <a:blip r:embed="rId2" cstate="print"/>
          <a:srcRect/>
          <a:stretch>
            <a:fillRect/>
          </a:stretch>
        </p:blipFill>
        <p:spPr bwMode="auto">
          <a:xfrm>
            <a:off x="1331640" y="2060848"/>
            <a:ext cx="6010275" cy="14097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tr-TR" sz="3400" smtClean="0"/>
              <a:t>Üretici-Tuketici için Monitor Çözümü</a:t>
            </a:r>
          </a:p>
        </p:txBody>
      </p:sp>
      <p:graphicFrame>
        <p:nvGraphicFramePr>
          <p:cNvPr id="1026" name="Object 4"/>
          <p:cNvGraphicFramePr>
            <a:graphicFrameLocks noChangeAspect="1"/>
          </p:cNvGraphicFramePr>
          <p:nvPr>
            <p:ph idx="1"/>
          </p:nvPr>
        </p:nvGraphicFramePr>
        <p:xfrm>
          <a:off x="2051720" y="1196752"/>
          <a:ext cx="5111328" cy="5357499"/>
        </p:xfrm>
        <a:graphic>
          <a:graphicData uri="http://schemas.openxmlformats.org/presentationml/2006/ole">
            <p:oleObj spid="_x0000_s1026" name="Bitmap Image" r:id="rId3" imgW="5152381" imgH="5401429" progId="Paint.Picture">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tr-TR" sz="3400" smtClean="0"/>
              <a:t>Yemek Yiyen Fil.Problemine Monitor Çözümü</a:t>
            </a:r>
          </a:p>
        </p:txBody>
      </p:sp>
      <p:graphicFrame>
        <p:nvGraphicFramePr>
          <p:cNvPr id="2050" name="Object 5"/>
          <p:cNvGraphicFramePr>
            <a:graphicFrameLocks noChangeAspect="1"/>
          </p:cNvGraphicFramePr>
          <p:nvPr>
            <p:ph idx="1"/>
          </p:nvPr>
        </p:nvGraphicFramePr>
        <p:xfrm>
          <a:off x="1835696" y="1112351"/>
          <a:ext cx="5616624" cy="5745649"/>
        </p:xfrm>
        <a:graphic>
          <a:graphicData uri="http://schemas.openxmlformats.org/presentationml/2006/ole">
            <p:oleObj spid="_x0000_s2050" name="Bitmap Image" r:id="rId3" imgW="5866667" imgH="6001588" progId="Paint.Picture">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smtClean="0"/>
              <a:t>Resuming Processes within a </a:t>
            </a:r>
            <a:r>
              <a:rPr lang="en-US" dirty="0" smtClean="0"/>
              <a:t>Monitor</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pic>
        <p:nvPicPr>
          <p:cNvPr id="5122" name="Picture 2"/>
          <p:cNvPicPr>
            <a:picLocks noChangeAspect="1" noChangeArrowheads="1"/>
          </p:cNvPicPr>
          <p:nvPr/>
        </p:nvPicPr>
        <p:blipFill>
          <a:blip r:embed="rId2" cstate="print"/>
          <a:srcRect/>
          <a:stretch>
            <a:fillRect/>
          </a:stretch>
        </p:blipFill>
        <p:spPr bwMode="auto">
          <a:xfrm>
            <a:off x="2771800" y="1628800"/>
            <a:ext cx="3528392" cy="443894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Başlık"/>
          <p:cNvSpPr>
            <a:spLocks noGrp="1"/>
          </p:cNvSpPr>
          <p:nvPr>
            <p:ph type="title"/>
          </p:nvPr>
        </p:nvSpPr>
        <p:spPr>
          <a:xfrm>
            <a:off x="179388" y="115888"/>
            <a:ext cx="8964612" cy="1143000"/>
          </a:xfrm>
        </p:spPr>
        <p:txBody>
          <a:bodyPr>
            <a:normAutofit fontScale="90000"/>
          </a:bodyPr>
          <a:lstStyle/>
          <a:p>
            <a:r>
              <a:rPr lang="tr-TR" sz="3600" smtClean="0"/>
              <a:t>Java Monitors (java.util.concurrent</a:t>
            </a:r>
            <a:br>
              <a:rPr lang="tr-TR" sz="3600" smtClean="0"/>
            </a:br>
            <a:r>
              <a:rPr lang="tr-TR" sz="3600" smtClean="0"/>
              <a:t>package)</a:t>
            </a:r>
          </a:p>
        </p:txBody>
      </p:sp>
      <p:sp>
        <p:nvSpPr>
          <p:cNvPr id="47107" name="2 İçerik Yer Tutucusu"/>
          <p:cNvSpPr>
            <a:spLocks noGrp="1"/>
          </p:cNvSpPr>
          <p:nvPr>
            <p:ph idx="1"/>
          </p:nvPr>
        </p:nvSpPr>
        <p:spPr>
          <a:xfrm>
            <a:off x="468313" y="1196975"/>
            <a:ext cx="8229600" cy="4525963"/>
          </a:xfrm>
        </p:spPr>
        <p:txBody>
          <a:bodyPr>
            <a:normAutofit fontScale="85000" lnSpcReduction="20000"/>
          </a:bodyPr>
          <a:lstStyle/>
          <a:p>
            <a:r>
              <a:rPr lang="tr-TR" sz="1600" dirty="0" smtClean="0"/>
              <a:t>Java </a:t>
            </a:r>
            <a:r>
              <a:rPr lang="tr-TR" sz="1600" dirty="0" err="1" smtClean="0"/>
              <a:t>thread</a:t>
            </a:r>
            <a:r>
              <a:rPr lang="tr-TR" sz="1600" dirty="0" smtClean="0"/>
              <a:t> senkronizasyonu için </a:t>
            </a:r>
            <a:r>
              <a:rPr lang="tr-TR" sz="1600" dirty="0" err="1" smtClean="0"/>
              <a:t>monitor</a:t>
            </a:r>
            <a:r>
              <a:rPr lang="tr-TR" sz="1600" dirty="0" smtClean="0"/>
              <a:t>-</a:t>
            </a:r>
            <a:r>
              <a:rPr lang="tr-TR" sz="1600" dirty="0" err="1" smtClean="0"/>
              <a:t>like</a:t>
            </a:r>
            <a:r>
              <a:rPr lang="tr-TR" sz="1600" dirty="0" smtClean="0"/>
              <a:t> bir mekanizma sunar.</a:t>
            </a:r>
          </a:p>
          <a:p>
            <a:r>
              <a:rPr lang="tr-TR" sz="1600" dirty="0" err="1" smtClean="0"/>
              <a:t>Javadaki</a:t>
            </a:r>
            <a:r>
              <a:rPr lang="tr-TR" sz="1600" dirty="0" smtClean="0"/>
              <a:t> her nesne tekil bir </a:t>
            </a:r>
            <a:r>
              <a:rPr lang="tr-TR" sz="1600" dirty="0" err="1" smtClean="0"/>
              <a:t>lock</a:t>
            </a:r>
            <a:r>
              <a:rPr lang="tr-TR" sz="1600" dirty="0" smtClean="0"/>
              <a:t> ile ilişkilendirilir. </a:t>
            </a:r>
          </a:p>
          <a:p>
            <a:pPr>
              <a:buFont typeface="Arial" charset="0"/>
              <a:buNone/>
            </a:pPr>
            <a:endParaRPr lang="tr-TR" sz="1600" dirty="0" smtClean="0"/>
          </a:p>
          <a:p>
            <a:pPr>
              <a:buFont typeface="Arial" charset="0"/>
              <a:buNone/>
            </a:pPr>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err="1" smtClean="0"/>
              <a:t>Methodların</a:t>
            </a:r>
            <a:r>
              <a:rPr lang="tr-TR" sz="1600" dirty="0" smtClean="0"/>
              <a:t> </a:t>
            </a:r>
            <a:r>
              <a:rPr lang="tr-TR" sz="1600" dirty="0" smtClean="0"/>
              <a:t>başında bulunan </a:t>
            </a:r>
            <a:r>
              <a:rPr lang="tr-TR" sz="1600" b="1" dirty="0" err="1" smtClean="0"/>
              <a:t>synchronized</a:t>
            </a:r>
            <a:r>
              <a:rPr lang="tr-TR" sz="1600" dirty="0" smtClean="0"/>
              <a:t> anahtar kelimesi önemlidir. Bu anahtar kelime tüm </a:t>
            </a:r>
            <a:r>
              <a:rPr lang="tr-TR" sz="1600" dirty="0" err="1" smtClean="0"/>
              <a:t>methodu</a:t>
            </a:r>
            <a:r>
              <a:rPr lang="tr-TR" sz="1600" dirty="0" smtClean="0"/>
              <a:t> </a:t>
            </a:r>
            <a:r>
              <a:rPr lang="tr-TR" sz="1600" b="1" dirty="0" err="1" smtClean="0"/>
              <a:t>thread</a:t>
            </a:r>
            <a:r>
              <a:rPr lang="tr-TR" sz="1600" b="1" dirty="0" smtClean="0"/>
              <a:t> </a:t>
            </a:r>
            <a:r>
              <a:rPr lang="tr-TR" sz="1600" b="1" dirty="0" err="1" smtClean="0"/>
              <a:t>safe</a:t>
            </a:r>
            <a:r>
              <a:rPr lang="tr-TR" sz="1600" b="1" dirty="0" smtClean="0"/>
              <a:t> </a:t>
            </a:r>
            <a:r>
              <a:rPr lang="tr-TR" sz="1600" dirty="0" smtClean="0"/>
              <a:t>yapmaya yarar. Yani iki ayrı </a:t>
            </a:r>
            <a:r>
              <a:rPr lang="tr-TR" sz="1600" dirty="0" err="1" smtClean="0"/>
              <a:t>thread</a:t>
            </a:r>
            <a:r>
              <a:rPr lang="tr-TR" sz="1600" dirty="0" smtClean="0"/>
              <a:t> bu metoda erişmeye çalıştıklarında erişim </a:t>
            </a:r>
            <a:r>
              <a:rPr lang="tr-TR" sz="1600" dirty="0" err="1" smtClean="0"/>
              <a:t>sequential</a:t>
            </a:r>
            <a:r>
              <a:rPr lang="tr-TR" sz="1600" dirty="0" smtClean="0"/>
              <a:t> hale gelecektir. </a:t>
            </a:r>
          </a:p>
          <a:p>
            <a:r>
              <a:rPr lang="tr-TR" sz="1600" dirty="0" smtClean="0"/>
              <a:t>Sonraki adımda S</a:t>
            </a:r>
            <a:r>
              <a:rPr lang="en-US" sz="1600" dirty="0" err="1" smtClean="0"/>
              <a:t>impleClass</a:t>
            </a:r>
            <a:r>
              <a:rPr lang="tr-TR" sz="1600" dirty="0" smtClean="0"/>
              <a:t>’a ait bir nesne yaratılır.</a:t>
            </a:r>
          </a:p>
          <a:p>
            <a:pPr>
              <a:buFont typeface="Arial" charset="0"/>
              <a:buNone/>
            </a:pPr>
            <a:endParaRPr lang="en-US" sz="1600" dirty="0" smtClean="0"/>
          </a:p>
          <a:p>
            <a:r>
              <a:rPr lang="en-US" sz="1600" dirty="0" err="1" smtClean="0"/>
              <a:t>sc.safeMethod</a:t>
            </a:r>
            <a:r>
              <a:rPr lang="en-US" sz="1600" dirty="0" smtClean="0"/>
              <a:t>() met</a:t>
            </a:r>
            <a:r>
              <a:rPr lang="tr-TR" sz="1600" dirty="0" smtClean="0"/>
              <a:t>odu, i</a:t>
            </a:r>
            <a:r>
              <a:rPr lang="en-US" sz="1600" dirty="0" err="1" smtClean="0"/>
              <a:t>nstance</a:t>
            </a:r>
            <a:r>
              <a:rPr lang="en-US" sz="1600" dirty="0" smtClean="0"/>
              <a:t> sc.</a:t>
            </a:r>
            <a:r>
              <a:rPr lang="tr-TR" sz="1600" dirty="0" smtClean="0"/>
              <a:t> Nesnesi üzerindeki kilidi ele geçirmeyi bekler. Eğer kilit halihazırda başka bir </a:t>
            </a:r>
            <a:r>
              <a:rPr lang="tr-TR" sz="1600" dirty="0" err="1" smtClean="0"/>
              <a:t>thread</a:t>
            </a:r>
            <a:r>
              <a:rPr lang="tr-TR" sz="1600" dirty="0" smtClean="0"/>
              <a:t> tarafından ele geçirilmiş ise, </a:t>
            </a:r>
            <a:r>
              <a:rPr lang="en-US" sz="1600" dirty="0" smtClean="0"/>
              <a:t>synchronized met</a:t>
            </a:r>
            <a:r>
              <a:rPr lang="tr-TR" sz="1600" dirty="0" smtClean="0"/>
              <a:t>odunu çağıran </a:t>
            </a:r>
            <a:r>
              <a:rPr lang="tr-TR" sz="1600" dirty="0" err="1" smtClean="0"/>
              <a:t>thread</a:t>
            </a:r>
            <a:r>
              <a:rPr lang="tr-TR" sz="1600" dirty="0" smtClean="0"/>
              <a:t> b</a:t>
            </a:r>
            <a:r>
              <a:rPr lang="en-US" sz="1600" dirty="0" err="1" smtClean="0"/>
              <a:t>lok</a:t>
            </a:r>
            <a:r>
              <a:rPr lang="tr-TR" sz="1600" dirty="0" smtClean="0"/>
              <a:t>e olur ve </a:t>
            </a:r>
            <a:r>
              <a:rPr lang="tr-TR" sz="1600" dirty="0" err="1" smtClean="0"/>
              <a:t>lock’un</a:t>
            </a:r>
            <a:r>
              <a:rPr lang="tr-TR" sz="1600" dirty="0" smtClean="0"/>
              <a:t> </a:t>
            </a:r>
            <a:r>
              <a:rPr lang="tr-TR" sz="1600" dirty="0" err="1" smtClean="0"/>
              <a:t>entry</a:t>
            </a:r>
            <a:r>
              <a:rPr lang="tr-TR" sz="1600" dirty="0" smtClean="0"/>
              <a:t> setinde beklemeye geçer.</a:t>
            </a:r>
            <a:r>
              <a:rPr lang="en-US" sz="1600" dirty="0" smtClean="0"/>
              <a:t> </a:t>
            </a:r>
            <a:r>
              <a:rPr lang="tr-TR" sz="1600" dirty="0" smtClean="0"/>
              <a:t>E</a:t>
            </a:r>
            <a:r>
              <a:rPr lang="en-US" sz="1600" dirty="0" err="1" smtClean="0"/>
              <a:t>ntry</a:t>
            </a:r>
            <a:r>
              <a:rPr lang="en-US" sz="1600" dirty="0" smtClean="0"/>
              <a:t> set</a:t>
            </a:r>
            <a:r>
              <a:rPr lang="tr-TR" sz="1600" dirty="0" smtClean="0"/>
              <a:t>,</a:t>
            </a:r>
            <a:r>
              <a:rPr lang="en-US" sz="1600" dirty="0" smtClean="0"/>
              <a:t> </a:t>
            </a:r>
            <a:r>
              <a:rPr lang="tr-TR" sz="1600" dirty="0" err="1" smtClean="0"/>
              <a:t>lock</a:t>
            </a:r>
            <a:r>
              <a:rPr lang="tr-TR" sz="1600" dirty="0" smtClean="0"/>
              <a:t> için bekleyen </a:t>
            </a:r>
            <a:r>
              <a:rPr lang="tr-TR" sz="1600" dirty="0" err="1" smtClean="0"/>
              <a:t>threadleri</a:t>
            </a:r>
            <a:r>
              <a:rPr lang="tr-TR" sz="1600" dirty="0" smtClean="0"/>
              <a:t> temsil eder.</a:t>
            </a:r>
            <a:r>
              <a:rPr lang="en-US" sz="1600" dirty="0" smtClean="0"/>
              <a:t> </a:t>
            </a:r>
            <a:endParaRPr lang="tr-TR" sz="1600" dirty="0" smtClean="0"/>
          </a:p>
          <a:p>
            <a:r>
              <a:rPr lang="tr-TR" sz="1600" dirty="0" smtClean="0"/>
              <a:t>Eğer </a:t>
            </a:r>
            <a:r>
              <a:rPr lang="en-US" sz="1600" dirty="0" smtClean="0"/>
              <a:t>synchronized method </a:t>
            </a:r>
            <a:r>
              <a:rPr lang="tr-TR" sz="1600" dirty="0" smtClean="0"/>
              <a:t>çağrıldığında bir </a:t>
            </a:r>
            <a:r>
              <a:rPr lang="tr-TR" sz="1600" dirty="0" err="1" smtClean="0"/>
              <a:t>lock</a:t>
            </a:r>
            <a:r>
              <a:rPr lang="tr-TR" sz="1600" dirty="0" smtClean="0"/>
              <a:t> uygun ise</a:t>
            </a:r>
            <a:r>
              <a:rPr lang="en-US" sz="1600" dirty="0" smtClean="0"/>
              <a:t>,</a:t>
            </a:r>
            <a:r>
              <a:rPr lang="tr-TR" sz="1600" dirty="0" smtClean="0"/>
              <a:t> çağıran </a:t>
            </a:r>
            <a:r>
              <a:rPr lang="tr-TR" sz="1600" dirty="0" err="1" smtClean="0"/>
              <a:t>thread</a:t>
            </a:r>
            <a:r>
              <a:rPr lang="tr-TR" sz="1600" dirty="0" smtClean="0"/>
              <a:t> nesnenin kilidinin sahibi haline gelir ve metodu işlemeye başlar.</a:t>
            </a:r>
          </a:p>
          <a:p>
            <a:r>
              <a:rPr lang="tr-TR" sz="1600" dirty="0" err="1" smtClean="0"/>
              <a:t>Lock</a:t>
            </a:r>
            <a:r>
              <a:rPr lang="tr-TR" sz="1600" dirty="0" smtClean="0"/>
              <a:t>, </a:t>
            </a:r>
            <a:r>
              <a:rPr lang="tr-TR" sz="1600" dirty="0" err="1" smtClean="0"/>
              <a:t>thread</a:t>
            </a:r>
            <a:r>
              <a:rPr lang="tr-TR" sz="1600" dirty="0" smtClean="0"/>
              <a:t> </a:t>
            </a:r>
            <a:r>
              <a:rPr lang="tr-TR" sz="1600" dirty="0" err="1" smtClean="0"/>
              <a:t>methoddan</a:t>
            </a:r>
            <a:r>
              <a:rPr lang="tr-TR" sz="1600" dirty="0" smtClean="0"/>
              <a:t> çıkınca serbest bırakılır.</a:t>
            </a:r>
            <a:r>
              <a:rPr lang="en-US" sz="1600" dirty="0" smtClean="0"/>
              <a:t> </a:t>
            </a:r>
            <a:r>
              <a:rPr lang="tr-TR" sz="1600" dirty="0" err="1" smtClean="0"/>
              <a:t>Entry</a:t>
            </a:r>
            <a:r>
              <a:rPr lang="tr-TR" sz="1600" dirty="0" smtClean="0"/>
              <a:t> set’ten yeni bir </a:t>
            </a:r>
            <a:r>
              <a:rPr lang="tr-TR" sz="1600" dirty="0" err="1" smtClean="0"/>
              <a:t>thread</a:t>
            </a:r>
            <a:r>
              <a:rPr lang="tr-TR" sz="1600" dirty="0" smtClean="0"/>
              <a:t>, </a:t>
            </a:r>
            <a:r>
              <a:rPr lang="tr-TR" sz="1600" dirty="0" err="1" smtClean="0"/>
              <a:t>lock</a:t>
            </a:r>
            <a:r>
              <a:rPr lang="tr-TR" sz="1600" dirty="0" smtClean="0"/>
              <a:t> kilidini ele geçirmek üzere seçilir.</a:t>
            </a:r>
          </a:p>
        </p:txBody>
      </p:sp>
      <p:pic>
        <p:nvPicPr>
          <p:cNvPr id="47108" name="Picture 2"/>
          <p:cNvPicPr>
            <a:picLocks noChangeAspect="1" noChangeArrowheads="1"/>
          </p:cNvPicPr>
          <p:nvPr/>
        </p:nvPicPr>
        <p:blipFill>
          <a:blip r:embed="rId2" cstate="print"/>
          <a:srcRect/>
          <a:stretch>
            <a:fillRect/>
          </a:stretch>
        </p:blipFill>
        <p:spPr bwMode="auto">
          <a:xfrm>
            <a:off x="2699792" y="1772816"/>
            <a:ext cx="3733800" cy="1439863"/>
          </a:xfrm>
          <a:prstGeom prst="rect">
            <a:avLst/>
          </a:prstGeom>
          <a:noFill/>
          <a:ln w="9525">
            <a:noFill/>
            <a:miter lim="800000"/>
            <a:headEnd/>
            <a:tailEnd/>
          </a:ln>
        </p:spPr>
      </p:pic>
      <p:pic>
        <p:nvPicPr>
          <p:cNvPr id="47109" name="Picture 3"/>
          <p:cNvPicPr>
            <a:picLocks noChangeAspect="1" noChangeArrowheads="1"/>
          </p:cNvPicPr>
          <p:nvPr/>
        </p:nvPicPr>
        <p:blipFill>
          <a:blip r:embed="rId3" cstate="print"/>
          <a:srcRect/>
          <a:stretch>
            <a:fillRect/>
          </a:stretch>
        </p:blipFill>
        <p:spPr bwMode="auto">
          <a:xfrm>
            <a:off x="4860032" y="3933056"/>
            <a:ext cx="3459561" cy="216024"/>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9"/>
          <p:cNvSpPr>
            <a:spLocks noGrp="1" noChangeArrowheads="1"/>
          </p:cNvSpPr>
          <p:nvPr>
            <p:ph type="title"/>
          </p:nvPr>
        </p:nvSpPr>
        <p:spPr/>
        <p:txBody>
          <a:bodyPr/>
          <a:lstStyle/>
          <a:p>
            <a:pPr eaLnBrk="1" hangingPunct="1"/>
            <a:r>
              <a:rPr lang="tr-TR" smtClean="0"/>
              <a:t>ÖZET</a:t>
            </a:r>
          </a:p>
        </p:txBody>
      </p:sp>
      <p:graphicFrame>
        <p:nvGraphicFramePr>
          <p:cNvPr id="36907" name="Group 43"/>
          <p:cNvGraphicFramePr>
            <a:graphicFrameLocks noGrp="1"/>
          </p:cNvGraphicFramePr>
          <p:nvPr>
            <p:ph type="tbl" idx="1"/>
          </p:nvPr>
        </p:nvGraphicFramePr>
        <p:xfrm>
          <a:off x="971550" y="2205038"/>
          <a:ext cx="7295979" cy="2682876"/>
        </p:xfrm>
        <a:graphic>
          <a:graphicData uri="http://schemas.openxmlformats.org/drawingml/2006/table">
            <a:tbl>
              <a:tblPr/>
              <a:tblGrid>
                <a:gridCol w="1602391"/>
                <a:gridCol w="208280"/>
                <a:gridCol w="5485308"/>
              </a:tblGrid>
              <a:tr h="8842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tr-TR" sz="2600" b="1" i="0" u="none" strike="noStrike" cap="none" normalizeH="0" baseline="0" dirty="0" smtClean="0">
                          <a:ln>
                            <a:noFill/>
                          </a:ln>
                          <a:solidFill>
                            <a:schemeClr val="tx1"/>
                          </a:solidFill>
                          <a:effectLst/>
                          <a:latin typeface="Verdana" pitchFamily="34" charset="0"/>
                        </a:rPr>
                        <a:t>Yüksek Seviye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tr-TR" sz="26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tr-TR" sz="2600" b="0" i="0" u="none" strike="noStrike" cap="none" normalizeH="0" baseline="0" smtClean="0">
                          <a:ln>
                            <a:noFill/>
                          </a:ln>
                          <a:solidFill>
                            <a:schemeClr val="tx1"/>
                          </a:solidFill>
                          <a:effectLst/>
                          <a:latin typeface="Verdana" pitchFamily="34" charset="0"/>
                        </a:rPr>
                        <a:t>Kilitler, Semaforlar, Monitörler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86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tr-TR" sz="2600" b="1" i="0" u="none" strike="noStrike" cap="none" normalizeH="0" baseline="0" smtClean="0">
                          <a:ln>
                            <a:noFill/>
                          </a:ln>
                          <a:solidFill>
                            <a:schemeClr val="tx1"/>
                          </a:solidFill>
                          <a:effectLst/>
                          <a:latin typeface="Verdana" pitchFamily="34" charset="0"/>
                        </a:rPr>
                        <a:t>Alt Seviye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tr-TR" sz="26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tr-TR" sz="2600" b="0" i="0" u="none" strike="noStrike" cap="none" normalizeH="0" baseline="0" dirty="0" err="1" smtClean="0">
                          <a:ln>
                            <a:noFill/>
                          </a:ln>
                          <a:solidFill>
                            <a:schemeClr val="tx1"/>
                          </a:solidFill>
                          <a:effectLst/>
                          <a:latin typeface="Verdana" pitchFamily="34" charset="0"/>
                        </a:rPr>
                        <a:t>İşkesme</a:t>
                      </a:r>
                      <a:r>
                        <a:rPr kumimoji="0" lang="tr-TR" sz="2600" b="0" i="0" u="none" strike="noStrike" cap="none" normalizeH="0" baseline="0" dirty="0" smtClean="0">
                          <a:ln>
                            <a:noFill/>
                          </a:ln>
                          <a:solidFill>
                            <a:schemeClr val="tx1"/>
                          </a:solidFill>
                          <a:effectLst/>
                          <a:latin typeface="Verdana" pitchFamily="34" charset="0"/>
                        </a:rPr>
                        <a:t>  Engellenmesi</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tr-TR" sz="2600" b="0" i="0" u="none" strike="noStrike" cap="none" normalizeH="0" baseline="0" dirty="0" smtClean="0">
                          <a:ln>
                            <a:noFill/>
                          </a:ln>
                          <a:solidFill>
                            <a:schemeClr val="tx1"/>
                          </a:solidFill>
                          <a:effectLst/>
                          <a:latin typeface="Verdana" pitchFamily="34" charset="0"/>
                        </a:rPr>
                        <a:t>TSL  Deyimi</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tr-TR" sz="2600" b="0" i="0" u="none" strike="noStrike" cap="none" normalizeH="0" baseline="0" dirty="0" smtClean="0">
                          <a:ln>
                            <a:noFill/>
                          </a:ln>
                          <a:solidFill>
                            <a:schemeClr val="tx1"/>
                          </a:solidFill>
                          <a:effectLst/>
                          <a:latin typeface="Verdana" pitchFamily="34" charset="0"/>
                        </a:rPr>
                        <a:t>Swap Deyimi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Başlık"/>
          <p:cNvSpPr>
            <a:spLocks noGrp="1"/>
          </p:cNvSpPr>
          <p:nvPr>
            <p:ph type="title"/>
          </p:nvPr>
        </p:nvSpPr>
        <p:spPr>
          <a:xfrm>
            <a:off x="179388" y="115888"/>
            <a:ext cx="8964612" cy="1143000"/>
          </a:xfrm>
        </p:spPr>
        <p:txBody>
          <a:bodyPr/>
          <a:lstStyle/>
          <a:p>
            <a:r>
              <a:rPr lang="tr-TR" sz="3600" smtClean="0"/>
              <a:t>Windows Senkronizasyon</a:t>
            </a:r>
          </a:p>
        </p:txBody>
      </p:sp>
      <p:sp>
        <p:nvSpPr>
          <p:cNvPr id="49155" name="2 İçerik Yer Tutucusu"/>
          <p:cNvSpPr>
            <a:spLocks noGrp="1"/>
          </p:cNvSpPr>
          <p:nvPr>
            <p:ph idx="1"/>
          </p:nvPr>
        </p:nvSpPr>
        <p:spPr>
          <a:xfrm>
            <a:off x="468313" y="1196975"/>
            <a:ext cx="8229600" cy="4525963"/>
          </a:xfrm>
        </p:spPr>
        <p:txBody>
          <a:bodyPr>
            <a:normAutofit/>
          </a:bodyPr>
          <a:lstStyle/>
          <a:p>
            <a:r>
              <a:rPr lang="tr-TR" sz="1600" b="1" dirty="0" err="1" smtClean="0"/>
              <a:t>Multithread</a:t>
            </a:r>
            <a:r>
              <a:rPr lang="tr-TR" sz="1600" b="1" dirty="0" smtClean="0"/>
              <a:t> </a:t>
            </a:r>
            <a:r>
              <a:rPr lang="tr-TR" sz="1600" b="1" dirty="0" err="1" smtClean="0"/>
              <a:t>Kernel</a:t>
            </a:r>
            <a:r>
              <a:rPr lang="tr-TR" sz="1600" dirty="0" smtClean="0"/>
              <a:t> işletim </a:t>
            </a:r>
            <a:r>
              <a:rPr lang="tr-TR" sz="1600" dirty="0" smtClean="0"/>
              <a:t>sistemidir, </a:t>
            </a:r>
            <a:r>
              <a:rPr lang="tr-TR" sz="1600" dirty="0" err="1" smtClean="0"/>
              <a:t>real</a:t>
            </a:r>
            <a:r>
              <a:rPr lang="tr-TR" sz="1600" dirty="0" smtClean="0"/>
              <a:t> time uygulamaları ve çoklu işlemciyi destekler. </a:t>
            </a:r>
          </a:p>
          <a:p>
            <a:r>
              <a:rPr lang="tr-TR" sz="1600" b="1" dirty="0" err="1" smtClean="0"/>
              <a:t>Single</a:t>
            </a:r>
            <a:r>
              <a:rPr lang="tr-TR" sz="1600" b="1" dirty="0" smtClean="0"/>
              <a:t> </a:t>
            </a:r>
            <a:r>
              <a:rPr lang="tr-TR" sz="1600" b="1" dirty="0" err="1" smtClean="0"/>
              <a:t>processor</a:t>
            </a:r>
            <a:r>
              <a:rPr lang="tr-TR" sz="1600" b="1" dirty="0" smtClean="0"/>
              <a:t> sistemde</a:t>
            </a:r>
            <a:r>
              <a:rPr lang="tr-TR" sz="1600" dirty="0" smtClean="0"/>
              <a:t>: Windows </a:t>
            </a:r>
            <a:r>
              <a:rPr lang="tr-TR" sz="1600" dirty="0" err="1" smtClean="0"/>
              <a:t>kernel</a:t>
            </a:r>
            <a:r>
              <a:rPr lang="tr-TR" sz="1600" dirty="0" smtClean="0"/>
              <a:t> ne zaman bir global kaynak erişimi yaptı, bu kaynağa olası erişim yapacak tüm </a:t>
            </a:r>
            <a:r>
              <a:rPr lang="tr-TR" sz="1600" dirty="0" err="1" smtClean="0"/>
              <a:t>interrupt</a:t>
            </a:r>
            <a:r>
              <a:rPr lang="tr-TR" sz="1600" dirty="0" smtClean="0"/>
              <a:t> </a:t>
            </a:r>
            <a:r>
              <a:rPr lang="tr-TR" sz="1600" dirty="0" err="1" smtClean="0"/>
              <a:t>handler</a:t>
            </a:r>
            <a:r>
              <a:rPr lang="tr-TR" sz="1600" dirty="0" smtClean="0"/>
              <a:t> </a:t>
            </a:r>
            <a:r>
              <a:rPr lang="tr-TR" sz="1600" dirty="0" err="1" smtClean="0"/>
              <a:t>ların</a:t>
            </a:r>
            <a:r>
              <a:rPr lang="tr-TR" sz="1600" dirty="0" smtClean="0"/>
              <a:t> kesmelerini geçici olarak maskeler. </a:t>
            </a:r>
          </a:p>
          <a:p>
            <a:r>
              <a:rPr lang="tr-TR" sz="1600" b="1" dirty="0" err="1" smtClean="0"/>
              <a:t>Multiprocessor</a:t>
            </a:r>
            <a:r>
              <a:rPr lang="tr-TR" sz="1600" b="1" dirty="0" smtClean="0"/>
              <a:t> sistemde</a:t>
            </a:r>
            <a:r>
              <a:rPr lang="tr-TR" sz="1600" dirty="0" smtClean="0"/>
              <a:t>: global kaynaklara erişimi </a:t>
            </a:r>
            <a:r>
              <a:rPr lang="tr-TR" sz="1600" b="1" dirty="0" err="1" smtClean="0"/>
              <a:t>spinlock</a:t>
            </a:r>
            <a:r>
              <a:rPr lang="tr-TR" sz="1600" dirty="0" smtClean="0"/>
              <a:t> </a:t>
            </a:r>
            <a:r>
              <a:rPr lang="tr-TR" sz="1600" dirty="0" err="1" smtClean="0"/>
              <a:t>lar</a:t>
            </a:r>
            <a:r>
              <a:rPr lang="tr-TR" sz="1600" dirty="0" smtClean="0"/>
              <a:t> ile kontrol eder. </a:t>
            </a:r>
          </a:p>
          <a:p>
            <a:r>
              <a:rPr lang="tr-TR" sz="1600" b="1" dirty="0" err="1" smtClean="0"/>
              <a:t>Kernel</a:t>
            </a:r>
            <a:r>
              <a:rPr lang="tr-TR" sz="1600" b="1" dirty="0" smtClean="0"/>
              <a:t> dışındaki </a:t>
            </a:r>
            <a:r>
              <a:rPr lang="tr-TR" sz="1600" dirty="0" err="1" smtClean="0"/>
              <a:t>thread</a:t>
            </a:r>
            <a:r>
              <a:rPr lang="tr-TR" sz="1600" dirty="0" smtClean="0"/>
              <a:t> organizasyonlarında OS </a:t>
            </a:r>
            <a:r>
              <a:rPr lang="tr-TR" sz="1600" b="1" dirty="0" err="1" smtClean="0"/>
              <a:t>dispatcher</a:t>
            </a:r>
            <a:r>
              <a:rPr lang="tr-TR" sz="1600" b="1" dirty="0" smtClean="0"/>
              <a:t> nesneleri</a:t>
            </a:r>
            <a:r>
              <a:rPr lang="tr-TR" sz="1600" dirty="0" smtClean="0"/>
              <a:t> sağlar. Bir </a:t>
            </a:r>
            <a:r>
              <a:rPr lang="tr-TR" sz="1600" dirty="0" err="1" smtClean="0"/>
              <a:t>dispatcher</a:t>
            </a:r>
            <a:r>
              <a:rPr lang="tr-TR" sz="1600" dirty="0" smtClean="0"/>
              <a:t> nesnesi kullanarak, </a:t>
            </a:r>
            <a:r>
              <a:rPr lang="tr-TR" sz="1600" dirty="0" err="1" smtClean="0"/>
              <a:t>thread</a:t>
            </a:r>
            <a:r>
              <a:rPr lang="tr-TR" sz="1600" dirty="0" smtClean="0"/>
              <a:t> farklı mekanizmalara göre senkronize olabilir (</a:t>
            </a:r>
            <a:r>
              <a:rPr lang="tr-TR" sz="1600" b="1" dirty="0" err="1" smtClean="0"/>
              <a:t>mutex</a:t>
            </a:r>
            <a:r>
              <a:rPr lang="tr-TR" sz="1600" b="1" dirty="0" smtClean="0"/>
              <a:t> </a:t>
            </a:r>
            <a:r>
              <a:rPr lang="tr-TR" sz="1600" b="1" dirty="0" err="1" smtClean="0"/>
              <a:t>locks</a:t>
            </a:r>
            <a:r>
              <a:rPr lang="tr-TR" sz="1600" b="1" dirty="0" smtClean="0"/>
              <a:t>, </a:t>
            </a:r>
            <a:r>
              <a:rPr lang="tr-TR" sz="1600" b="1" dirty="0" err="1" smtClean="0"/>
              <a:t>semaphores</a:t>
            </a:r>
            <a:r>
              <a:rPr lang="tr-TR" sz="1600" b="1" dirty="0" smtClean="0"/>
              <a:t>, </a:t>
            </a:r>
            <a:r>
              <a:rPr lang="tr-TR" sz="1600" b="1" dirty="0" err="1" smtClean="0"/>
              <a:t>timers</a:t>
            </a:r>
            <a:r>
              <a:rPr lang="tr-TR" sz="1600" dirty="0" smtClean="0"/>
              <a:t>). </a:t>
            </a:r>
          </a:p>
          <a:p>
            <a:r>
              <a:rPr lang="tr-TR" sz="1600" dirty="0" smtClean="0"/>
              <a:t>Karşılıklı </a:t>
            </a:r>
            <a:r>
              <a:rPr lang="tr-TR" sz="1600" dirty="0" err="1" smtClean="0"/>
              <a:t>dışarlama</a:t>
            </a:r>
            <a:r>
              <a:rPr lang="tr-TR" sz="1600" dirty="0" smtClean="0"/>
              <a:t> </a:t>
            </a:r>
            <a:r>
              <a:rPr lang="tr-TR" sz="1600" b="1" dirty="0" err="1" smtClean="0"/>
              <a:t>mutex</a:t>
            </a:r>
            <a:r>
              <a:rPr lang="tr-TR" sz="1600" dirty="0" smtClean="0"/>
              <a:t> ile çözülür. </a:t>
            </a:r>
          </a:p>
          <a:p>
            <a:r>
              <a:rPr lang="tr-TR" sz="1600" dirty="0" err="1" smtClean="0"/>
              <a:t>Dispatcher</a:t>
            </a:r>
            <a:r>
              <a:rPr lang="tr-TR" sz="1600" dirty="0" smtClean="0"/>
              <a:t> nesneleri </a:t>
            </a:r>
            <a:r>
              <a:rPr lang="tr-TR" sz="1600" dirty="0" err="1" smtClean="0"/>
              <a:t>signaled</a:t>
            </a:r>
            <a:r>
              <a:rPr lang="tr-TR" sz="1600" dirty="0" smtClean="0"/>
              <a:t> veya </a:t>
            </a:r>
            <a:r>
              <a:rPr lang="tr-TR" sz="1600" dirty="0" err="1" smtClean="0"/>
              <a:t>nonsignaled</a:t>
            </a:r>
            <a:r>
              <a:rPr lang="tr-TR" sz="1600" dirty="0" smtClean="0"/>
              <a:t> durumda olabilir. </a:t>
            </a:r>
          </a:p>
          <a:p>
            <a:pPr lvl="1"/>
            <a:r>
              <a:rPr lang="tr-TR" sz="1600" dirty="0" err="1" smtClean="0"/>
              <a:t>Signaled</a:t>
            </a:r>
            <a:r>
              <a:rPr lang="tr-TR" sz="1600" dirty="0" smtClean="0"/>
              <a:t> </a:t>
            </a:r>
            <a:r>
              <a:rPr lang="tr-TR" sz="1600" dirty="0" err="1" smtClean="0"/>
              <a:t>state</a:t>
            </a:r>
            <a:r>
              <a:rPr lang="tr-TR" sz="1600" dirty="0" smtClean="0"/>
              <a:t> deki bir nesne erişim için uygundur ve bu nesneyi ele geçirmeye çalışan </a:t>
            </a:r>
            <a:r>
              <a:rPr lang="tr-TR" sz="1600" dirty="0" err="1" smtClean="0"/>
              <a:t>thread</a:t>
            </a:r>
            <a:r>
              <a:rPr lang="tr-TR" sz="1600" dirty="0" smtClean="0"/>
              <a:t> engellenmez. </a:t>
            </a:r>
          </a:p>
          <a:p>
            <a:pPr lvl="1"/>
            <a:r>
              <a:rPr lang="tr-TR" sz="1600" dirty="0" err="1" smtClean="0"/>
              <a:t>Unsignaled</a:t>
            </a:r>
            <a:r>
              <a:rPr lang="tr-TR" sz="1600" dirty="0" smtClean="0"/>
              <a:t> </a:t>
            </a:r>
            <a:r>
              <a:rPr lang="tr-TR" sz="1600" dirty="0" err="1" smtClean="0"/>
              <a:t>state</a:t>
            </a:r>
            <a:r>
              <a:rPr lang="tr-TR" sz="1600" dirty="0" smtClean="0"/>
              <a:t> deki bir nesne erişim için uygun değildir. ve bu nesneyi ele geçirmeye çalışan </a:t>
            </a:r>
            <a:r>
              <a:rPr lang="tr-TR" sz="1600" dirty="0" err="1" smtClean="0"/>
              <a:t>thread</a:t>
            </a:r>
            <a:r>
              <a:rPr lang="tr-TR" sz="1600" dirty="0" smtClean="0"/>
              <a:t> engellenir.</a:t>
            </a:r>
          </a:p>
          <a:p>
            <a:pPr>
              <a:buFont typeface="Arial" charset="0"/>
              <a:buNone/>
            </a:pPr>
            <a:endParaRPr lang="tr-TR" sz="1600" dirty="0" smtClean="0"/>
          </a:p>
          <a:p>
            <a:endParaRPr lang="tr-TR" sz="1600" dirty="0" smtClean="0"/>
          </a:p>
          <a:p>
            <a:endParaRPr lang="tr-TR" sz="1600" dirty="0" smtClean="0"/>
          </a:p>
          <a:p>
            <a:endParaRPr lang="tr-TR" sz="1600" dirty="0" smtClean="0"/>
          </a:p>
        </p:txBody>
      </p:sp>
      <p:pic>
        <p:nvPicPr>
          <p:cNvPr id="49156" name="Picture 2"/>
          <p:cNvPicPr>
            <a:picLocks noChangeAspect="1" noChangeArrowheads="1"/>
          </p:cNvPicPr>
          <p:nvPr/>
        </p:nvPicPr>
        <p:blipFill>
          <a:blip r:embed="rId2" cstate="print"/>
          <a:srcRect/>
          <a:stretch>
            <a:fillRect/>
          </a:stretch>
        </p:blipFill>
        <p:spPr bwMode="auto">
          <a:xfrm>
            <a:off x="2987824" y="5013176"/>
            <a:ext cx="3467018" cy="16288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Başlık"/>
          <p:cNvSpPr>
            <a:spLocks noGrp="1"/>
          </p:cNvSpPr>
          <p:nvPr>
            <p:ph type="title"/>
          </p:nvPr>
        </p:nvSpPr>
        <p:spPr/>
        <p:txBody>
          <a:bodyPr/>
          <a:lstStyle/>
          <a:p>
            <a:r>
              <a:rPr lang="tr-TR" smtClean="0"/>
              <a:t>Linux Senkronizasyon</a:t>
            </a:r>
          </a:p>
        </p:txBody>
      </p:sp>
      <p:sp>
        <p:nvSpPr>
          <p:cNvPr id="50179" name="2 İçerik Yer Tutucusu"/>
          <p:cNvSpPr>
            <a:spLocks noGrp="1"/>
          </p:cNvSpPr>
          <p:nvPr>
            <p:ph idx="1"/>
          </p:nvPr>
        </p:nvSpPr>
        <p:spPr/>
        <p:txBody>
          <a:bodyPr/>
          <a:lstStyle/>
          <a:p>
            <a:r>
              <a:rPr lang="tr-TR" sz="2400" dirty="0" smtClean="0"/>
              <a:t>Linux </a:t>
            </a:r>
            <a:r>
              <a:rPr lang="tr-TR" sz="2400" dirty="0" err="1" smtClean="0"/>
              <a:t>Kernel</a:t>
            </a:r>
            <a:r>
              <a:rPr lang="tr-TR" sz="2400" dirty="0" smtClean="0"/>
              <a:t> </a:t>
            </a:r>
            <a:r>
              <a:rPr lang="tr-TR" sz="2400" b="1" dirty="0" err="1" smtClean="0"/>
              <a:t>preemptive</a:t>
            </a:r>
            <a:r>
              <a:rPr lang="tr-TR" sz="2400" b="1" dirty="0" smtClean="0"/>
              <a:t> bir </a:t>
            </a:r>
            <a:r>
              <a:rPr lang="tr-TR" sz="2400" b="1" dirty="0" err="1" smtClean="0"/>
              <a:t>kernel</a:t>
            </a:r>
            <a:r>
              <a:rPr lang="tr-TR" sz="2400" dirty="0" smtClean="0"/>
              <a:t>:</a:t>
            </a:r>
          </a:p>
          <a:p>
            <a:r>
              <a:rPr lang="tr-TR" sz="2400" b="1" dirty="0" err="1" smtClean="0"/>
              <a:t>Mutex</a:t>
            </a:r>
            <a:r>
              <a:rPr lang="tr-TR" sz="2400" b="1" dirty="0" smtClean="0"/>
              <a:t> </a:t>
            </a:r>
            <a:r>
              <a:rPr lang="tr-TR" sz="2400" b="1" dirty="0" err="1" smtClean="0"/>
              <a:t>lock</a:t>
            </a:r>
            <a:r>
              <a:rPr lang="tr-TR" sz="2400" b="1" dirty="0" smtClean="0"/>
              <a:t> </a:t>
            </a:r>
            <a:r>
              <a:rPr lang="tr-TR" sz="2400" dirty="0" err="1" smtClean="0"/>
              <a:t>kernel</a:t>
            </a:r>
            <a:r>
              <a:rPr lang="tr-TR" sz="2400" dirty="0" smtClean="0"/>
              <a:t> da kritik kısım koruması için kullanılır.</a:t>
            </a:r>
          </a:p>
          <a:p>
            <a:r>
              <a:rPr lang="tr-TR" sz="2400" dirty="0" smtClean="0"/>
              <a:t>Bir </a:t>
            </a:r>
            <a:r>
              <a:rPr lang="tr-TR" sz="2400" dirty="0" err="1" smtClean="0"/>
              <a:t>task</a:t>
            </a:r>
            <a:r>
              <a:rPr lang="tr-TR" sz="2400" dirty="0" smtClean="0"/>
              <a:t> kritik kısmına girmeden önce </a:t>
            </a:r>
            <a:r>
              <a:rPr lang="tr-TR" sz="2400" dirty="0" err="1" smtClean="0"/>
              <a:t>mutex</a:t>
            </a:r>
            <a:r>
              <a:rPr lang="tr-TR" sz="2400" dirty="0" smtClean="0"/>
              <a:t>_</a:t>
            </a:r>
            <a:r>
              <a:rPr lang="tr-TR" sz="2400" dirty="0" err="1" smtClean="0"/>
              <a:t>lock</a:t>
            </a:r>
            <a:r>
              <a:rPr lang="tr-TR" sz="2400" dirty="0" smtClean="0"/>
              <a:t>() fonksiyonunu çağırmalıdır. Ve çıktıktan sonra </a:t>
            </a:r>
            <a:r>
              <a:rPr lang="tr-TR" sz="2400" dirty="0" err="1" smtClean="0"/>
              <a:t>mutex</a:t>
            </a:r>
            <a:r>
              <a:rPr lang="tr-TR" sz="2400" dirty="0" smtClean="0"/>
              <a:t>_</a:t>
            </a:r>
            <a:r>
              <a:rPr lang="tr-TR" sz="2400" dirty="0" err="1" smtClean="0"/>
              <a:t>unlock</a:t>
            </a:r>
            <a:r>
              <a:rPr lang="tr-TR" sz="2400" dirty="0" smtClean="0"/>
              <a:t>() çağırmalıdır.</a:t>
            </a:r>
          </a:p>
          <a:p>
            <a:r>
              <a:rPr lang="tr-TR" sz="2400" dirty="0" smtClean="0"/>
              <a:t>Eğer </a:t>
            </a:r>
            <a:r>
              <a:rPr lang="tr-TR" sz="2400" dirty="0" err="1" smtClean="0"/>
              <a:t>mutex</a:t>
            </a:r>
            <a:r>
              <a:rPr lang="tr-TR" sz="2400" dirty="0" smtClean="0"/>
              <a:t>_</a:t>
            </a:r>
            <a:r>
              <a:rPr lang="tr-TR" sz="2400" dirty="0" err="1" smtClean="0"/>
              <a:t>lock</a:t>
            </a:r>
            <a:r>
              <a:rPr lang="tr-TR" sz="2400" dirty="0" smtClean="0"/>
              <a:t> uygun değilse, çağrıyı yapan proses </a:t>
            </a:r>
            <a:r>
              <a:rPr lang="tr-TR" sz="2400" dirty="0" err="1" smtClean="0"/>
              <a:t>sleep</a:t>
            </a:r>
            <a:r>
              <a:rPr lang="tr-TR" sz="2400" dirty="0" smtClean="0"/>
              <a:t> </a:t>
            </a:r>
            <a:r>
              <a:rPr lang="tr-TR" sz="2400" dirty="0" err="1" smtClean="0"/>
              <a:t>state</a:t>
            </a:r>
            <a:r>
              <a:rPr lang="tr-TR" sz="2400" dirty="0" smtClean="0"/>
              <a:t> e geçirilir, </a:t>
            </a:r>
            <a:r>
              <a:rPr lang="tr-TR" sz="2400" dirty="0" err="1" smtClean="0"/>
              <a:t>kilitin</a:t>
            </a:r>
            <a:r>
              <a:rPr lang="tr-TR" sz="2400" dirty="0" smtClean="0"/>
              <a:t> sahibi olan proses </a:t>
            </a:r>
            <a:r>
              <a:rPr lang="tr-TR" sz="2400" dirty="0" err="1" smtClean="0"/>
              <a:t>mutex</a:t>
            </a:r>
            <a:r>
              <a:rPr lang="tr-TR" sz="2400" dirty="0" smtClean="0"/>
              <a:t>_</a:t>
            </a:r>
            <a:r>
              <a:rPr lang="tr-TR" sz="2400" dirty="0" err="1" smtClean="0"/>
              <a:t>unlock</a:t>
            </a:r>
            <a:r>
              <a:rPr lang="tr-TR" sz="2400" dirty="0" smtClean="0"/>
              <a:t> yapana kadar. </a:t>
            </a:r>
          </a:p>
          <a:p>
            <a:r>
              <a:rPr lang="tr-TR" sz="2400" dirty="0" smtClean="0"/>
              <a:t>Linux aynı zamanda </a:t>
            </a:r>
            <a:r>
              <a:rPr lang="tr-TR" sz="2400" dirty="0" err="1" smtClean="0"/>
              <a:t>kernel</a:t>
            </a:r>
            <a:r>
              <a:rPr lang="tr-TR" sz="2400" dirty="0" smtClean="0"/>
              <a:t> veri alanlarını kilitlemek için </a:t>
            </a:r>
            <a:r>
              <a:rPr lang="tr-TR" sz="2400" dirty="0" err="1" smtClean="0"/>
              <a:t>spinlock</a:t>
            </a:r>
            <a:r>
              <a:rPr lang="tr-TR" sz="2400" dirty="0" smtClean="0"/>
              <a:t> ve </a:t>
            </a:r>
            <a:r>
              <a:rPr lang="tr-TR" sz="2400" dirty="0" err="1" smtClean="0"/>
              <a:t>semaphare</a:t>
            </a:r>
            <a:r>
              <a:rPr lang="tr-TR" sz="2400" dirty="0" smtClean="0"/>
              <a:t> </a:t>
            </a:r>
            <a:r>
              <a:rPr lang="tr-TR" sz="2400" dirty="0" err="1" smtClean="0"/>
              <a:t>ları</a:t>
            </a:r>
            <a:r>
              <a:rPr lang="tr-TR" sz="2400" dirty="0" smtClean="0"/>
              <a:t> destekler.</a:t>
            </a:r>
          </a:p>
        </p:txBody>
      </p:sp>
      <p:pic>
        <p:nvPicPr>
          <p:cNvPr id="50180" name="Picture 2"/>
          <p:cNvPicPr>
            <a:picLocks noChangeAspect="1" noChangeArrowheads="1"/>
          </p:cNvPicPr>
          <p:nvPr/>
        </p:nvPicPr>
        <p:blipFill>
          <a:blip r:embed="rId2" cstate="print"/>
          <a:srcRect/>
          <a:stretch>
            <a:fillRect/>
          </a:stretch>
        </p:blipFill>
        <p:spPr bwMode="auto">
          <a:xfrm>
            <a:off x="2916237" y="5732462"/>
            <a:ext cx="4114775" cy="864889"/>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Pthread</a:t>
            </a:r>
            <a:r>
              <a:rPr lang="tr-TR" dirty="0" smtClean="0"/>
              <a:t> senkronizasyon</a:t>
            </a:r>
            <a:endParaRPr lang="tr-TR" dirty="0"/>
          </a:p>
        </p:txBody>
      </p:sp>
      <p:sp>
        <p:nvSpPr>
          <p:cNvPr id="3" name="2 İçerik Yer Tutucusu"/>
          <p:cNvSpPr>
            <a:spLocks noGrp="1"/>
          </p:cNvSpPr>
          <p:nvPr>
            <p:ph idx="1"/>
          </p:nvPr>
        </p:nvSpPr>
        <p:spPr/>
        <p:txBody>
          <a:bodyPr>
            <a:normAutofit fontScale="70000" lnSpcReduction="20000"/>
          </a:bodyPr>
          <a:lstStyle/>
          <a:p>
            <a:r>
              <a:rPr lang="en-US" dirty="0" err="1" smtClean="0"/>
              <a:t>Pthreads</a:t>
            </a:r>
            <a:r>
              <a:rPr lang="en-US" dirty="0" smtClean="0"/>
              <a:t> API </a:t>
            </a:r>
            <a:r>
              <a:rPr lang="tr-TR" dirty="0" smtClean="0"/>
              <a:t>programcılar için </a:t>
            </a:r>
            <a:r>
              <a:rPr lang="en-US" dirty="0" smtClean="0"/>
              <a:t>user level</a:t>
            </a:r>
            <a:r>
              <a:rPr lang="tr-TR" dirty="0" smtClean="0"/>
              <a:t>’da tanımlıdır ve </a:t>
            </a:r>
            <a:r>
              <a:rPr lang="tr-TR" dirty="0" err="1" smtClean="0"/>
              <a:t>kernel</a:t>
            </a:r>
            <a:r>
              <a:rPr lang="tr-TR" dirty="0" smtClean="0"/>
              <a:t> parçası değildir. </a:t>
            </a:r>
          </a:p>
          <a:p>
            <a:r>
              <a:rPr lang="tr-TR" dirty="0" smtClean="0"/>
              <a:t>Bu </a:t>
            </a:r>
            <a:r>
              <a:rPr lang="en-US" dirty="0" smtClean="0"/>
              <a:t>API </a:t>
            </a:r>
            <a:r>
              <a:rPr lang="tr-TR" dirty="0" err="1" smtClean="0"/>
              <a:t>thread</a:t>
            </a:r>
            <a:r>
              <a:rPr lang="tr-TR" dirty="0" smtClean="0"/>
              <a:t> senkronizasyonu için: </a:t>
            </a:r>
          </a:p>
          <a:p>
            <a:pPr lvl="1"/>
            <a:r>
              <a:rPr lang="en-US" dirty="0" err="1" smtClean="0"/>
              <a:t>mutex</a:t>
            </a:r>
            <a:r>
              <a:rPr lang="en-US" dirty="0" smtClean="0"/>
              <a:t> </a:t>
            </a:r>
            <a:r>
              <a:rPr lang="en-US" dirty="0" smtClean="0"/>
              <a:t>locks, condition </a:t>
            </a:r>
            <a:r>
              <a:rPr lang="en-US" dirty="0" smtClean="0"/>
              <a:t>variables</a:t>
            </a:r>
            <a:r>
              <a:rPr lang="tr-TR" dirty="0" smtClean="0"/>
              <a:t> ve r</a:t>
            </a:r>
            <a:r>
              <a:rPr lang="en-US" dirty="0" err="1" smtClean="0"/>
              <a:t>ead</a:t>
            </a:r>
            <a:r>
              <a:rPr lang="en-US" dirty="0" smtClean="0"/>
              <a:t>–write </a:t>
            </a:r>
            <a:r>
              <a:rPr lang="en-US" dirty="0" smtClean="0"/>
              <a:t>locks </a:t>
            </a:r>
            <a:r>
              <a:rPr lang="tr-TR" dirty="0" smtClean="0"/>
              <a:t>sağlar.</a:t>
            </a:r>
          </a:p>
          <a:p>
            <a:r>
              <a:rPr lang="en-US" dirty="0" err="1" smtClean="0"/>
              <a:t>Mutex</a:t>
            </a:r>
            <a:r>
              <a:rPr lang="en-US" dirty="0" smtClean="0"/>
              <a:t> </a:t>
            </a:r>
            <a:r>
              <a:rPr lang="en-US" dirty="0" smtClean="0"/>
              <a:t>locks</a:t>
            </a:r>
            <a:r>
              <a:rPr lang="tr-TR" dirty="0" smtClean="0"/>
              <a:t>: </a:t>
            </a:r>
            <a:r>
              <a:rPr lang="tr-TR" dirty="0" err="1" smtClean="0"/>
              <a:t>Pthread</a:t>
            </a:r>
            <a:r>
              <a:rPr lang="tr-TR" dirty="0" smtClean="0"/>
              <a:t> </a:t>
            </a:r>
            <a:r>
              <a:rPr lang="tr-TR" dirty="0" err="1" smtClean="0"/>
              <a:t>ler</a:t>
            </a:r>
            <a:r>
              <a:rPr lang="tr-TR" dirty="0" smtClean="0"/>
              <a:t> ile kullanılan temel senkronizasyon tekniğidir.  Bir </a:t>
            </a:r>
            <a:r>
              <a:rPr lang="en-US" dirty="0" err="1" smtClean="0"/>
              <a:t>mutex</a:t>
            </a:r>
            <a:r>
              <a:rPr lang="en-US" dirty="0" smtClean="0"/>
              <a:t> </a:t>
            </a:r>
            <a:r>
              <a:rPr lang="en-US" dirty="0" smtClean="0"/>
              <a:t>lock </a:t>
            </a:r>
            <a:r>
              <a:rPr lang="tr-TR" dirty="0" smtClean="0"/>
              <a:t>kodun kritik kısımlarının korunması için kullanılır. </a:t>
            </a:r>
          </a:p>
          <a:p>
            <a:r>
              <a:rPr lang="tr-TR" dirty="0" err="1" smtClean="0"/>
              <a:t>pthread</a:t>
            </a:r>
            <a:r>
              <a:rPr lang="tr-TR" dirty="0" smtClean="0"/>
              <a:t> </a:t>
            </a:r>
            <a:r>
              <a:rPr lang="tr-TR" dirty="0" err="1" smtClean="0"/>
              <a:t>mutex</a:t>
            </a:r>
            <a:r>
              <a:rPr lang="tr-TR" dirty="0" smtClean="0"/>
              <a:t> </a:t>
            </a:r>
            <a:r>
              <a:rPr lang="tr-TR" dirty="0" err="1" smtClean="0"/>
              <a:t>init</a:t>
            </a:r>
            <a:r>
              <a:rPr lang="tr-TR" dirty="0" smtClean="0"/>
              <a:t>() </a:t>
            </a:r>
            <a:r>
              <a:rPr lang="tr-TR" dirty="0" smtClean="0"/>
              <a:t>ile </a:t>
            </a:r>
            <a:r>
              <a:rPr lang="tr-TR" dirty="0" err="1" smtClean="0"/>
              <a:t>mutex</a:t>
            </a:r>
            <a:r>
              <a:rPr lang="tr-TR" dirty="0" smtClean="0"/>
              <a:t> yaratılır.</a:t>
            </a:r>
            <a:r>
              <a:rPr lang="tr-TR" dirty="0" smtClean="0"/>
              <a:t/>
            </a:r>
            <a:br>
              <a:rPr lang="tr-TR" dirty="0" smtClean="0"/>
            </a:br>
            <a:r>
              <a:rPr lang="tr-TR" dirty="0" smtClean="0"/>
              <a:t/>
            </a:r>
            <a:br>
              <a:rPr lang="tr-TR"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tr-TR" dirty="0"/>
          </a:p>
        </p:txBody>
      </p:sp>
      <p:pic>
        <p:nvPicPr>
          <p:cNvPr id="3074" name="Picture 2"/>
          <p:cNvPicPr>
            <a:picLocks noChangeAspect="1" noChangeArrowheads="1"/>
          </p:cNvPicPr>
          <p:nvPr/>
        </p:nvPicPr>
        <p:blipFill>
          <a:blip r:embed="rId2" cstate="print"/>
          <a:srcRect/>
          <a:stretch>
            <a:fillRect/>
          </a:stretch>
        </p:blipFill>
        <p:spPr bwMode="auto">
          <a:xfrm>
            <a:off x="755576" y="4293096"/>
            <a:ext cx="3732591" cy="142646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860032" y="4149080"/>
            <a:ext cx="4039719" cy="2052067"/>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Pthread</a:t>
            </a:r>
            <a:r>
              <a:rPr lang="tr-TR" dirty="0" smtClean="0"/>
              <a:t> senkronizasyon</a:t>
            </a:r>
            <a:endParaRPr lang="tr-TR" dirty="0"/>
          </a:p>
        </p:txBody>
      </p:sp>
      <p:sp>
        <p:nvSpPr>
          <p:cNvPr id="3" name="2 İçerik Yer Tutucusu"/>
          <p:cNvSpPr>
            <a:spLocks noGrp="1"/>
          </p:cNvSpPr>
          <p:nvPr>
            <p:ph idx="1"/>
          </p:nvPr>
        </p:nvSpPr>
        <p:spPr/>
        <p:txBody>
          <a:bodyPr/>
          <a:lstStyle/>
          <a:p>
            <a:r>
              <a:rPr lang="tr-TR" dirty="0" err="1" smtClean="0"/>
              <a:t>Implementing</a:t>
            </a:r>
            <a:r>
              <a:rPr lang="tr-TR" dirty="0" smtClean="0"/>
              <a:t> </a:t>
            </a:r>
            <a:r>
              <a:rPr lang="tr-TR" dirty="0" err="1" smtClean="0"/>
              <a:t>Semaphore</a:t>
            </a:r>
            <a:endParaRPr lang="tr-TR" dirty="0"/>
          </a:p>
        </p:txBody>
      </p:sp>
      <p:pic>
        <p:nvPicPr>
          <p:cNvPr id="4099" name="Picture 3"/>
          <p:cNvPicPr>
            <a:picLocks noChangeAspect="1" noChangeArrowheads="1"/>
          </p:cNvPicPr>
          <p:nvPr/>
        </p:nvPicPr>
        <p:blipFill>
          <a:blip r:embed="rId2" cstate="print"/>
          <a:srcRect/>
          <a:stretch>
            <a:fillRect/>
          </a:stretch>
        </p:blipFill>
        <p:spPr bwMode="auto">
          <a:xfrm>
            <a:off x="827584" y="2276872"/>
            <a:ext cx="6962775" cy="14859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827584" y="4005064"/>
            <a:ext cx="3886200" cy="212407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Alternative</a:t>
            </a:r>
            <a:r>
              <a:rPr lang="tr-TR" dirty="0" smtClean="0"/>
              <a:t> </a:t>
            </a:r>
            <a:r>
              <a:rPr lang="tr-TR" dirty="0" err="1" smtClean="0"/>
              <a:t>Approaches</a:t>
            </a:r>
            <a:endParaRPr lang="tr-TR" dirty="0"/>
          </a:p>
        </p:txBody>
      </p:sp>
      <p:sp>
        <p:nvSpPr>
          <p:cNvPr id="3" name="2 İçerik Yer Tutucusu"/>
          <p:cNvSpPr>
            <a:spLocks noGrp="1"/>
          </p:cNvSpPr>
          <p:nvPr>
            <p:ph idx="1"/>
          </p:nvPr>
        </p:nvSpPr>
        <p:spPr/>
        <p:txBody>
          <a:bodyPr>
            <a:noAutofit/>
          </a:bodyPr>
          <a:lstStyle/>
          <a:p>
            <a:r>
              <a:rPr lang="tr-TR" sz="2000" dirty="0" smtClean="0"/>
              <a:t>M</a:t>
            </a:r>
            <a:r>
              <a:rPr lang="en-US" sz="2000" dirty="0" err="1" smtClean="0"/>
              <a:t>ultithreaded</a:t>
            </a:r>
            <a:r>
              <a:rPr lang="en-US" sz="2000" dirty="0" smtClean="0"/>
              <a:t> </a:t>
            </a:r>
            <a:r>
              <a:rPr lang="en-US" sz="2000" dirty="0" smtClean="0"/>
              <a:t>applications present an increased risk of </a:t>
            </a:r>
            <a:r>
              <a:rPr lang="en-US" sz="2000" dirty="0" smtClean="0"/>
              <a:t>race</a:t>
            </a:r>
            <a:r>
              <a:rPr lang="tr-TR" sz="2000" dirty="0" smtClean="0"/>
              <a:t> </a:t>
            </a:r>
            <a:r>
              <a:rPr lang="en-US" sz="2000" dirty="0" smtClean="0"/>
              <a:t>conditions </a:t>
            </a:r>
            <a:r>
              <a:rPr lang="en-US" sz="2000" dirty="0" smtClean="0"/>
              <a:t>and </a:t>
            </a:r>
            <a:r>
              <a:rPr lang="en-US" sz="2000" dirty="0" smtClean="0"/>
              <a:t>deadlocks.</a:t>
            </a:r>
            <a:endParaRPr lang="tr-TR" sz="2000" dirty="0" smtClean="0"/>
          </a:p>
          <a:p>
            <a:r>
              <a:rPr lang="en-US" sz="2000" dirty="0" smtClean="0"/>
              <a:t>Traditionally</a:t>
            </a:r>
            <a:r>
              <a:rPr lang="en-US" sz="2000" dirty="0" smtClean="0"/>
              <a:t>, techniques such as </a:t>
            </a:r>
            <a:r>
              <a:rPr lang="en-US" sz="2000" dirty="0" err="1" smtClean="0"/>
              <a:t>mutex</a:t>
            </a:r>
            <a:r>
              <a:rPr lang="en-US" sz="2000" dirty="0" smtClean="0"/>
              <a:t> locks,</a:t>
            </a:r>
            <a:br>
              <a:rPr lang="en-US" sz="2000" dirty="0" smtClean="0"/>
            </a:br>
            <a:r>
              <a:rPr lang="en-US" sz="2000" dirty="0" smtClean="0"/>
              <a:t>semaphores, and monitors have been used to address these issues, </a:t>
            </a:r>
            <a:endParaRPr lang="tr-TR" sz="2000" dirty="0" smtClean="0"/>
          </a:p>
          <a:p>
            <a:r>
              <a:rPr lang="tr-TR" sz="2000" dirty="0" smtClean="0"/>
              <a:t>b</a:t>
            </a:r>
            <a:r>
              <a:rPr lang="en-US" sz="2000" dirty="0" err="1" smtClean="0"/>
              <a:t>ut</a:t>
            </a:r>
            <a:r>
              <a:rPr lang="en-US" sz="2000" dirty="0" smtClean="0"/>
              <a:t> </a:t>
            </a:r>
            <a:r>
              <a:rPr lang="en-US" sz="2000" dirty="0" smtClean="0"/>
              <a:t>as </a:t>
            </a:r>
            <a:r>
              <a:rPr lang="en-US" sz="2000" dirty="0" smtClean="0"/>
              <a:t>the</a:t>
            </a:r>
            <a:r>
              <a:rPr lang="tr-TR" sz="2000" dirty="0" smtClean="0"/>
              <a:t> </a:t>
            </a:r>
            <a:r>
              <a:rPr lang="en-US" sz="2000" dirty="0" smtClean="0"/>
              <a:t>number </a:t>
            </a:r>
            <a:r>
              <a:rPr lang="en-US" sz="2000" dirty="0" smtClean="0"/>
              <a:t>of processing cores increases, it becomes increasingly difficult to </a:t>
            </a:r>
            <a:r>
              <a:rPr lang="en-US" sz="2000" dirty="0" smtClean="0"/>
              <a:t>design</a:t>
            </a:r>
            <a:r>
              <a:rPr lang="tr-TR" sz="2000" dirty="0" smtClean="0"/>
              <a:t> </a:t>
            </a:r>
            <a:r>
              <a:rPr lang="en-US" sz="2000" dirty="0" smtClean="0"/>
              <a:t>multithreaded </a:t>
            </a:r>
            <a:r>
              <a:rPr lang="en-US" sz="2000" dirty="0" smtClean="0"/>
              <a:t>applications that are free from race conditions and deadlocks</a:t>
            </a:r>
            <a:r>
              <a:rPr lang="en-US" sz="2000" dirty="0" smtClean="0"/>
              <a:t>.</a:t>
            </a:r>
            <a:endParaRPr lang="tr-TR" sz="2000" dirty="0" smtClean="0"/>
          </a:p>
          <a:p>
            <a:r>
              <a:rPr lang="tr-TR" sz="2000" dirty="0" err="1" smtClean="0"/>
              <a:t>The</a:t>
            </a:r>
            <a:r>
              <a:rPr lang="tr-TR" sz="2000" dirty="0" smtClean="0"/>
              <a:t> </a:t>
            </a:r>
            <a:r>
              <a:rPr lang="en-US" sz="2000" dirty="0" smtClean="0"/>
              <a:t>features </a:t>
            </a:r>
            <a:r>
              <a:rPr lang="en-US" sz="2000" dirty="0" smtClean="0"/>
              <a:t>provided in both programming languages and hardware that support designing thread-safe concurrent</a:t>
            </a:r>
            <a:br>
              <a:rPr lang="en-US" sz="2000" dirty="0" smtClean="0"/>
            </a:br>
            <a:r>
              <a:rPr lang="en-US" sz="2000" dirty="0" smtClean="0"/>
              <a:t>applications</a:t>
            </a:r>
            <a:r>
              <a:rPr lang="tr-TR" sz="2000" dirty="0" smtClean="0"/>
              <a:t>:</a:t>
            </a:r>
          </a:p>
          <a:p>
            <a:pPr lvl="1"/>
            <a:r>
              <a:rPr lang="tr-TR" sz="1600" dirty="0" err="1" smtClean="0"/>
              <a:t>Transactional</a:t>
            </a:r>
            <a:r>
              <a:rPr lang="tr-TR" sz="1600" dirty="0" smtClean="0"/>
              <a:t> </a:t>
            </a:r>
            <a:r>
              <a:rPr lang="tr-TR" sz="1600" dirty="0" err="1" smtClean="0"/>
              <a:t>Memory</a:t>
            </a:r>
            <a:endParaRPr lang="tr-TR" sz="1600" dirty="0" smtClean="0"/>
          </a:p>
          <a:p>
            <a:pPr lvl="1"/>
            <a:r>
              <a:rPr lang="tr-TR" sz="1600" dirty="0" err="1" smtClean="0"/>
              <a:t>OpenMP</a:t>
            </a:r>
            <a:endParaRPr lang="tr-TR" sz="1600" dirty="0" smtClean="0"/>
          </a:p>
          <a:p>
            <a:pPr lvl="1"/>
            <a:r>
              <a:rPr lang="tr-TR" sz="1600" dirty="0" err="1" smtClean="0"/>
              <a:t>Functional</a:t>
            </a:r>
            <a:r>
              <a:rPr lang="tr-TR" sz="1600" dirty="0" smtClean="0"/>
              <a:t> </a:t>
            </a:r>
            <a:r>
              <a:rPr lang="tr-TR" sz="1600" dirty="0" err="1" smtClean="0"/>
              <a:t>Programming</a:t>
            </a:r>
            <a:r>
              <a:rPr lang="tr-TR" sz="1600" dirty="0" smtClean="0"/>
              <a:t> </a:t>
            </a:r>
            <a:r>
              <a:rPr lang="tr-TR" sz="1600" dirty="0" err="1" smtClean="0"/>
              <a:t>Languages</a:t>
            </a:r>
            <a:r>
              <a:rPr lang="tr-TR" sz="1600" dirty="0" smtClean="0"/>
              <a:t/>
            </a:r>
            <a:br>
              <a:rPr lang="tr-TR" sz="1600" dirty="0" smtClean="0"/>
            </a:br>
            <a:r>
              <a:rPr lang="tr-TR" sz="1600" dirty="0" smtClean="0"/>
              <a:t/>
            </a:r>
            <a:br>
              <a:rPr lang="tr-TR" sz="1600" dirty="0" smtClean="0"/>
            </a:br>
            <a:r>
              <a:rPr lang="tr-TR" sz="1600" dirty="0" smtClean="0"/>
              <a:t/>
            </a:r>
            <a:br>
              <a:rPr lang="tr-TR" sz="1600" dirty="0" smtClean="0"/>
            </a:br>
            <a:r>
              <a:rPr lang="tr-TR" sz="1600" dirty="0" smtClean="0"/>
              <a:t/>
            </a:r>
            <a:br>
              <a:rPr lang="tr-TR"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tr-T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type="title"/>
          </p:nvPr>
        </p:nvSpPr>
        <p:spPr>
          <a:xfrm>
            <a:off x="574675" y="304800"/>
            <a:ext cx="8001000" cy="603250"/>
          </a:xfrm>
        </p:spPr>
        <p:txBody>
          <a:bodyPr>
            <a:normAutofit fontScale="90000"/>
          </a:bodyPr>
          <a:lstStyle/>
          <a:p>
            <a:endParaRPr lang="tr-TR" sz="3400"/>
          </a:p>
        </p:txBody>
      </p:sp>
      <p:pic>
        <p:nvPicPr>
          <p:cNvPr id="47108" name="Picture 4"/>
          <p:cNvPicPr>
            <a:picLocks noGrp="1" noChangeAspect="1" noChangeArrowheads="1"/>
          </p:cNvPicPr>
          <p:nvPr>
            <p:ph idx="1"/>
          </p:nvPr>
        </p:nvPicPr>
        <p:blipFill>
          <a:blip r:embed="rId2" cstate="print"/>
          <a:srcRect/>
          <a:stretch>
            <a:fillRect/>
          </a:stretch>
        </p:blipFill>
        <p:spPr>
          <a:xfrm>
            <a:off x="611188" y="215900"/>
            <a:ext cx="7993062" cy="6308725"/>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tr-TR"/>
              <a:t>Yarış Durumu</a:t>
            </a:r>
            <a:endParaRPr lang="en-US"/>
          </a:p>
        </p:txBody>
      </p:sp>
      <p:sp>
        <p:nvSpPr>
          <p:cNvPr id="15363" name="Rectangle 3"/>
          <p:cNvSpPr>
            <a:spLocks noGrp="1" noChangeArrowheads="1"/>
          </p:cNvSpPr>
          <p:nvPr>
            <p:ph idx="1"/>
          </p:nvPr>
        </p:nvSpPr>
        <p:spPr/>
        <p:txBody>
          <a:bodyPr/>
          <a:lstStyle/>
          <a:p>
            <a:pPr>
              <a:lnSpc>
                <a:spcPct val="80000"/>
              </a:lnSpc>
            </a:pPr>
            <a:r>
              <a:rPr lang="tr-TR" sz="2600"/>
              <a:t>İki veya daha fazla işlemin ortaklaşa kullandıkları bir veri alanından yapmış oldukları okuma ve yazma işlemleri, hangi işlemin ne zaman çalıştığına bağlı olarak bir son değere sahip oluyorsa bu duruma yarışma durumu denilmektedir. </a:t>
            </a:r>
          </a:p>
          <a:p>
            <a:pPr>
              <a:lnSpc>
                <a:spcPct val="80000"/>
              </a:lnSpc>
            </a:pPr>
            <a:r>
              <a:rPr lang="tr-TR" sz="2600"/>
              <a:t>Ortak veri alanını kullanan en az iki işlemin veri üzerinde yapacakları okuma, değiştirme ve yazma işlemlerinin sırası bu veri alanının alacağı son değeri değiştiriyorsa çelişik sonuçlar ortaya çıkabilir. </a:t>
            </a:r>
            <a:endParaRPr lang="en-US" sz="2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TotalTime>
  <Words>3974</Words>
  <Application>Microsoft Office PowerPoint</Application>
  <PresentationFormat>Ekran Gösterisi (4:3)</PresentationFormat>
  <Paragraphs>506</Paragraphs>
  <Slides>79</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79</vt:i4>
      </vt:variant>
    </vt:vector>
  </HeadingPairs>
  <TitlesOfParts>
    <vt:vector size="81" baseType="lpstr">
      <vt:lpstr>Ofis Teması</vt:lpstr>
      <vt:lpstr>Paintbrush Picture</vt:lpstr>
      <vt:lpstr>BÖLÜM 7</vt:lpstr>
      <vt:lpstr>İçerik</vt:lpstr>
      <vt:lpstr>Background</vt:lpstr>
      <vt:lpstr>Üretici Proses</vt:lpstr>
      <vt:lpstr>Tüketici Proses</vt:lpstr>
      <vt:lpstr>Örnek</vt:lpstr>
      <vt:lpstr>Örnek</vt:lpstr>
      <vt:lpstr>Slayt 8</vt:lpstr>
      <vt:lpstr>Yarış Durumu</vt:lpstr>
      <vt:lpstr>Yarış Örneği: Print Spooler</vt:lpstr>
      <vt:lpstr>…</vt:lpstr>
      <vt:lpstr>Kritik Kısım Problemi</vt:lpstr>
      <vt:lpstr>Kritik Kısım Problemine Çözümler</vt:lpstr>
      <vt:lpstr>Karşılıklı Dışarlama</vt:lpstr>
      <vt:lpstr>Kritik kısım problemi</vt:lpstr>
      <vt:lpstr>Peterson’s Solution</vt:lpstr>
      <vt:lpstr>Peterson’s Solution</vt:lpstr>
      <vt:lpstr>Peterson Algoritması</vt:lpstr>
      <vt:lpstr>Senkronizasyon Donanımı</vt:lpstr>
      <vt:lpstr>Test and Set (TSL) Deyimi</vt:lpstr>
      <vt:lpstr>TSL ile Karşılıklı Dışarlama Çözümü</vt:lpstr>
      <vt:lpstr>Bounded-waiting and Mutual Exclusion with TSL</vt:lpstr>
      <vt:lpstr>TSL</vt:lpstr>
      <vt:lpstr>TSL makina deyimi</vt:lpstr>
      <vt:lpstr>SWAP</vt:lpstr>
      <vt:lpstr>Swap ile Karşılıklı Dışarlama Çözümü</vt:lpstr>
      <vt:lpstr>Mutex Locks</vt:lpstr>
      <vt:lpstr>Mutex Locks</vt:lpstr>
      <vt:lpstr>Semafor(Djkastra)</vt:lpstr>
      <vt:lpstr>Semaforlar</vt:lpstr>
      <vt:lpstr>...</vt:lpstr>
      <vt:lpstr>Wait()</vt:lpstr>
      <vt:lpstr>Signal()</vt:lpstr>
      <vt:lpstr>wait ()</vt:lpstr>
      <vt:lpstr>Signal()</vt:lpstr>
      <vt:lpstr>Semafor Kullanımı</vt:lpstr>
      <vt:lpstr>Mutex</vt:lpstr>
      <vt:lpstr>Mutex </vt:lpstr>
      <vt:lpstr>Semaforla Karşılıklı Dışarlama</vt:lpstr>
      <vt:lpstr>Semafor Uygulaması</vt:lpstr>
      <vt:lpstr>Semafor uygulaması</vt:lpstr>
      <vt:lpstr>Semafor Tanımı</vt:lpstr>
      <vt:lpstr>Wait()</vt:lpstr>
      <vt:lpstr>Signal()</vt:lpstr>
      <vt:lpstr>Deadlocks and Starvation</vt:lpstr>
      <vt:lpstr>Priority Inversion</vt:lpstr>
      <vt:lpstr>priority-inheritance protocol</vt:lpstr>
      <vt:lpstr>Klasik Senkronizasyon Problemleri</vt:lpstr>
      <vt:lpstr>Semafor ile Üretici-Tüketici Problemi</vt:lpstr>
      <vt:lpstr>Üretici-Tüketici Problemi Çözümü</vt:lpstr>
      <vt:lpstr>Mutex Calls</vt:lpstr>
      <vt:lpstr>Condition Calls</vt:lpstr>
      <vt:lpstr> </vt:lpstr>
      <vt:lpstr>Sınırlı Buffer Problemi</vt:lpstr>
      <vt:lpstr>Üretici     Tüketici</vt:lpstr>
      <vt:lpstr>Readers-Writers Problemi</vt:lpstr>
      <vt:lpstr>İlk Readers-writers problemi</vt:lpstr>
      <vt:lpstr>Writer proses</vt:lpstr>
      <vt:lpstr>Reader proses</vt:lpstr>
      <vt:lpstr>The Dining-Philosophers Problem</vt:lpstr>
      <vt:lpstr>Yemek Yiyen Filozoflar</vt:lpstr>
      <vt:lpstr>Filozof i</vt:lpstr>
      <vt:lpstr>Monitörler</vt:lpstr>
      <vt:lpstr>Monitörler</vt:lpstr>
      <vt:lpstr>Monitörler</vt:lpstr>
      <vt:lpstr>Monitör Söz Dizimi</vt:lpstr>
      <vt:lpstr>Monitöre ait Şematik Gösterim</vt:lpstr>
      <vt:lpstr>Monitörler</vt:lpstr>
      <vt:lpstr>Koşul Değişkenleri ile Monitör</vt:lpstr>
      <vt:lpstr>Üretici-Tuketici için Monitor Çözümü</vt:lpstr>
      <vt:lpstr>Yemek Yiyen Fil.Problemine Monitor Çözümü</vt:lpstr>
      <vt:lpstr>Resuming Processes within a Monitor</vt:lpstr>
      <vt:lpstr>Java Monitors (java.util.concurrent package)</vt:lpstr>
      <vt:lpstr>ÖZET</vt:lpstr>
      <vt:lpstr>Windows Senkronizasyon</vt:lpstr>
      <vt:lpstr>Linux Senkronizasyon</vt:lpstr>
      <vt:lpstr>Pthread senkronizasyon</vt:lpstr>
      <vt:lpstr>Pthread senkronizasyon</vt:lpstr>
      <vt:lpstr>Alternative Approaches</vt:lpstr>
    </vt:vector>
  </TitlesOfParts>
  <Company>bilmuh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7 Proses Senkronizasyonu</dc:title>
  <dc:creator>kou</dc:creator>
  <cp:lastModifiedBy>Sevinc Ilhan</cp:lastModifiedBy>
  <cp:revision>218</cp:revision>
  <dcterms:created xsi:type="dcterms:W3CDTF">2005-11-28T11:55:53Z</dcterms:created>
  <dcterms:modified xsi:type="dcterms:W3CDTF">2015-12-08T11:31:14Z</dcterms:modified>
</cp:coreProperties>
</file>